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68" r:id="rId2"/>
    <p:sldId id="551" r:id="rId3"/>
    <p:sldId id="409" r:id="rId4"/>
    <p:sldId id="538" r:id="rId5"/>
    <p:sldId id="553" r:id="rId6"/>
    <p:sldId id="477" r:id="rId7"/>
    <p:sldId id="408" r:id="rId8"/>
    <p:sldId id="558" r:id="rId9"/>
    <p:sldId id="555" r:id="rId10"/>
    <p:sldId id="556" r:id="rId11"/>
    <p:sldId id="565" r:id="rId12"/>
    <p:sldId id="562" r:id="rId13"/>
    <p:sldId id="563" r:id="rId14"/>
    <p:sldId id="564" r:id="rId15"/>
    <p:sldId id="576" r:id="rId16"/>
    <p:sldId id="575" r:id="rId17"/>
    <p:sldId id="577" r:id="rId18"/>
    <p:sldId id="578" r:id="rId19"/>
    <p:sldId id="589" r:id="rId20"/>
    <p:sldId id="590" r:id="rId21"/>
    <p:sldId id="591" r:id="rId22"/>
    <p:sldId id="592" r:id="rId23"/>
    <p:sldId id="594" r:id="rId24"/>
    <p:sldId id="593" r:id="rId25"/>
    <p:sldId id="595" r:id="rId26"/>
    <p:sldId id="597" r:id="rId27"/>
    <p:sldId id="598" r:id="rId28"/>
    <p:sldId id="599" r:id="rId29"/>
    <p:sldId id="568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3" r:id="rId41"/>
    <p:sldId id="612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DF8D8D-87A9-4696-9D08-F24163078565}" type="slidenum">
              <a:rPr lang="pt-BR" smtClean="0">
                <a:latin typeface="Times New Roman" pitchFamily="18" charset="0"/>
              </a:rPr>
              <a:pPr/>
              <a:t>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350" y="188640"/>
            <a:ext cx="1171330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3270333" y="-1394629"/>
            <a:ext cx="1171330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5830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</a:t>
            </a:r>
            <a:r>
              <a:rPr lang="pt-BR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01</a:t>
            </a: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Crise do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7336"/>
            <a:ext cx="109664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experiência inicial de construção desses sistemas mostrou que uma abordagem informal de desenvolvimento de software não era suficiente, </a:t>
            </a:r>
            <a:r>
              <a:rPr lang="pt-BR" sz="2800" dirty="0" smtClean="0"/>
              <a:t>pois:</a:t>
            </a:r>
            <a:endParaRPr lang="pt-BR" sz="2800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Projetos importantes sofriam atrasos (às vezes, de alguns anos).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Os </a:t>
            </a:r>
            <a:r>
              <a:rPr lang="pt-BR" sz="2800" dirty="0"/>
              <a:t>custos eram muito maiores do que os inicialmente estimados.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Os </a:t>
            </a:r>
            <a:r>
              <a:rPr lang="pt-BR" sz="2800" dirty="0"/>
              <a:t>softwares desenvolvidos não eram confiáveis e eram de difícil manutenção, ou seja, a qualidade deixava a desejar.</a:t>
            </a:r>
          </a:p>
        </p:txBody>
      </p:sp>
    </p:spTree>
    <p:extLst>
      <p:ext uri="{BB962C8B-B14F-4D97-AF65-F5344CB8AC3E}">
        <p14:creationId xmlns:p14="http://schemas.microsoft.com/office/powerpoint/2010/main" val="13795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Crise do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74436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pt-BR" altLang="pt-BR" sz="2800" dirty="0">
                <a:cs typeface="Arial" charset="0"/>
              </a:rPr>
              <a:t>Hoje com menos de US$ 500,00 é possível comprar um computador pessoal com mais desempenho, mais memória principal e mais armazenamento em disco do que um computador comprado em 1985 por 1 milhão de dólares. </a:t>
            </a:r>
          </a:p>
        </p:txBody>
      </p:sp>
    </p:spTree>
    <p:extLst>
      <p:ext uri="{BB962C8B-B14F-4D97-AF65-F5344CB8AC3E}">
        <p14:creationId xmlns:p14="http://schemas.microsoft.com/office/powerpoint/2010/main" val="26665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Engenharia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2" descr="http://www.devmedia.com.br/imagens/engsoft/artigo7/imag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66" y="1778927"/>
            <a:ext cx="7759295" cy="45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Engenharia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2" descr="http://blog.agivis.com.br/wp-content/uploads/2012/02/Desenvolviment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2" y="1464077"/>
            <a:ext cx="4115668" cy="50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Engenharia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39" y="1615932"/>
            <a:ext cx="6131272" cy="460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8394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O que é? </a:t>
            </a:r>
            <a:r>
              <a:rPr lang="pt-BR" sz="2800" dirty="0"/>
              <a:t>Software de </a:t>
            </a:r>
            <a:r>
              <a:rPr lang="pt-BR" sz="2800" dirty="0" smtClean="0"/>
              <a:t>computador </a:t>
            </a:r>
            <a:r>
              <a:rPr lang="pt-BR" sz="2800" dirty="0"/>
              <a:t>é o produto que </a:t>
            </a:r>
            <a:r>
              <a:rPr lang="pt-BR" sz="2800" dirty="0" smtClean="0"/>
              <a:t>profissionais </a:t>
            </a:r>
            <a:r>
              <a:rPr lang="pt-BR" sz="2800" dirty="0"/>
              <a:t>de software desenvolvem e ao qual dão suporte no longo prazo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Abrange </a:t>
            </a:r>
            <a:r>
              <a:rPr lang="pt-BR" sz="2800" dirty="0"/>
              <a:t>programas </a:t>
            </a:r>
            <a:r>
              <a:rPr lang="pt-BR" sz="2800" dirty="0" smtClean="0"/>
              <a:t>executáveis </a:t>
            </a:r>
            <a:r>
              <a:rPr lang="pt-BR" sz="2800" dirty="0"/>
              <a:t>em um computador de qualquer porte ou </a:t>
            </a:r>
            <a:r>
              <a:rPr lang="pt-BR" sz="2800" dirty="0" smtClean="0"/>
              <a:t>arquitetura</a:t>
            </a:r>
            <a:r>
              <a:rPr lang="pt-BR" sz="2800" dirty="0"/>
              <a:t>, conteúdos (apresentados à medida que os programas são executados), informações descritivas tanto na forma impressa </a:t>
            </a:r>
            <a:r>
              <a:rPr lang="pt-BR" sz="2800" dirty="0" smtClean="0"/>
              <a:t>quanto </a:t>
            </a:r>
            <a:r>
              <a:rPr lang="pt-BR" sz="2800" dirty="0"/>
              <a:t>na virtual, abrangendo praticamente qualquer mídia eletrônica. </a:t>
            </a:r>
          </a:p>
        </p:txBody>
      </p:sp>
    </p:spTree>
    <p:extLst>
      <p:ext uri="{BB962C8B-B14F-4D97-AF65-F5344CB8AC3E}">
        <p14:creationId xmlns:p14="http://schemas.microsoft.com/office/powerpoint/2010/main" val="422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8394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Quem </a:t>
            </a:r>
            <a:r>
              <a:rPr lang="pt-BR" sz="2800" b="1" dirty="0"/>
              <a:t>realiza?</a:t>
            </a:r>
            <a:r>
              <a:rPr lang="pt-BR" sz="2800" dirty="0"/>
              <a:t> Os engenheiros de software criam e dão suporte a ele, e praticamente todos que têm contato com o mundo industrializado o utilizam, direta ou indiretamente.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Por </a:t>
            </a:r>
            <a:r>
              <a:rPr lang="pt-BR" sz="2800" b="1" dirty="0"/>
              <a:t>que é importante?</a:t>
            </a:r>
            <a:r>
              <a:rPr lang="pt-BR" sz="2800" dirty="0"/>
              <a:t> Porque afeta quase todos os </a:t>
            </a:r>
            <a:r>
              <a:rPr lang="pt-BR" sz="2800" dirty="0" smtClean="0"/>
              <a:t>aspectos </a:t>
            </a:r>
            <a:r>
              <a:rPr lang="pt-BR" sz="2800" dirty="0"/>
              <a:t>de nossa vida e se difundiu no comércio, na cultura e em nossas atividades cotidianas.</a:t>
            </a:r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05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5600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Quais são as etapas envolvidas? </a:t>
            </a:r>
            <a:r>
              <a:rPr lang="pt-BR" sz="2800" dirty="0"/>
              <a:t>Os clientes e outros envolvidos expressam a necessidade pelo software de computador, os engenheiros constroem o produto de software e os usuários o utilizam para resolver um problema específico ou para tratar de uma necessidade específica.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b="1" dirty="0" smtClean="0"/>
              <a:t>Qual </a:t>
            </a:r>
            <a:r>
              <a:rPr lang="pt-BR" sz="2800" b="1" dirty="0"/>
              <a:t>é o artefato? </a:t>
            </a:r>
            <a:r>
              <a:rPr lang="pt-BR" sz="2800" dirty="0"/>
              <a:t>Um programa de computador que funciona em um ou mais ambientes específicos e atende às necessidades de um ou mais usuários. </a:t>
            </a:r>
          </a:p>
        </p:txBody>
      </p:sp>
    </p:spTree>
    <p:extLst>
      <p:ext uri="{BB962C8B-B14F-4D97-AF65-F5344CB8AC3E}">
        <p14:creationId xmlns:p14="http://schemas.microsoft.com/office/powerpoint/2010/main" val="15655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Panorama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5600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Como </a:t>
            </a:r>
            <a:r>
              <a:rPr lang="pt-BR" sz="2800" b="1" dirty="0"/>
              <a:t>garantir que o trabalho foi realizado corretamente?</a:t>
            </a:r>
            <a:r>
              <a:rPr lang="pt-BR" sz="2800" dirty="0"/>
              <a:t> Se você é engenheiro de software, aplique </a:t>
            </a:r>
            <a:r>
              <a:rPr lang="pt-BR" sz="2800" dirty="0" smtClean="0"/>
              <a:t>técnicas de Engenharia de Software.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Se </a:t>
            </a:r>
            <a:r>
              <a:rPr lang="pt-BR" sz="2800" dirty="0"/>
              <a:t>for usuário, conheça sua necessidade e seu ambiente e escolha uma aplicação que seja a mais adequada a ambos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007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1812" y="1608772"/>
            <a:ext cx="112664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descrição de software em um livro-texto poderia ser a </a:t>
            </a:r>
            <a:r>
              <a:rPr lang="pt-BR" sz="2800" dirty="0" smtClean="0"/>
              <a:t>seguinte: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Software </a:t>
            </a:r>
            <a:r>
              <a:rPr lang="pt-BR" sz="2800" dirty="0"/>
              <a:t>consiste em: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instruções </a:t>
            </a:r>
            <a:r>
              <a:rPr lang="pt-BR" sz="2800" dirty="0"/>
              <a:t>(programas de computador) que, quando executadas, fornecem características, funções e desempenho desejados; </a:t>
            </a:r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estruturas </a:t>
            </a:r>
            <a:r>
              <a:rPr lang="pt-BR" sz="2800" dirty="0"/>
              <a:t>de dados que possibilitam aos programas manipular informações adequadamente; e </a:t>
            </a:r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informação </a:t>
            </a:r>
            <a:r>
              <a:rPr lang="pt-BR" sz="2800" dirty="0"/>
              <a:t>descritiva, tanto na forma impressa quanto na virtual</a:t>
            </a:r>
            <a:r>
              <a:rPr lang="pt-BR" sz="2800" dirty="0" smtClean="0"/>
              <a:t>, descrevendo </a:t>
            </a:r>
            <a:r>
              <a:rPr lang="pt-BR" sz="2800" dirty="0"/>
              <a:t>a operação e o uso dos programas.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5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32426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1812" y="1630044"/>
            <a:ext cx="112664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Sem </a:t>
            </a:r>
            <a:r>
              <a:rPr lang="pt-BR" sz="2800" dirty="0"/>
              <a:t>dúvida, poderíamos dar outras definições mais completas, mas, provavelmente, uma definição mais formal não melhoraria, consideravelmente, a compreensão do que é software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Para conseguir isso, é importante examinar as </a:t>
            </a:r>
            <a:r>
              <a:rPr lang="pt-BR" sz="2800" dirty="0" smtClean="0"/>
              <a:t>características </a:t>
            </a:r>
            <a:r>
              <a:rPr lang="pt-BR" sz="2800" dirty="0"/>
              <a:t>do software que o tornam diferenciado de outras coisas que os seres humanos constroem</a:t>
            </a:r>
            <a:r>
              <a:rPr lang="pt-BR" sz="2800" dirty="0" smtClean="0"/>
              <a:t>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68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1812" y="1630044"/>
            <a:ext cx="11266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Software </a:t>
            </a:r>
            <a:r>
              <a:rPr lang="pt-BR" sz="2800" dirty="0"/>
              <a:t>é mais um elemento de sistema lógico do que físico.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Portanto</a:t>
            </a:r>
            <a:r>
              <a:rPr lang="pt-BR" sz="2800" dirty="0"/>
              <a:t>, o software tem uma característica fundamental que o torna consideravelmente diferente do hardware: software não "</a:t>
            </a:r>
            <a:r>
              <a:rPr lang="pt-BR" sz="2800" b="1" dirty="0"/>
              <a:t>se desgasta</a:t>
            </a:r>
            <a:r>
              <a:rPr lang="pt-BR" sz="2800" dirty="0" smtClean="0"/>
              <a:t>".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62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Curva do Hardware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416301"/>
            <a:ext cx="3917950" cy="265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89731" y="3876813"/>
            <a:ext cx="11266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dirty="0" smtClean="0"/>
              <a:t>figura representa </a:t>
            </a:r>
            <a:r>
              <a:rPr lang="pt-BR" sz="2800" dirty="0"/>
              <a:t>a taxa de defeitos em função do tempo para hardware.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relação, normalmente </a:t>
            </a:r>
            <a:r>
              <a:rPr lang="pt-BR" sz="2800" dirty="0" smtClean="0"/>
              <a:t>é denominada </a:t>
            </a:r>
            <a:r>
              <a:rPr lang="pt-BR" sz="2800" dirty="0"/>
              <a:t>"</a:t>
            </a:r>
            <a:r>
              <a:rPr lang="pt-BR" sz="2800" b="1" dirty="0"/>
              <a:t>curva da </a:t>
            </a:r>
            <a:r>
              <a:rPr lang="pt-BR" sz="2800" b="1" dirty="0" smtClean="0"/>
              <a:t>banheira</a:t>
            </a:r>
            <a:r>
              <a:rPr lang="pt-BR" sz="2800" dirty="0" smtClean="0"/>
              <a:t>“.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80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ângulo 5"/>
          <p:cNvSpPr/>
          <p:nvPr/>
        </p:nvSpPr>
        <p:spPr>
          <a:xfrm>
            <a:off x="389731" y="1463813"/>
            <a:ext cx="1126648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Indica </a:t>
            </a:r>
            <a:r>
              <a:rPr lang="pt-BR" sz="2800" dirty="0"/>
              <a:t>que o hardware apresenta taxas de defeitos relativamente altas no início de sua vida (geralmente, atribuídas a defeitos de projeto ou de fabricação); os defeitos são corrigidos; e a taxa cai para um nível estável (felizmente, bastante baixo) por certo período.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à medida que o tempo passa, a taxa aumenta novamente, conforme os componentes de hardware sofrem os efeitos cumulativos de poeira, vibração, impactos, temperaturas extremas e vários outros fatores maléficos do ambiente.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Resumindo</a:t>
            </a:r>
            <a:r>
              <a:rPr lang="pt-BR" sz="2800" dirty="0"/>
              <a:t>, o hardware começa a se desgastar</a:t>
            </a:r>
            <a:r>
              <a:rPr lang="pt-BR" sz="2800" dirty="0" smtClean="0"/>
              <a:t>.</a:t>
            </a:r>
            <a:endParaRPr lang="pt-BR" sz="2400" dirty="0"/>
          </a:p>
        </p:txBody>
      </p:sp>
      <p:sp>
        <p:nvSpPr>
          <p:cNvPr id="10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Curva do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43" y="1650999"/>
            <a:ext cx="6158463" cy="42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3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ângulo 5"/>
          <p:cNvSpPr/>
          <p:nvPr/>
        </p:nvSpPr>
        <p:spPr>
          <a:xfrm>
            <a:off x="539750" y="150522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Software não é suscetível aos fatores maléficos do ambiente que fazem com que o hardware se desgaste.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Portanto</a:t>
            </a:r>
            <a:r>
              <a:rPr lang="pt-BR" sz="2800" dirty="0"/>
              <a:t>, teoricamente, a curva da taxa de defeitos para software deveria assumir a forma da "curva </a:t>
            </a:r>
            <a:r>
              <a:rPr lang="pt-BR" sz="2800" dirty="0" smtClean="0"/>
              <a:t>idealizada“.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Defeitos </a:t>
            </a:r>
            <a:r>
              <a:rPr lang="pt-BR" sz="2800" dirty="0"/>
              <a:t>ainda não descobertos irão resultar em altas taxas logo no início da vida de um programa. </a:t>
            </a:r>
            <a:endParaRPr lang="pt-BR" sz="2400" dirty="0"/>
          </a:p>
        </p:txBody>
      </p:sp>
      <p:sp>
        <p:nvSpPr>
          <p:cNvPr id="10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ângulo 5"/>
          <p:cNvSpPr/>
          <p:nvPr/>
        </p:nvSpPr>
        <p:spPr>
          <a:xfrm>
            <a:off x="539750" y="150522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esses serão corrigidos, e a curva se achata, como mostrado.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curva idealizada é uma simplificação grosseira de modelos de defeitos reais para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Porém</a:t>
            </a:r>
            <a:r>
              <a:rPr lang="pt-BR" sz="2800" dirty="0"/>
              <a:t>, a implicação é clara: software </a:t>
            </a:r>
            <a:r>
              <a:rPr lang="pt-BR" sz="2800" b="1" dirty="0"/>
              <a:t>não se desgasta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Mas </a:t>
            </a:r>
            <a:r>
              <a:rPr lang="pt-BR" sz="2800" b="1" dirty="0"/>
              <a:t>deteriora</a:t>
            </a:r>
            <a:r>
              <a:rPr lang="pt-BR" sz="2800" dirty="0" smtClean="0"/>
              <a:t>!</a:t>
            </a:r>
            <a:endParaRPr lang="pt-BR" sz="2400" dirty="0"/>
          </a:p>
        </p:txBody>
      </p:sp>
      <p:sp>
        <p:nvSpPr>
          <p:cNvPr id="10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ângulo 5"/>
          <p:cNvSpPr/>
          <p:nvPr/>
        </p:nvSpPr>
        <p:spPr>
          <a:xfrm>
            <a:off x="539750" y="1505226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Essa aparente contradição pode ser elucidada pela curva real apresentada.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Durante sua vida, o software passará por alterações.</a:t>
            </a:r>
            <a:endParaRPr lang="pt-BR" sz="2400" dirty="0"/>
          </a:p>
        </p:txBody>
      </p:sp>
      <p:sp>
        <p:nvSpPr>
          <p:cNvPr id="10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46" y="3714042"/>
            <a:ext cx="4041257" cy="279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tângulo 5"/>
          <p:cNvSpPr/>
          <p:nvPr/>
        </p:nvSpPr>
        <p:spPr>
          <a:xfrm>
            <a:off x="468313" y="1594126"/>
            <a:ext cx="109664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À </a:t>
            </a:r>
            <a:r>
              <a:rPr lang="pt-BR" sz="2400" dirty="0"/>
              <a:t>medida que elas ocorram, é provável que sejam introduzidos erros, fazendo com que a curva de taxa de defeitos se </a:t>
            </a:r>
            <a:r>
              <a:rPr lang="pt-BR" sz="2400" dirty="0" smtClean="0"/>
              <a:t>acentue.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Antes </a:t>
            </a:r>
            <a:r>
              <a:rPr lang="pt-BR" sz="2400" dirty="0"/>
              <a:t>que a curva possa retornar à taxa estável original, outra alteração é requisitada, fazendo com que a curva se acentue novamente.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Lentamente</a:t>
            </a:r>
            <a:r>
              <a:rPr lang="pt-BR" sz="2400" dirty="0"/>
              <a:t>, o nível mínimo da taxa começa a aumentar - o software está </a:t>
            </a:r>
            <a:r>
              <a:rPr lang="pt-BR" sz="2400" b="1" dirty="0"/>
              <a:t>deteriorando</a:t>
            </a:r>
            <a:r>
              <a:rPr lang="pt-BR" sz="2400" dirty="0"/>
              <a:t> devido à modificação.</a:t>
            </a:r>
          </a:p>
          <a:p>
            <a:pPr algn="just"/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10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Definição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4" y="4419875"/>
            <a:ext cx="3286125" cy="227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420336"/>
            <a:ext cx="1096645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Atualmente sete grandes categorias de software apresentam desafios contínuos para os engenheiros de software: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b="1" dirty="0"/>
              <a:t>Software de </a:t>
            </a:r>
            <a:r>
              <a:rPr lang="pt-BR" sz="2800" b="1" dirty="0" smtClean="0"/>
              <a:t>sistema</a:t>
            </a:r>
            <a:r>
              <a:rPr lang="pt-BR" sz="2800" dirty="0" smtClean="0"/>
              <a:t>: Conjunto </a:t>
            </a:r>
            <a:r>
              <a:rPr lang="pt-BR" sz="2800" dirty="0"/>
              <a:t>de programas feito para atender a outros programas.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 smtClean="0"/>
              <a:t>Certos </a:t>
            </a:r>
            <a:r>
              <a:rPr lang="pt-BR" sz="2800" dirty="0"/>
              <a:t>softwares de sistema (por exemplo, compiladores, editores e utilitários para gerenciamento de arquivos) processam estruturas de informação complexas; porém, determinadas.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750" dirty="0" smtClean="0"/>
              <a:t>Outras </a:t>
            </a:r>
            <a:r>
              <a:rPr lang="pt-BR" sz="2750" dirty="0"/>
              <a:t>aplicações de sistema (por exemplo, componentes de sistema operacional, drivers, software de rede, processadores de telecomunicações) processam dados amplamente indeterminados</a:t>
            </a:r>
            <a:r>
              <a:rPr lang="pt-BR" sz="2800" dirty="0"/>
              <a:t>.</a:t>
            </a:r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539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sultado de imagem para apresentação pess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1882775"/>
            <a:ext cx="4392613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Apresentação Pessoal</a:t>
            </a: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76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1823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Software de aplicação: </a:t>
            </a:r>
            <a:r>
              <a:rPr lang="pt-BR" sz="2800" dirty="0" smtClean="0"/>
              <a:t>Programas </a:t>
            </a:r>
            <a:r>
              <a:rPr lang="pt-BR" sz="2800" dirty="0"/>
              <a:t>independentes que solucionam uma </a:t>
            </a:r>
            <a:r>
              <a:rPr lang="pt-BR" sz="2800" dirty="0" smtClean="0"/>
              <a:t>necessidade </a:t>
            </a:r>
            <a:r>
              <a:rPr lang="pt-BR" sz="2800" dirty="0"/>
              <a:t>específica de negócio.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Aplicações </a:t>
            </a:r>
            <a:r>
              <a:rPr lang="pt-BR" sz="2800" dirty="0"/>
              <a:t>nessa área processam </a:t>
            </a:r>
            <a:r>
              <a:rPr lang="pt-BR" sz="2800" dirty="0" smtClean="0"/>
              <a:t>da</a:t>
            </a:r>
            <a:r>
              <a:rPr lang="pt-BR" sz="2800" dirty="0"/>
              <a:t>dos comerciais ou técnicos de uma forma que facilite operações </a:t>
            </a:r>
            <a:r>
              <a:rPr lang="pt-BR" sz="2800" dirty="0" smtClean="0"/>
              <a:t>comerciais </a:t>
            </a:r>
            <a:r>
              <a:rPr lang="pt-BR" sz="2800" dirty="0"/>
              <a:t>ou tomadas de decisão administrativas/técnicas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5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1823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Software de engenharia/científico: </a:t>
            </a:r>
            <a:r>
              <a:rPr lang="pt-BR" sz="2800" dirty="0" smtClean="0"/>
              <a:t>Uma </a:t>
            </a:r>
            <a:r>
              <a:rPr lang="pt-BR" sz="2800" dirty="0"/>
              <a:t>ampla variedade de </a:t>
            </a:r>
            <a:r>
              <a:rPr lang="pt-BR" sz="2800" dirty="0" smtClean="0"/>
              <a:t>programas </a:t>
            </a:r>
            <a:r>
              <a:rPr lang="pt-BR" sz="2800" dirty="0"/>
              <a:t>de </a:t>
            </a:r>
            <a:r>
              <a:rPr lang="pt-BR" sz="2800" dirty="0" smtClean="0"/>
              <a:t>“cálculo </a:t>
            </a:r>
            <a:r>
              <a:rPr lang="pt-BR" sz="2800" dirty="0"/>
              <a:t>em massa" que abrangem astronomia, </a:t>
            </a:r>
            <a:r>
              <a:rPr lang="pt-BR" sz="2800" dirty="0" err="1"/>
              <a:t>vulcanologia</a:t>
            </a:r>
            <a:r>
              <a:rPr lang="pt-BR" sz="2800" dirty="0"/>
              <a:t>, análise de estresse automotivo, dinâmica orbital, projeto auxiliado por computador, biologia molecular, análise genética e meteorologia, entre outros.</a:t>
            </a:r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63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5727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Software </a:t>
            </a:r>
            <a:r>
              <a:rPr lang="pt-BR" sz="2800" b="1" dirty="0" smtClean="0"/>
              <a:t>embarcado: </a:t>
            </a:r>
            <a:r>
              <a:rPr lang="pt-BR" sz="2800" dirty="0"/>
              <a:t>Residente num produto ou sistema e utilizado para implementar e controlar características e funções para o usuário e para o próprio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Executa </a:t>
            </a:r>
            <a:r>
              <a:rPr lang="pt-BR" sz="2800" dirty="0"/>
              <a:t>funções limitadas e específicas (por exemplo, controle do painel de um forno micro-ondas) ou fornece função significativa e capacidade de controle (por exemplo, funções digitais de automóveis, tal como controle do nível de combustível, painéis de controle e sistemas de freio</a:t>
            </a:r>
            <a:r>
              <a:rPr lang="pt-BR" sz="2800" dirty="0" smtClean="0"/>
              <a:t>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47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5727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Software para linha de </a:t>
            </a:r>
            <a:r>
              <a:rPr lang="pt-BR" sz="2800" b="1" dirty="0" smtClean="0"/>
              <a:t>produtos:</a:t>
            </a:r>
            <a:r>
              <a:rPr lang="pt-BR" sz="2800" dirty="0" smtClean="0"/>
              <a:t> </a:t>
            </a:r>
            <a:r>
              <a:rPr lang="pt-BR" sz="2800" dirty="0"/>
              <a:t>Projetado para prover capacidade específica de utilização por muitos clientes diferentes.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Software </a:t>
            </a:r>
            <a:r>
              <a:rPr lang="pt-BR" sz="2800" dirty="0"/>
              <a:t>para linha de produtos pode se concentrar em um mercado hermético e limitado (por exemplo, produtos de controle de inventário) ou lidar com consumidor de massa. </a:t>
            </a:r>
          </a:p>
        </p:txBody>
      </p:sp>
    </p:spTree>
    <p:extLst>
      <p:ext uri="{BB962C8B-B14F-4D97-AF65-F5344CB8AC3E}">
        <p14:creationId xmlns:p14="http://schemas.microsoft.com/office/powerpoint/2010/main" val="14462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550636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Aplicações </a:t>
            </a:r>
            <a:r>
              <a:rPr lang="pt-BR" sz="2800" b="1" dirty="0"/>
              <a:t>Web/aplicativos </a:t>
            </a:r>
            <a:r>
              <a:rPr lang="pt-BR" sz="2800" b="1" dirty="0" smtClean="0"/>
              <a:t>móveis:</a:t>
            </a:r>
            <a:r>
              <a:rPr lang="pt-BR" sz="2800" dirty="0" smtClean="0"/>
              <a:t> </a:t>
            </a:r>
            <a:r>
              <a:rPr lang="pt-BR" sz="2800" dirty="0"/>
              <a:t>Esta categoria de software voltada às redes abrange uma ampla variedade de aplicações, contemplando aplicativos voltados para navegadores e software residente em dispositivos móveis.</a:t>
            </a:r>
          </a:p>
        </p:txBody>
      </p:sp>
    </p:spTree>
    <p:extLst>
      <p:ext uri="{BB962C8B-B14F-4D97-AF65-F5344CB8AC3E}">
        <p14:creationId xmlns:p14="http://schemas.microsoft.com/office/powerpoint/2010/main" val="37964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Campos de Aplicação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8902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Software de inteligência </a:t>
            </a:r>
            <a:r>
              <a:rPr lang="pt-BR" sz="2800" b="1" dirty="0" smtClean="0"/>
              <a:t>artificial: </a:t>
            </a:r>
            <a:r>
              <a:rPr lang="pt-BR" sz="2800" dirty="0" smtClean="0"/>
              <a:t>Faz </a:t>
            </a:r>
            <a:r>
              <a:rPr lang="pt-BR" sz="2800" dirty="0"/>
              <a:t>uso de algoritmos não numéricos para solucionar problemas complexos que não são passíveis de computação ou de análise direta.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Aplicações </a:t>
            </a:r>
            <a:r>
              <a:rPr lang="pt-BR" sz="2800" dirty="0"/>
              <a:t>nessa área incluem: robótica, sistemas especialistas, reconhecimento de padrões (de imagem e de voz), redes neurais artificiais, prova de teoremas e jogos.</a:t>
            </a:r>
          </a:p>
        </p:txBody>
      </p:sp>
    </p:spTree>
    <p:extLst>
      <p:ext uri="{BB962C8B-B14F-4D97-AF65-F5344CB8AC3E}">
        <p14:creationId xmlns:p14="http://schemas.microsoft.com/office/powerpoint/2010/main" val="26084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Analise e Projeto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Vocês </a:t>
            </a:r>
            <a:r>
              <a:rPr lang="pt-BR" sz="2800" dirty="0"/>
              <a:t>já pararam para pensar como era realizado todo o gerenciamento de uma </a:t>
            </a:r>
            <a:r>
              <a:rPr lang="pt-BR" sz="2800" dirty="0" smtClean="0"/>
              <a:t>empresa:</a:t>
            </a:r>
          </a:p>
          <a:p>
            <a:pPr algn="just"/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Sem </a:t>
            </a:r>
            <a:r>
              <a:rPr lang="pt-BR" sz="2800" dirty="0"/>
              <a:t>o uso de sistemas de informação?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Como </a:t>
            </a:r>
            <a:r>
              <a:rPr lang="pt-BR" sz="2800" dirty="0"/>
              <a:t>o estoque era controlado?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Como </a:t>
            </a:r>
            <a:r>
              <a:rPr lang="pt-BR" sz="2800" dirty="0"/>
              <a:t>as contas a pagar e receber eram administradas?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59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Analise e Projeto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Todo </a:t>
            </a:r>
            <a:r>
              <a:rPr lang="pt-BR" sz="2800" dirty="0"/>
              <a:t>o processo era realizado manualmente, em geral utilizando algum tipo de planilha, manual ou eletrônica, e livros caixa.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Era </a:t>
            </a:r>
            <a:r>
              <a:rPr lang="pt-BR" sz="2800" dirty="0"/>
              <a:t>um processo bem trabalhoso e de difícil gerenciamento, não?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Certamente</a:t>
            </a:r>
            <a:r>
              <a:rPr lang="pt-BR" sz="2800" dirty="0"/>
              <a:t>, um sistema de informação acaba por facilitar as atividades diárias de uma empresa, permitindo maior controle e gerência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58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 acordo com Dennis, </a:t>
            </a:r>
            <a:r>
              <a:rPr lang="pt-BR" sz="2800" dirty="0" err="1"/>
              <a:t>Wixom</a:t>
            </a:r>
            <a:r>
              <a:rPr lang="pt-BR" sz="2800" dirty="0"/>
              <a:t> e Roth (2014), o analista de sistemas desempenha papel fundamental em projetos de desenvolvimento de sistemas, trabalhando muito próximo a todos os membros da equipe de projeto para que desenvolvam o sistema de maneira correta e eficiente.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analistas devem saber aplicar as tecnologias para resolver problemas da organização, atuando como agentes de mudança, identificando melhorias que a instituição possa necessitar, projetando sistemas que implementem as modificações e motivem as pessoas a utilizá-los.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442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analistas de sistemas devem ter habilidades técnicas para entender o ambiente técnico existente na organização.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Habilidades </a:t>
            </a:r>
            <a:r>
              <a:rPr lang="pt-BR" sz="2800" dirty="0"/>
              <a:t>empresariais são necessárias para compreender como aplicar as tecnologias de informação (TI) a situações comerciais, garantindo que TI agregue valor real.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São </a:t>
            </a:r>
            <a:r>
              <a:rPr lang="pt-BR" sz="2800" dirty="0"/>
              <a:t>habilidades dos analistas de sistemas: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136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750" y="1367641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+mj-lt"/>
              </a:rPr>
              <a:t>Discutir a </a:t>
            </a:r>
            <a:r>
              <a:rPr lang="pt-BR" sz="2800" dirty="0">
                <a:latin typeface="+mj-lt"/>
              </a:rPr>
              <a:t>análise de projeto de sistemas, abordando a visão geral sobre ciclo de vida de sistemas. </a:t>
            </a:r>
            <a:endParaRPr lang="pt-BR" sz="2800" dirty="0" smtClean="0">
              <a:latin typeface="+mj-lt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+mj-lt"/>
              </a:rPr>
              <a:t>Apresentar </a:t>
            </a:r>
            <a:r>
              <a:rPr lang="pt-BR" sz="2800" dirty="0">
                <a:latin typeface="+mj-lt"/>
              </a:rPr>
              <a:t>os princípios da análise de sistemas e as técnicas de identificação, análise, extração de requisitos de sistemas e ferramentas de análise. </a:t>
            </a:r>
            <a:endParaRPr lang="pt-BR" sz="2800" dirty="0" smtClean="0">
              <a:latin typeface="+mj-lt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+mj-lt"/>
              </a:rPr>
              <a:t>Abordar </a:t>
            </a:r>
            <a:r>
              <a:rPr lang="pt-BR" sz="2800" dirty="0">
                <a:latin typeface="+mj-lt"/>
              </a:rPr>
              <a:t>as fases de planejamento e elaboração para problematizar a descrição de processos, visando o entendimento dos requisitos essenciais para a proposição de projetos de sistemas. </a:t>
            </a:r>
            <a:endParaRPr lang="pt-BR" sz="2800" dirty="0" smtClean="0">
              <a:latin typeface="+mj-lt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+mj-lt"/>
              </a:rPr>
              <a:t>Estudo de </a:t>
            </a:r>
            <a:r>
              <a:rPr lang="pt-BR" sz="2800" dirty="0">
                <a:latin typeface="+mj-lt"/>
              </a:rPr>
              <a:t>alternativas e propostas de soluções nas perspectivas da viabilidade técnica e econômica.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Ementa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6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584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Comunicação:</a:t>
            </a:r>
            <a:r>
              <a:rPr lang="pt-BR" sz="2800" dirty="0"/>
              <a:t> ter clareza, pois frequentemente irão se comunicar pessoalmente com usuários, gerentes de empresas (que geralmente possuem pouca experiência com tecnologia) e programadores (em geral, possuem mais experiência técnica que os analistas</a:t>
            </a:r>
            <a:r>
              <a:rPr lang="pt-BR" sz="2800" dirty="0" smtClean="0"/>
              <a:t>).</a:t>
            </a:r>
          </a:p>
          <a:p>
            <a:pPr algn="just"/>
            <a:r>
              <a:rPr lang="pt-BR" sz="2800" dirty="0" smtClean="0"/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/>
              <a:t>Apresentação</a:t>
            </a:r>
            <a:r>
              <a:rPr lang="pt-BR" sz="2800" b="1" dirty="0"/>
              <a:t>:</a:t>
            </a:r>
            <a:r>
              <a:rPr lang="pt-BR" sz="2800" dirty="0"/>
              <a:t> ser capazes de fazer apresentações para grupos grandes e pequenos, mostrando resultados de suas análises e relatórios;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96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394936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/>
              <a:t>Gerência</a:t>
            </a:r>
            <a:r>
              <a:rPr lang="pt-BR" sz="2800" b="1" dirty="0"/>
              <a:t>:</a:t>
            </a:r>
            <a:r>
              <a:rPr lang="pt-BR" sz="2800" dirty="0"/>
              <a:t> gerenciar pessoas com quem trabalha e administrar pressão, riscos e situações incertas.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/>
              <a:t>Ética </a:t>
            </a:r>
            <a:r>
              <a:rPr lang="pt-BR" sz="2800" b="1" dirty="0"/>
              <a:t>e honestidade:</a:t>
            </a:r>
            <a:r>
              <a:rPr lang="pt-BR" sz="2800" dirty="0"/>
              <a:t> lidar de maneira justa, honesta e ética com outros membros da equipe de projeto, gerentes e usuários do sistema, pois, frequentemente, irão lidar com informações confidenciais ou que possam causar prejuízos à empresa.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Confiança e credibilidade: </a:t>
            </a:r>
            <a:r>
              <a:rPr lang="pt-BR" sz="2800" dirty="0"/>
              <a:t>como vão trabalhar com pessoas e informações, das mais variadas áreas e níveis de conhecimento, necessitam obter confiança e credibilidade.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714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74436"/>
            <a:ext cx="10966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Segundo Dennis, </a:t>
            </a:r>
            <a:r>
              <a:rPr lang="pt-BR" sz="2800" dirty="0" err="1"/>
              <a:t>Wixom</a:t>
            </a:r>
            <a:r>
              <a:rPr lang="pt-BR" sz="2800" dirty="0"/>
              <a:t> e Roth (2014), as organizações e a tecnologia tornam-se cada vez mais complexas, fazendo com que a maioria das organizações crie equipes de projeto que incorporem vários analistas, com funções diferentes, porém complementares. São funções dos analistas: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476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74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Analista de sistemas: </a:t>
            </a:r>
            <a:r>
              <a:rPr lang="pt-BR" sz="2800" dirty="0"/>
              <a:t>projetando sistemas de informações, desenvolvendo ideias e sugestões de como a TI pode fornecer e melhorar os processos da empresa.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 smtClean="0"/>
              <a:t>    Deve </a:t>
            </a:r>
            <a:r>
              <a:rPr lang="pt-BR" sz="2800" dirty="0"/>
              <a:t>possuir treinamento e experiência em análise, projeto </a:t>
            </a:r>
            <a:r>
              <a:rPr lang="pt-BR" sz="2800" dirty="0" smtClean="0"/>
              <a:t>e</a:t>
            </a:r>
          </a:p>
          <a:p>
            <a:pPr algn="just"/>
            <a:r>
              <a:rPr lang="pt-BR" sz="2800" dirty="0" smtClean="0"/>
              <a:t>    programação </a:t>
            </a:r>
            <a:r>
              <a:rPr lang="pt-BR" sz="2800" dirty="0"/>
              <a:t>de computadores.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037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7443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Analista de negócios: </a:t>
            </a:r>
            <a:r>
              <a:rPr lang="pt-BR" sz="2800" dirty="0"/>
              <a:t>concentra-se nas questões empresariais que envolvem o sistema, ajudando na identificação do valor comercial que o sistema agregará.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 smtClean="0"/>
              <a:t>     Deve </a:t>
            </a:r>
            <a:r>
              <a:rPr lang="pt-BR" sz="2800" dirty="0"/>
              <a:t>possuir treinamento e experiência comercial e </a:t>
            </a:r>
            <a:r>
              <a:rPr lang="pt-BR" sz="2800" dirty="0" smtClean="0"/>
              <a:t>sobre</a:t>
            </a:r>
          </a:p>
          <a:p>
            <a:pPr algn="just"/>
            <a:r>
              <a:rPr lang="pt-BR" sz="2800" dirty="0"/>
              <a:t> </a:t>
            </a:r>
            <a:r>
              <a:rPr lang="pt-BR" sz="2800" dirty="0" smtClean="0"/>
              <a:t>    </a:t>
            </a:r>
            <a:r>
              <a:rPr lang="pt-BR" sz="2800" dirty="0"/>
              <a:t>análise e </a:t>
            </a:r>
            <a:r>
              <a:rPr lang="pt-BR" sz="2800" dirty="0" smtClean="0"/>
              <a:t>projeto.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956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2474436"/>
            <a:ext cx="11487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Analista de requisitos:</a:t>
            </a:r>
            <a:r>
              <a:rPr lang="pt-BR" sz="2800" dirty="0"/>
              <a:t> atua na </a:t>
            </a:r>
            <a:r>
              <a:rPr lang="pt-BR" sz="2800" dirty="0" err="1"/>
              <a:t>elicitação</a:t>
            </a:r>
            <a:r>
              <a:rPr lang="pt-BR" sz="2800" dirty="0"/>
              <a:t> dos requisitos relacionados ao sistema, precisando entender bem o negócio.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 smtClean="0"/>
              <a:t>     Deve </a:t>
            </a:r>
            <a:r>
              <a:rPr lang="pt-BR" sz="2800" dirty="0"/>
              <a:t>possuir boa habilidade de comunicação e </a:t>
            </a:r>
            <a:r>
              <a:rPr lang="pt-BR" sz="2800" dirty="0" smtClean="0"/>
              <a:t>ser</a:t>
            </a:r>
          </a:p>
          <a:p>
            <a:pPr algn="just"/>
            <a:r>
              <a:rPr lang="pt-BR" sz="2800" dirty="0"/>
              <a:t> </a:t>
            </a:r>
            <a:r>
              <a:rPr lang="pt-BR" sz="2800" dirty="0" smtClean="0"/>
              <a:t>    especializado </a:t>
            </a:r>
            <a:r>
              <a:rPr lang="pt-BR" sz="2800" dirty="0"/>
              <a:t>em conjunto de técnicas de </a:t>
            </a:r>
            <a:r>
              <a:rPr lang="pt-BR" sz="2800" dirty="0" err="1"/>
              <a:t>elicitação</a:t>
            </a:r>
            <a:r>
              <a:rPr lang="pt-BR" sz="2800" dirty="0"/>
              <a:t> </a:t>
            </a:r>
            <a:r>
              <a:rPr lang="pt-BR" sz="2800" dirty="0" smtClean="0"/>
              <a:t>dos</a:t>
            </a:r>
          </a:p>
          <a:p>
            <a:pPr algn="just"/>
            <a:r>
              <a:rPr lang="pt-BR" sz="2800" dirty="0" smtClean="0"/>
              <a:t>     requisitos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51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61636"/>
            <a:ext cx="10928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Analista de infraestrutura:</a:t>
            </a:r>
            <a:r>
              <a:rPr lang="pt-BR" sz="2800" dirty="0"/>
              <a:t> atua nas questões técnicas que envolvem o modo com o sistema vai interagir com a infraestrutura técnica da empresa (hardware, software, redes e banco de dados). Assegura que o sistema de informação está em conformidade com padrões organizacionais e ajuda a identificar mudanças na infraestrutura para suporte ao sistema. Deve possuir treinamento e experiência em redes de computadores, administração de banco de dados, hardware 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85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61636"/>
            <a:ext cx="109283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Analista de gerenciamento de mudanças:</a:t>
            </a:r>
            <a:r>
              <a:rPr lang="pt-BR" sz="2800" dirty="0"/>
              <a:t> concentra-se nas questões de pessoal e gerenciamento relacionado à instalação do sistema, garantindo que a documentação e o suporte ao sistema estejam disponíveis para os usuários, fornecendo treinamento do novo sistema e estratégias </a:t>
            </a:r>
            <a:r>
              <a:rPr lang="pt-BR" sz="2800" dirty="0" smtClean="0"/>
              <a:t>superar </a:t>
            </a:r>
            <a:r>
              <a:rPr lang="pt-BR" sz="2800" dirty="0"/>
              <a:t>a resistência às mudanças. Deve possuir treinamento e experiência em comportamento organizacional e gerenciamento de mudanças.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59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61636"/>
            <a:ext cx="10928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Gerente do projeto: </a:t>
            </a:r>
            <a:r>
              <a:rPr lang="pt-BR" sz="2800" dirty="0"/>
              <a:t>assegura que o projeto esteja concluído dentro do prazo e orçamento, garantindo que o sistema agregue valor à organização. Geralmente o gerente de projetos atuou por muitos anos como Analista de Sistemas e adquiriu competências para gerenciar o projeto.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365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Habilidades e funções do analista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61636"/>
            <a:ext cx="10928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/>
              <a:t>Gerente do projeto: </a:t>
            </a:r>
            <a:r>
              <a:rPr lang="pt-BR" sz="2800" dirty="0"/>
              <a:t>assegura que o projeto esteja concluído dentro do prazo e orçamento, garantindo que o sistema agregue valor à organização. Geralmente o gerente de projetos atuou por muitos anos como Analista de Sistemas e adquiriu competências para gerenciar o projeto.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5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750" y="154544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+mj-lt"/>
              </a:rPr>
              <a:t>DENNIS, Alan; WIXOM, Barbara. Análise e projeto de sistemas. Rio de Janeiro: LTC, 2005</a:t>
            </a:r>
            <a:r>
              <a:rPr lang="pt-BR" sz="2800" dirty="0" smtClean="0">
                <a:latin typeface="+mj-lt"/>
              </a:rPr>
              <a:t>.</a:t>
            </a:r>
          </a:p>
          <a:p>
            <a:pPr algn="just"/>
            <a:endParaRPr lang="pt-BR" sz="2800" dirty="0">
              <a:latin typeface="+mj-lt"/>
            </a:endParaRPr>
          </a:p>
          <a:p>
            <a:pPr algn="just"/>
            <a:r>
              <a:rPr lang="pt-BR" sz="2800" dirty="0">
                <a:latin typeface="+mj-lt"/>
              </a:rPr>
              <a:t>GANE, Chris; SARSON, </a:t>
            </a:r>
            <a:r>
              <a:rPr lang="pt-BR" sz="2800" dirty="0" err="1">
                <a:latin typeface="+mj-lt"/>
              </a:rPr>
              <a:t>Trish</a:t>
            </a:r>
            <a:r>
              <a:rPr lang="pt-BR" sz="2800" dirty="0">
                <a:latin typeface="+mj-lt"/>
              </a:rPr>
              <a:t>; TOMPKINS, Gerry Edward. Análise estruturada de sistemas. Rio de Janeiro: LTC, </a:t>
            </a:r>
            <a:r>
              <a:rPr lang="pt-BR" sz="2800" dirty="0" smtClean="0">
                <a:latin typeface="+mj-lt"/>
              </a:rPr>
              <a:t>2009</a:t>
            </a:r>
          </a:p>
          <a:p>
            <a:pPr algn="just"/>
            <a:endParaRPr lang="pt-BR" sz="2800" dirty="0">
              <a:latin typeface="+mj-lt"/>
            </a:endParaRPr>
          </a:p>
          <a:p>
            <a:pPr algn="just"/>
            <a:r>
              <a:rPr lang="pt-BR" sz="2800" dirty="0">
                <a:latin typeface="+mj-lt"/>
              </a:rPr>
              <a:t>TONSIG, Sergio Luiz. Engenharia de software: análise e projeto de sistemas. Rio de Janeiro: Ciência Moderna, 2008.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Bibliografia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6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8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359400"/>
            <a:ext cx="5283199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0237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Ciclo de vida de desenvolvimento de </a:t>
            </a: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06" y="2449510"/>
            <a:ext cx="9693211" cy="209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5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520277"/>
            <a:ext cx="9603317" cy="2308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457200" indent="-457200" algn="just">
              <a:buFont typeface="Arial" pitchFamily="34" charset="0"/>
              <a:buChar char="•"/>
              <a:defRPr sz="2800">
                <a:latin typeface="+mj-lt"/>
              </a:defRPr>
            </a:lvl1pPr>
          </a:lstStyle>
          <a:p>
            <a:pPr marL="0" lvl="1"/>
            <a:r>
              <a:rPr lang="pt-BR" sz="2800" dirty="0" smtClean="0"/>
              <a:t>Avaliação</a:t>
            </a:r>
            <a:endParaRPr lang="pt-BR" sz="2800" dirty="0"/>
          </a:p>
          <a:p>
            <a:pPr lvl="1"/>
            <a:endParaRPr lang="pt-BR" sz="2000" dirty="0"/>
          </a:p>
          <a:p>
            <a:pPr lvl="1" indent="-457200">
              <a:buFont typeface="Arial" pitchFamily="34" charset="0"/>
              <a:buChar char="•"/>
            </a:pPr>
            <a:r>
              <a:rPr lang="pt-BR" sz="2800" dirty="0"/>
              <a:t>Serão feitas duas avaliações com peso </a:t>
            </a:r>
            <a:r>
              <a:rPr lang="pt-BR" sz="2800" dirty="0" smtClean="0"/>
              <a:t>8 </a:t>
            </a:r>
            <a:endParaRPr lang="pt-BR" sz="2800" dirty="0"/>
          </a:p>
          <a:p>
            <a:pPr marL="342900" lvl="1" indent="-342900">
              <a:buFont typeface="Arial" pitchFamily="34" charset="0"/>
              <a:buChar char="•"/>
            </a:pPr>
            <a:endParaRPr lang="pt-BR" sz="2000" dirty="0"/>
          </a:p>
          <a:p>
            <a:pPr lvl="1" indent="-457200">
              <a:buFont typeface="Arial" pitchFamily="34" charset="0"/>
              <a:buChar char="•"/>
            </a:pPr>
            <a:r>
              <a:rPr lang="pt-BR" sz="2800" dirty="0"/>
              <a:t>Serão feitas </a:t>
            </a:r>
            <a:r>
              <a:rPr lang="pt-BR" sz="2800" dirty="0" smtClean="0"/>
              <a:t>duas </a:t>
            </a:r>
            <a:r>
              <a:rPr lang="pt-BR" sz="2800" dirty="0" err="1"/>
              <a:t>ADO’s</a:t>
            </a:r>
            <a:r>
              <a:rPr lang="pt-BR" sz="2800" dirty="0"/>
              <a:t> com peso </a:t>
            </a:r>
            <a:r>
              <a:rPr lang="pt-BR" sz="2800" dirty="0" smtClean="0"/>
              <a:t>2</a:t>
            </a:r>
            <a:endParaRPr lang="pt-BR" sz="2800" dirty="0"/>
          </a:p>
          <a:p>
            <a:pPr marL="342900" lvl="1" indent="-342900">
              <a:buFont typeface="Arial" pitchFamily="34" charset="0"/>
              <a:buChar char="•"/>
            </a:pPr>
            <a:endParaRPr lang="pt-BR" sz="2000" dirty="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39750" y="4298280"/>
            <a:ext cx="9429749" cy="1261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 marL="457200" indent="-457200" algn="just">
              <a:buFont typeface="Arial" pitchFamily="34" charset="0"/>
              <a:buChar char="•"/>
              <a:defRPr sz="2800">
                <a:latin typeface="+mj-lt"/>
              </a:defRPr>
            </a:lvl1pPr>
            <a:lvl2pPr lvl="1">
              <a:defRPr sz="2800"/>
            </a:lvl2pPr>
          </a:lstStyle>
          <a:p>
            <a:pPr marL="0" lvl="1"/>
            <a:r>
              <a:rPr lang="pt-BR" dirty="0"/>
              <a:t>Média </a:t>
            </a:r>
            <a:r>
              <a:rPr lang="pt-BR" dirty="0" smtClean="0"/>
              <a:t>Final </a:t>
            </a:r>
            <a:endParaRPr lang="pt-BR" dirty="0"/>
          </a:p>
          <a:p>
            <a:pPr marL="0" lvl="1"/>
            <a:endParaRPr lang="pt-BR" sz="2000" dirty="0"/>
          </a:p>
          <a:p>
            <a:pPr lvl="1" indent="-457200">
              <a:buFont typeface="Arial" pitchFamily="34" charset="0"/>
              <a:buChar char="•"/>
            </a:pPr>
            <a:r>
              <a:rPr lang="pt-BR" dirty="0"/>
              <a:t>[(B1 + B2) * </a:t>
            </a:r>
            <a:r>
              <a:rPr lang="pt-BR" dirty="0" smtClean="0"/>
              <a:t>0,8] </a:t>
            </a:r>
            <a:r>
              <a:rPr lang="pt-BR" dirty="0"/>
              <a:t>+ [(ADO1 + </a:t>
            </a:r>
            <a:r>
              <a:rPr lang="pt-BR" dirty="0" smtClean="0"/>
              <a:t>ADO2) </a:t>
            </a:r>
            <a:r>
              <a:rPr lang="pt-BR" dirty="0"/>
              <a:t>/ </a:t>
            </a:r>
            <a:r>
              <a:rPr lang="pt-BR" dirty="0" smtClean="0"/>
              <a:t>2]</a:t>
            </a:r>
            <a:endParaRPr lang="pt-BR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Média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7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1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presentação do cur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1147243"/>
            <a:ext cx="7480300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374569" y="1925935"/>
            <a:ext cx="7493331" cy="175432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</a:rPr>
              <a:t>Apresentação do Curso &amp; Introdução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2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Introdução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636236"/>
            <a:ext cx="109664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um software é bem sucedido, ou seja, atende às necessidades  dos usuários, opera perfeitamente durante um longo período de tempo, é fácil de modificar e mais fácil ainda de utilizar, ele pode mudar, e de fato muda, as coisas para melhor.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Entretanto, quando um software é falho, quando seus usuários estão insatisfeitos, quando é propenso a erros, quando é difícil de modificar e mais difícil de utilizar, coisas desagradáveis podem acontecer, e de fato acontecem.</a:t>
            </a:r>
          </a:p>
          <a:p>
            <a:pPr algn="r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Pressman, Roger S.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 Crise do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69973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"crise do software" foi um termo criado para descrever as dificuldades enfrentadas no desenvolvimento de software no final da década de 1960.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complexidade dos problemas, a ausência de técnicas bem estabelecidas e a crescente demanda por novas aplicações começavam a se tornar um problema sério.</a:t>
            </a:r>
          </a:p>
        </p:txBody>
      </p:sp>
    </p:spTree>
    <p:extLst>
      <p:ext uri="{BB962C8B-B14F-4D97-AF65-F5344CB8AC3E}">
        <p14:creationId xmlns:p14="http://schemas.microsoft.com/office/powerpoint/2010/main" val="2719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2552</Words>
  <Application>Microsoft Office PowerPoint</Application>
  <PresentationFormat>Personalizar</PresentationFormat>
  <Paragraphs>232</Paragraphs>
  <Slides>50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187</cp:revision>
  <dcterms:created xsi:type="dcterms:W3CDTF">2015-08-10T20:02:24Z</dcterms:created>
  <dcterms:modified xsi:type="dcterms:W3CDTF">2022-02-07T22:51:05Z</dcterms:modified>
</cp:coreProperties>
</file>