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468" r:id="rId2"/>
    <p:sldId id="551" r:id="rId3"/>
    <p:sldId id="648" r:id="rId4"/>
    <p:sldId id="608" r:id="rId5"/>
    <p:sldId id="647" r:id="rId6"/>
    <p:sldId id="649" r:id="rId7"/>
    <p:sldId id="650" r:id="rId8"/>
    <p:sldId id="704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99" r:id="rId58"/>
    <p:sldId id="700" r:id="rId59"/>
    <p:sldId id="701" r:id="rId60"/>
    <p:sldId id="702" r:id="rId61"/>
    <p:sldId id="703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02</a:t>
            </a:r>
            <a:endParaRPr lang="pt-BR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O que é? </a:t>
            </a:r>
            <a:r>
              <a:rPr lang="pt-BR" sz="2800" dirty="0" smtClean="0"/>
              <a:t>Um </a:t>
            </a:r>
            <a:r>
              <a:rPr lang="pt-BR" sz="2800" dirty="0"/>
              <a:t>modelo de </a:t>
            </a:r>
            <a:r>
              <a:rPr lang="pt-BR" sz="2800" dirty="0" smtClean="0"/>
              <a:t>processo </a:t>
            </a:r>
            <a:r>
              <a:rPr lang="pt-BR" sz="2800" dirty="0"/>
              <a:t>fornece um guia </a:t>
            </a:r>
            <a:r>
              <a:rPr lang="pt-BR" sz="2800" dirty="0" smtClean="0"/>
              <a:t>específico para </a:t>
            </a:r>
            <a:r>
              <a:rPr lang="pt-BR" sz="2800" dirty="0"/>
              <a:t>o trabalho de engenharia de software. Ele define o fluxo de todas as atividades, ações e tarefas, o grau de iteração, os artefatos e a organização do trabalho a ser feito.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Quem </a:t>
            </a:r>
            <a:r>
              <a:rPr lang="pt-BR" sz="2800" b="1" dirty="0"/>
              <a:t>realiza?</a:t>
            </a:r>
            <a:r>
              <a:rPr lang="pt-BR" sz="2800" dirty="0"/>
              <a:t> Os engenheiros de software e seus gerentes adaptam um modelo de processo às suas necessidades e então o seguem. Os solicitantes do software têm um papel a desempenhar no processo de definição, construção e teste do software.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- 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Por </a:t>
            </a:r>
            <a:r>
              <a:rPr lang="pt-BR" sz="2800" b="1" dirty="0"/>
              <a:t>que é importante?</a:t>
            </a:r>
            <a:r>
              <a:rPr lang="pt-BR" sz="2800" dirty="0"/>
              <a:t> Porque o processo propicia estabilidade, controle e organização para uma atividade que pode, sem controle, tornar-se bastante caótica. Entretanto, uma abordagem de engenharia de software moderna deve ser "ágil". Deve demandar apenas atividades, controles e </a:t>
            </a:r>
            <a:r>
              <a:rPr lang="pt-BR" sz="2800" dirty="0" smtClean="0"/>
              <a:t>produtos de </a:t>
            </a:r>
            <a:r>
              <a:rPr lang="pt-BR" sz="2800" dirty="0"/>
              <a:t>trabalho que sejam apropriados para a equipe do projeto e para o produto a ser gerado.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Quais </a:t>
            </a:r>
            <a:r>
              <a:rPr lang="pt-BR" sz="2800" b="1" dirty="0"/>
              <a:t>são as etapas envolvidas?</a:t>
            </a:r>
            <a:r>
              <a:rPr lang="pt-BR" sz="2800" dirty="0"/>
              <a:t> O modelo de processo fornece os "passos" necessários para realizar um trabalho de engenharia de software disciplinado.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- 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 modelo de processo </a:t>
            </a:r>
            <a:r>
              <a:rPr lang="pt-BR" sz="2800" dirty="0" smtClean="0"/>
              <a:t>prescritivo concentra-se </a:t>
            </a:r>
            <a:r>
              <a:rPr lang="pt-BR" sz="2800" dirty="0"/>
              <a:t>em estruturar e ordenar o</a:t>
            </a:r>
            <a:r>
              <a:rPr lang="pt-BR" sz="2800" dirty="0" smtClean="0"/>
              <a:t> </a:t>
            </a:r>
            <a:r>
              <a:rPr lang="pt-BR" sz="2800" dirty="0"/>
              <a:t>desenvolvimento de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atividades e tarefas ocorrem sequencialmente, com diretrizes de progresso definidas. </a:t>
            </a:r>
            <a:endParaRPr lang="pt-BR" sz="2800" dirty="0" smtClean="0"/>
          </a:p>
          <a:p>
            <a:pPr algn="just"/>
            <a:endParaRPr lang="pt-BR" sz="2500" dirty="0"/>
          </a:p>
          <a:p>
            <a:pPr algn="just"/>
            <a:r>
              <a:rPr lang="pt-BR" sz="2800" dirty="0" smtClean="0"/>
              <a:t>São chamados de </a:t>
            </a:r>
            <a:r>
              <a:rPr lang="pt-BR" sz="2800" dirty="0"/>
              <a:t>processos de prescritivos" porque prescrevem um conjunto de elementos de processo - atividades metodológicas, ações de engenharia de software, tarefas, artefatos, garantia da qualidade e mecanismos de controle de mudanças para cada projeto.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Prescritivo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344831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Há casos em que os requisitos de um problema são bem </a:t>
            </a:r>
            <a:r>
              <a:rPr lang="pt-BR" sz="2800" dirty="0" smtClean="0"/>
              <a:t>compreendidos </a:t>
            </a:r>
            <a:r>
              <a:rPr lang="pt-BR" sz="2800" dirty="0"/>
              <a:t>– quando o trabalho flui da comunicação à disponibilização de modo relativamente linear.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situação ocorre algumas vezes quando adaptações ou aperfeiçoamentos bem-definidos precisam ser feitos em um sistema </a:t>
            </a:r>
            <a:r>
              <a:rPr lang="pt-BR" sz="2800" dirty="0" smtClean="0"/>
              <a:t>existente.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Pode </a:t>
            </a:r>
            <a:r>
              <a:rPr lang="pt-BR" sz="2800" dirty="0"/>
              <a:t>ocorrer também em um número limitado de novos esforços de desenvolvimento, mas apenas quando os requisitos estão bem definidos e são razoavelmente estáveis</a:t>
            </a:r>
            <a:r>
              <a:rPr lang="pt-BR" sz="2800" dirty="0" smtClean="0"/>
              <a:t>.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modelo cascata, algumas vezes chamado ciclo de vida clássico, sugere uma abordagem sequencial e sistemática para o desenvolvimento de software, começando com a especificação dos requisitos do cliente, avançando pelas fases de planejamento, modelagem, construção e disponibilização, e culminando no suporte contínuo do software </a:t>
            </a:r>
            <a:r>
              <a:rPr lang="pt-BR" sz="2800" dirty="0" smtClean="0"/>
              <a:t>concluído.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variação na representação do modelo cascata é denominada modelo </a:t>
            </a:r>
            <a:r>
              <a:rPr lang="pt-BR" sz="2800" dirty="0" smtClean="0"/>
              <a:t>V, o qual descreve </a:t>
            </a:r>
            <a:r>
              <a:rPr lang="pt-BR" sz="2800" dirty="0"/>
              <a:t>a relação entre ações de garantia da qualidade e ações associadas a comunicação, modelagem e atividades de construção iniciais.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À </a:t>
            </a:r>
            <a:r>
              <a:rPr lang="pt-BR" sz="2800" dirty="0"/>
              <a:t>medida que a equipe de software desce em direção ao lado esquerdo do V, os requisitos básicos do problema são refinados em representações cada vez mais detalhadas e técnicas do problema e de sua solução.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vez gerado o código, a equipe passa para o lado direito do V, basicamente realizando uma série de testes (ações de garantia da qualidade) que validam cada um dos modelos criados à medida que a equipe desce pelo lado esquerdo.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Na </a:t>
            </a:r>
            <a:r>
              <a:rPr lang="pt-BR" sz="2800" dirty="0"/>
              <a:t>realidade, não há nenhuma diferença fundamental entre o ciclo de vida clássico e o modelo V.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modelo V oferece uma maneira de visualizar como as ações de verificação e validação são aplicadas a um trabalho de engenharia anterior</a:t>
            </a:r>
            <a:r>
              <a:rPr lang="pt-BR" sz="2800" dirty="0" smtClean="0"/>
              <a:t>.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O modelo cascata é o paradigma mais antigo da engenharia de software.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Entretanto, ao longo das últimas quatro décadas, as críticas a este modelo de processo fizeram até mesmo seus mais árduos defensores questionarem sua eficácia.</a:t>
            </a:r>
          </a:p>
          <a:p>
            <a:pPr algn="just"/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479577"/>
            <a:ext cx="10002254" cy="232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V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41" y="1384301"/>
            <a:ext cx="5282067" cy="527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931"/>
            <a:ext cx="1096645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 </a:t>
            </a:r>
            <a:r>
              <a:rPr lang="pt-BR" sz="2800" dirty="0"/>
              <a:t>os problemas às vezes encontrados quando se aplica o modelo cascata, temos</a:t>
            </a:r>
            <a:r>
              <a:rPr lang="pt-BR" sz="2800" dirty="0" smtClean="0"/>
              <a:t>:</a:t>
            </a:r>
          </a:p>
          <a:p>
            <a:pPr algn="just"/>
            <a:endParaRPr lang="pt-BR" sz="1000" dirty="0"/>
          </a:p>
          <a:p>
            <a:pPr marL="514350" indent="-514350" algn="just">
              <a:buAutoNum type="arabicPeriod"/>
            </a:pPr>
            <a:r>
              <a:rPr lang="pt-BR" sz="2800" dirty="0" smtClean="0"/>
              <a:t>Projetos </a:t>
            </a:r>
            <a:r>
              <a:rPr lang="pt-BR" sz="2800" dirty="0"/>
              <a:t>reais raramente seguem o fluxo sequencial proposto pelo </a:t>
            </a:r>
            <a:r>
              <a:rPr lang="pt-BR" sz="2800" dirty="0" smtClean="0"/>
              <a:t>modelo</a:t>
            </a:r>
            <a:r>
              <a:rPr lang="pt-BR" sz="2800" dirty="0"/>
              <a:t>. Embora o modelo linear possa conter </a:t>
            </a:r>
            <a:r>
              <a:rPr lang="pt-BR" sz="2800" b="1" dirty="0"/>
              <a:t>iterações</a:t>
            </a:r>
            <a:r>
              <a:rPr lang="pt-BR" sz="2800" dirty="0"/>
              <a:t>, ele o faz indiretamente. Como consequência, mudanças podem provocar confusão à </a:t>
            </a:r>
            <a:r>
              <a:rPr lang="pt-BR" sz="2800" dirty="0" smtClean="0"/>
              <a:t>medida que </a:t>
            </a:r>
            <a:r>
              <a:rPr lang="pt-BR" sz="2800" dirty="0"/>
              <a:t>a equipe de projeto prossegue. </a:t>
            </a:r>
            <a:endParaRPr lang="pt-BR" sz="2800" dirty="0" smtClean="0"/>
          </a:p>
          <a:p>
            <a:pPr marL="228600" indent="-228600" algn="just">
              <a:buFont typeface="+mj-lt"/>
              <a:buAutoNum type="arabicPeriod"/>
            </a:pPr>
            <a:endParaRPr lang="pt-BR" sz="1000" dirty="0" smtClean="0"/>
          </a:p>
          <a:p>
            <a:pPr marL="514350" indent="-514350" algn="just">
              <a:buAutoNum type="arabicPeriod"/>
            </a:pPr>
            <a:r>
              <a:rPr lang="pt-BR" sz="2800" dirty="0" smtClean="0"/>
              <a:t>Frequentemente</a:t>
            </a:r>
            <a:r>
              <a:rPr lang="pt-BR" sz="2800" dirty="0"/>
              <a:t>, é difícil para o cliente estabelecer explicitamente </a:t>
            </a:r>
            <a:r>
              <a:rPr lang="pt-BR" sz="2800" dirty="0" smtClean="0"/>
              <a:t>todas as </a:t>
            </a:r>
            <a:r>
              <a:rPr lang="pt-BR" sz="2800" dirty="0"/>
              <a:t>necessidades. O modelo cascata exige isso e tem dificuldade para </a:t>
            </a:r>
            <a:r>
              <a:rPr lang="pt-BR" sz="2800" dirty="0" smtClean="0"/>
              <a:t>adequar </a:t>
            </a:r>
            <a:r>
              <a:rPr lang="pt-BR" sz="2800" dirty="0"/>
              <a:t>a incerteza natural existente no início de muitos projetos. </a:t>
            </a:r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73167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SEMANA PI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931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3</a:t>
            </a:r>
            <a:r>
              <a:rPr lang="pt-BR" sz="2800" dirty="0"/>
              <a:t>. O cliente deve ter paciência. Uma versão operacional do(s) programa(s</a:t>
            </a:r>
            <a:r>
              <a:rPr lang="pt-BR" sz="2800" dirty="0" smtClean="0"/>
              <a:t>) não </a:t>
            </a:r>
            <a:r>
              <a:rPr lang="pt-BR" sz="2800" dirty="0"/>
              <a:t>estará disponível antes de estarmos próximos ao final do projeto. </a:t>
            </a:r>
            <a:r>
              <a:rPr lang="pt-BR" sz="2800" dirty="0" smtClean="0"/>
              <a:t>Um erro grave, se não detectado até o programa operacional ser revisto, pode ser desastroso.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931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Hoje</a:t>
            </a:r>
            <a:r>
              <a:rPr lang="pt-BR" sz="2800" dirty="0"/>
              <a:t>, o trabalho com software tem um ritmo acelerado e está sujeito a uma cadeia de mudanças intermináveis (em características, funções e conteúdo de informações).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modelo cascata é frequentemente </a:t>
            </a:r>
            <a:r>
              <a:rPr lang="pt-BR" sz="2800" b="1" dirty="0"/>
              <a:t>inadequado</a:t>
            </a:r>
            <a:r>
              <a:rPr lang="pt-BR" sz="2800" dirty="0"/>
              <a:t> para esse trabalho.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ele pode servir como um modelo de processo útil em situações nas quais os requisitos são fixos e o trabalho deve ser realizado até sua finalização de forma linear</a:t>
            </a:r>
            <a:r>
              <a:rPr lang="pt-BR" sz="2800" dirty="0" smtClean="0"/>
              <a:t>.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 Modelo Cascata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9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Há várias situações em que os </a:t>
            </a:r>
            <a:r>
              <a:rPr lang="pt-BR" sz="2800" b="1" dirty="0"/>
              <a:t>requisitos</a:t>
            </a:r>
            <a:r>
              <a:rPr lang="pt-BR" sz="2800" dirty="0"/>
              <a:t> iniciais do software são razoavelmente bem definidos; entretanto, o </a:t>
            </a:r>
            <a:r>
              <a:rPr lang="pt-BR" sz="2800" b="1" dirty="0"/>
              <a:t>escopo</a:t>
            </a:r>
            <a:r>
              <a:rPr lang="pt-BR" sz="2800" dirty="0"/>
              <a:t> geral do trabalho de desenvolvimento, impede o uso de um processo puramente linear.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Pode </a:t>
            </a:r>
            <a:r>
              <a:rPr lang="pt-BR" sz="2800" dirty="0"/>
              <a:t>ser necessário o rápido fornecimento de determinado conjunto funcional aos usuários para, somente após esse fornecimento, refinar e expandir sua funcionalidade em versões de software posteriores. 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Incremental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9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 </a:t>
            </a:r>
            <a:r>
              <a:rPr lang="pt-BR" sz="2800" dirty="0"/>
              <a:t>tais casos, pode-se optar por um modelo de processo projetado para desenvolver o software de forma incremental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modelo incremental combina os fluxos de processo linear e </a:t>
            </a:r>
            <a:r>
              <a:rPr lang="pt-BR" sz="2800" dirty="0" smtClean="0"/>
              <a:t>paralelo, o modelo incremental aplica sequencias lineares de forma escalonada, a medida que o tempo vai avançando.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Cada sequencia linear produz “incrementos” entregáveis do software.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Incremental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2056031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Por exemplo, um software de processamento de textos desenvolvido com o emprego do paradigma incremental, poderia liberar funções básicas de gerenciamento de arquivos, edição e produção de documentos no </a:t>
            </a:r>
            <a:r>
              <a:rPr lang="pt-BR" sz="2800" b="1" dirty="0"/>
              <a:t>primeiro</a:t>
            </a:r>
            <a:r>
              <a:rPr lang="pt-BR" sz="2800" dirty="0"/>
              <a:t> incremento; recursos mais sofisticados de edição e produção de documentos no </a:t>
            </a:r>
            <a:r>
              <a:rPr lang="pt-BR" sz="2800" b="1" dirty="0"/>
              <a:t>segundo</a:t>
            </a:r>
            <a:r>
              <a:rPr lang="pt-BR" sz="2800" dirty="0"/>
              <a:t>; revisão ortográfica e gramatical no </a:t>
            </a:r>
            <a:r>
              <a:rPr lang="pt-BR" sz="2800" b="1" dirty="0"/>
              <a:t>terceiro</a:t>
            </a:r>
            <a:r>
              <a:rPr lang="pt-BR" sz="2800" dirty="0"/>
              <a:t>; e, finalmente, recursos avançados de formatação (layout) de página no </a:t>
            </a:r>
            <a:r>
              <a:rPr lang="pt-BR" sz="2800" b="1" dirty="0"/>
              <a:t>quarto</a:t>
            </a:r>
            <a:r>
              <a:rPr lang="pt-BR" sz="2800" dirty="0"/>
              <a:t> incremento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Incremental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Quando se utiliza um modelo incremental, frequentemente o primeiro incremento é um produto essencial.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Ou </a:t>
            </a:r>
            <a:r>
              <a:rPr lang="pt-BR" sz="2800" dirty="0"/>
              <a:t>seja, os requisitos básicos são atendidos; porém, muitos recursos complementares (alguns conhecidos, outros não) ainda não são entregues.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Como </a:t>
            </a:r>
            <a:r>
              <a:rPr lang="pt-BR" sz="2800" dirty="0"/>
              <a:t>resultado do uso e/ou avaliação, é desenvolvido um planejamento para o incremento seguinte.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Esse </a:t>
            </a:r>
            <a:r>
              <a:rPr lang="pt-BR" sz="2800" dirty="0"/>
              <a:t>processo é repetido após a liberação de cada incremento até que seja gerado o produto completo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Incremental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Como todos os sistemas complexos, software evolui ao longo do tempo.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Conforme </a:t>
            </a:r>
            <a:r>
              <a:rPr lang="pt-BR" sz="2800" dirty="0"/>
              <a:t>o desenvolvimento do projeto avança, os requisitos do negócio e do produto frequentemente mudam, tornando inadequado seguir um planejamento em linha reta de um produto final.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Prazos </a:t>
            </a:r>
            <a:r>
              <a:rPr lang="pt-BR" sz="2800" dirty="0"/>
              <a:t>apertados, determinados pelo </a:t>
            </a:r>
            <a:r>
              <a:rPr lang="pt-BR" sz="2800" dirty="0" smtClean="0"/>
              <a:t>mer</a:t>
            </a:r>
            <a:r>
              <a:rPr lang="pt-BR" sz="2800" dirty="0"/>
              <a:t>cado, tornam impossível concluir um produto de software abrangente, porém uma versão limitada tem de ser introduzida para aliviar e/ou atender às pressões comerciais ou da concorrência.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do produto essencial ou dos requisitos do sistema está bem compreendido; entretanto, detalhes de extensões do produto ou do sistema ainda devem ser definidos.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situações como essa ou similares, faz-se necessário um modelo de processo que tenha sido projetado especificamente para desenvolver um produto que cresce e muda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Modelos </a:t>
            </a:r>
            <a:r>
              <a:rPr lang="pt-BR" sz="2800" dirty="0"/>
              <a:t>evolucionários são </a:t>
            </a:r>
            <a:r>
              <a:rPr lang="pt-BR" sz="2800" b="1" dirty="0"/>
              <a:t>iterativos.</a:t>
            </a:r>
            <a:r>
              <a:rPr lang="pt-BR" sz="2800" dirty="0"/>
              <a:t>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Apresentam </a:t>
            </a:r>
            <a:r>
              <a:rPr lang="pt-BR" sz="2800" dirty="0"/>
              <a:t>características que possibilitam desenvolver versões cada vez mais completas do software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9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09" y="1412875"/>
            <a:ext cx="8517731" cy="468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447109" y="1450859"/>
            <a:ext cx="381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Modelo incremental.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12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87136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ciclo de vida de desenvolvimento de sistemas (SDLC – systems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 </a:t>
            </a:r>
            <a:r>
              <a:rPr lang="pt-BR" sz="2800" dirty="0" err="1" smtClean="0"/>
              <a:t>life</a:t>
            </a:r>
            <a:r>
              <a:rPr lang="pt-BR" sz="2800" dirty="0" smtClean="0"/>
              <a:t> </a:t>
            </a:r>
            <a:r>
              <a:rPr lang="pt-BR" sz="2800" dirty="0" err="1" smtClean="0"/>
              <a:t>cycle</a:t>
            </a:r>
            <a:r>
              <a:rPr lang="pt-BR" sz="2800" dirty="0" smtClean="0"/>
              <a:t>) é o processo de compreensão de um sistema que pode suprir as necessidades da empresa, projetar o sistema, construí-lo e entregá-lo aos usuários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32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Prototipação.</a:t>
            </a:r>
            <a:r>
              <a:rPr lang="pt-BR" sz="2800" dirty="0"/>
              <a:t> Frequentemente, o cliente define uma série de objetivos gerais para o software, mas não identifica, detalhadamente, os requisitos para funções e recursos.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outros casos, o desenvolvedor se encontra inseguro quanto à eficiência de um algoritmo, quanto à adaptabilidade de um sistema operacional ou quanto à forma em que deve ocorrer a interação homem-máquina.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situações como essas, e em muitas outras, o paradigma da prototipação pode ser a melhor abordagem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Embora </a:t>
            </a:r>
            <a:r>
              <a:rPr lang="pt-BR" sz="2800" dirty="0"/>
              <a:t>a prototipação possa ser utilizada como um modelo de processo </a:t>
            </a:r>
            <a:r>
              <a:rPr lang="pt-BR" sz="2800" dirty="0" smtClean="0"/>
              <a:t>isolado, </a:t>
            </a:r>
            <a:r>
              <a:rPr lang="pt-BR" sz="2800" dirty="0"/>
              <a:t>ela </a:t>
            </a:r>
            <a:r>
              <a:rPr lang="pt-BR" sz="2800" dirty="0" smtClean="0"/>
              <a:t>pode ser utilizada </a:t>
            </a:r>
            <a:r>
              <a:rPr lang="pt-BR" sz="2800" dirty="0"/>
              <a:t>como uma técnica a ser implementada no contexto de qualquer um dos modelos de processo </a:t>
            </a:r>
            <a:r>
              <a:rPr lang="pt-BR" sz="2800" dirty="0" smtClean="0"/>
              <a:t>citados.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Independentemente </a:t>
            </a:r>
            <a:r>
              <a:rPr lang="pt-BR" sz="2800" dirty="0"/>
              <a:t>da forma como é aplicado, quando os requisitos estão obscuros, o paradigma da prototipação auxilia os envolvidos a compreender melhor o que está para ser construído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paradigma da prototipação </a:t>
            </a:r>
            <a:r>
              <a:rPr lang="pt-BR" sz="2800" dirty="0" smtClean="0"/>
              <a:t>começa </a:t>
            </a:r>
            <a:r>
              <a:rPr lang="pt-BR" sz="2800" dirty="0"/>
              <a:t>com a comunicação.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Faz-se </a:t>
            </a:r>
            <a:r>
              <a:rPr lang="pt-BR" sz="2800" dirty="0"/>
              <a:t>uma reunião com os envolvidos para definir os objetivos gerais do software, identificar os requisitos já conhecidos e esquematizar quais áreas necessitam, obrigatoriamente, de uma definição mais ampla.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iteração de prototipação é planejada rapidamente e ocorre a modelagem (na forma de </a:t>
            </a:r>
            <a:r>
              <a:rPr lang="pt-BR" sz="2800" dirty="0" smtClean="0"/>
              <a:t>um </a:t>
            </a:r>
            <a:r>
              <a:rPr lang="pt-BR" sz="2800" dirty="0"/>
              <a:t>“projeto rápido”).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Um </a:t>
            </a:r>
            <a:r>
              <a:rPr lang="pt-BR" sz="2800" dirty="0"/>
              <a:t>projeto rápido se concentra em uma representação dos aspectos do software que serão visíveis para os usuários (por exemplo, o layout da interface com o usuário ou os formatos de exibição na tela).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projeto rápido leva à construção de um protótipo.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protótipo é entregue e avaliado pelos envolvidos, os quais fornecem feedback que é usado para refinar ainda mais os requisitos.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iteração ocorre conforme se ajusta o protótipo às necessidades de vários envolvidos e, ao mesmo tempo, possibilita a melhor compreensão das necessidades que devem ser atendidas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Na sua forma ideal, o protótipo atua como um mecanismo para identificar os requisitos do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Caso </a:t>
            </a:r>
            <a:r>
              <a:rPr lang="pt-BR" sz="2800" dirty="0"/>
              <a:t>seja necessário desenvolver um protótipo operacional, pode-se utilizar partes de programas existentes ou aplicar ferramentas que possibilitem gerar rapidamente tais programas </a:t>
            </a:r>
            <a:r>
              <a:rPr lang="pt-BR" sz="2800" dirty="0" smtClean="0"/>
              <a:t>operacionais.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6" y="2155826"/>
            <a:ext cx="6299994" cy="420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354909" y="1466618"/>
            <a:ext cx="381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Modelo Prototipação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541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que fazer com o protótipo quando este já serviu ao propósito descrito anteriormente?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protótipo pode servir como “o primeiro sistema”.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Aquele </a:t>
            </a:r>
            <a:r>
              <a:rPr lang="pt-BR" sz="2800" dirty="0"/>
              <a:t>que </a:t>
            </a:r>
            <a:r>
              <a:rPr lang="pt-BR" sz="2800" dirty="0" smtClean="0"/>
              <a:t>recomenda </a:t>
            </a:r>
            <a:r>
              <a:rPr lang="pt-BR" sz="2800" dirty="0"/>
              <a:t>que se jogue </a:t>
            </a:r>
            <a:r>
              <a:rPr lang="pt-BR" sz="2800" dirty="0" smtClean="0"/>
              <a:t>fora, porém</a:t>
            </a:r>
            <a:r>
              <a:rPr lang="pt-BR" sz="2800" dirty="0"/>
              <a:t>, essa pode ser uma visão </a:t>
            </a:r>
            <a:r>
              <a:rPr lang="pt-BR" sz="2800" dirty="0" smtClean="0"/>
              <a:t>idealizada, embora </a:t>
            </a:r>
            <a:r>
              <a:rPr lang="pt-BR" sz="2800" dirty="0"/>
              <a:t>alguns protótipos sejam construídos como “descartáveis”, outros são evolucionários, no sentido de que evoluem lentamente até se transformarem no sistema real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Tanto os envolvidos quanto os engenheiros de software gostam do paradigma da prototipação.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usuários podem ter uma ideia prévia do sistema final, ao passo que os desenvolvedores passam a desenvolver algo imediatamente.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a prototipação pode ser problemática pelas seguintes razões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sz="2700" dirty="0" smtClean="0"/>
              <a:t>Os </a:t>
            </a:r>
            <a:r>
              <a:rPr lang="pt-BR" sz="2700" dirty="0"/>
              <a:t>envolvidos enxergam o que parece ser uma versão operacional </a:t>
            </a:r>
            <a:r>
              <a:rPr lang="pt-BR" sz="2700" dirty="0" smtClean="0"/>
              <a:t>do software</a:t>
            </a:r>
            <a:r>
              <a:rPr lang="pt-BR" sz="2700" dirty="0"/>
              <a:t>, ignorando que o protótipo é mantido de forma não organizada e que, na pressa de fazer com que ele se torne operacional, não se considera a qualidade global do software, nem sua manutenção em longo prazo. </a:t>
            </a:r>
            <a:endParaRPr lang="pt-BR" sz="2700" dirty="0" smtClean="0"/>
          </a:p>
          <a:p>
            <a:pPr marL="514350" indent="-514350" algn="just">
              <a:buAutoNum type="arabicPeriod"/>
            </a:pPr>
            <a:endParaRPr lang="pt-BR" sz="1500" dirty="0"/>
          </a:p>
          <a:p>
            <a:pPr marL="444500" algn="just"/>
            <a:r>
              <a:rPr lang="pt-BR" sz="2700" dirty="0" smtClean="0"/>
              <a:t>Quando </a:t>
            </a:r>
            <a:r>
              <a:rPr lang="pt-BR" sz="2700" dirty="0"/>
              <a:t>informados de que o produto deve ser reconstruído para que altos níveis de qualidade possam ser mantidos, os envolvidos protestam e solicitam que “umas poucas correções” sejam feitas para tornar o protótipo um produto operacional. </a:t>
            </a:r>
            <a:endParaRPr lang="pt-BR" sz="2700" dirty="0" smtClean="0"/>
          </a:p>
          <a:p>
            <a:pPr marL="444500" algn="just"/>
            <a:endParaRPr lang="pt-BR" sz="1500" dirty="0"/>
          </a:p>
          <a:p>
            <a:pPr marL="444500" algn="just"/>
            <a:r>
              <a:rPr lang="pt-BR" sz="2700" dirty="0" smtClean="0"/>
              <a:t>Frequentemente</a:t>
            </a:r>
            <a:r>
              <a:rPr lang="pt-BR" sz="2700" dirty="0"/>
              <a:t>, a gerência do desenvolvimento de software aceita. </a:t>
            </a:r>
          </a:p>
          <a:p>
            <a:pPr algn="just"/>
            <a:r>
              <a:rPr lang="pt-BR" sz="2700" dirty="0"/>
              <a:t/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 startAt="2"/>
            </a:pPr>
            <a:r>
              <a:rPr lang="pt-BR" sz="2800" dirty="0" smtClean="0"/>
              <a:t>O </a:t>
            </a:r>
            <a:r>
              <a:rPr lang="pt-BR" sz="2800" dirty="0"/>
              <a:t>engenheiro de software, com frequência, </a:t>
            </a:r>
            <a:r>
              <a:rPr lang="pt-BR" sz="2800" dirty="0" smtClean="0"/>
              <a:t>assume compromissos de implementação </a:t>
            </a:r>
            <a:r>
              <a:rPr lang="pt-BR" sz="2800" dirty="0"/>
              <a:t>para conseguir que o protótipo entre em operação rapidamente. </a:t>
            </a:r>
            <a:endParaRPr lang="pt-BR" sz="2800" dirty="0" smtClean="0"/>
          </a:p>
          <a:p>
            <a:pPr marL="514350" indent="-514350" algn="just">
              <a:buAutoNum type="arabicPeriod" startAt="2"/>
            </a:pPr>
            <a:endParaRPr lang="pt-BR" sz="2800" dirty="0"/>
          </a:p>
          <a:p>
            <a:pPr marL="533400" algn="just"/>
            <a:r>
              <a:rPr lang="pt-BR" sz="2800" dirty="0" smtClean="0"/>
              <a:t>Um </a:t>
            </a:r>
            <a:r>
              <a:rPr lang="pt-BR" sz="2800" dirty="0"/>
              <a:t>sistema operacional ou uma linguagem de programação inadequada podem ser utilizados simplesmente porque se encontram à disposição e são conhecidos; um algoritmo ineficiente pode ser implementado simplesmente para demonstrar capacidade. 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De muitas maneiras, a criação de um sistema é similar a construção de uma casa.</a:t>
            </a:r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primeiro lugar, a casa(ou o sistema) começa com uma ideia básica.</a:t>
            </a:r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segundo lugar, essa ideia é transformada em um desenho simples, que é mostrado ao cliente e refinado(frequentemente por meio de vários desenhos, cada um deles aprimorando o outro), até que o cliente concorde que o desenho descreve exatamente o que ele quer.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59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algn="just"/>
            <a:r>
              <a:rPr lang="pt-BR" sz="2800" dirty="0" smtClean="0"/>
              <a:t>Após </a:t>
            </a:r>
            <a:r>
              <a:rPr lang="pt-BR" sz="2800" dirty="0"/>
              <a:t>um tempo, é possível se acomodar com tais escolhas e esquecer todas as razões pelas quais eram inadequadas. </a:t>
            </a:r>
            <a:endParaRPr lang="pt-BR" sz="2800" dirty="0" smtClean="0"/>
          </a:p>
          <a:p>
            <a:pPr marL="355600" algn="just"/>
            <a:endParaRPr lang="pt-BR" sz="2800" dirty="0"/>
          </a:p>
          <a:p>
            <a:pPr marL="355600" algn="just"/>
            <a:r>
              <a:rPr lang="pt-BR" sz="2800" dirty="0" smtClean="0"/>
              <a:t>Uma </a:t>
            </a:r>
            <a:r>
              <a:rPr lang="pt-BR" sz="2800" dirty="0"/>
              <a:t>escolha longe da ideal acaba se tornando parte do sistema.</a:t>
            </a:r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r>
              <a:rPr lang="pt-BR" sz="2700" dirty="0"/>
              <a:t/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Embora possam ocorrer problemas, a prototipação pode ser um paradigma eficiente para a engenharia de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segredo é definir as regras do jogo logo no início: ou seja, todos os envolvidos devem concordar que o protótipo é construído para servir como um mecanismo para definição de requisitos e depois é descartado (pelo menos em parte); o software final será arquitetado visando à qualidade</a:t>
            </a:r>
            <a:r>
              <a:rPr lang="pt-BR" sz="2800" dirty="0" smtClean="0"/>
              <a:t>.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Modelo espiral</a:t>
            </a:r>
            <a:r>
              <a:rPr lang="pt-BR" sz="2800" dirty="0"/>
              <a:t>. </a:t>
            </a:r>
            <a:r>
              <a:rPr lang="pt-BR" sz="2800" dirty="0" smtClean="0"/>
              <a:t>O </a:t>
            </a:r>
            <a:r>
              <a:rPr lang="pt-BR" sz="2800" dirty="0"/>
              <a:t>modelo espiral é um modelo de processo de software evolucionário que une a natureza </a:t>
            </a:r>
            <a:r>
              <a:rPr lang="pt-BR" sz="2800" b="1" dirty="0"/>
              <a:t>iterativa</a:t>
            </a:r>
            <a:r>
              <a:rPr lang="pt-BR" sz="2800" dirty="0"/>
              <a:t> da prototipação aos aspectos sistemáticos e controlados do modelo cascata.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Tem </a:t>
            </a:r>
            <a:r>
              <a:rPr lang="pt-BR" sz="2800" dirty="0"/>
              <a:t>potencial para o rápido desenvolvimento de versões cada vez mais completas do software. 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modelo espiral de desenvolvimento é um gerador de modelos de processos dirigidos a </a:t>
            </a:r>
            <a:r>
              <a:rPr lang="pt-BR" sz="2800" b="1" dirty="0"/>
              <a:t>riscos</a:t>
            </a:r>
            <a:r>
              <a:rPr lang="pt-BR" sz="2800" dirty="0"/>
              <a:t> e é utilizado para guiar a engenharia de sistemas com muito software, que ocorre de forma concorrente e tem vários envolvidos. </a:t>
            </a:r>
            <a:endParaRPr lang="pt-BR" sz="2800" dirty="0" smtClean="0"/>
          </a:p>
          <a:p>
            <a:pPr algn="just"/>
            <a:endParaRPr lang="pt-BR" sz="2800" dirty="0"/>
          </a:p>
          <a:p>
            <a:r>
              <a:rPr lang="pt-BR" sz="2800" dirty="0" smtClean="0"/>
              <a:t>Possui </a:t>
            </a:r>
            <a:r>
              <a:rPr lang="pt-BR" sz="2800" dirty="0"/>
              <a:t>duas características principais que o </a:t>
            </a:r>
            <a:r>
              <a:rPr lang="pt-BR" sz="2800" dirty="0" smtClean="0"/>
              <a:t>distinguem: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b="1" dirty="0"/>
              <a:t>primeira</a:t>
            </a:r>
            <a:r>
              <a:rPr lang="pt-BR" sz="2800" dirty="0"/>
              <a:t> consiste em uma estratégia cíclica voltada para ampliar, de forma incremental, o grau de definição e a </a:t>
            </a:r>
            <a:r>
              <a:rPr lang="pt-BR" sz="2800" dirty="0" smtClean="0"/>
              <a:t>imple</a:t>
            </a:r>
            <a:r>
              <a:rPr lang="pt-BR" sz="2800" dirty="0"/>
              <a:t>mentação de um sistema, enquanto diminui o grau de risco do mesmo.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b="1" dirty="0"/>
              <a:t>segunda</a:t>
            </a:r>
            <a:r>
              <a:rPr lang="pt-BR" sz="2800" dirty="0"/>
              <a:t> característica é que possui uma série de marcos de pontos-âncora para garantir o comprometimento dos envolvidos quanto à busca de soluções de sistema que sejam mutuamente satisfatórias e viáveis</a:t>
            </a:r>
            <a:r>
              <a:rPr lang="pt-BR" sz="2800" dirty="0" smtClean="0"/>
              <a:t>.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4" y="2286000"/>
            <a:ext cx="8051799" cy="403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354909" y="1466618"/>
            <a:ext cx="381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Modelo Espiral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366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Com o modelo espiral, o software será desenvolvido em uma série de versões evolucionárias.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Nas </a:t>
            </a:r>
            <a:r>
              <a:rPr lang="pt-BR" sz="2800" dirty="0"/>
              <a:t>primeiras iterações, a versão pode consistir em um modelo ou em um protótipo.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Já </a:t>
            </a:r>
            <a:r>
              <a:rPr lang="pt-BR" sz="2800" dirty="0"/>
              <a:t>nas </a:t>
            </a:r>
            <a:r>
              <a:rPr lang="pt-BR" sz="2800" b="1" dirty="0"/>
              <a:t>iterações</a:t>
            </a:r>
            <a:r>
              <a:rPr lang="pt-BR" sz="2800" dirty="0"/>
              <a:t> posteriores, são produzidas versões cada vez mais completas do sistema que passa pelo processo de </a:t>
            </a:r>
            <a:r>
              <a:rPr lang="pt-BR" sz="2800" dirty="0" smtClean="0"/>
              <a:t>engenharia.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modelo espiral é dividido em um conjunto de atividades metodológicas definidas pela equipe de engenharia de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riscos </a:t>
            </a:r>
            <a:r>
              <a:rPr lang="pt-BR" sz="2800" dirty="0" smtClean="0"/>
              <a:t>são </a:t>
            </a:r>
            <a:r>
              <a:rPr lang="pt-BR" sz="2800" dirty="0"/>
              <a:t>levados em conta à medida que cada revolução é realizada.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Marcos </a:t>
            </a:r>
            <a:r>
              <a:rPr lang="pt-BR" sz="2800" dirty="0"/>
              <a:t>de pontos-âncora – uma combinação de artefatos e condições satisfeitas ao longo do trajeto da espiral – são indicados para cada passagem evolucionária.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primeiro circuito em volta da espiral pode resultar no desenvolvimento de uma especificação de produto; passagens subsequentes em torno da espiral podem ser usadas para desenvolver um protótipo e, então, progressivamente, versões cada vez mais sofisticadas do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Cada </a:t>
            </a:r>
            <a:r>
              <a:rPr lang="pt-BR" sz="2800" dirty="0"/>
              <a:t>passagem pela região de planejamento resulta em ajustes no planejamento do projeto.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Custo </a:t>
            </a:r>
            <a:r>
              <a:rPr lang="pt-BR" sz="2800" dirty="0"/>
              <a:t>e cronograma são ajustados de acordo com o feedback (a realimentação) obtido do cliente após a entrega. 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Além </a:t>
            </a:r>
            <a:r>
              <a:rPr lang="pt-BR" sz="2800" dirty="0"/>
              <a:t>disso, o gerente de projeto faz um ajuste no número de iterações planejadas para concluir o software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Diferentemente de outros modelos de processo, que terminam quando o software é entregue, o modelo espiral pode ser adaptado para ser aplicado ao longo da vida do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novo produto evoluirá, passando por iterações em torno da espiral. 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0299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 terceiro lugar, desenha-se um conjunto de plantas de instalações que apresenta as informações detalhadas sobre a casa.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Finalmente, a casa é construída de acordo com essas plantas, frequentemente com algumas alterações e decisões tomadas pelo cliente enquanto a casa esta sendo construída.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052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4083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Mais </a:t>
            </a:r>
            <a:r>
              <a:rPr lang="pt-BR" sz="2800" dirty="0"/>
              <a:t>tarde, uma volta em torno da espiral pode ser usada para representar um “projeto de aperfeiçoamento do produto”.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Basicamente</a:t>
            </a:r>
            <a:r>
              <a:rPr lang="pt-BR" sz="2800" dirty="0"/>
              <a:t>, a espiral, quando caracterizada dessa maneira, permanece em operação até que o software seja retirado.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modelo espiral é uma abordagem realista para o desenvolvimento de sistemas e de software em larga escala.</a:t>
            </a:r>
            <a:endParaRPr lang="pt-BR" sz="27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Evolucionário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modelo de desenvolvimento concorrente, por vezes chamado de engenharia concorrente, possibilita à equipe de software representar elementos concorrentes e iterativos de qualquer um dos modelos de processo descritos </a:t>
            </a:r>
            <a:r>
              <a:rPr lang="pt-BR" sz="2800" dirty="0" smtClean="0"/>
              <a:t>anteriormente.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Por exemplo, a atividade de modelagem definida para o modelo espiral é realizada invocando uma ou mais destas ações de engenharia de software: prototipação, análise e projeto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27000"/>
            <a:ext cx="6222999" cy="651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Um </a:t>
            </a:r>
            <a:r>
              <a:rPr lang="pt-BR" sz="2800" dirty="0"/>
              <a:t>exemplo de abordagem de modelagem </a:t>
            </a:r>
            <a:r>
              <a:rPr lang="pt-BR" sz="2800" dirty="0" smtClean="0"/>
              <a:t>concorrente é representado na figura anterior.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atividade - modelagem - poderia estar em qualquer um dos estados' observados em qualquer momento determinado.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Similarmente</a:t>
            </a:r>
            <a:r>
              <a:rPr lang="pt-BR" sz="2800" dirty="0"/>
              <a:t>, outras atividades, ações ou tarefas (por exemplo, comunicação ou construção) podem ser representadas de maneira análoga.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Todas </a:t>
            </a:r>
            <a:r>
              <a:rPr lang="pt-BR" sz="2800" dirty="0"/>
              <a:t>as atividades de engenharia de software existem simultaneamente, porém estão em diferentes estados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Por exemplo, no início de um projeto, a atividade de comunicação </a:t>
            </a:r>
            <a:r>
              <a:rPr lang="pt-BR" sz="2800" dirty="0" smtClean="0"/>
              <a:t>completou </a:t>
            </a:r>
            <a:r>
              <a:rPr lang="pt-BR" sz="2800" dirty="0"/>
              <a:t>sua primeira iteração e se encontra no estado aguardando modificações.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atividade de modelagem </a:t>
            </a:r>
            <a:r>
              <a:rPr lang="pt-BR" sz="2800" dirty="0" smtClean="0"/>
              <a:t>agora </a:t>
            </a:r>
            <a:r>
              <a:rPr lang="pt-BR" sz="2800" dirty="0"/>
              <a:t>faz uma transição para o estado em desenvolvimento.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se o cliente indicar que devem ser feitas mudanças nos requisitos, a atividade de modelagem passa do estado em desenvolvimento para o estado aguardando modificações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modelagem concorrente define uma série de eventos que vão disparar transições de um estado para outro para cada uma das atividades, ações ou tarefas da engenharia de software.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modelagem concorrente se aplica a todos os tipos de desenvolvimento de software e fornece uma imagem precisa do estado atual de um projeto.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vez de limitar as atividades, ações e tarefas da engenharia de software a uma sequência de eventos, ela define uma rede de processos.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Cada </a:t>
            </a:r>
            <a:r>
              <a:rPr lang="pt-BR" sz="2800" dirty="0"/>
              <a:t>atividade, ação ou tarefa na rede existe simultaneamente com outras atividades, </a:t>
            </a:r>
            <a:r>
              <a:rPr lang="pt-BR" sz="2800" dirty="0" smtClean="0"/>
              <a:t>ações ou tarefas.</a:t>
            </a:r>
            <a:endParaRPr lang="pt-BR" sz="2800" dirty="0"/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Software </a:t>
            </a:r>
            <a:r>
              <a:rPr lang="pt-BR" sz="2800" dirty="0"/>
              <a:t>moderno é caracterizado por contínuas modificações, prazos muito apertados e por uma ênfase na satisfação do cliente-usuário.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muitos casos, o tempo de colocação de um produto no mercado é o requisito mais importante a ser gerenciado.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Se </a:t>
            </a:r>
            <a:r>
              <a:rPr lang="pt-BR" sz="2800" dirty="0"/>
              <a:t>o momento oportuno de entrada no mercado for perdido, o projeto de software pode ficar sem </a:t>
            </a:r>
            <a:r>
              <a:rPr lang="pt-BR" sz="2800" dirty="0" smtClean="0"/>
              <a:t>sentido.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modelos de processo evolucionário foram concebidos para lidar com essas questões, mas mesmo assim, como uma classe genérica de modelos de processo, apresentam seus pontos fracos.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Esses </a:t>
            </a:r>
            <a:r>
              <a:rPr lang="pt-BR" sz="2800" dirty="0"/>
              <a:t>pontos fracos foram resumidos </a:t>
            </a:r>
            <a:r>
              <a:rPr lang="pt-BR" sz="2800" dirty="0" smtClean="0"/>
              <a:t>da seguinte maneira:</a:t>
            </a:r>
          </a:p>
          <a:p>
            <a:pPr algn="just"/>
            <a:endParaRPr lang="pt-BR" sz="15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Apesar das inquestionáveis vantagens dos processos de software evolucionários, temos algumas preocupações. A primeira delas é que a prototipação </a:t>
            </a:r>
            <a:r>
              <a:rPr lang="pt-BR" sz="2800" dirty="0" err="1"/>
              <a:t>le</a:t>
            </a:r>
            <a:r>
              <a:rPr lang="pt-BR" sz="2800" dirty="0"/>
              <a:t> outros processos evolucionários mais sofisticados) traz um problema para o planejamento do projeto, devido ao número incerto, de ciclos necessários para construir o produto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A </a:t>
            </a:r>
            <a:r>
              <a:rPr lang="pt-BR" sz="2800" dirty="0"/>
              <a:t>segunda é que os processos de software evolucionários não estabelecem a velocidade máxima da evolução.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marL="444500" algn="just"/>
            <a:r>
              <a:rPr lang="pt-BR" sz="2800" dirty="0" smtClean="0"/>
              <a:t>Se </a:t>
            </a:r>
            <a:r>
              <a:rPr lang="pt-BR" sz="2800" dirty="0"/>
              <a:t>as evoluções ocorrerem em uma velocidade excessivamente rápida, sem um período de acomodação, é certo que o processo cairá no caos. </a:t>
            </a:r>
            <a:endParaRPr lang="pt-BR" sz="2800" dirty="0" smtClean="0"/>
          </a:p>
          <a:p>
            <a:pPr marL="444500" algn="just"/>
            <a:endParaRPr lang="pt-BR" sz="2800" dirty="0"/>
          </a:p>
          <a:p>
            <a:pPr marL="444500" algn="just"/>
            <a:r>
              <a:rPr lang="pt-BR" sz="2800" dirty="0" smtClean="0"/>
              <a:t>Por </a:t>
            </a:r>
            <a:r>
              <a:rPr lang="pt-BR" sz="2800" dirty="0"/>
              <a:t>outro lado, se a velocidade for muito lenta, então a produtividade pode ser afetada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108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SDLC tem um conjunto de quatro fases fundamentais:</a:t>
            </a:r>
          </a:p>
          <a:p>
            <a:pPr algn="just"/>
            <a:endParaRPr lang="pt-BR" sz="2800" dirty="0"/>
          </a:p>
          <a:p>
            <a:pPr lvl="8" algn="just"/>
            <a:r>
              <a:rPr lang="pt-BR" sz="2800" dirty="0" smtClean="0"/>
              <a:t>Planejamento;</a:t>
            </a:r>
          </a:p>
          <a:p>
            <a:pPr lvl="8" algn="just"/>
            <a:r>
              <a:rPr lang="pt-BR" sz="2800" dirty="0" smtClean="0"/>
              <a:t>Análise;</a:t>
            </a:r>
          </a:p>
          <a:p>
            <a:pPr lvl="8" algn="just"/>
            <a:r>
              <a:rPr lang="pt-BR" sz="2800" dirty="0" smtClean="0"/>
              <a:t>Projeto e</a:t>
            </a:r>
          </a:p>
          <a:p>
            <a:pPr lvl="8" algn="just"/>
            <a:r>
              <a:rPr lang="pt-BR" sz="2800" dirty="0" smtClean="0"/>
              <a:t>Implementação.</a:t>
            </a:r>
          </a:p>
          <a:p>
            <a:pPr marL="0" lvl="8"/>
            <a:endParaRPr lang="pt-BR" sz="2800" dirty="0" smtClean="0"/>
          </a:p>
          <a:p>
            <a:pPr marL="0" lvl="8"/>
            <a:r>
              <a:rPr lang="pt-BR" sz="2800" dirty="0" smtClean="0"/>
              <a:t>Diferentes projetos podem enfatizar diferentes partes do SDLC ou abortar as fases de diferentes maneiras.</a:t>
            </a:r>
          </a:p>
        </p:txBody>
      </p:sp>
    </p:spTree>
    <p:extLst>
      <p:ext uri="{BB962C8B-B14F-4D97-AF65-F5344CB8AC3E}">
        <p14:creationId xmlns:p14="http://schemas.microsoft.com/office/powerpoint/2010/main" val="27567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Realmente, um processo de software que prioriza flexibilidade, extensibilidade e velocidade de desenvolvimento acima da alta qualidade parece assustador.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Ainda </a:t>
            </a:r>
            <a:r>
              <a:rPr lang="pt-BR" sz="2800" dirty="0"/>
              <a:t>assim, essa ideia foi proposta por renomados especialistas em engenharia de </a:t>
            </a:r>
            <a:r>
              <a:rPr lang="pt-BR" sz="2800" dirty="0" smtClean="0"/>
              <a:t>software.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objetivo dos modelos evolucionários é desenvolver software de alta qualidade de modo iterativo ou incremental.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é possível usar um processo evolucionário para enfatizar a flexibilidade, a extensibilidade e a velocidade de desenvolvimento.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desafio para as equipes de software e seus gerentes será estabelecer um equilíbrio apropriado entre esses parâmetros críticos de projeto e produto e a satisfação dos clientes (o árbitro final da qualidade de um software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108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Cada fase é composta de uma série de etapas, que contam com técnicas que produzem resultados(</a:t>
            </a:r>
            <a:r>
              <a:rPr lang="pt-BR" sz="2800" dirty="0" err="1" smtClean="0"/>
              <a:t>deliverables</a:t>
            </a:r>
            <a:r>
              <a:rPr lang="pt-BR" sz="2800" dirty="0" smtClean="0"/>
              <a:t>).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Planejamento</a:t>
            </a:r>
            <a:r>
              <a:rPr lang="pt-BR" sz="2800" dirty="0" smtClean="0"/>
              <a:t> – é o processo fundamental para compreender por que um sistema de informações deve ser construído e determinar como a equipe do projeto trabalhara para construi-lo. 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Análise</a:t>
            </a:r>
            <a:r>
              <a:rPr lang="pt-BR" sz="2800" dirty="0" smtClean="0"/>
              <a:t> – responde as perguntas sobre quem usara o sistema, o que o sistema fara e onde e quando ele será usado.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838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108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Projeto</a:t>
            </a:r>
            <a:r>
              <a:rPr lang="pt-BR" sz="2800" dirty="0" smtClean="0"/>
              <a:t> – decide como o sistema operará, em termos de infraestrutura de hardware, software e rede; a interface do usuário, os formulários, e os relatórios que serão usados; e os programas, bancos de dados e arquivos específicos que serão necessários.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Implementação</a:t>
            </a:r>
            <a:r>
              <a:rPr lang="pt-BR" sz="2800" dirty="0" smtClean="0"/>
              <a:t> – esta é a fase final durante a qual o sistema é realmente construído (ou comprado, no caso de um projeto de software de terceiros).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7789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929031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Originalmente, os modelos de processo foram propostos para trazer ordem ao caos existente na área de desenvolvimento de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história demonstra que esses modelos fazem uma considerável contribuição à estrutura utilizável no trabalho de engenharia de software e fornecem um roteiro razoavelmente eficaz para as equipes de software.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3739</Words>
  <Application>Microsoft Office PowerPoint</Application>
  <PresentationFormat>Personalizar</PresentationFormat>
  <Paragraphs>318</Paragraphs>
  <Slides>61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216</cp:revision>
  <dcterms:created xsi:type="dcterms:W3CDTF">2015-08-10T20:02:24Z</dcterms:created>
  <dcterms:modified xsi:type="dcterms:W3CDTF">2022-02-22T02:16:27Z</dcterms:modified>
</cp:coreProperties>
</file>