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2"/>
  </p:notesMasterIdLst>
  <p:sldIdLst>
    <p:sldId id="468" r:id="rId2"/>
    <p:sldId id="551" r:id="rId3"/>
    <p:sldId id="648" r:id="rId4"/>
    <p:sldId id="649" r:id="rId5"/>
    <p:sldId id="651" r:id="rId6"/>
    <p:sldId id="693" r:id="rId7"/>
    <p:sldId id="694" r:id="rId8"/>
    <p:sldId id="695" r:id="rId9"/>
    <p:sldId id="696" r:id="rId10"/>
    <p:sldId id="697" r:id="rId11"/>
    <p:sldId id="698" r:id="rId12"/>
    <p:sldId id="699" r:id="rId13"/>
    <p:sldId id="700" r:id="rId14"/>
    <p:sldId id="701" r:id="rId15"/>
    <p:sldId id="702" r:id="rId16"/>
    <p:sldId id="703" r:id="rId17"/>
    <p:sldId id="704" r:id="rId18"/>
    <p:sldId id="705" r:id="rId19"/>
    <p:sldId id="706" r:id="rId20"/>
    <p:sldId id="707" r:id="rId21"/>
    <p:sldId id="708" r:id="rId22"/>
    <p:sldId id="709" r:id="rId23"/>
    <p:sldId id="710" r:id="rId24"/>
    <p:sldId id="711" r:id="rId25"/>
    <p:sldId id="712" r:id="rId26"/>
    <p:sldId id="713" r:id="rId27"/>
    <p:sldId id="714" r:id="rId28"/>
    <p:sldId id="715" r:id="rId29"/>
    <p:sldId id="716" r:id="rId30"/>
    <p:sldId id="717" r:id="rId31"/>
    <p:sldId id="718" r:id="rId32"/>
    <p:sldId id="719" r:id="rId33"/>
    <p:sldId id="720" r:id="rId34"/>
    <p:sldId id="721" r:id="rId35"/>
    <p:sldId id="722" r:id="rId36"/>
    <p:sldId id="723" r:id="rId37"/>
    <p:sldId id="724" r:id="rId38"/>
    <p:sldId id="725" r:id="rId39"/>
    <p:sldId id="726" r:id="rId40"/>
    <p:sldId id="727" r:id="rId41"/>
    <p:sldId id="728" r:id="rId42"/>
    <p:sldId id="729" r:id="rId43"/>
    <p:sldId id="730" r:id="rId44"/>
    <p:sldId id="731" r:id="rId45"/>
    <p:sldId id="733" r:id="rId46"/>
    <p:sldId id="734" r:id="rId47"/>
    <p:sldId id="736" r:id="rId48"/>
    <p:sldId id="737" r:id="rId49"/>
    <p:sldId id="738" r:id="rId50"/>
    <p:sldId id="739" r:id="rId51"/>
    <p:sldId id="740" r:id="rId52"/>
    <p:sldId id="741" r:id="rId53"/>
    <p:sldId id="743" r:id="rId54"/>
    <p:sldId id="744" r:id="rId55"/>
    <p:sldId id="745" r:id="rId56"/>
    <p:sldId id="746" r:id="rId57"/>
    <p:sldId id="747" r:id="rId58"/>
    <p:sldId id="748" r:id="rId59"/>
    <p:sldId id="749" r:id="rId60"/>
    <p:sldId id="750" r:id="rId61"/>
    <p:sldId id="751" r:id="rId62"/>
    <p:sldId id="752" r:id="rId63"/>
    <p:sldId id="753" r:id="rId64"/>
    <p:sldId id="754" r:id="rId65"/>
    <p:sldId id="755" r:id="rId66"/>
    <p:sldId id="756" r:id="rId67"/>
    <p:sldId id="757" r:id="rId68"/>
    <p:sldId id="758" r:id="rId69"/>
    <p:sldId id="759" r:id="rId70"/>
    <p:sldId id="760" r:id="rId71"/>
    <p:sldId id="761" r:id="rId72"/>
    <p:sldId id="762" r:id="rId73"/>
    <p:sldId id="763" r:id="rId74"/>
    <p:sldId id="764" r:id="rId75"/>
    <p:sldId id="765" r:id="rId76"/>
    <p:sldId id="766" r:id="rId77"/>
    <p:sldId id="767" r:id="rId78"/>
    <p:sldId id="768" r:id="rId79"/>
    <p:sldId id="769" r:id="rId80"/>
    <p:sldId id="770" r:id="rId81"/>
    <p:sldId id="771" r:id="rId82"/>
    <p:sldId id="772" r:id="rId83"/>
    <p:sldId id="773" r:id="rId84"/>
    <p:sldId id="774" r:id="rId85"/>
    <p:sldId id="775" r:id="rId86"/>
    <p:sldId id="776" r:id="rId87"/>
    <p:sldId id="777" r:id="rId88"/>
    <p:sldId id="778" r:id="rId89"/>
    <p:sldId id="779" r:id="rId90"/>
    <p:sldId id="780" r:id="rId9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7" autoAdjust="0"/>
    <p:restoredTop sz="94660"/>
  </p:normalViewPr>
  <p:slideViewPr>
    <p:cSldViewPr snapToGrid="0">
      <p:cViewPr>
        <p:scale>
          <a:sx n="75" d="100"/>
          <a:sy n="75" d="100"/>
        </p:scale>
        <p:origin x="-43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BF31-F044-4695-B55E-BB584CACBCE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EB26-EB9B-4A38-984D-57AAD170C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00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11290A-A3CE-4E3D-B112-A9A1C3EF5D97}" type="slidenum">
              <a:rPr lang="pt-BR" altLang="pt-BR" smtClean="0">
                <a:latin typeface="Times New Roman" pitchFamily="18" charset="0"/>
              </a:rPr>
              <a:pPr/>
              <a:t>1</a:t>
            </a:fld>
            <a:endParaRPr lang="pt-BR" altLang="pt-BR" dirty="0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2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1477963"/>
            <a:ext cx="7584017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0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37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8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8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dn.panrotas.com.br/portal-panrotas-statics/med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549400"/>
            <a:ext cx="3781425" cy="173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4;p12"/>
          <p:cNvSpPr txBox="1">
            <a:spLocks/>
          </p:cNvSpPr>
          <p:nvPr/>
        </p:nvSpPr>
        <p:spPr bwMode="auto">
          <a:xfrm>
            <a:off x="1162050" y="3573463"/>
            <a:ext cx="85693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4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Análise e Desenvolvimento de Sistemas</a:t>
            </a:r>
          </a:p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Aula </a:t>
            </a:r>
            <a:r>
              <a:rPr lang="pt-BR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04</a:t>
            </a:r>
            <a:endParaRPr lang="pt-BR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" name="Google Shape;85;p12"/>
          <p:cNvSpPr txBox="1">
            <a:spLocks/>
          </p:cNvSpPr>
          <p:nvPr/>
        </p:nvSpPr>
        <p:spPr>
          <a:xfrm>
            <a:off x="3079750" y="5013325"/>
            <a:ext cx="7772400" cy="71913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 Simões Gonçalves</a:t>
            </a:r>
            <a:endParaRPr lang="pt-BR" dirty="0" smtClean="0"/>
          </a:p>
          <a:p>
            <a:pPr marL="0" indent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gilson.sgoncalves@sp.senac.br</a:t>
            </a:r>
            <a:endParaRPr lang="pt-BR" sz="22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87;p12"/>
          <p:cNvCxnSpPr>
            <a:cxnSpLocks noChangeShapeType="1"/>
          </p:cNvCxnSpPr>
          <p:nvPr/>
        </p:nvCxnSpPr>
        <p:spPr bwMode="auto">
          <a:xfrm>
            <a:off x="1281113" y="5013325"/>
            <a:ext cx="9475787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38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Entretanto</a:t>
            </a:r>
            <a:r>
              <a:rPr lang="pt-BR" sz="2800" dirty="0"/>
              <a:t>, se o cliente indicar que devem ser feitas mudanças nos requisitos, a atividade de modelagem passa do estado em desenvolvimento para o estado aguardando modificações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 modelagem concorrente define uma série de eventos que vão disparar transições de um estado para outro para cada uma das atividades, ações ou tarefas da engenharia de software.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Concorrentes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modelagem concorrente se aplica a todos os tipos de desenvolvimento de software e fornece uma imagem precisa do estado atual de um projeto.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vez de limitar as atividades, ações e tarefas da engenharia de software a uma sequência de eventos, ela define uma rede de processos.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Cada </a:t>
            </a:r>
            <a:r>
              <a:rPr lang="pt-BR" sz="2800" dirty="0"/>
              <a:t>atividade, ação ou tarefa na rede existe simultaneamente com outras atividades, </a:t>
            </a:r>
            <a:r>
              <a:rPr lang="pt-BR" sz="2800" dirty="0" smtClean="0"/>
              <a:t>ações ou tarefas.</a:t>
            </a:r>
            <a:endParaRPr lang="pt-BR" sz="2800" dirty="0"/>
          </a:p>
          <a:p>
            <a:pPr algn="just"/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Concorrentes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Software </a:t>
            </a:r>
            <a:r>
              <a:rPr lang="pt-BR" sz="2800" dirty="0"/>
              <a:t>moderno é caracterizado por contínuas modificações, prazos muito apertados e por uma ênfase na satisfação do cliente-usuário.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muitos casos, o tempo de colocação de um produto no mercado é o requisito mais importante a ser gerenciado.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Se </a:t>
            </a:r>
            <a:r>
              <a:rPr lang="pt-BR" sz="2800" dirty="0"/>
              <a:t>o momento oportuno de entrada no mercado for perdido, o projeto de software pode ficar sem </a:t>
            </a:r>
            <a:r>
              <a:rPr lang="pt-BR" sz="2800" dirty="0" smtClean="0"/>
              <a:t>sentido.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Resumo de Processos Evolucionários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Os </a:t>
            </a:r>
            <a:r>
              <a:rPr lang="pt-BR" sz="2800" dirty="0"/>
              <a:t>modelos de processo evolucionário foram concebidos para lidar com essas questões, mas mesmo assim, como uma classe genérica de modelos de processo, apresentam seus pontos fracos. </a:t>
            </a:r>
            <a:endParaRPr lang="pt-BR" sz="2800" dirty="0" smtClean="0"/>
          </a:p>
          <a:p>
            <a:pPr algn="just"/>
            <a:endParaRPr lang="pt-BR" sz="1500" dirty="0"/>
          </a:p>
          <a:p>
            <a:pPr algn="just"/>
            <a:r>
              <a:rPr lang="pt-BR" sz="2800" dirty="0" smtClean="0"/>
              <a:t>Esses </a:t>
            </a:r>
            <a:r>
              <a:rPr lang="pt-BR" sz="2800" dirty="0"/>
              <a:t>pontos fracos foram resumidos </a:t>
            </a:r>
            <a:r>
              <a:rPr lang="pt-BR" sz="2800" dirty="0" smtClean="0"/>
              <a:t>da seguinte maneira:</a:t>
            </a:r>
          </a:p>
          <a:p>
            <a:pPr algn="just"/>
            <a:endParaRPr lang="pt-BR" sz="15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Apesar das inquestionáveis vantagens dos processos de software evolucionários, temos algumas preocupações. A primeira delas é que a prototipação </a:t>
            </a:r>
            <a:r>
              <a:rPr lang="pt-BR" sz="2800" dirty="0" err="1"/>
              <a:t>le</a:t>
            </a:r>
            <a:r>
              <a:rPr lang="pt-BR" sz="2800" dirty="0"/>
              <a:t> outros processos evolucionários mais sofisticados) traz um problema para o planejamento do projeto, devido ao número incerto, de ciclos necessários para construir o produto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Resumo de Processos Evolucionários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A </a:t>
            </a:r>
            <a:r>
              <a:rPr lang="pt-BR" sz="2800" dirty="0"/>
              <a:t>segunda é que os processos de software evolucionários não estabelecem a velocidade máxima da evolução. </a:t>
            </a: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pt-BR" sz="2800" dirty="0"/>
          </a:p>
          <a:p>
            <a:pPr marL="444500" algn="just"/>
            <a:r>
              <a:rPr lang="pt-BR" sz="2800" dirty="0" smtClean="0"/>
              <a:t>Se </a:t>
            </a:r>
            <a:r>
              <a:rPr lang="pt-BR" sz="2800" dirty="0"/>
              <a:t>as evoluções ocorrerem em uma velocidade excessivamente rápida, sem um período de acomodação, é certo que o processo cairá no caos. </a:t>
            </a:r>
            <a:endParaRPr lang="pt-BR" sz="2800" dirty="0" smtClean="0"/>
          </a:p>
          <a:p>
            <a:pPr marL="444500" algn="just"/>
            <a:endParaRPr lang="pt-BR" sz="2800" dirty="0"/>
          </a:p>
          <a:p>
            <a:pPr marL="444500" algn="just"/>
            <a:r>
              <a:rPr lang="pt-BR" sz="2800" dirty="0" smtClean="0"/>
              <a:t>Por </a:t>
            </a:r>
            <a:r>
              <a:rPr lang="pt-BR" sz="2800" dirty="0"/>
              <a:t>outro lado, se a velocidade for muito lenta, então a produtividade pode ser afetada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Resumo de Processos Evolucionários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Realmente, um processo de software que prioriza flexibilidade, extensibilidade e velocidade de desenvolvimento acima da alta qualidade parece assustador.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Ainda </a:t>
            </a:r>
            <a:r>
              <a:rPr lang="pt-BR" sz="2800" dirty="0"/>
              <a:t>assim, essa ideia foi proposta por renomados especialistas em engenharia de </a:t>
            </a:r>
            <a:r>
              <a:rPr lang="pt-BR" sz="2800" dirty="0" smtClean="0"/>
              <a:t>software.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objetivo dos modelos evolucionários é desenvolver software de alta qualidade de modo iterativo ou incremental.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Resumo de Processos Evolucionários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Entretanto</a:t>
            </a:r>
            <a:r>
              <a:rPr lang="pt-BR" sz="2800" dirty="0"/>
              <a:t>, é possível usar um processo evolucionário para enfatizar a flexibilidade, a extensibilidade e a velocidade de desenvolvimento.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desafio para as equipes de software e seus gerentes será estabelecer um equilíbrio apropriado entre esses parâmetros críticos de projeto e produto e a satisfação dos clientes (o árbitro final da qualidade de um software</a:t>
            </a:r>
            <a:r>
              <a:rPr lang="pt-BR" sz="2800" dirty="0" smtClean="0"/>
              <a:t>).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Resumo de Processos Evolucionários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Nos dias de hoje, as empresas operam em um ambiente global, com </a:t>
            </a:r>
            <a:r>
              <a:rPr lang="pt-BR" sz="2800" b="1" dirty="0"/>
              <a:t>mudanças </a:t>
            </a:r>
            <a:r>
              <a:rPr lang="pt-BR" sz="2800" b="1" dirty="0" smtClean="0"/>
              <a:t>rápidas</a:t>
            </a:r>
            <a:r>
              <a:rPr lang="pt-BR" sz="2800" dirty="0" smtClean="0"/>
              <a:t>, assim</a:t>
            </a:r>
            <a:r>
              <a:rPr lang="pt-BR" sz="2800" dirty="0"/>
              <a:t>, precisam </a:t>
            </a:r>
            <a:r>
              <a:rPr lang="pt-BR" sz="2800" dirty="0" smtClean="0"/>
              <a:t>responder a </a:t>
            </a:r>
            <a:r>
              <a:rPr lang="pt-BR" sz="2800" dirty="0"/>
              <a:t>novas oportunidades e novos mercados, a mudanças nas condições econômicas e ao surgimento de </a:t>
            </a:r>
            <a:r>
              <a:rPr lang="pt-BR" sz="2800" dirty="0" smtClean="0"/>
              <a:t>produtos e </a:t>
            </a:r>
            <a:r>
              <a:rPr lang="pt-BR" sz="2800" dirty="0"/>
              <a:t>serviços concorrentes.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Softwares </a:t>
            </a:r>
            <a:r>
              <a:rPr lang="pt-BR" sz="2800" dirty="0"/>
              <a:t>fazem parte de quase todas as operações de negócios, assim, novos softwares </a:t>
            </a:r>
            <a:r>
              <a:rPr lang="pt-BR" sz="2800" dirty="0" smtClean="0"/>
              <a:t>são desenvolvidos </a:t>
            </a:r>
            <a:r>
              <a:rPr lang="pt-BR" sz="2800" dirty="0"/>
              <a:t>rapidamente para obterem proveito de novas oportunidades e responder às pressões competitivas.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Desenvolvimento Ágil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 desenvolvimento e </a:t>
            </a:r>
            <a:r>
              <a:rPr lang="pt-BR" sz="2800" dirty="0"/>
              <a:t>entrega </a:t>
            </a:r>
            <a:r>
              <a:rPr lang="pt-BR" sz="2800" b="1" dirty="0"/>
              <a:t>rápidos</a:t>
            </a:r>
            <a:r>
              <a:rPr lang="pt-BR" sz="2800" dirty="0"/>
              <a:t> são, portanto, o requisito mais crítico para o desenvolvimento de sistemas de software.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Na </a:t>
            </a:r>
            <a:r>
              <a:rPr lang="pt-BR" sz="2800" dirty="0"/>
              <a:t>verdade, muitas empresas estão dispostas a trocar a </a:t>
            </a:r>
            <a:r>
              <a:rPr lang="pt-BR" sz="2800" b="1" dirty="0"/>
              <a:t>qualidade</a:t>
            </a:r>
            <a:r>
              <a:rPr lang="pt-BR" sz="2800" dirty="0"/>
              <a:t> e o compromisso com </a:t>
            </a:r>
            <a:r>
              <a:rPr lang="pt-BR" sz="2800" b="1" dirty="0"/>
              <a:t>requisitos</a:t>
            </a:r>
            <a:r>
              <a:rPr lang="pt-BR" sz="2800" dirty="0"/>
              <a:t> do software por </a:t>
            </a:r>
            <a:r>
              <a:rPr lang="pt-BR" sz="2800" dirty="0" smtClean="0"/>
              <a:t>uma implantação </a:t>
            </a:r>
            <a:r>
              <a:rPr lang="pt-BR" sz="2800" dirty="0"/>
              <a:t>mais rápida do software de que necessitam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Essas empresas operam em um ambiente de mudanças rápidas, e por isso, muitas vezes, é praticamente impossível </a:t>
            </a:r>
            <a:r>
              <a:rPr lang="pt-BR" sz="2800" dirty="0" smtClean="0"/>
              <a:t>obter um </a:t>
            </a:r>
            <a:r>
              <a:rPr lang="pt-BR" sz="2800" dirty="0"/>
              <a:t>conjunto completo de </a:t>
            </a:r>
            <a:r>
              <a:rPr lang="pt-BR" sz="2800" b="1" dirty="0"/>
              <a:t>requisitos</a:t>
            </a:r>
            <a:r>
              <a:rPr lang="pt-BR" sz="2800" dirty="0"/>
              <a:t> de software estável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Desenvolvimento Ágil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06962"/>
            <a:ext cx="109664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Os </a:t>
            </a:r>
            <a:r>
              <a:rPr lang="pt-BR" sz="2800" b="1" dirty="0"/>
              <a:t>requisitos</a:t>
            </a:r>
            <a:r>
              <a:rPr lang="pt-BR" sz="2800" dirty="0"/>
              <a:t> iniciais inevitavelmente serão alterados, pois </a:t>
            </a:r>
            <a:r>
              <a:rPr lang="pt-BR" sz="2800" dirty="0" smtClean="0"/>
              <a:t>os clientes </a:t>
            </a:r>
            <a:r>
              <a:rPr lang="pt-BR" sz="2800" dirty="0"/>
              <a:t>acham impossível prever como um sistema afetará as práticas de trabalho, como irá interagir com outros </a:t>
            </a:r>
            <a:r>
              <a:rPr lang="pt-BR" sz="2800" dirty="0" smtClean="0"/>
              <a:t>sistemas e </a:t>
            </a:r>
            <a:r>
              <a:rPr lang="pt-BR" sz="2800" dirty="0"/>
              <a:t>quais operações do usuário devem ser automatizadas.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Pode </a:t>
            </a:r>
            <a:r>
              <a:rPr lang="pt-BR" sz="2800" dirty="0"/>
              <a:t>ser que os </a:t>
            </a:r>
            <a:r>
              <a:rPr lang="pt-BR" sz="2800" b="1" dirty="0"/>
              <a:t>requisitos</a:t>
            </a:r>
            <a:r>
              <a:rPr lang="pt-BR" sz="2800" dirty="0"/>
              <a:t> se tornem claros apenas após a </a:t>
            </a:r>
            <a:r>
              <a:rPr lang="pt-BR" sz="2800" dirty="0" smtClean="0"/>
              <a:t>entrega do </a:t>
            </a:r>
            <a:r>
              <a:rPr lang="pt-BR" sz="2800" dirty="0"/>
              <a:t>sistema e à medida que os usuários ganhem experiência.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Mesmo </a:t>
            </a:r>
            <a:r>
              <a:rPr lang="pt-BR" sz="2800" dirty="0"/>
              <a:t>assim, devido a fatores externos, os </a:t>
            </a:r>
            <a:r>
              <a:rPr lang="pt-BR" sz="2800" b="1" dirty="0"/>
              <a:t>requisitos</a:t>
            </a:r>
            <a:r>
              <a:rPr lang="pt-BR" sz="2800" dirty="0"/>
              <a:t> </a:t>
            </a:r>
            <a:r>
              <a:rPr lang="pt-BR" sz="2800" dirty="0" smtClean="0"/>
              <a:t>são suscetíveis </a:t>
            </a:r>
            <a:r>
              <a:rPr lang="pt-BR" sz="2800" dirty="0"/>
              <a:t>a mudanças rápidas e imprevisíveis.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Desenvolvimento Ágil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Calendário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Tabela 7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976"/>
              </p:ext>
            </p:extLst>
          </p:nvPr>
        </p:nvGraphicFramePr>
        <p:xfrm>
          <a:off x="1949450" y="1666875"/>
          <a:ext cx="7993064" cy="42100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450">
                  <a:extLst>
                    <a:ext uri="{9D8B030D-6E8A-4147-A177-3AD203B41FA5}"/>
                  </a:extLst>
                </a:gridCol>
                <a:gridCol w="2171700">
                  <a:extLst>
                    <a:ext uri="{9D8B030D-6E8A-4147-A177-3AD203B41FA5}"/>
                  </a:extLst>
                </a:gridCol>
                <a:gridCol w="1854200">
                  <a:extLst>
                    <a:ext uri="{9D8B030D-6E8A-4147-A177-3AD203B41FA5}"/>
                  </a:extLst>
                </a:gridCol>
                <a:gridCol w="2271714">
                  <a:extLst>
                    <a:ext uri="{9D8B030D-6E8A-4147-A177-3AD203B41FA5}"/>
                  </a:extLst>
                </a:gridCol>
              </a:tblGrid>
              <a:tr h="518213">
                <a:tc gridSpan="4"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marL="91427" marR="91427" marT="45707" marB="45707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08/FEV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19/ABR</a:t>
                      </a:r>
                      <a:endParaRPr lang="pt-BR" sz="1800" dirty="0"/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15/FEV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solidFill>
                          <a:srgbClr val="FF0000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26/ABR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785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22/FEV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03/MAI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01/MAR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CARNAVAL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10/MAI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08/MAR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17/MAI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15/MAR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24/MAI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SEMANA PI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22/MAR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31/MAI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AVALIAÇÃO/ADO </a:t>
                      </a:r>
                      <a:endParaRPr lang="pt-BR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marL="91427" marR="91427" marT="45703" marB="45703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29/MAR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07/JUN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VISTA DE PROVA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05/ABR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AVALIAÇÃO/ADO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14/JUN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ÚLTIMA AULA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12/ABR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VISTA DE PROVA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Processos de desenvolvimento de software que planejam especificar completamente os </a:t>
            </a:r>
            <a:r>
              <a:rPr lang="pt-BR" sz="2800" b="1" dirty="0"/>
              <a:t>requisitos</a:t>
            </a:r>
            <a:r>
              <a:rPr lang="pt-BR" sz="2800" dirty="0"/>
              <a:t> e, em seguida</a:t>
            </a:r>
            <a:r>
              <a:rPr lang="pt-BR" sz="2800" dirty="0" smtClean="0"/>
              <a:t>, projetar</a:t>
            </a:r>
            <a:r>
              <a:rPr lang="pt-BR" sz="2800" dirty="0"/>
              <a:t>, construir e testar o sistema não estão adaptados ao desenvolvimento rápido de software.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Com </a:t>
            </a:r>
            <a:r>
              <a:rPr lang="pt-BR" sz="2800" dirty="0"/>
              <a:t>as mudanças </a:t>
            </a:r>
            <a:r>
              <a:rPr lang="pt-BR" sz="2800" dirty="0" smtClean="0"/>
              <a:t>nos requisitos </a:t>
            </a:r>
            <a:r>
              <a:rPr lang="pt-BR" sz="2800" dirty="0"/>
              <a:t>ou a descoberta de problemas de requisitos, o projeto do sistema ou sua implementação precisa ser refeito </a:t>
            </a:r>
            <a:r>
              <a:rPr lang="pt-BR" sz="2800" dirty="0" smtClean="0"/>
              <a:t>ou </a:t>
            </a:r>
            <a:r>
              <a:rPr lang="pt-BR" sz="2800" dirty="0" err="1"/>
              <a:t>retestado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Como </a:t>
            </a:r>
            <a:r>
              <a:rPr lang="pt-BR" sz="2800" dirty="0"/>
              <a:t>consequência, um processo convencional em cascata ou baseado em especificações costuma ser demorado</a:t>
            </a:r>
            <a:r>
              <a:rPr lang="pt-BR" sz="2800" dirty="0" smtClean="0"/>
              <a:t>, e </a:t>
            </a:r>
            <a:r>
              <a:rPr lang="pt-BR" sz="2800" dirty="0"/>
              <a:t>o </a:t>
            </a:r>
            <a:r>
              <a:rPr lang="pt-BR" sz="2800" dirty="0" smtClean="0"/>
              <a:t>software</a:t>
            </a:r>
          </a:p>
          <a:p>
            <a:pPr algn="just"/>
            <a:r>
              <a:rPr lang="pt-BR" sz="2800" dirty="0"/>
              <a:t> </a:t>
            </a:r>
            <a:r>
              <a:rPr lang="pt-BR" sz="2800" dirty="0" smtClean="0"/>
              <a:t>      </a:t>
            </a:r>
            <a:r>
              <a:rPr lang="pt-BR" sz="2800" dirty="0"/>
              <a:t>final é entregue ao cliente bem depois do prazo acordado.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Desenvolvimento Ágil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Para alguns tipos de software, como sistemas críticos de controle de segurança, em que uma análise completa </a:t>
            </a:r>
            <a:r>
              <a:rPr lang="pt-BR" sz="2800" dirty="0" smtClean="0"/>
              <a:t>do sistema </a:t>
            </a:r>
            <a:r>
              <a:rPr lang="pt-BR" sz="2800" dirty="0"/>
              <a:t>é essencial, uma abordagem dirigida a planos é a melhor opção.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No </a:t>
            </a:r>
            <a:r>
              <a:rPr lang="pt-BR" sz="2800" dirty="0"/>
              <a:t>entanto, em um ambiente de negócio </a:t>
            </a:r>
            <a:r>
              <a:rPr lang="pt-BR" sz="2800" dirty="0" smtClean="0"/>
              <a:t>que se </a:t>
            </a:r>
            <a:r>
              <a:rPr lang="pt-BR" sz="2800" dirty="0"/>
              <a:t>caracteriza por mudanças rápidas, isso pode causar problemas reais.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Quando </a:t>
            </a:r>
            <a:r>
              <a:rPr lang="pt-BR" sz="2800" dirty="0"/>
              <a:t>o software estiver disponível para uso, </a:t>
            </a:r>
            <a:r>
              <a:rPr lang="pt-BR" sz="2800" dirty="0" smtClean="0"/>
              <a:t>a razão </a:t>
            </a:r>
            <a:r>
              <a:rPr lang="pt-BR" sz="2800" dirty="0"/>
              <a:t>original para sua aquisição pode ter mudado tão radicalmente que o software será efetivamente inútil.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Desenvolvimento Ágil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Portanto</a:t>
            </a:r>
            <a:r>
              <a:rPr lang="pt-BR" sz="2800" dirty="0"/>
              <a:t>, </a:t>
            </a:r>
            <a:r>
              <a:rPr lang="pt-BR" sz="2800" dirty="0" smtClean="0"/>
              <a:t>para os </a:t>
            </a:r>
            <a:r>
              <a:rPr lang="pt-BR" sz="2800" dirty="0"/>
              <a:t>sistemas de negócios, particularmente, os processos de desenvolvimento que se caracterizem por desenvolvimento </a:t>
            </a:r>
            <a:r>
              <a:rPr lang="pt-BR" sz="2800" dirty="0" smtClean="0"/>
              <a:t>e entrega </a:t>
            </a:r>
            <a:r>
              <a:rPr lang="pt-BR" sz="2800" dirty="0"/>
              <a:t>rápidos de software são essenciais</a:t>
            </a:r>
            <a:r>
              <a:rPr lang="pt-BR" sz="28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800" dirty="0"/>
              <a:t>Os processos de desenvolvimento rápido de software são concebidos para produzir, rapidamente, softwares úteis</a:t>
            </a:r>
            <a:r>
              <a:rPr lang="pt-BR" sz="28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O software </a:t>
            </a:r>
            <a:r>
              <a:rPr lang="pt-BR" sz="2800" dirty="0"/>
              <a:t>não é desenvolvido como uma única unidade, mas como uma série de incrementos — cada incremento </a:t>
            </a:r>
            <a:r>
              <a:rPr lang="pt-BR" sz="2800" dirty="0" smtClean="0"/>
              <a:t>inclui uma </a:t>
            </a:r>
            <a:r>
              <a:rPr lang="pt-BR" sz="2800" dirty="0"/>
              <a:t>nova funcionalidade do sistema.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Desenvolvimento Ágil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Embora </a:t>
            </a:r>
            <a:r>
              <a:rPr lang="pt-BR" sz="2800" dirty="0"/>
              <a:t>existam muitas abordagens para o desenvolvimento rápido de software</a:t>
            </a:r>
            <a:r>
              <a:rPr lang="pt-BR" sz="2800" dirty="0" smtClean="0"/>
              <a:t>, elas </a:t>
            </a:r>
            <a:r>
              <a:rPr lang="pt-BR" sz="2800" dirty="0"/>
              <a:t>compartilham algumas características fundamentais</a:t>
            </a:r>
            <a:r>
              <a:rPr lang="pt-BR" sz="2800" dirty="0" smtClean="0"/>
              <a:t>:</a:t>
            </a:r>
          </a:p>
          <a:p>
            <a:pPr algn="just"/>
            <a:endParaRPr lang="pt-BR" sz="2000" dirty="0"/>
          </a:p>
          <a:p>
            <a:pPr marL="533400" indent="-533400" algn="just">
              <a:buAutoNum type="arabicPeriod"/>
            </a:pPr>
            <a:r>
              <a:rPr lang="pt-BR" sz="2800" dirty="0" smtClean="0"/>
              <a:t>Os </a:t>
            </a:r>
            <a:r>
              <a:rPr lang="pt-BR" sz="2800" dirty="0"/>
              <a:t>processos de especificação, projeto e implementação são intercalados. </a:t>
            </a:r>
            <a:endParaRPr lang="pt-BR" sz="2800" dirty="0" smtClean="0"/>
          </a:p>
          <a:p>
            <a:pPr marL="533400" algn="just"/>
            <a:r>
              <a:rPr lang="pt-BR" sz="2800" dirty="0" smtClean="0"/>
              <a:t>Não </a:t>
            </a:r>
            <a:r>
              <a:rPr lang="pt-BR" sz="2800" dirty="0"/>
              <a:t>há especificação detalhada do sistema</a:t>
            </a:r>
            <a:r>
              <a:rPr lang="pt-BR" sz="2800" dirty="0" smtClean="0"/>
              <a:t>, e </a:t>
            </a:r>
            <a:r>
              <a:rPr lang="pt-BR" sz="2800" dirty="0"/>
              <a:t>a documentação do projeto é minimizada ou gerada automaticamente pelo ambiente de </a:t>
            </a:r>
            <a:r>
              <a:rPr lang="pt-BR" sz="2800" dirty="0" smtClean="0"/>
              <a:t>programação usado </a:t>
            </a:r>
            <a:r>
              <a:rPr lang="pt-BR" sz="2800" dirty="0"/>
              <a:t>para implementar o sistema. </a:t>
            </a:r>
            <a:endParaRPr lang="pt-BR" sz="2800" dirty="0" smtClean="0"/>
          </a:p>
          <a:p>
            <a:pPr marL="533400" algn="just"/>
            <a:r>
              <a:rPr lang="pt-BR" sz="2800" dirty="0" smtClean="0"/>
              <a:t>O </a:t>
            </a:r>
            <a:r>
              <a:rPr lang="pt-BR" sz="2800" dirty="0"/>
              <a:t>documento de requisitos do usuário apenas define as características </a:t>
            </a:r>
            <a:r>
              <a:rPr lang="pt-BR" sz="2800" dirty="0" smtClean="0"/>
              <a:t>mais importantes </a:t>
            </a:r>
            <a:r>
              <a:rPr lang="pt-BR" sz="2800" dirty="0"/>
              <a:t>do sistema.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Desenvolvimento Ágil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 algn="just"/>
            <a:r>
              <a:rPr lang="pt-BR" sz="2800" dirty="0"/>
              <a:t>2.</a:t>
            </a:r>
            <a:r>
              <a:rPr lang="pt-BR" sz="2800" b="1" dirty="0"/>
              <a:t> </a:t>
            </a:r>
            <a:r>
              <a:rPr lang="pt-BR" sz="2800" dirty="0"/>
              <a:t>O sistema é desenvolvido em uma série de versões. </a:t>
            </a:r>
            <a:endParaRPr lang="pt-BR" sz="2800" dirty="0" smtClean="0"/>
          </a:p>
          <a:p>
            <a:pPr marL="444500" indent="-444500" algn="just"/>
            <a:endParaRPr lang="pt-BR" sz="2800" dirty="0" smtClean="0"/>
          </a:p>
          <a:p>
            <a:pPr marL="444500" algn="just"/>
            <a:r>
              <a:rPr lang="pt-BR" sz="2800" dirty="0" smtClean="0"/>
              <a:t>Os </a:t>
            </a:r>
            <a:r>
              <a:rPr lang="pt-BR" sz="2800" dirty="0"/>
              <a:t>usuários finais e outros </a:t>
            </a:r>
            <a:r>
              <a:rPr lang="pt-BR" sz="2800" dirty="0" err="1"/>
              <a:t>stakeholders</a:t>
            </a:r>
            <a:r>
              <a:rPr lang="pt-BR" sz="2800" dirty="0"/>
              <a:t> do sistema são </a:t>
            </a:r>
            <a:r>
              <a:rPr lang="pt-BR" sz="2800" dirty="0" smtClean="0"/>
              <a:t>envolvidos na  </a:t>
            </a:r>
            <a:r>
              <a:rPr lang="pt-BR" sz="2800" dirty="0"/>
              <a:t>especificação e avaliação de cada versão. </a:t>
            </a:r>
            <a:endParaRPr lang="pt-BR" sz="2800" dirty="0" smtClean="0"/>
          </a:p>
          <a:p>
            <a:pPr marL="444500" algn="just"/>
            <a:endParaRPr lang="pt-BR" sz="2800" dirty="0" smtClean="0"/>
          </a:p>
          <a:p>
            <a:pPr marL="444500" algn="just"/>
            <a:r>
              <a:rPr lang="pt-BR" sz="2800" dirty="0" smtClean="0"/>
              <a:t>Eles </a:t>
            </a:r>
            <a:r>
              <a:rPr lang="pt-BR" sz="2800" dirty="0"/>
              <a:t>podem propor alterações ao software e novos requisitos </a:t>
            </a:r>
            <a:r>
              <a:rPr lang="pt-BR" sz="2800" dirty="0" smtClean="0"/>
              <a:t>que devem </a:t>
            </a:r>
            <a:r>
              <a:rPr lang="pt-BR" sz="2800" dirty="0"/>
              <a:t>ser implementados em uma versão posterior do sistema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Desenvolvimento Ágil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 algn="just"/>
            <a:r>
              <a:rPr lang="pt-BR" sz="2800" dirty="0" smtClean="0"/>
              <a:t>3</a:t>
            </a:r>
            <a:r>
              <a:rPr lang="pt-BR" sz="2800" dirty="0"/>
              <a:t>.</a:t>
            </a:r>
            <a:r>
              <a:rPr lang="pt-BR" sz="2800" b="1" dirty="0"/>
              <a:t> </a:t>
            </a:r>
            <a:r>
              <a:rPr lang="pt-BR" sz="2800" dirty="0"/>
              <a:t>Interfaces de usuário do sistema são geralmente desenvolvidas com um sistema interativo de </a:t>
            </a:r>
            <a:r>
              <a:rPr lang="pt-BR" sz="2800" dirty="0" smtClean="0"/>
              <a:t>desenvolvimento que </a:t>
            </a:r>
            <a:r>
              <a:rPr lang="pt-BR" sz="2800" dirty="0"/>
              <a:t>permite a criação rápida do projeto de interface por meio de desenho e posicionamento de ícones na interface</a:t>
            </a:r>
            <a:r>
              <a:rPr lang="pt-BR" sz="2800" dirty="0" smtClean="0"/>
              <a:t>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Desenvolvimento Ágil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métodos ágeis são métodos de desenvolvimento </a:t>
            </a:r>
            <a:r>
              <a:rPr lang="pt-BR" sz="2800" b="1" dirty="0"/>
              <a:t>incremental</a:t>
            </a:r>
            <a:r>
              <a:rPr lang="pt-BR" sz="2800" dirty="0"/>
              <a:t> em que os incrementos são pequenos e, normalmente</a:t>
            </a:r>
            <a:r>
              <a:rPr lang="pt-BR" sz="2800" dirty="0" smtClean="0"/>
              <a:t>, as </a:t>
            </a:r>
            <a:r>
              <a:rPr lang="pt-BR" sz="2800" dirty="0"/>
              <a:t>novas versões do sistema são criadas e disponibilizadas aos clientes a cada duas ou três semanas.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Elas envolvem os </a:t>
            </a:r>
            <a:r>
              <a:rPr lang="pt-BR" sz="2800" dirty="0"/>
              <a:t>clientes no processo de desenvolvimento para obter feedback rápido sobre a evolução dos requisitos.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Assim</a:t>
            </a:r>
            <a:r>
              <a:rPr lang="pt-BR" sz="2800" dirty="0"/>
              <a:t>, </a:t>
            </a:r>
            <a:r>
              <a:rPr lang="pt-BR" sz="2800" dirty="0" smtClean="0"/>
              <a:t>minimiza-se </a:t>
            </a:r>
            <a:r>
              <a:rPr lang="pt-BR" sz="2800" dirty="0"/>
              <a:t>a documentação, pois se utiliza mais a comunicação informal do que reuniões formais com documentos escritos.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Desenvolvimento Ágil de Software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Na década de 1980 e início da de 1990, havia uma visão generalizada de que a melhor maneira para </a:t>
            </a:r>
            <a:r>
              <a:rPr lang="pt-BR" sz="2800" dirty="0" smtClean="0"/>
              <a:t>conseguir o </a:t>
            </a:r>
            <a:r>
              <a:rPr lang="pt-BR" sz="2800" dirty="0"/>
              <a:t>melhor software era por meio de um planejamento cuidadoso do projeto, qualidade da segurança formalizada</a:t>
            </a:r>
            <a:r>
              <a:rPr lang="pt-BR" sz="2800" dirty="0" smtClean="0"/>
              <a:t>, do </a:t>
            </a:r>
            <a:r>
              <a:rPr lang="pt-BR" sz="2800" dirty="0"/>
              <a:t>uso de métodos de análise e </a:t>
            </a:r>
            <a:r>
              <a:rPr lang="pt-BR" sz="2800" dirty="0" smtClean="0"/>
              <a:t>projeto e </a:t>
            </a:r>
            <a:r>
              <a:rPr lang="pt-BR" sz="2800" dirty="0"/>
              <a:t>do processo de desenvolvimento de software rigoroso e controlado.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Essa </a:t>
            </a:r>
            <a:r>
              <a:rPr lang="pt-BR" sz="2800" dirty="0"/>
              <a:t>percepção veio da comunidade </a:t>
            </a:r>
            <a:r>
              <a:rPr lang="pt-BR" sz="2800" dirty="0" smtClean="0"/>
              <a:t>de engenharia </a:t>
            </a:r>
            <a:r>
              <a:rPr lang="pt-BR" sz="2800" dirty="0"/>
              <a:t>de software, responsável pelo desenvolvimento de sistemas de software grandes e duradouros, </a:t>
            </a:r>
            <a:r>
              <a:rPr lang="pt-BR" sz="2800" dirty="0" smtClean="0"/>
              <a:t>como sistemas </a:t>
            </a:r>
            <a:r>
              <a:rPr lang="pt-BR" sz="2800" dirty="0"/>
              <a:t>aeroespaciais e de governo.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Manifesto Ágil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No entanto, quando essa abordagem pesada de desenvolvimento dirigido a planos é aplicada aos </a:t>
            </a:r>
            <a:r>
              <a:rPr lang="pt-BR" sz="2800" dirty="0" smtClean="0"/>
              <a:t>sistemas corporativos </a:t>
            </a:r>
            <a:r>
              <a:rPr lang="pt-BR" sz="2800" dirty="0"/>
              <a:t>de pequeno e médio porte, o overhead envolvido é tão grande que domina o processo de </a:t>
            </a:r>
            <a:r>
              <a:rPr lang="pt-BR" sz="2800" dirty="0" smtClean="0"/>
              <a:t>desenvolvimento de </a:t>
            </a:r>
            <a:r>
              <a:rPr lang="pt-BR" sz="2800" dirty="0"/>
              <a:t>software.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Gasta-se </a:t>
            </a:r>
            <a:r>
              <a:rPr lang="pt-BR" sz="2800" dirty="0"/>
              <a:t>mais tempo em análises de como o sistema deve ser desenvolvido do que </a:t>
            </a:r>
            <a:r>
              <a:rPr lang="pt-BR" sz="2800" dirty="0" smtClean="0"/>
              <a:t>no </a:t>
            </a:r>
            <a:r>
              <a:rPr lang="pt-BR" sz="2800" dirty="0"/>
              <a:t>desenvolvimento de programas e testes.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Como </a:t>
            </a:r>
            <a:r>
              <a:rPr lang="pt-BR" sz="2800" dirty="0"/>
              <a:t>os requisitos do sistema se alteram, o retrabalho é essencial, e, </a:t>
            </a:r>
            <a:r>
              <a:rPr lang="pt-BR" sz="2800" dirty="0" smtClean="0"/>
              <a:t>pelo menos </a:t>
            </a:r>
            <a:r>
              <a:rPr lang="pt-BR" sz="2800" dirty="0"/>
              <a:t>em princípio, a especificação e o projeto devem mudar com o programa.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Manifesto Ágil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insatisfação com essas abordagens pesadas da engenharia de software levou um grande número de </a:t>
            </a:r>
            <a:r>
              <a:rPr lang="pt-BR" sz="2800" dirty="0" smtClean="0"/>
              <a:t>desenvolvedores de </a:t>
            </a:r>
            <a:r>
              <a:rPr lang="pt-BR" sz="2800" dirty="0"/>
              <a:t>software a proporem, na década de 1990, novos ‘métodos ágeis’.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Estes </a:t>
            </a:r>
            <a:r>
              <a:rPr lang="pt-BR" sz="2800" dirty="0"/>
              <a:t>permitiram que a equipe </a:t>
            </a:r>
            <a:r>
              <a:rPr lang="pt-BR" sz="2800" dirty="0" smtClean="0"/>
              <a:t>de desenvolvimento </a:t>
            </a:r>
            <a:r>
              <a:rPr lang="pt-BR" sz="2800" dirty="0"/>
              <a:t>focasse no software em si, e não em sua concepção e documentação.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Métodos </a:t>
            </a:r>
            <a:r>
              <a:rPr lang="pt-BR" sz="2800" dirty="0"/>
              <a:t>ágeis, universalmente</a:t>
            </a:r>
            <a:r>
              <a:rPr lang="pt-BR" sz="2800" dirty="0" smtClean="0"/>
              <a:t>, baseiam-se </a:t>
            </a:r>
            <a:r>
              <a:rPr lang="pt-BR" sz="2800" dirty="0"/>
              <a:t>em uma abordagem incremental para a especificação, o desenvolvimento e a entrega do</a:t>
            </a:r>
          </a:p>
          <a:p>
            <a:pPr algn="just"/>
            <a:r>
              <a:rPr lang="pt-BR" sz="2800" dirty="0"/>
              <a:t>software.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Manifesto Ágil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Revisão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920750" y="2461736"/>
            <a:ext cx="10966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Crise do Software (Engenharia de Software);</a:t>
            </a:r>
          </a:p>
          <a:p>
            <a:pPr algn="just"/>
            <a:r>
              <a:rPr lang="pt-BR" sz="2800" dirty="0" smtClean="0"/>
              <a:t>Importância do um Sistema de Informação;</a:t>
            </a:r>
          </a:p>
          <a:p>
            <a:pPr algn="just"/>
            <a:r>
              <a:rPr lang="pt-BR" sz="2800" dirty="0" smtClean="0"/>
              <a:t>Ciclo de Vida de Desenvolvimento de um Sistema.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328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Em 2001, Kent </a:t>
            </a:r>
            <a:r>
              <a:rPr lang="pt-BR" sz="2800" dirty="0" err="1" smtClean="0"/>
              <a:t>Bech</a:t>
            </a:r>
            <a:r>
              <a:rPr lang="pt-BR" sz="2800" dirty="0" smtClean="0"/>
              <a:t> e outros 16 renomados desenvolvedores, autores e consultores da área de software assinaram o </a:t>
            </a:r>
            <a:r>
              <a:rPr lang="pt-BR" sz="2800" b="1" dirty="0" smtClean="0"/>
              <a:t>“Manifesto para o Desenvolvimento Ágil de Software”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Ele declarava: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Ao desenvolver e ajudar outros a desenvolver software, desvendamos formas melhores de desenvolvimento.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Por meio deste trabalho passamos a valorizar: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Manifesto Ágil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2118162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Indivíduos e interações acima de processos e ferramentas.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Software operacional acima de documentação completa.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Colaboração dos clientes acima de negociação contratual.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2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/>
              <a:t>Respostas a mudanças acima de seguir um plano.  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Manifesto Ágil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49" y="1504950"/>
            <a:ext cx="9945687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Manifesto Ágil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Abordagens ágeis de desenvolvimento de software consideram o projeto e a implementação como </a:t>
            </a:r>
            <a:r>
              <a:rPr lang="pt-BR" sz="2800" dirty="0" smtClean="0"/>
              <a:t>atividades centrais </a:t>
            </a:r>
            <a:r>
              <a:rPr lang="pt-BR" sz="2800" dirty="0"/>
              <a:t>no processo de software.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Eles </a:t>
            </a:r>
            <a:r>
              <a:rPr lang="pt-BR" sz="2800" dirty="0"/>
              <a:t>incorporam outras atividades, como </a:t>
            </a:r>
            <a:r>
              <a:rPr lang="pt-BR" sz="2800" dirty="0" err="1"/>
              <a:t>elicitação</a:t>
            </a:r>
            <a:r>
              <a:rPr lang="pt-BR" sz="2800" dirty="0"/>
              <a:t> de requisitos e </a:t>
            </a:r>
            <a:r>
              <a:rPr lang="pt-BR" sz="2800" dirty="0" smtClean="0"/>
              <a:t>testes no </a:t>
            </a:r>
            <a:r>
              <a:rPr lang="pt-BR" sz="2800" dirty="0"/>
              <a:t>projeto e na implementação.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contrapartida, uma abordagem de engenharia de software dirigida a </a:t>
            </a:r>
            <a:r>
              <a:rPr lang="pt-BR" sz="2800" dirty="0" smtClean="0"/>
              <a:t>planos identifica </a:t>
            </a:r>
            <a:r>
              <a:rPr lang="pt-BR" sz="2800" dirty="0"/>
              <a:t>estágios distintos do processo de software com saídas associadas a cada estágio.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As </a:t>
            </a:r>
            <a:r>
              <a:rPr lang="pt-BR" sz="2800" dirty="0"/>
              <a:t>saídas de um </a:t>
            </a:r>
            <a:r>
              <a:rPr lang="pt-BR" sz="2800" dirty="0" smtClean="0"/>
              <a:t>estágio são </a:t>
            </a:r>
            <a:r>
              <a:rPr lang="pt-BR" sz="2800" dirty="0"/>
              <a:t>usadas como base para o planejamento da atividade do </a:t>
            </a:r>
            <a:r>
              <a:rPr lang="pt-BR" sz="2800" dirty="0" smtClean="0"/>
              <a:t> processo </a:t>
            </a:r>
            <a:r>
              <a:rPr lang="pt-BR" sz="2800" dirty="0"/>
              <a:t>a seguir.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Em uma abordagem dirigida a planos, ocorrem iterações no âmbito das atividades com documentos formais</a:t>
            </a:r>
            <a:r>
              <a:rPr lang="pt-BR" sz="2800" dirty="0" smtClean="0"/>
              <a:t>, usados </a:t>
            </a:r>
            <a:r>
              <a:rPr lang="pt-BR" sz="2800" dirty="0"/>
              <a:t>para estabelecer a comunicação entre os estágios do processo.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Por </a:t>
            </a:r>
            <a:r>
              <a:rPr lang="pt-BR" sz="2800" dirty="0"/>
              <a:t>exemplo, os requisitos vão evoluir e</a:t>
            </a:r>
            <a:r>
              <a:rPr lang="pt-BR" sz="2800" dirty="0" smtClean="0"/>
              <a:t>, finalmente</a:t>
            </a:r>
            <a:r>
              <a:rPr lang="pt-BR" sz="2800" dirty="0"/>
              <a:t>, será produzida uma especificação de requisitos.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5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Essa </a:t>
            </a:r>
            <a:r>
              <a:rPr lang="pt-BR" sz="2800" dirty="0"/>
              <a:t>é, então, uma entrada para o processo de </a:t>
            </a:r>
            <a:r>
              <a:rPr lang="pt-BR" sz="2800" dirty="0" smtClean="0"/>
              <a:t>projeto e </a:t>
            </a:r>
            <a:r>
              <a:rPr lang="pt-BR" sz="2800" dirty="0"/>
              <a:t>implementação.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uma abordagem ágil, iterações ocorrem em todas as atividades. 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Portanto</a:t>
            </a:r>
            <a:r>
              <a:rPr lang="pt-BR" sz="2800" dirty="0"/>
              <a:t>, os requisitos e </a:t>
            </a:r>
            <a:r>
              <a:rPr lang="pt-BR" sz="2800" dirty="0" smtClean="0"/>
              <a:t>o projeto </a:t>
            </a:r>
            <a:r>
              <a:rPr lang="pt-BR" sz="2800" dirty="0"/>
              <a:t>são desenvolvidos em conjunto, e não separadamente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Um processo de software dirigido a planos pode apoiar o desenvolvimento e a entrega incremental.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É perfeitamente possível </a:t>
            </a:r>
            <a:r>
              <a:rPr lang="pt-BR" sz="2800" dirty="0"/>
              <a:t>alocar requisitos e planejar as fases de projeto e desenvolvimento como uma série de incrementos</a:t>
            </a:r>
            <a:r>
              <a:rPr lang="pt-BR" sz="2800" dirty="0" smtClean="0"/>
              <a:t>.</a:t>
            </a:r>
          </a:p>
          <a:p>
            <a:pPr algn="just"/>
            <a:endParaRPr lang="pt-BR" sz="1000" dirty="0"/>
          </a:p>
          <a:p>
            <a:pPr algn="just"/>
            <a:r>
              <a:rPr lang="pt-BR" sz="2800" dirty="0"/>
              <a:t>Um processo ágil não é, inevitavelmente, focado no código, e pode produzir </a:t>
            </a:r>
            <a:r>
              <a:rPr lang="pt-BR" sz="2800" b="1" dirty="0"/>
              <a:t>alguma</a:t>
            </a:r>
            <a:r>
              <a:rPr lang="pt-BR" sz="2800" dirty="0"/>
              <a:t> documentação </a:t>
            </a:r>
            <a:r>
              <a:rPr lang="pt-BR" sz="2800" dirty="0" smtClean="0"/>
              <a:t>de projeto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1000" dirty="0"/>
          </a:p>
          <a:p>
            <a:pPr algn="just"/>
            <a:r>
              <a:rPr lang="pt-BR" sz="2800" dirty="0"/>
              <a:t>Na verdade, a maioria dos projetos de software inclui práticas das abordagens dirigidas a planos e ágil. </a:t>
            </a:r>
            <a:endParaRPr lang="pt-BR" sz="2800" dirty="0" smtClean="0"/>
          </a:p>
          <a:p>
            <a:pPr algn="just"/>
            <a:endParaRPr lang="pt-BR" sz="1500" dirty="0"/>
          </a:p>
          <a:p>
            <a:pPr algn="just"/>
            <a:r>
              <a:rPr lang="pt-BR" sz="2800" dirty="0" smtClean="0"/>
              <a:t>Para optar </a:t>
            </a:r>
            <a:r>
              <a:rPr lang="pt-BR" sz="2800" dirty="0"/>
              <a:t>por um equilíbrio entre as abordagens, </a:t>
            </a:r>
            <a:r>
              <a:rPr lang="pt-BR" sz="2800" dirty="0" smtClean="0"/>
              <a:t>é necessário responder </a:t>
            </a:r>
            <a:r>
              <a:rPr lang="pt-BR" sz="2800" dirty="0"/>
              <a:t>a uma série de questões técnicas, </a:t>
            </a:r>
            <a:r>
              <a:rPr lang="pt-BR" sz="2800" dirty="0" smtClean="0"/>
              <a:t>humanas e </a:t>
            </a:r>
            <a:r>
              <a:rPr lang="pt-BR" sz="2800" dirty="0"/>
              <a:t>organizacionais: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pt-BR" sz="2800" dirty="0" smtClean="0"/>
              <a:t>É </a:t>
            </a:r>
            <a:r>
              <a:rPr lang="pt-BR" sz="2800" dirty="0"/>
              <a:t>importante ter uma especificação e um projeto muito detalhados antes de passar para a implementação? </a:t>
            </a:r>
            <a:endParaRPr lang="pt-BR" sz="2800" dirty="0" smtClean="0"/>
          </a:p>
          <a:p>
            <a:pPr marL="514350" indent="-514350" algn="just">
              <a:buAutoNum type="arabicPeriod"/>
            </a:pPr>
            <a:endParaRPr lang="pt-BR" sz="2800" dirty="0" smtClean="0"/>
          </a:p>
          <a:p>
            <a:pPr marL="533400" algn="just"/>
            <a:r>
              <a:rPr lang="pt-BR" sz="2800" dirty="0" smtClean="0"/>
              <a:t>Se sim</a:t>
            </a:r>
            <a:r>
              <a:rPr lang="pt-BR" sz="2800" dirty="0"/>
              <a:t>, você provavelmente necessita usar uma abordagem </a:t>
            </a:r>
            <a:r>
              <a:rPr lang="pt-BR" sz="2800" b="1" dirty="0"/>
              <a:t>dirigida a planos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marL="444500" indent="-444500" algn="just"/>
            <a:r>
              <a:rPr lang="pt-BR" sz="2800" dirty="0"/>
              <a:t>2. É realista uma estratégia de entrega incremental em que você entrega o software aos clientes e </a:t>
            </a:r>
            <a:r>
              <a:rPr lang="pt-BR" sz="2800" dirty="0" smtClean="0"/>
              <a:t>rapidamente obtém </a:t>
            </a:r>
            <a:r>
              <a:rPr lang="pt-BR" sz="2800" dirty="0"/>
              <a:t>um feedback? </a:t>
            </a:r>
            <a:endParaRPr lang="pt-BR" sz="2800" dirty="0" smtClean="0"/>
          </a:p>
          <a:p>
            <a:pPr marL="444500" indent="-444500" algn="just"/>
            <a:endParaRPr lang="pt-BR" sz="2800" dirty="0" smtClean="0"/>
          </a:p>
          <a:p>
            <a:pPr marL="444500" algn="just"/>
            <a:r>
              <a:rPr lang="pt-BR" sz="2800" dirty="0" smtClean="0"/>
              <a:t>Em </a:t>
            </a:r>
            <a:r>
              <a:rPr lang="pt-BR" sz="2800" dirty="0"/>
              <a:t>caso afirmativo, considere o uso de </a:t>
            </a:r>
            <a:r>
              <a:rPr lang="pt-BR" sz="2800" b="1" dirty="0"/>
              <a:t>métodos ágeis</a:t>
            </a:r>
            <a:r>
              <a:rPr lang="pt-BR" sz="2800" dirty="0"/>
              <a:t>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3. Quão grande é o sistema que está em desenvolvimento? 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marL="355600" algn="just"/>
            <a:r>
              <a:rPr lang="pt-BR" sz="2800" dirty="0" smtClean="0"/>
              <a:t>Os </a:t>
            </a:r>
            <a:r>
              <a:rPr lang="pt-BR" sz="2800" dirty="0"/>
              <a:t>métodos ágeis são mais eficazes quando o </a:t>
            </a:r>
            <a:r>
              <a:rPr lang="pt-BR" sz="2800" dirty="0" smtClean="0"/>
              <a:t>sistema pode </a:t>
            </a:r>
            <a:r>
              <a:rPr lang="pt-BR" sz="2800" dirty="0"/>
              <a:t>ser desenvolvido com uma pequena equipe </a:t>
            </a:r>
            <a:r>
              <a:rPr lang="pt-BR" sz="2800" dirty="0" smtClean="0"/>
              <a:t>capaz </a:t>
            </a:r>
            <a:r>
              <a:rPr lang="pt-BR" sz="2800" dirty="0"/>
              <a:t>de se comunicar de maneira informal</a:t>
            </a:r>
            <a:r>
              <a:rPr lang="pt-BR" sz="2800" dirty="0" smtClean="0"/>
              <a:t>.</a:t>
            </a:r>
          </a:p>
          <a:p>
            <a:pPr marL="355600" algn="just"/>
            <a:endParaRPr lang="pt-BR" sz="2800" dirty="0"/>
          </a:p>
          <a:p>
            <a:pPr marL="355600" algn="just"/>
            <a:r>
              <a:rPr lang="pt-BR" sz="2800" dirty="0"/>
              <a:t>Isso pode não ser possível para sistemas de grande porte que exigem equipes de desenvolvimento </a:t>
            </a:r>
            <a:r>
              <a:rPr lang="pt-BR" sz="2800" dirty="0" smtClean="0"/>
              <a:t>maiores, </a:t>
            </a:r>
            <a:r>
              <a:rPr lang="pt-BR" sz="2800" dirty="0"/>
              <a:t>nesse caso, uma abordagem </a:t>
            </a:r>
            <a:r>
              <a:rPr lang="pt-BR" sz="2800" b="1" dirty="0"/>
              <a:t>dirigida a planos</a:t>
            </a:r>
            <a:r>
              <a:rPr lang="pt-BR" sz="2800" dirty="0"/>
              <a:t> pode ter de ser usada.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4</a:t>
            </a:r>
            <a:r>
              <a:rPr lang="pt-BR" sz="2800" dirty="0"/>
              <a:t>. Que tipo de sistema está sendo desenvolvido?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marL="444500" algn="just"/>
            <a:r>
              <a:rPr lang="pt-BR" sz="2800" dirty="0" smtClean="0"/>
              <a:t>Sistemas </a:t>
            </a:r>
            <a:r>
              <a:rPr lang="pt-BR" sz="2800" dirty="0"/>
              <a:t>que exigem uma análise profunda antes da </a:t>
            </a:r>
            <a:r>
              <a:rPr lang="pt-BR" sz="2800" dirty="0" smtClean="0"/>
              <a:t>implementação (</a:t>
            </a:r>
            <a:r>
              <a:rPr lang="pt-BR" sz="2800" dirty="0"/>
              <a:t>por exemplo, sistema de tempo real com requisitos de tempo complexos) geralmente </a:t>
            </a:r>
            <a:r>
              <a:rPr lang="pt-BR" sz="2800" dirty="0" smtClean="0"/>
              <a:t>demandam um </a:t>
            </a:r>
            <a:r>
              <a:rPr lang="pt-BR" sz="2800" dirty="0"/>
              <a:t>projeto bastante detalhado para atender a essa análise. </a:t>
            </a:r>
            <a:endParaRPr lang="pt-BR" sz="2800" dirty="0" smtClean="0"/>
          </a:p>
          <a:p>
            <a:pPr marL="444500" algn="just"/>
            <a:endParaRPr lang="pt-BR" sz="2800" dirty="0"/>
          </a:p>
          <a:p>
            <a:pPr marL="444500" algn="just"/>
            <a:r>
              <a:rPr lang="pt-BR" sz="2800" dirty="0" smtClean="0"/>
              <a:t>Nessas </a:t>
            </a:r>
            <a:r>
              <a:rPr lang="pt-BR" sz="2800" dirty="0"/>
              <a:t>circunstâncias, uma abordagem </a:t>
            </a:r>
            <a:r>
              <a:rPr lang="pt-BR" sz="2800" b="1" dirty="0"/>
              <a:t>dirigida </a:t>
            </a:r>
            <a:r>
              <a:rPr lang="pt-BR" sz="2800" b="1" dirty="0" smtClean="0"/>
              <a:t>a planos</a:t>
            </a:r>
            <a:r>
              <a:rPr lang="pt-BR" sz="2800" dirty="0" smtClean="0"/>
              <a:t> </a:t>
            </a:r>
            <a:r>
              <a:rPr lang="pt-BR" sz="2800" dirty="0"/>
              <a:t>pode ser a melhor opção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Ciclo de Vida de Desenvolvimento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77850" y="1610836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 SDLC tem um conjunto de quatro fases fundamentais:</a:t>
            </a:r>
          </a:p>
          <a:p>
            <a:pPr algn="just"/>
            <a:endParaRPr lang="pt-BR" sz="2800" dirty="0"/>
          </a:p>
          <a:p>
            <a:pPr lvl="8" algn="just"/>
            <a:r>
              <a:rPr lang="pt-BR" sz="2800" dirty="0" smtClean="0"/>
              <a:t>Planejamento;</a:t>
            </a:r>
          </a:p>
          <a:p>
            <a:pPr lvl="8" algn="just"/>
            <a:r>
              <a:rPr lang="pt-BR" sz="2800" dirty="0" smtClean="0"/>
              <a:t>Análise;</a:t>
            </a:r>
          </a:p>
          <a:p>
            <a:pPr lvl="8" algn="just"/>
            <a:r>
              <a:rPr lang="pt-BR" sz="2800" dirty="0" smtClean="0"/>
              <a:t>Projeto e</a:t>
            </a:r>
          </a:p>
          <a:p>
            <a:pPr lvl="8" algn="just"/>
            <a:r>
              <a:rPr lang="pt-BR" sz="2800" dirty="0" smtClean="0"/>
              <a:t>Implementação.</a:t>
            </a:r>
          </a:p>
          <a:p>
            <a:pPr marL="0" lvl="8"/>
            <a:endParaRPr lang="pt-BR" sz="2800" dirty="0" smtClean="0"/>
          </a:p>
          <a:p>
            <a:pPr marL="0" lvl="8"/>
            <a:r>
              <a:rPr lang="pt-BR" sz="2800" dirty="0" smtClean="0"/>
              <a:t>Diferentes projetos podem enfatizar diferentes partes do SDLC ou abortar as fases de diferentes maneiras.</a:t>
            </a:r>
          </a:p>
        </p:txBody>
      </p:sp>
    </p:spTree>
    <p:extLst>
      <p:ext uri="{BB962C8B-B14F-4D97-AF65-F5344CB8AC3E}">
        <p14:creationId xmlns:p14="http://schemas.microsoft.com/office/powerpoint/2010/main" val="27567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5</a:t>
            </a:r>
            <a:r>
              <a:rPr lang="pt-BR" sz="2800" dirty="0"/>
              <a:t>.</a:t>
            </a:r>
            <a:r>
              <a:rPr lang="pt-BR" sz="2800" b="1" dirty="0"/>
              <a:t> </a:t>
            </a:r>
            <a:r>
              <a:rPr lang="pt-BR" sz="2800" dirty="0"/>
              <a:t>Qual é o tempo de vida esperado do sistema?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marL="355600" algn="just"/>
            <a:r>
              <a:rPr lang="pt-BR" sz="2800" dirty="0" smtClean="0"/>
              <a:t>Sistemas </a:t>
            </a:r>
            <a:r>
              <a:rPr lang="pt-BR" sz="2800" dirty="0"/>
              <a:t>de vida-longa podem exigir mais da documentação </a:t>
            </a:r>
            <a:r>
              <a:rPr lang="pt-BR" sz="2800" dirty="0" smtClean="0"/>
              <a:t>de projeto</a:t>
            </a:r>
            <a:r>
              <a:rPr lang="pt-BR" sz="2800" dirty="0"/>
              <a:t>, a fim de comunicar para a equipe de apoio as intenções originais dos desenvolvedores do sistema. </a:t>
            </a:r>
            <a:endParaRPr lang="pt-BR" sz="2800" dirty="0" smtClean="0"/>
          </a:p>
          <a:p>
            <a:pPr marL="355600" algn="just"/>
            <a:endParaRPr lang="pt-BR" sz="2800" dirty="0"/>
          </a:p>
          <a:p>
            <a:pPr marL="355600" algn="just"/>
            <a:r>
              <a:rPr lang="pt-BR" sz="2800" dirty="0" smtClean="0"/>
              <a:t>No entanto</a:t>
            </a:r>
            <a:r>
              <a:rPr lang="pt-BR" sz="2800" dirty="0"/>
              <a:t>, os defensores dos </a:t>
            </a:r>
            <a:r>
              <a:rPr lang="pt-BR" sz="2800" b="1" dirty="0"/>
              <a:t>métodos ágeis </a:t>
            </a:r>
            <a:r>
              <a:rPr lang="pt-BR" sz="2800" dirty="0"/>
              <a:t>argumentam, corretamente, que a documentação não é </a:t>
            </a:r>
            <a:r>
              <a:rPr lang="pt-BR" sz="2800" dirty="0" smtClean="0"/>
              <a:t>constantemente atualizada </a:t>
            </a:r>
            <a:r>
              <a:rPr lang="pt-BR" sz="2800" dirty="0"/>
              <a:t>e não é de muita utilidade para a </a:t>
            </a:r>
            <a:r>
              <a:rPr lang="pt-BR" sz="2800" b="1" dirty="0"/>
              <a:t>manutenção</a:t>
            </a:r>
            <a:r>
              <a:rPr lang="pt-BR" sz="2800" dirty="0"/>
              <a:t> do sistema a longo prazo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indent="-812800" algn="just"/>
            <a:r>
              <a:rPr lang="pt-BR" sz="2800" dirty="0" smtClean="0"/>
              <a:t>6</a:t>
            </a:r>
            <a:r>
              <a:rPr lang="pt-BR" sz="2800" dirty="0"/>
              <a:t>. Que tecnologias estão disponíveis para apoiar o desenvolvimento do sistema?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marL="723900" algn="just"/>
            <a:r>
              <a:rPr lang="pt-BR" sz="2800" dirty="0" smtClean="0"/>
              <a:t>Métodos </a:t>
            </a:r>
            <a:r>
              <a:rPr lang="pt-BR" sz="2800" dirty="0"/>
              <a:t>ágeis </a:t>
            </a:r>
            <a:r>
              <a:rPr lang="pt-BR" sz="2800" dirty="0" smtClean="0"/>
              <a:t>frequentemente contam </a:t>
            </a:r>
            <a:r>
              <a:rPr lang="pt-BR" sz="2800" dirty="0"/>
              <a:t>com boas ferramentas para manter o controle de um projeto em desenvolvimento. </a:t>
            </a:r>
            <a:endParaRPr lang="pt-BR" sz="2800" dirty="0" smtClean="0"/>
          </a:p>
          <a:p>
            <a:pPr marL="723900" algn="just"/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7</a:t>
            </a:r>
            <a:r>
              <a:rPr lang="pt-BR" sz="2800" dirty="0"/>
              <a:t>. Como é organizada a equipe de desenvolvimento?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marL="355600" algn="just">
              <a:tabLst>
                <a:tab pos="444500" algn="l"/>
              </a:tabLst>
            </a:pPr>
            <a:r>
              <a:rPr lang="pt-BR" sz="2800" dirty="0" smtClean="0"/>
              <a:t>Se </a:t>
            </a:r>
            <a:r>
              <a:rPr lang="pt-BR" sz="2800" dirty="0"/>
              <a:t>está distribuída, ou se parte do desenvolvimento </a:t>
            </a:r>
            <a:r>
              <a:rPr lang="pt-BR" sz="2800" dirty="0" smtClean="0"/>
              <a:t>está sendo </a:t>
            </a:r>
            <a:r>
              <a:rPr lang="pt-BR" sz="2800" dirty="0"/>
              <a:t>terceirizado, então pode ser necessário o desenvolvimento de documentos de projeto para a </a:t>
            </a:r>
            <a:r>
              <a:rPr lang="pt-BR" sz="2800" dirty="0" smtClean="0"/>
              <a:t>comunicação entre </a:t>
            </a:r>
            <a:r>
              <a:rPr lang="pt-BR" sz="2800" dirty="0"/>
              <a:t>as equipes de desenvolvimento. </a:t>
            </a:r>
            <a:endParaRPr lang="pt-BR" sz="2800" dirty="0" smtClean="0"/>
          </a:p>
          <a:p>
            <a:pPr marL="355600" algn="just">
              <a:tabLst>
                <a:tab pos="444500" algn="l"/>
              </a:tabLst>
            </a:pPr>
            <a:endParaRPr lang="pt-BR" sz="2800" dirty="0"/>
          </a:p>
          <a:p>
            <a:pPr marL="355600" algn="just">
              <a:tabLst>
                <a:tab pos="444500" algn="l"/>
              </a:tabLst>
            </a:pPr>
            <a:r>
              <a:rPr lang="pt-BR" sz="2800" dirty="0" smtClean="0"/>
              <a:t>Pode </a:t>
            </a:r>
            <a:r>
              <a:rPr lang="pt-BR" sz="2800" dirty="0"/>
              <a:t>ser necessário planejar com antecedência quais serão </a:t>
            </a:r>
            <a:r>
              <a:rPr lang="pt-BR" sz="2800" dirty="0" smtClean="0"/>
              <a:t>esses documentos.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 algn="just"/>
            <a:r>
              <a:rPr lang="pt-BR" sz="2800" dirty="0" smtClean="0"/>
              <a:t>8</a:t>
            </a:r>
            <a:r>
              <a:rPr lang="pt-BR" sz="2800" dirty="0"/>
              <a:t>.</a:t>
            </a:r>
            <a:r>
              <a:rPr lang="pt-BR" sz="2800" b="1" dirty="0"/>
              <a:t> </a:t>
            </a:r>
            <a:r>
              <a:rPr lang="pt-BR" sz="2800" dirty="0"/>
              <a:t>Existem questões culturais que podem afetar o desenvolvimento do sistema?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marL="444500" algn="just"/>
            <a:r>
              <a:rPr lang="pt-BR" sz="2800" dirty="0" smtClean="0"/>
              <a:t>Organizações </a:t>
            </a:r>
            <a:r>
              <a:rPr lang="pt-BR" sz="2800" dirty="0"/>
              <a:t>tradicionais </a:t>
            </a:r>
            <a:r>
              <a:rPr lang="pt-BR" sz="2800" dirty="0" smtClean="0"/>
              <a:t>de engenharia </a:t>
            </a:r>
            <a:r>
              <a:rPr lang="pt-BR" sz="2800" dirty="0"/>
              <a:t>têm uma cultura de desenvolvimento </a:t>
            </a:r>
            <a:r>
              <a:rPr lang="pt-BR" sz="2800" b="1" dirty="0"/>
              <a:t>baseado em planos</a:t>
            </a:r>
            <a:r>
              <a:rPr lang="pt-BR" sz="2800" dirty="0"/>
              <a:t>, pois essa é a norma na engenharia.</a:t>
            </a:r>
          </a:p>
          <a:p>
            <a:pPr indent="444500" algn="just"/>
            <a:endParaRPr lang="pt-BR" sz="2800" dirty="0" smtClean="0"/>
          </a:p>
          <a:p>
            <a:pPr marL="444500" algn="just"/>
            <a:r>
              <a:rPr lang="pt-BR" sz="2800" dirty="0" smtClean="0"/>
              <a:t>Geralmente</a:t>
            </a:r>
            <a:r>
              <a:rPr lang="pt-BR" sz="2800" dirty="0"/>
              <a:t>, isso requer extensa documentação de projeto, no lugar do conhecimento informal, usado </a:t>
            </a:r>
            <a:r>
              <a:rPr lang="pt-BR" sz="2800" dirty="0" smtClean="0"/>
              <a:t>em </a:t>
            </a:r>
            <a:r>
              <a:rPr lang="pt-BR" sz="2800" b="1" dirty="0" smtClean="0"/>
              <a:t>processos </a:t>
            </a:r>
            <a:r>
              <a:rPr lang="pt-BR" sz="2800" b="1" dirty="0"/>
              <a:t>ágeis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algn="just"/>
            <a:r>
              <a:rPr lang="pt-BR" sz="2800" dirty="0" smtClean="0"/>
              <a:t>9</a:t>
            </a:r>
            <a:r>
              <a:rPr lang="pt-BR" sz="2800" dirty="0"/>
              <a:t>. Quão bons são os projetistas e programadores na equipe de desenvolvimento?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marL="444500" algn="just"/>
            <a:r>
              <a:rPr lang="pt-BR" sz="2800" dirty="0" smtClean="0"/>
              <a:t>Às </a:t>
            </a:r>
            <a:r>
              <a:rPr lang="pt-BR" sz="2800" dirty="0"/>
              <a:t>vezes, argumenta-se </a:t>
            </a:r>
            <a:r>
              <a:rPr lang="pt-BR" sz="2800" dirty="0" smtClean="0"/>
              <a:t>que os </a:t>
            </a:r>
            <a:r>
              <a:rPr lang="pt-BR" sz="2800" b="1" dirty="0"/>
              <a:t>métodos ágeis </a:t>
            </a:r>
            <a:r>
              <a:rPr lang="pt-BR" sz="2800" dirty="0"/>
              <a:t>exigem níveis mais altos de habilidade do que as abordagens dirigidas a planos, em que </a:t>
            </a:r>
            <a:r>
              <a:rPr lang="pt-BR" sz="2800" dirty="0" smtClean="0"/>
              <a:t>os programadores </a:t>
            </a:r>
            <a:r>
              <a:rPr lang="pt-BR" sz="2800" dirty="0"/>
              <a:t>simplesmente traduzem um projeto detalhado em um código. </a:t>
            </a:r>
            <a:endParaRPr lang="pt-BR" sz="2800" dirty="0" smtClean="0"/>
          </a:p>
          <a:p>
            <a:pPr marL="444500" algn="just"/>
            <a:endParaRPr lang="pt-BR" sz="2800" dirty="0"/>
          </a:p>
          <a:p>
            <a:pPr marL="444500" algn="just"/>
            <a:r>
              <a:rPr lang="pt-BR" sz="2800" dirty="0" smtClean="0"/>
              <a:t>Se a equipe tem níveis </a:t>
            </a:r>
            <a:r>
              <a:rPr lang="pt-BR" sz="2800" dirty="0"/>
              <a:t>de habilidade relativamente baixos, pode precisar usar as melhores pessoas para desenvolver o projeto</a:t>
            </a:r>
            <a:r>
              <a:rPr lang="pt-BR" sz="2800" dirty="0" smtClean="0"/>
              <a:t>, juntamente </a:t>
            </a:r>
            <a:r>
              <a:rPr lang="pt-BR" sz="2800" dirty="0"/>
              <a:t>com outros, </a:t>
            </a:r>
            <a:r>
              <a:rPr lang="pt-BR" sz="2800" dirty="0" smtClean="0"/>
              <a:t>responsáveis  pela </a:t>
            </a:r>
            <a:r>
              <a:rPr lang="pt-BR" sz="2800" dirty="0"/>
              <a:t>programação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Na realidade, a questão sobre rotular o projeto como </a:t>
            </a:r>
            <a:r>
              <a:rPr lang="pt-BR" sz="2800" b="1" dirty="0"/>
              <a:t>dirigido a planos ou ágil</a:t>
            </a:r>
            <a:r>
              <a:rPr lang="pt-BR" sz="2800" dirty="0"/>
              <a:t> não é muito importante.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Em última </a:t>
            </a:r>
            <a:r>
              <a:rPr lang="pt-BR" sz="2800" dirty="0"/>
              <a:t>análise, a principal preocupação dos compradores de um sistema de software é se estão comprando </a:t>
            </a:r>
            <a:r>
              <a:rPr lang="pt-BR" sz="2800" dirty="0" smtClean="0"/>
              <a:t>um sistema </a:t>
            </a:r>
            <a:r>
              <a:rPr lang="pt-BR" sz="2800" dirty="0"/>
              <a:t>de software executável que atenda às suas necessidades e faça coisas úteis para o usuário individual </a:t>
            </a:r>
            <a:r>
              <a:rPr lang="pt-BR" sz="2800" dirty="0" smtClean="0"/>
              <a:t>ou para </a:t>
            </a:r>
            <a:r>
              <a:rPr lang="pt-BR" sz="2800" dirty="0"/>
              <a:t>a organização.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Na </a:t>
            </a:r>
            <a:r>
              <a:rPr lang="pt-BR" sz="2800" dirty="0"/>
              <a:t>prática, muitas empresas que afirmam ter usado métodos ágeis adotaram algumas </a:t>
            </a:r>
            <a:r>
              <a:rPr lang="pt-BR" sz="2800" dirty="0" smtClean="0"/>
              <a:t>práticas ágeis </a:t>
            </a:r>
            <a:r>
              <a:rPr lang="pt-BR" sz="2800" dirty="0"/>
              <a:t>e integraram-nas em seus processos dirigidos a planos.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Desenvolvimento ágil e dirigido a </a:t>
            </a:r>
            <a:r>
              <a:rPr lang="pt-BR" sz="3600" b="1" dirty="0" smtClean="0"/>
              <a:t>planos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06" y="1365250"/>
            <a:ext cx="7073900" cy="521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5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 </a:t>
            </a:r>
            <a:r>
              <a:rPr lang="pt-BR" sz="2800" dirty="0"/>
              <a:t>nome foi </a:t>
            </a:r>
            <a:r>
              <a:rPr lang="pt-BR" sz="2800" dirty="0" smtClean="0"/>
              <a:t>cunhado por </a:t>
            </a:r>
            <a:r>
              <a:rPr lang="pt-BR" sz="2800" dirty="0"/>
              <a:t>Beck (2000), pois a abordagem foi desenvolvida para impulsionar práticas reconhecidamente boas, como </a:t>
            </a:r>
            <a:r>
              <a:rPr lang="pt-BR" sz="2800" dirty="0" smtClean="0"/>
              <a:t>o desenvolvimento </a:t>
            </a:r>
            <a:r>
              <a:rPr lang="pt-BR" sz="2800" dirty="0"/>
              <a:t>iterativo, a níveis ‘extremos’. </a:t>
            </a:r>
            <a:endParaRPr lang="pt-BR" sz="2800" dirty="0" smtClean="0"/>
          </a:p>
          <a:p>
            <a:pPr algn="just"/>
            <a:endParaRPr lang="pt-BR" sz="2500" dirty="0"/>
          </a:p>
          <a:p>
            <a:pPr algn="just"/>
            <a:r>
              <a:rPr lang="pt-BR" sz="2800" dirty="0" smtClean="0"/>
              <a:t>Por </a:t>
            </a:r>
            <a:r>
              <a:rPr lang="pt-BR" sz="2800" dirty="0"/>
              <a:t>exemplo, em XP, várias novas versões de um sistema podem </a:t>
            </a:r>
            <a:r>
              <a:rPr lang="pt-BR" sz="2800" dirty="0" smtClean="0"/>
              <a:t>ser desenvolvidas</a:t>
            </a:r>
            <a:r>
              <a:rPr lang="pt-BR" sz="2800" dirty="0"/>
              <a:t>, integradas e testadas em um único dia por programadores diferentes.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Extreme </a:t>
            </a:r>
            <a:r>
              <a:rPr lang="pt-BR" sz="2800" dirty="0" err="1"/>
              <a:t>Programming</a:t>
            </a:r>
            <a:r>
              <a:rPr lang="pt-BR" sz="2800" dirty="0"/>
              <a:t>, os requisitos são expressos como cenários (chamados de estórias do usuário), </a:t>
            </a:r>
            <a:r>
              <a:rPr lang="pt-BR" sz="2800" dirty="0" smtClean="0"/>
              <a:t>que são </a:t>
            </a:r>
            <a:r>
              <a:rPr lang="pt-BR" sz="2800" dirty="0"/>
              <a:t>implementados diretamente como uma série de tarefas.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Extreme </a:t>
            </a:r>
            <a:r>
              <a:rPr lang="pt-BR" sz="3600" b="1" dirty="0" err="1"/>
              <a:t>Programming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Os </a:t>
            </a:r>
            <a:r>
              <a:rPr lang="pt-BR" sz="2800" dirty="0"/>
              <a:t>programadores trabalham em pares e </a:t>
            </a:r>
            <a:r>
              <a:rPr lang="pt-BR" sz="2800" dirty="0" smtClean="0"/>
              <a:t>desenvolvem testes </a:t>
            </a:r>
            <a:r>
              <a:rPr lang="pt-BR" sz="2800" dirty="0"/>
              <a:t>para cada tarefa antes de escreverem o código.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Quando </a:t>
            </a:r>
            <a:r>
              <a:rPr lang="pt-BR" sz="2800" dirty="0"/>
              <a:t>o novo código é integrado ao sistema, </a:t>
            </a:r>
            <a:r>
              <a:rPr lang="pt-BR" sz="2800" dirty="0" smtClean="0"/>
              <a:t>todos os </a:t>
            </a:r>
            <a:r>
              <a:rPr lang="pt-BR" sz="2800" dirty="0"/>
              <a:t>testes devem ser executados com sucesso.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Há </a:t>
            </a:r>
            <a:r>
              <a:rPr lang="pt-BR" sz="2800" dirty="0"/>
              <a:t>um curto intervalo entre os releases do sistema.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Extreme </a:t>
            </a:r>
            <a:r>
              <a:rPr lang="pt-BR" sz="3600" b="1" dirty="0" err="1"/>
              <a:t>Programming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pt-BR" sz="2800" dirty="0" smtClean="0"/>
              <a:t>O </a:t>
            </a:r>
            <a:r>
              <a:rPr lang="pt-BR" sz="2800" dirty="0"/>
              <a:t>desenvolvimento incremental é sustentado por meio de pequenos e frequentes releases do sistema. </a:t>
            </a:r>
            <a:endParaRPr lang="pt-BR" sz="2800" dirty="0" smtClean="0"/>
          </a:p>
          <a:p>
            <a:pPr marL="514350" indent="-514350" algn="just">
              <a:buAutoNum type="arabicPeriod"/>
            </a:pPr>
            <a:endParaRPr lang="pt-BR" sz="2800" dirty="0" smtClean="0"/>
          </a:p>
          <a:p>
            <a:pPr marL="533400" algn="just"/>
            <a:r>
              <a:rPr lang="pt-BR" sz="2800" dirty="0" smtClean="0"/>
              <a:t>Os requisitos </a:t>
            </a:r>
            <a:r>
              <a:rPr lang="pt-BR" sz="2800" dirty="0"/>
              <a:t>são baseados em cenários ou em simples de clientes, usadas como base para decidir a </a:t>
            </a:r>
            <a:r>
              <a:rPr lang="pt-BR" sz="2800" dirty="0" smtClean="0"/>
              <a:t>funcionalidade que </a:t>
            </a:r>
            <a:r>
              <a:rPr lang="pt-BR" sz="2800" dirty="0"/>
              <a:t>deve ser incluída em um incremento do sistema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Extreme </a:t>
            </a:r>
            <a:r>
              <a:rPr lang="pt-BR" sz="3600" b="1" dirty="0" err="1"/>
              <a:t>Programming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929031"/>
            <a:ext cx="10966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Cascata</a:t>
            </a:r>
          </a:p>
          <a:p>
            <a:pPr algn="just"/>
            <a:r>
              <a:rPr lang="pt-BR" sz="2800" dirty="0" smtClean="0"/>
              <a:t>Prototipação</a:t>
            </a:r>
          </a:p>
          <a:p>
            <a:pPr algn="just"/>
            <a:r>
              <a:rPr lang="pt-BR" sz="2800" dirty="0" smtClean="0"/>
              <a:t>Espiral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5" name="Picture 8" descr="O Modelo em Cascata | jkolb – back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6" y="1388394"/>
            <a:ext cx="3209924" cy="22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trodução aos Processos de Software e o Modelo Incremental e Evolucioná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5" y="1388394"/>
            <a:ext cx="28860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154131"/>
            <a:ext cx="4327526" cy="217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9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 algn="just"/>
            <a:r>
              <a:rPr lang="pt-BR" sz="2800" dirty="0" smtClean="0"/>
              <a:t>2</a:t>
            </a:r>
            <a:r>
              <a:rPr lang="pt-BR" sz="2800" dirty="0"/>
              <a:t>. O envolvimento do cliente é sustentado por meio do engajamento contínuo do cliente com a equipe de desenvolvimento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marL="444500" algn="just"/>
            <a:r>
              <a:rPr lang="pt-BR" sz="2800" dirty="0"/>
              <a:t>O representante do cliente participa do desenvolvimento e é responsável por definir os </a:t>
            </a:r>
            <a:r>
              <a:rPr lang="pt-BR" sz="2800" dirty="0" smtClean="0"/>
              <a:t>testes de </a:t>
            </a:r>
            <a:r>
              <a:rPr lang="pt-BR" sz="2800" dirty="0"/>
              <a:t>aceitação para o sistema</a:t>
            </a:r>
            <a:r>
              <a:rPr lang="pt-BR" sz="2800" dirty="0" smtClean="0"/>
              <a:t>.</a:t>
            </a:r>
          </a:p>
          <a:p>
            <a:pPr marL="444500" algn="just"/>
            <a:endParaRPr lang="pt-BR" sz="2800" dirty="0"/>
          </a:p>
          <a:p>
            <a:pPr marL="444500" indent="-444500" algn="just"/>
            <a:r>
              <a:rPr lang="pt-BR" sz="2800" dirty="0"/>
              <a:t>3. Pessoas — não processos — são sustentadas por meio de programação em pares, propriedade coletiva do código do sistema e um processo de desenvolvimento sustentável que não envolve horas de trabalho excessivamente longas.</a:t>
            </a:r>
          </a:p>
          <a:p>
            <a:pPr marL="444500" algn="just"/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Extreme </a:t>
            </a:r>
            <a:r>
              <a:rPr lang="pt-BR" sz="3600" b="1" dirty="0" err="1"/>
              <a:t>Programming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 algn="just"/>
            <a:r>
              <a:rPr lang="pt-BR" sz="2800" dirty="0" smtClean="0"/>
              <a:t>4</a:t>
            </a:r>
            <a:r>
              <a:rPr lang="pt-BR" sz="2800" dirty="0"/>
              <a:t>. As mudanças são aceitas por meio de releases contínuos para os clientes, do desenvolvimento </a:t>
            </a:r>
            <a:r>
              <a:rPr lang="pt-BR" sz="2800" dirty="0" err="1"/>
              <a:t>test-first</a:t>
            </a:r>
            <a:r>
              <a:rPr lang="pt-BR" sz="2800" dirty="0"/>
              <a:t>, da </a:t>
            </a:r>
            <a:r>
              <a:rPr lang="pt-BR" sz="2800" dirty="0" err="1" smtClean="0"/>
              <a:t>refatoração</a:t>
            </a:r>
            <a:r>
              <a:rPr lang="pt-BR" sz="2800" dirty="0" smtClean="0"/>
              <a:t> para </a:t>
            </a:r>
            <a:r>
              <a:rPr lang="pt-BR" sz="2800" dirty="0"/>
              <a:t>evitar a degeneração do código e integração contínua de nova funcionalidade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marL="444500" indent="-444500" algn="just"/>
            <a:r>
              <a:rPr lang="pt-BR" sz="2800" dirty="0"/>
              <a:t>5. A manutenção da simplicidade é feita por meio da </a:t>
            </a:r>
            <a:r>
              <a:rPr lang="pt-BR" sz="2800" dirty="0" err="1"/>
              <a:t>refatoração</a:t>
            </a:r>
            <a:r>
              <a:rPr lang="pt-BR" sz="2800" dirty="0"/>
              <a:t> constante que melhora a qualidade do código</a:t>
            </a:r>
            <a:r>
              <a:rPr lang="pt-BR" sz="2800" dirty="0" smtClean="0"/>
              <a:t>, bem </a:t>
            </a:r>
            <a:r>
              <a:rPr lang="pt-BR" sz="2800" dirty="0"/>
              <a:t>como por meio de projetos simples que não antecipam desnecessariamente futuras mudanças no sistema.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Extreme </a:t>
            </a:r>
            <a:r>
              <a:rPr lang="pt-BR" sz="3600" b="1" dirty="0" err="1"/>
              <a:t>Programming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Em um processo XP, os clientes estão intimamente envolvidos na especificação e priorização dos </a:t>
            </a:r>
            <a:r>
              <a:rPr lang="pt-BR" sz="2800" dirty="0" smtClean="0"/>
              <a:t>requisitos do </a:t>
            </a:r>
            <a:r>
              <a:rPr lang="pt-BR" sz="2800" dirty="0"/>
              <a:t>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Os </a:t>
            </a:r>
            <a:r>
              <a:rPr lang="pt-BR" sz="2800" dirty="0"/>
              <a:t>requisitos não estão especificados como uma lista de funções requeridas do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Pelo </a:t>
            </a:r>
            <a:r>
              <a:rPr lang="pt-BR" sz="2800" dirty="0"/>
              <a:t>contrário</a:t>
            </a:r>
            <a:r>
              <a:rPr lang="pt-BR" sz="2800" dirty="0" smtClean="0"/>
              <a:t>, o </a:t>
            </a:r>
            <a:r>
              <a:rPr lang="pt-BR" sz="2800" dirty="0"/>
              <a:t>cliente do sistema é parte da equipe de desenvolvimento e discute cenários com outros membros </a:t>
            </a:r>
            <a:r>
              <a:rPr lang="pt-BR" sz="2800" dirty="0" smtClean="0"/>
              <a:t>da equipe.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Extreme </a:t>
            </a:r>
            <a:r>
              <a:rPr lang="pt-BR" sz="3600" b="1" dirty="0" err="1"/>
              <a:t>Programming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-143669" y="2575362"/>
            <a:ext cx="2455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Práticas do Extreme </a:t>
            </a:r>
            <a:r>
              <a:rPr lang="pt-BR" sz="2400" b="1" dirty="0" err="1" smtClean="0"/>
              <a:t>Programming</a:t>
            </a:r>
            <a:endParaRPr lang="pt-BR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1"/>
            <a:ext cx="994468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9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abordagem </a:t>
            </a:r>
            <a:r>
              <a:rPr lang="pt-BR" sz="2800" dirty="0" err="1"/>
              <a:t>Scrum</a:t>
            </a:r>
            <a:r>
              <a:rPr lang="pt-BR" sz="2800" dirty="0"/>
              <a:t> </a:t>
            </a:r>
            <a:r>
              <a:rPr lang="pt-BR" sz="2800" dirty="0" smtClean="0"/>
              <a:t>é </a:t>
            </a:r>
            <a:r>
              <a:rPr lang="pt-BR" sz="2800" dirty="0"/>
              <a:t>um método ágil geral, mas seu foco </a:t>
            </a:r>
            <a:r>
              <a:rPr lang="pt-BR" sz="2800" dirty="0" smtClean="0"/>
              <a:t>está no </a:t>
            </a:r>
            <a:r>
              <a:rPr lang="pt-BR" sz="2800" dirty="0"/>
              <a:t>gerenciamento do desenvolvimento iterativo, ao invés das abordagens técnicas específicas da engenharia </a:t>
            </a:r>
            <a:r>
              <a:rPr lang="pt-BR" sz="2800" dirty="0" smtClean="0"/>
              <a:t>de software </a:t>
            </a:r>
            <a:r>
              <a:rPr lang="pt-BR" sz="2800" dirty="0"/>
              <a:t>ágil.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No </a:t>
            </a:r>
            <a:r>
              <a:rPr lang="pt-BR" sz="2800" dirty="0" err="1"/>
              <a:t>Scrum</a:t>
            </a:r>
            <a:r>
              <a:rPr lang="pt-BR" sz="2800" dirty="0"/>
              <a:t>, existem três fases.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</a:t>
            </a:r>
            <a:r>
              <a:rPr lang="pt-BR" sz="2800" b="1" dirty="0"/>
              <a:t>primeira</a:t>
            </a:r>
            <a:r>
              <a:rPr lang="pt-BR" sz="2800" dirty="0"/>
              <a:t> é uma fase de planejamento geral, em que se estabelecem os </a:t>
            </a:r>
            <a:r>
              <a:rPr lang="pt-BR" sz="2800" dirty="0" smtClean="0"/>
              <a:t>objetivos gerais </a:t>
            </a:r>
            <a:r>
              <a:rPr lang="pt-BR" sz="2800" dirty="0"/>
              <a:t>do projeto e da arquitetura do software.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Em </a:t>
            </a:r>
            <a:r>
              <a:rPr lang="pt-BR" sz="2800" b="1" dirty="0"/>
              <a:t>seguida</a:t>
            </a:r>
            <a:r>
              <a:rPr lang="pt-BR" sz="2800" dirty="0"/>
              <a:t>, ocorre uma série de ciclos de </a:t>
            </a:r>
            <a:r>
              <a:rPr lang="pt-BR" sz="2800" dirty="0" err="1"/>
              <a:t>sprint</a:t>
            </a:r>
            <a:r>
              <a:rPr lang="pt-BR" sz="2800" dirty="0"/>
              <a:t>, sendo que </a:t>
            </a:r>
            <a:r>
              <a:rPr lang="pt-BR" sz="2800" dirty="0" smtClean="0"/>
              <a:t>cada ciclo </a:t>
            </a:r>
            <a:r>
              <a:rPr lang="pt-BR" sz="2800" dirty="0"/>
              <a:t>desenvolve um incremento do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Finalmente</a:t>
            </a:r>
            <a:r>
              <a:rPr lang="pt-BR" sz="2800" dirty="0"/>
              <a:t>, </a:t>
            </a:r>
            <a:r>
              <a:rPr lang="pt-BR" sz="2800" b="1" dirty="0"/>
              <a:t>a última fase</a:t>
            </a:r>
            <a:r>
              <a:rPr lang="pt-BR" sz="2800" dirty="0"/>
              <a:t> do projeto encerra o projeto, completa </a:t>
            </a:r>
            <a:r>
              <a:rPr lang="pt-BR" sz="2800" dirty="0" smtClean="0"/>
              <a:t>a documentação </a:t>
            </a:r>
            <a:r>
              <a:rPr lang="pt-BR" sz="2800" dirty="0"/>
              <a:t>exigida, como quadros de ajuda do sistema e manuais do usuário, e avalia as lições </a:t>
            </a:r>
            <a:r>
              <a:rPr lang="pt-BR" sz="2800" dirty="0" smtClean="0"/>
              <a:t>aprendidas com </a:t>
            </a:r>
            <a:r>
              <a:rPr lang="pt-BR" sz="2800" dirty="0"/>
              <a:t>o projeto.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característica inovadora do </a:t>
            </a:r>
            <a:r>
              <a:rPr lang="pt-BR" sz="2800" dirty="0" err="1"/>
              <a:t>Scrum</a:t>
            </a:r>
            <a:r>
              <a:rPr lang="pt-BR" sz="2800" dirty="0"/>
              <a:t> é sua fase central, chamada ciclos de </a:t>
            </a:r>
            <a:r>
              <a:rPr lang="pt-BR" sz="2800" dirty="0" err="1"/>
              <a:t>sprint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Um </a:t>
            </a:r>
            <a:r>
              <a:rPr lang="pt-BR" sz="2800" dirty="0" err="1"/>
              <a:t>sprint</a:t>
            </a:r>
            <a:r>
              <a:rPr lang="pt-BR" sz="2800" dirty="0"/>
              <a:t> do </a:t>
            </a:r>
            <a:r>
              <a:rPr lang="pt-BR" sz="2800" dirty="0" err="1"/>
              <a:t>Scrum</a:t>
            </a:r>
            <a:r>
              <a:rPr lang="pt-BR" sz="2800" dirty="0"/>
              <a:t> é </a:t>
            </a:r>
            <a:r>
              <a:rPr lang="pt-BR" sz="2800" dirty="0" smtClean="0"/>
              <a:t>uma unidade </a:t>
            </a:r>
            <a:r>
              <a:rPr lang="pt-BR" sz="2800" dirty="0"/>
              <a:t>de planejamento na qual o trabalho a ser feito é avaliado, os recursos para o desenvolvimento são </a:t>
            </a:r>
            <a:r>
              <a:rPr lang="pt-BR" sz="2800" dirty="0" smtClean="0"/>
              <a:t>selecionados e </a:t>
            </a:r>
            <a:r>
              <a:rPr lang="pt-BR" sz="2800" dirty="0"/>
              <a:t>o software é implementado.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No </a:t>
            </a:r>
            <a:r>
              <a:rPr lang="pt-BR" sz="2800" dirty="0"/>
              <a:t>fim de um </a:t>
            </a:r>
            <a:r>
              <a:rPr lang="pt-BR" sz="2800" dirty="0" err="1"/>
              <a:t>sprint</a:t>
            </a:r>
            <a:r>
              <a:rPr lang="pt-BR" sz="2800" dirty="0"/>
              <a:t>, a funcionalidade completa é entregue aos </a:t>
            </a:r>
            <a:r>
              <a:rPr lang="pt-BR" sz="2800" dirty="0" err="1"/>
              <a:t>stakeholders</a:t>
            </a:r>
            <a:r>
              <a:rPr lang="pt-BR" sz="2800" dirty="0" smtClean="0"/>
              <a:t>. 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As </a:t>
            </a:r>
            <a:r>
              <a:rPr lang="pt-BR" sz="2800" dirty="0"/>
              <a:t>principais características desse processo são:</a:t>
            </a:r>
          </a:p>
          <a:p>
            <a:pPr algn="just"/>
            <a:endParaRPr lang="pt-BR" sz="2800" b="1" dirty="0" smtClean="0"/>
          </a:p>
          <a:p>
            <a:pPr marL="514350" indent="-514350" algn="just">
              <a:buAutoNum type="arabicPeriod"/>
            </a:pPr>
            <a:r>
              <a:rPr lang="pt-BR" sz="2800" b="1" dirty="0" err="1" smtClean="0"/>
              <a:t>Sprints</a:t>
            </a:r>
            <a:r>
              <a:rPr lang="pt-BR" sz="2800" dirty="0" smtClean="0"/>
              <a:t> </a:t>
            </a:r>
            <a:r>
              <a:rPr lang="pt-BR" sz="2800" dirty="0"/>
              <a:t>são de comprimento fixo, normalmente duas a quatro semanas. </a:t>
            </a:r>
            <a:endParaRPr lang="pt-BR" sz="2800" dirty="0" smtClean="0"/>
          </a:p>
          <a:p>
            <a:pPr marL="514350" indent="-514350" algn="just">
              <a:buAutoNum type="arabicPeriod"/>
            </a:pPr>
            <a:endParaRPr lang="pt-BR" sz="2800" dirty="0"/>
          </a:p>
          <a:p>
            <a:pPr marL="533400" algn="just"/>
            <a:r>
              <a:rPr lang="pt-BR" sz="2800" dirty="0" smtClean="0"/>
              <a:t>Eles </a:t>
            </a:r>
            <a:r>
              <a:rPr lang="pt-BR" sz="2800" dirty="0"/>
              <a:t>correspondem ao </a:t>
            </a:r>
            <a:r>
              <a:rPr lang="pt-BR" sz="2800" dirty="0" smtClean="0"/>
              <a:t>desenvolvimento de </a:t>
            </a:r>
            <a:r>
              <a:rPr lang="pt-BR" sz="2800" dirty="0"/>
              <a:t>um release do sistema em XP.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8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/>
            <a:r>
              <a:rPr lang="pt-BR" sz="2800" dirty="0"/>
              <a:t>2. O ponto de partida para o planejamento é o </a:t>
            </a:r>
            <a:r>
              <a:rPr lang="pt-BR" sz="2800" b="1" dirty="0" err="1"/>
              <a:t>backlog</a:t>
            </a:r>
            <a:r>
              <a:rPr lang="pt-BR" sz="2800" dirty="0"/>
              <a:t> do produto, que é a lista do trabalho a ser feito </a:t>
            </a:r>
            <a:r>
              <a:rPr lang="pt-BR" sz="2800" dirty="0" smtClean="0"/>
              <a:t>no projeto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marL="355600" algn="just"/>
            <a:r>
              <a:rPr lang="pt-BR" sz="2800" dirty="0" smtClean="0"/>
              <a:t>Durante </a:t>
            </a:r>
            <a:r>
              <a:rPr lang="pt-BR" sz="2800" dirty="0"/>
              <a:t>a fase de avaliação do </a:t>
            </a:r>
            <a:r>
              <a:rPr lang="pt-BR" sz="2800" b="1" dirty="0" err="1"/>
              <a:t>sprint</a:t>
            </a:r>
            <a:r>
              <a:rPr lang="pt-BR" sz="2800" dirty="0"/>
              <a:t>, este é revisto, e </a:t>
            </a:r>
            <a:r>
              <a:rPr lang="pt-BR" sz="2800" dirty="0" smtClean="0"/>
              <a:t>as prioridades </a:t>
            </a:r>
            <a:r>
              <a:rPr lang="pt-BR" sz="2800" dirty="0"/>
              <a:t>e os riscos são identificados. </a:t>
            </a:r>
            <a:endParaRPr lang="pt-BR" sz="2800" dirty="0" smtClean="0"/>
          </a:p>
          <a:p>
            <a:pPr marL="355600" algn="just"/>
            <a:endParaRPr lang="pt-BR" sz="2800" dirty="0"/>
          </a:p>
          <a:p>
            <a:pPr marL="355600" algn="just"/>
            <a:r>
              <a:rPr lang="pt-BR" sz="2800" dirty="0" smtClean="0"/>
              <a:t>O cliente </a:t>
            </a:r>
            <a:r>
              <a:rPr lang="pt-BR" sz="2800" dirty="0"/>
              <a:t>está intimamente envolvido nesse processo e, no início de cada </a:t>
            </a:r>
            <a:r>
              <a:rPr lang="pt-BR" sz="2800" b="1" dirty="0" err="1"/>
              <a:t>sprint</a:t>
            </a:r>
            <a:r>
              <a:rPr lang="pt-BR" sz="2800" dirty="0"/>
              <a:t>, pode introduzir novos </a:t>
            </a:r>
            <a:r>
              <a:rPr lang="pt-BR" sz="2800" dirty="0" smtClean="0"/>
              <a:t>requisitos ou </a:t>
            </a:r>
            <a:r>
              <a:rPr lang="pt-BR" sz="2800" dirty="0"/>
              <a:t>tarefas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algn="just"/>
            <a:r>
              <a:rPr lang="pt-BR" sz="2800" dirty="0" smtClean="0"/>
              <a:t>3</a:t>
            </a:r>
            <a:r>
              <a:rPr lang="pt-BR" sz="2800" dirty="0"/>
              <a:t>.</a:t>
            </a:r>
            <a:r>
              <a:rPr lang="pt-BR" sz="2800" b="1" dirty="0"/>
              <a:t> </a:t>
            </a:r>
            <a:r>
              <a:rPr lang="pt-BR" sz="2800" dirty="0"/>
              <a:t>A fase de seleção envolve todos da equipe do projeto que trabalham com o cliente para selecionar os </a:t>
            </a:r>
            <a:r>
              <a:rPr lang="pt-BR" sz="2800" dirty="0" smtClean="0"/>
              <a:t>recursos e </a:t>
            </a:r>
            <a:r>
              <a:rPr lang="pt-BR" sz="2800" dirty="0"/>
              <a:t>a funcionalidade a ser desenvolvida durante o </a:t>
            </a:r>
            <a:r>
              <a:rPr lang="pt-BR" sz="2800" b="1" dirty="0" err="1"/>
              <a:t>sprint</a:t>
            </a:r>
            <a:r>
              <a:rPr lang="pt-BR" sz="2800" dirty="0" smtClean="0"/>
              <a:t>.</a:t>
            </a:r>
          </a:p>
          <a:p>
            <a:pPr marL="533400" indent="-533400" algn="just"/>
            <a:endParaRPr lang="pt-BR" sz="2800" dirty="0"/>
          </a:p>
          <a:p>
            <a:pPr marL="533400" indent="-533400" algn="just"/>
            <a:r>
              <a:rPr lang="pt-BR" sz="2800" dirty="0"/>
              <a:t>4. Uma vez que todos estejam de acordo, a equipe se organiza para desenvolver o software. </a:t>
            </a:r>
            <a:endParaRPr lang="pt-BR" sz="2800" dirty="0" smtClean="0"/>
          </a:p>
          <a:p>
            <a:pPr marL="533400" indent="-533400" algn="just"/>
            <a:endParaRPr lang="pt-BR" sz="2800" dirty="0"/>
          </a:p>
          <a:p>
            <a:pPr marL="533400" algn="just"/>
            <a:r>
              <a:rPr lang="pt-BR" sz="2800" dirty="0" smtClean="0"/>
              <a:t>Reuniões diárias rápidas</a:t>
            </a:r>
            <a:r>
              <a:rPr lang="pt-BR" sz="2800" dirty="0"/>
              <a:t>, envolvendo todos os membros da equipe, são realizadas para analisar os progressos e, se necessário</a:t>
            </a:r>
            <a:r>
              <a:rPr lang="pt-BR" sz="2800" dirty="0" smtClean="0"/>
              <a:t>, </a:t>
            </a:r>
            <a:r>
              <a:rPr lang="pt-BR" sz="2800" dirty="0" err="1" smtClean="0"/>
              <a:t>repriorizar</a:t>
            </a:r>
            <a:r>
              <a:rPr lang="pt-BR" sz="2800" dirty="0" smtClean="0"/>
              <a:t> </a:t>
            </a:r>
            <a:r>
              <a:rPr lang="pt-BR" sz="2800" dirty="0"/>
              <a:t>o trabalho.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 modelo de desenvolvimento concorrente, por vezes chamado de engenharia concorrente, possibilita à equipe de software representar elementos concorrentes e iterativos de qualquer um dos modelos de processo descritos </a:t>
            </a:r>
            <a:r>
              <a:rPr lang="pt-BR" sz="2800" dirty="0" smtClean="0"/>
              <a:t>anteriormente.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Por exemplo, a atividade de modelagem definida para o modelo espiral é realizada invocando uma ou mais destas ações de engenharia de software: prototipação, análise e projeto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Concorrentes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Nessa </a:t>
            </a:r>
            <a:r>
              <a:rPr lang="pt-BR" sz="2800" dirty="0"/>
              <a:t>etapa, a equipe está isolada do cliente e da organização, com todas as </a:t>
            </a:r>
            <a:r>
              <a:rPr lang="pt-BR" sz="2800" dirty="0" smtClean="0"/>
              <a:t>comunicações canalizadas </a:t>
            </a:r>
            <a:r>
              <a:rPr lang="pt-BR" sz="2800" dirty="0"/>
              <a:t>por meio do chamado </a:t>
            </a:r>
            <a:r>
              <a:rPr lang="pt-BR" sz="2800" b="1" dirty="0"/>
              <a:t>‘</a:t>
            </a:r>
            <a:r>
              <a:rPr lang="pt-BR" sz="2800" b="1" dirty="0" err="1"/>
              <a:t>Scrum</a:t>
            </a:r>
            <a:r>
              <a:rPr lang="pt-BR" sz="2800" b="1" dirty="0"/>
              <a:t> Master</a:t>
            </a:r>
            <a:r>
              <a:rPr lang="pt-BR" sz="2800" b="1" dirty="0" smtClean="0"/>
              <a:t>’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papel do </a:t>
            </a:r>
            <a:r>
              <a:rPr lang="pt-BR" sz="2800" b="1" dirty="0" err="1"/>
              <a:t>Scrum</a:t>
            </a:r>
            <a:r>
              <a:rPr lang="pt-BR" sz="2800" b="1" dirty="0"/>
              <a:t> Master</a:t>
            </a:r>
            <a:r>
              <a:rPr lang="pt-BR" sz="2800" dirty="0"/>
              <a:t> é proteger a equipe </a:t>
            </a:r>
            <a:r>
              <a:rPr lang="pt-BR" sz="2800" dirty="0" smtClean="0"/>
              <a:t>de desenvolvimento </a:t>
            </a:r>
            <a:r>
              <a:rPr lang="pt-BR" sz="2800" dirty="0"/>
              <a:t>de </a:t>
            </a:r>
            <a:r>
              <a:rPr lang="pt-BR" sz="2800" dirty="0" smtClean="0"/>
              <a:t>distrações </a:t>
            </a:r>
            <a:r>
              <a:rPr lang="pt-BR" sz="2800" dirty="0"/>
              <a:t>externas.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maneira como o trabalho é desenvolvido depende do problema e</a:t>
            </a:r>
          </a:p>
          <a:p>
            <a:pPr algn="just"/>
            <a:r>
              <a:rPr lang="pt-BR" sz="2800" dirty="0"/>
              <a:t>da equipe. </a:t>
            </a:r>
            <a:endParaRPr lang="pt-BR" sz="2800" dirty="0" smtClean="0"/>
          </a:p>
          <a:p>
            <a:pPr algn="just"/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algn="just"/>
            <a:r>
              <a:rPr lang="pt-BR" sz="2800" dirty="0" smtClean="0"/>
              <a:t>Diferentemente </a:t>
            </a:r>
            <a:r>
              <a:rPr lang="pt-BR" sz="2800" dirty="0"/>
              <a:t>do XP, a abordagem </a:t>
            </a:r>
            <a:r>
              <a:rPr lang="pt-BR" sz="2800" b="1" dirty="0" err="1"/>
              <a:t>Scrum</a:t>
            </a:r>
            <a:r>
              <a:rPr lang="pt-BR" sz="2800" dirty="0"/>
              <a:t> não faz sugestões específicas sobre como escrever </a:t>
            </a:r>
            <a:r>
              <a:rPr lang="pt-BR" sz="2800" dirty="0" smtClean="0"/>
              <a:t>os requisitos </a:t>
            </a:r>
            <a:r>
              <a:rPr lang="pt-BR" sz="2800" dirty="0"/>
              <a:t>ou sobre o desenvolvimento </a:t>
            </a:r>
            <a:r>
              <a:rPr lang="pt-BR" sz="2800" dirty="0" err="1"/>
              <a:t>test-first</a:t>
            </a:r>
            <a:r>
              <a:rPr lang="pt-BR" sz="2800" dirty="0"/>
              <a:t> etc.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marL="533400" indent="-533400" algn="just"/>
            <a:r>
              <a:rPr lang="pt-BR" sz="2800" dirty="0"/>
              <a:t>5. No fim do </a:t>
            </a:r>
            <a:r>
              <a:rPr lang="pt-BR" sz="2800" dirty="0" err="1"/>
              <a:t>sprint</a:t>
            </a:r>
            <a:r>
              <a:rPr lang="pt-BR" sz="2800" dirty="0"/>
              <a:t>, o trabalho é revisto e apresentado aos </a:t>
            </a:r>
            <a:r>
              <a:rPr lang="pt-BR" sz="2800" dirty="0" err="1"/>
              <a:t>stakeholders</a:t>
            </a:r>
            <a:r>
              <a:rPr lang="pt-BR" sz="2800" dirty="0"/>
              <a:t>. </a:t>
            </a:r>
            <a:endParaRPr lang="pt-BR" sz="2800" dirty="0" smtClean="0"/>
          </a:p>
          <a:p>
            <a:pPr marL="533400" indent="-533400" algn="just"/>
            <a:endParaRPr lang="pt-BR" sz="2800" dirty="0"/>
          </a:p>
          <a:p>
            <a:pPr marL="533400" algn="just"/>
            <a:r>
              <a:rPr lang="pt-BR" sz="2800" dirty="0" smtClean="0"/>
              <a:t>O </a:t>
            </a:r>
            <a:r>
              <a:rPr lang="pt-BR" sz="2800" dirty="0"/>
              <a:t>próximo ciclo </a:t>
            </a:r>
            <a:r>
              <a:rPr lang="pt-BR" sz="2800" dirty="0" err="1"/>
              <a:t>sprint</a:t>
            </a:r>
            <a:r>
              <a:rPr lang="pt-BR" sz="2800" dirty="0"/>
              <a:t> começa em seguida.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5" name="Picture 2" descr="&quot;Ciclo Scru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36" y="1419158"/>
            <a:ext cx="7215878" cy="501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itchFamily="34" charset="0"/>
                <a:cs typeface="Arial" pitchFamily="34" charset="0"/>
              </a:rPr>
              <a:t>DAILY SCRUM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A cada dia do Sprint a equipe faz uma reunião diária, chamada </a:t>
            </a:r>
            <a:r>
              <a:rPr lang="pt-BR" sz="2800" b="1" dirty="0">
                <a:latin typeface="Arial" pitchFamily="34" charset="0"/>
                <a:cs typeface="Arial" pitchFamily="34" charset="0"/>
              </a:rPr>
              <a:t>Daily </a:t>
            </a:r>
            <a:r>
              <a:rPr lang="pt-BR" sz="2800" b="1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Ela tem como objetivo disseminar conhecimento sobre o que foi feito no dia anterior, identificar impedimentos e priorizar o trabalho a ser realizado no dia que se inicia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800" dirty="0"/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itchFamily="34" charset="0"/>
                <a:cs typeface="Arial" pitchFamily="34" charset="0"/>
              </a:rPr>
              <a:t>DAILY SCRUM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Os Daily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Scrums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normalmente são realizadas no mesmo lugar, na mesma hora do dia.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Idealmente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são realizados na parte da manhã, para ajudar a estabelecer as prioridades do novo dia de trabalho.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Todos os membros da equipe devem participar do Daily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itchFamily="34" charset="0"/>
                <a:cs typeface="Arial" pitchFamily="34" charset="0"/>
              </a:rPr>
              <a:t>DAILY SCRUM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Outras pessoas também podem estar presentes, mas só poderão escutar.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Isso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torna os Daily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Scrums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uma excelente forma para uma equipe disseminar informações sobre o estado do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projeto.</a:t>
            </a:r>
          </a:p>
          <a:p>
            <a:pPr algn="just"/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Daily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não deve ser usado como uma reunião para resolução de problemas.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itchFamily="34" charset="0"/>
                <a:cs typeface="Arial" pitchFamily="34" charset="0"/>
              </a:rPr>
              <a:t>DAILY SCRUM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Questões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levantadas devem ser levadas para fora da reunião e normalmente tratadas por um grupo menor de pessoas que tenham a ver diretamente com o problema ou possam contribuir para solucioná-lo.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itchFamily="34" charset="0"/>
                <a:cs typeface="Arial" pitchFamily="34" charset="0"/>
              </a:rPr>
              <a:t>DAILY SCRUM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Durante o Daily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cada membro da equipe provê respostas para cada uma destas três perguntas:</a:t>
            </a: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1657350" lvl="3" indent="-285750">
              <a:buFont typeface="Arial" pitchFamily="34" charset="0"/>
              <a:buChar char="•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O que você fez ontem?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O que você fará hoje?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Há algum impedimento no seu caminho?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itchFamily="34" charset="0"/>
                <a:cs typeface="Arial" pitchFamily="34" charset="0"/>
              </a:rPr>
              <a:t>DAILY SCRUM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Concentrando-se no que cada pessoa fez ontem e no que ela irá fazer hoje, a equipe ganha uma excelente compreensão sobre que trabalho foi feito e que trabalho ainda precisa ser feito.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 Daily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não é uma reunião de status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report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na qual um chefe fica coletando informações sobre quem está atrasado.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Ao invés disso, é uma reunião na qual membros da equipe assumem compromissos perante os demais.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itchFamily="34" charset="0"/>
                <a:cs typeface="Arial" pitchFamily="34" charset="0"/>
              </a:rPr>
              <a:t>DAILY SCRUM</a:t>
            </a:r>
          </a:p>
          <a:p>
            <a:pPr algn="just"/>
            <a:endParaRPr lang="pt-BR" sz="2000" dirty="0" smtClean="0"/>
          </a:p>
          <a:p>
            <a:r>
              <a:rPr lang="pt-BR" sz="2800" dirty="0">
                <a:latin typeface="Arial" pitchFamily="34" charset="0"/>
                <a:cs typeface="Arial" pitchFamily="34" charset="0"/>
              </a:rPr>
              <a:t>Os impedimentos identificados no Daily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devem ser tratados pelo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Master o mais rapidamente possível.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27000"/>
            <a:ext cx="6222999" cy="651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4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>
                <a:latin typeface="Arial" pitchFamily="34" charset="0"/>
                <a:cs typeface="Arial" pitchFamily="34" charset="0"/>
              </a:rPr>
              <a:t>PRODUCT BACKLOG</a:t>
            </a:r>
          </a:p>
          <a:p>
            <a:pPr algn="just"/>
            <a:endParaRPr lang="pt-BR" sz="15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 </a:t>
            </a:r>
            <a:r>
              <a:rPr lang="pt-BR" sz="2800" b="1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b="1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 é uma lista contendo todas as funcionalidades desejadas para um produto, o conteúdo desta lista é definido pelo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Owner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pt-BR" sz="15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não precisa estar completo no início de um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projeto, pode-se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começar com tudo aquilo que é mais óbvio em um primeiro momento. </a:t>
            </a:r>
          </a:p>
          <a:p>
            <a:pPr algn="just"/>
            <a:endParaRPr lang="pt-BR" sz="15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Com o tempo,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cresce e muda à medida que se aprende mais sobre o produto e seus usuários.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>
                <a:latin typeface="Arial" pitchFamily="34" charset="0"/>
                <a:cs typeface="Arial" pitchFamily="34" charset="0"/>
              </a:rPr>
              <a:t>PRODUCT BACKLOG</a:t>
            </a:r>
          </a:p>
          <a:p>
            <a:pPr algn="just"/>
            <a:endParaRPr lang="pt-BR" sz="15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Durante o Sprint Planning Meeting,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Owner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 prioriza os itens do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e os descreve para a equipe.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A equipe então determina que itens será capaz de completar durante a Sprint que está por começar.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Tais itens são, então, transferidos do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para o Sprint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>
                <a:latin typeface="Arial" pitchFamily="34" charset="0"/>
                <a:cs typeface="Arial" pitchFamily="34" charset="0"/>
              </a:rPr>
              <a:t>PRODUCT BACKLOG</a:t>
            </a:r>
          </a:p>
          <a:p>
            <a:pPr algn="just"/>
            <a:endParaRPr lang="pt-BR" sz="15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Ao fazer isso, a equipe quebra cada item do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em uma ou mais tarefas do Sprint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Isso ajuda a dividir o trabalho entre os membros da equipe.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Podem fazer parte do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tarefas técnicas ou atividades diretamente relacionadas às funcionalidades solicitadas.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>
                <a:latin typeface="Arial" pitchFamily="34" charset="0"/>
                <a:cs typeface="Arial" pitchFamily="34" charset="0"/>
              </a:rPr>
              <a:t>PRODUCT </a:t>
            </a:r>
            <a:r>
              <a:rPr lang="pt-BR" sz="2800" b="1" cap="all" dirty="0" smtClean="0">
                <a:latin typeface="Arial" pitchFamily="34" charset="0"/>
                <a:cs typeface="Arial" pitchFamily="34" charset="0"/>
              </a:rPr>
              <a:t>OWNER</a:t>
            </a:r>
            <a:endParaRPr lang="pt-BR" sz="2800" b="1" cap="all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5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Owner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é a pessoa que define os itens que compõem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 e os prioriza nas Sprint Planning Meetings.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Team olha para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priorizado, seleciona os itens mais prioritários e se compromete a entregá-los ao final de um Sprint (iteração).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Estes itens transformam-se no Sprint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>
                <a:latin typeface="Arial" pitchFamily="34" charset="0"/>
                <a:cs typeface="Arial" pitchFamily="34" charset="0"/>
              </a:rPr>
              <a:t>PRODUCT </a:t>
            </a:r>
            <a:r>
              <a:rPr lang="pt-BR" sz="2800" b="1" cap="all" dirty="0" smtClean="0">
                <a:latin typeface="Arial" pitchFamily="34" charset="0"/>
                <a:cs typeface="Arial" pitchFamily="34" charset="0"/>
              </a:rPr>
              <a:t>OWNER</a:t>
            </a:r>
            <a:endParaRPr lang="pt-BR" sz="2800" b="1" cap="all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5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A equipe se compromete a executar um conjunto de atividades no Sprint e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Owner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se compromete a não trazer novos requisitos para a equipe durante o Sprint.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Requisitos podem mudar (e mudanças são encorajadas), mas apenas fora do Sprint. Uma vez que a equipe comece a trabalhar em um Sprint, ela permanece concentrada no objetivo traçado para o Sprint e novos requisitos não são aceitos.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 err="1" smtClean="0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b="1" cap="al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b="1" cap="all" dirty="0" err="1" smtClean="0">
                <a:latin typeface="Arial" pitchFamily="34" charset="0"/>
                <a:cs typeface="Arial" pitchFamily="34" charset="0"/>
              </a:rPr>
              <a:t>master</a:t>
            </a:r>
            <a:endParaRPr lang="pt-BR" sz="2800" b="1" cap="all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5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Master procura assegurar que a equipe respeite e siga os valores e as práticas do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Ele também protege a equipe assegurando que ela não se comprometa excessivamente com relação àquilo que é capaz de realizar durante um Sprint.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 err="1" smtClean="0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b="1" cap="al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b="1" cap="all" dirty="0" err="1" smtClean="0">
                <a:latin typeface="Arial" pitchFamily="34" charset="0"/>
                <a:cs typeface="Arial" pitchFamily="34" charset="0"/>
              </a:rPr>
              <a:t>master</a:t>
            </a:r>
            <a:endParaRPr lang="pt-BR" sz="2800" b="1" cap="all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5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Master atua como facilitador do Daily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 e torna-se responsável por remover quaisquer obstáculos que sejam levantados pela equipe durante essas reuniões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 papel de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Master é tipicamente exercido por um gerente de projeto ou um líder técnico, mas em princípio pode ser qualquer pessoa da equipe.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 err="1" smtClean="0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b="1" cap="all" dirty="0" smtClean="0">
                <a:latin typeface="Arial" pitchFamily="34" charset="0"/>
                <a:cs typeface="Arial" pitchFamily="34" charset="0"/>
              </a:rPr>
              <a:t> TEAM</a:t>
            </a:r>
            <a:endParaRPr lang="pt-BR" sz="2800" b="1" cap="all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500" dirty="0" smtClean="0"/>
          </a:p>
          <a:p>
            <a:r>
              <a:rPr lang="pt-BR" sz="2800" dirty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Team é a equipe de desenvolvimento. </a:t>
            </a: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Nela, não existe necessariamente uma divisão funcional através de papéis tradicionais, tais como programador, designer, analista de testes ou arquiteto.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Todos no projeto trabalham juntos para completar o conjunto de trabalho com o qual se comprometeram conjuntamente para um Sprint.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 err="1" smtClean="0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b="1" cap="all" dirty="0" smtClean="0">
                <a:latin typeface="Arial" pitchFamily="34" charset="0"/>
                <a:cs typeface="Arial" pitchFamily="34" charset="0"/>
              </a:rPr>
              <a:t> TEAM</a:t>
            </a:r>
            <a:endParaRPr lang="pt-BR" sz="2800" b="1" cap="all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5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Um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Team típico tem de 6 a 10 pessoas, embora haja relatos de projetos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 com equipes maiores.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A principal abordagem para trabalhar com equipes grandes no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 é usando o conceito de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Scrums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 err="1" smtClean="0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b="1" cap="all" dirty="0" smtClean="0">
                <a:latin typeface="Arial" pitchFamily="34" charset="0"/>
                <a:cs typeface="Arial" pitchFamily="34" charset="0"/>
              </a:rPr>
              <a:t> TEAM</a:t>
            </a:r>
            <a:endParaRPr lang="pt-BR" sz="2800" b="1" cap="all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5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Cada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Team trabalha normalmente, mas cada equipe também contribui com uma pessoa que deverá frequentar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Scrums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Meeting para coordenar o trabalho de múltiplas equipes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Esses encontros são análogos aos Daily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Scrums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mas não acontecem necessariamente todos os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dias, fazer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essa reunião duas ou três vezes por semana tende a ser suficiente na maioria das organizações.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Um </a:t>
            </a:r>
            <a:r>
              <a:rPr lang="pt-BR" sz="2800" dirty="0"/>
              <a:t>exemplo de abordagem de modelagem </a:t>
            </a:r>
            <a:r>
              <a:rPr lang="pt-BR" sz="2800" dirty="0" smtClean="0"/>
              <a:t>concorrente é representado na figura anterior.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Uma </a:t>
            </a:r>
            <a:r>
              <a:rPr lang="pt-BR" sz="2800" dirty="0"/>
              <a:t>atividade - modelagem - poderia estar em qualquer um dos estados' observados em qualquer momento determinado.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Similarmente</a:t>
            </a:r>
            <a:r>
              <a:rPr lang="pt-BR" sz="2800" dirty="0"/>
              <a:t>, outras atividades, ações ou tarefas (por exemplo, comunicação ou construção) podem ser representadas de maneira análoga.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Concorrentes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/>
              <a:t>SPRINT BACKLOG</a:t>
            </a:r>
          </a:p>
          <a:p>
            <a:pPr algn="just"/>
            <a:endParaRPr lang="pt-BR" sz="15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 Sprint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é uma lista de tarefas que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Team se compromete a fazer em um Sprint. 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Os itens do Sprint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são extraídos do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pela equipe, com base nas prioridades definidas pelo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Owner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 e a percepção da equipe sobre o tempo que será necessário para completar as várias funcionalidades.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/>
              <a:t>SPRINT BACKLOG</a:t>
            </a:r>
          </a:p>
          <a:p>
            <a:pPr algn="just"/>
            <a:endParaRPr lang="pt-BR" sz="15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Cabe a equipe determinar a quantidade de itens do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que serão trazidos para o Sprint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já que é ela quem irá se comprometer a implementá-los.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Durante um Sprint,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Master  mantém o Sprint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atualizando-o para refletir que tarefas são completadas e quanto tempo a equipe acredita que será necessário para completar aquelas que ainda não estão prontas.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/>
              <a:t>SPRINT PLANNING MEETING</a:t>
            </a:r>
          </a:p>
          <a:p>
            <a:pPr algn="just"/>
            <a:endParaRPr lang="pt-BR" sz="1000" dirty="0" smtClean="0"/>
          </a:p>
          <a:p>
            <a:pPr algn="just"/>
            <a:r>
              <a:rPr lang="pt-BR" sz="2700" dirty="0">
                <a:latin typeface="Arial" pitchFamily="34" charset="0"/>
                <a:cs typeface="Arial" pitchFamily="34" charset="0"/>
              </a:rPr>
              <a:t>O Sprint Planning Meeting é uma reunião na qual estão presentes o </a:t>
            </a:r>
            <a:r>
              <a:rPr lang="pt-BR" sz="27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700" dirty="0" err="1">
                <a:latin typeface="Arial" pitchFamily="34" charset="0"/>
                <a:cs typeface="Arial" pitchFamily="34" charset="0"/>
              </a:rPr>
              <a:t>Owner</a:t>
            </a:r>
            <a:r>
              <a:rPr lang="pt-BR" sz="2700" dirty="0">
                <a:latin typeface="Arial" pitchFamily="34" charset="0"/>
                <a:cs typeface="Arial" pitchFamily="34" charset="0"/>
              </a:rPr>
              <a:t>, o </a:t>
            </a:r>
            <a:r>
              <a:rPr lang="pt-BR" sz="27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700" dirty="0">
                <a:latin typeface="Arial" pitchFamily="34" charset="0"/>
                <a:cs typeface="Arial" pitchFamily="34" charset="0"/>
              </a:rPr>
              <a:t> Master e todo o </a:t>
            </a:r>
            <a:r>
              <a:rPr lang="pt-BR" sz="27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700" dirty="0">
                <a:latin typeface="Arial" pitchFamily="34" charset="0"/>
                <a:cs typeface="Arial" pitchFamily="34" charset="0"/>
              </a:rPr>
              <a:t> Team, bem como qualquer pessoa interessada que esteja representando a gerência ou o cliente.</a:t>
            </a:r>
          </a:p>
          <a:p>
            <a:pPr algn="just"/>
            <a:endParaRPr lang="pt-BR" sz="1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700" dirty="0">
                <a:latin typeface="Arial" pitchFamily="34" charset="0"/>
                <a:cs typeface="Arial" pitchFamily="34" charset="0"/>
              </a:rPr>
              <a:t>Durante o Sprint Planning Meeting, o </a:t>
            </a:r>
            <a:r>
              <a:rPr lang="pt-BR" sz="27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700" dirty="0" err="1">
                <a:latin typeface="Arial" pitchFamily="34" charset="0"/>
                <a:cs typeface="Arial" pitchFamily="34" charset="0"/>
              </a:rPr>
              <a:t>Owner</a:t>
            </a:r>
            <a:r>
              <a:rPr lang="pt-BR" sz="2700" dirty="0">
                <a:latin typeface="Arial" pitchFamily="34" charset="0"/>
                <a:cs typeface="Arial" pitchFamily="34" charset="0"/>
              </a:rPr>
              <a:t> descreve as funcionalidades de maior prioridade para a equipe</a:t>
            </a:r>
            <a:r>
              <a:rPr lang="pt-BR" sz="27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15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7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700" dirty="0">
                <a:latin typeface="Arial" pitchFamily="34" charset="0"/>
                <a:cs typeface="Arial" pitchFamily="34" charset="0"/>
              </a:rPr>
              <a:t>equipe faz perguntas durante a reunião de modo que seja capaz de quebrar as funcionalidades em tarefas técnicas, após a reunião. </a:t>
            </a:r>
            <a:endParaRPr lang="pt-BR" sz="27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5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700" dirty="0" smtClean="0">
                <a:latin typeface="Arial" pitchFamily="34" charset="0"/>
                <a:cs typeface="Arial" pitchFamily="34" charset="0"/>
              </a:rPr>
              <a:t>          Essas </a:t>
            </a:r>
            <a:r>
              <a:rPr lang="pt-BR" sz="2700" dirty="0">
                <a:latin typeface="Arial" pitchFamily="34" charset="0"/>
                <a:cs typeface="Arial" pitchFamily="34" charset="0"/>
              </a:rPr>
              <a:t>tarefas irão dar origem ao Sprint </a:t>
            </a:r>
            <a:r>
              <a:rPr lang="pt-BR" sz="27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7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/>
              <a:t>SPRINT PLANNING MEETING</a:t>
            </a:r>
          </a:p>
          <a:p>
            <a:pPr algn="just"/>
            <a:endParaRPr lang="pt-BR" sz="10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Owner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 não precisa descrever todos os itens que estão no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5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Dependendo do tamanho do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 e da velocidade da equipe, pode ser suficiente descrever apenas os itens de maior prioridade, deixando a discussão dos itens de menor prioridade para o próximo Sprint Planning Meeting.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/>
              <a:t>SPRINT PLANNING MEETING</a:t>
            </a:r>
          </a:p>
          <a:p>
            <a:pPr algn="just"/>
            <a:endParaRPr lang="pt-BR" sz="10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Coletivamente,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Team e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Owner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 definem um objetivo para o Sprint, que é uma breve descrição daquilo que se tentará alcançar no Sprint.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sucesso do Sprint será avaliado mais adiante no Sprint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Review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Meeting em relação ao objetivo traçado para o Sprint.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/>
              <a:t>SPRINT PLANNING MEETING</a:t>
            </a:r>
          </a:p>
          <a:p>
            <a:pPr algn="just"/>
            <a:endParaRPr lang="pt-BR" sz="10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Depois do Sprint Planning Meeting, a equipe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 se encontra separadamente para conversar sobre o que eles escutaram e decidir quanto eles podem se comprometer a fazer no Sprint que será iniciado.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Em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alguns casos, haverá negociação com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Owner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mas será sempre responsabilidade da equipe determinar o quanto ela será capaz de se comprometer a fazer.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/>
              <a:t>SPRINT REVIEW MEETING</a:t>
            </a:r>
          </a:p>
          <a:p>
            <a:pPr algn="just"/>
            <a:endParaRPr lang="pt-BR" sz="10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Ao final de cada Sprint é feito um Sprint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Review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Meeting. </a:t>
            </a:r>
          </a:p>
          <a:p>
            <a:pPr algn="just"/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Durante esta reunião,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Team mostra o que foi alcançado durante o Sprint. Tipicamente, isso tem o formato de um demo das novas funcionalidades.</a:t>
            </a:r>
          </a:p>
          <a:p>
            <a:pPr algn="just"/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Os participantes do Sprint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Review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tipicamente incluem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Owner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Team, 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Scrum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Master, gerência, clientes e engenheiros de outros projetos.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cap="all" dirty="0"/>
              <a:t>SPRINT REVIEW MEETING</a:t>
            </a:r>
          </a:p>
          <a:p>
            <a:pPr algn="just"/>
            <a:endParaRPr lang="pt-BR" sz="1000" dirty="0" smtClean="0"/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Durante o Sprint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Review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o projeto é avaliado em relação aos objetivos do Sprint, determinados durante o Sprint Planning Meeting.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Idealmente, a equipe completou cada um dos itens do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Backlog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 trazidos para fazer parte do Sprint, mas o importante mesmo é que a equipe atinja o objetivo geral do Sprint.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err="1" smtClean="0"/>
              <a:t>Scrum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5" name="Picture 2" descr="&quot;Ciclo Scru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36" y="1419158"/>
            <a:ext cx="7215878" cy="501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14323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métodos ágeis foram desenvolvidos para serem usados por equipes de programação de pequeno </a:t>
            </a:r>
            <a:r>
              <a:rPr lang="pt-BR" sz="2800" dirty="0" smtClean="0"/>
              <a:t>porte que </a:t>
            </a:r>
            <a:r>
              <a:rPr lang="pt-BR" sz="2800" dirty="0"/>
              <a:t>podiam trabalhar juntas na mesma sala e se comunicar de maneira informal.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Os </a:t>
            </a:r>
            <a:r>
              <a:rPr lang="pt-BR" sz="2800" dirty="0"/>
              <a:t>métodos ágeis foram, portanto</a:t>
            </a:r>
            <a:r>
              <a:rPr lang="pt-BR" sz="2800" dirty="0" smtClean="0"/>
              <a:t>, usados </a:t>
            </a:r>
            <a:r>
              <a:rPr lang="pt-BR" sz="2800" dirty="0"/>
              <a:t>principalmente para o desenvolvimento de sistemas de pequeno e médio porte.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Naturalmente</a:t>
            </a:r>
            <a:r>
              <a:rPr lang="pt-BR" sz="2800" dirty="0"/>
              <a:t>, </a:t>
            </a:r>
            <a:r>
              <a:rPr lang="pt-BR" sz="2800" dirty="0" smtClean="0"/>
              <a:t>a necessidade </a:t>
            </a:r>
            <a:r>
              <a:rPr lang="pt-BR" sz="2800" dirty="0"/>
              <a:t>de acelerar a entrega de software, adequada às necessidades do cliente, também se aplica a sistemas</a:t>
            </a:r>
          </a:p>
          <a:p>
            <a:pPr algn="just"/>
            <a:r>
              <a:rPr lang="pt-BR" sz="2800" dirty="0"/>
              <a:t>maiores. 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Escalamento de M</a:t>
            </a:r>
            <a:r>
              <a:rPr lang="pt-BR" sz="3600" b="1" dirty="0" smtClean="0"/>
              <a:t>étodos Ágeis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39750" y="1548031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Todas </a:t>
            </a:r>
            <a:r>
              <a:rPr lang="pt-BR" sz="2800" dirty="0"/>
              <a:t>as atividades de engenharia de software existem simultaneamente, porém estão em diferentes estados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Por exemplo, no início de um projeto, a atividade de comunicação </a:t>
            </a:r>
            <a:r>
              <a:rPr lang="pt-BR" sz="2800" dirty="0" smtClean="0"/>
              <a:t>completou </a:t>
            </a:r>
            <a:r>
              <a:rPr lang="pt-BR" sz="2800" dirty="0"/>
              <a:t>sua primeira iteração e se encontra no estado aguardando modificações.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atividade de modelagem </a:t>
            </a:r>
            <a:r>
              <a:rPr lang="pt-BR" sz="2800" dirty="0" smtClean="0"/>
              <a:t>agora </a:t>
            </a:r>
            <a:r>
              <a:rPr lang="pt-BR" sz="2800" dirty="0"/>
              <a:t>faz uma transição para o estado em desenvolvimento.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0263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Processo Concorrentes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42131" y="2016562"/>
            <a:ext cx="10966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Consequentemente</a:t>
            </a:r>
            <a:r>
              <a:rPr lang="pt-BR" sz="2800" dirty="0"/>
              <a:t>, tem havido um grande interesse em escalamento dos métodos ágeis para lidar </a:t>
            </a:r>
            <a:r>
              <a:rPr lang="pt-BR" sz="2800" dirty="0" smtClean="0"/>
              <a:t>com sistemas </a:t>
            </a:r>
            <a:r>
              <a:rPr lang="pt-BR" sz="2800" dirty="0"/>
              <a:t>maiores, desenvolvidos por grandes organizações.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/>
              <a:t>Escalamento de M</a:t>
            </a:r>
            <a:r>
              <a:rPr lang="pt-BR" sz="3600" b="1" dirty="0" smtClean="0"/>
              <a:t>étodos Ágeis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4660</Words>
  <Application>Microsoft Office PowerPoint</Application>
  <PresentationFormat>Personalizar</PresentationFormat>
  <Paragraphs>543</Paragraphs>
  <Slides>90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90</vt:i4>
      </vt:variant>
    </vt:vector>
  </HeadingPairs>
  <TitlesOfParts>
    <vt:vector size="91" baseType="lpstr"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em Análise e Desenvolvimento de Sistemas  APLICATIVOS COMO SERVIÇO</dc:title>
  <dc:creator>Sergio de Oliveira Nascimento</dc:creator>
  <cp:lastModifiedBy>Gilson</cp:lastModifiedBy>
  <cp:revision>221</cp:revision>
  <dcterms:created xsi:type="dcterms:W3CDTF">2015-08-10T20:02:24Z</dcterms:created>
  <dcterms:modified xsi:type="dcterms:W3CDTF">2022-03-07T21:11:28Z</dcterms:modified>
</cp:coreProperties>
</file>