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468" r:id="rId2"/>
    <p:sldId id="551" r:id="rId3"/>
    <p:sldId id="662" r:id="rId4"/>
    <p:sldId id="664" r:id="rId5"/>
    <p:sldId id="665" r:id="rId6"/>
    <p:sldId id="667" r:id="rId7"/>
    <p:sldId id="673" r:id="rId8"/>
    <p:sldId id="674" r:id="rId9"/>
    <p:sldId id="675" r:id="rId10"/>
    <p:sldId id="676" r:id="rId11"/>
    <p:sldId id="716" r:id="rId12"/>
    <p:sldId id="677" r:id="rId13"/>
    <p:sldId id="678" r:id="rId14"/>
    <p:sldId id="679" r:id="rId15"/>
    <p:sldId id="680" r:id="rId16"/>
    <p:sldId id="681" r:id="rId17"/>
    <p:sldId id="682" r:id="rId18"/>
    <p:sldId id="683" r:id="rId19"/>
    <p:sldId id="684" r:id="rId20"/>
    <p:sldId id="685" r:id="rId21"/>
    <p:sldId id="686" r:id="rId22"/>
    <p:sldId id="687" r:id="rId23"/>
    <p:sldId id="688" r:id="rId24"/>
    <p:sldId id="689" r:id="rId25"/>
    <p:sldId id="690" r:id="rId26"/>
    <p:sldId id="691" r:id="rId27"/>
    <p:sldId id="692" r:id="rId28"/>
    <p:sldId id="693" r:id="rId29"/>
    <p:sldId id="694" r:id="rId30"/>
    <p:sldId id="695" r:id="rId31"/>
    <p:sldId id="696" r:id="rId32"/>
    <p:sldId id="697" r:id="rId33"/>
    <p:sldId id="698" r:id="rId34"/>
    <p:sldId id="699" r:id="rId35"/>
    <p:sldId id="700" r:id="rId36"/>
    <p:sldId id="701" r:id="rId37"/>
    <p:sldId id="702" r:id="rId38"/>
    <p:sldId id="703" r:id="rId39"/>
    <p:sldId id="704" r:id="rId40"/>
    <p:sldId id="705" r:id="rId41"/>
    <p:sldId id="706" r:id="rId42"/>
    <p:sldId id="707" r:id="rId43"/>
    <p:sldId id="708" r:id="rId44"/>
    <p:sldId id="709" r:id="rId45"/>
    <p:sldId id="710" r:id="rId46"/>
    <p:sldId id="711" r:id="rId47"/>
    <p:sldId id="712" r:id="rId48"/>
    <p:sldId id="713" r:id="rId49"/>
    <p:sldId id="714" r:id="rId50"/>
    <p:sldId id="715" r:id="rId5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7" autoAdjust="0"/>
    <p:restoredTop sz="94660"/>
  </p:normalViewPr>
  <p:slideViewPr>
    <p:cSldViewPr snapToGrid="0">
      <p:cViewPr>
        <p:scale>
          <a:sx n="75" d="100"/>
          <a:sy n="75" d="100"/>
        </p:scale>
        <p:origin x="-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3BF31-F044-4695-B55E-BB584CACBCE2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1EB26-EB9B-4A38-984D-57AAD170C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00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911290A-A3CE-4E3D-B112-A9A1C3EF5D97}" type="slidenum">
              <a:rPr lang="pt-BR" altLang="pt-BR" smtClean="0">
                <a:latin typeface="Times New Roman" pitchFamily="18" charset="0"/>
              </a:rPr>
              <a:pPr/>
              <a:t>1</a:t>
            </a:fld>
            <a:endParaRPr lang="pt-BR" altLang="pt-BR" dirty="0" smtClean="0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62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1" y="1477963"/>
            <a:ext cx="7584017" cy="333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409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9373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78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28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</p:sldLayoutIdLst>
  <p:timing>
    <p:tnLst>
      <p:par>
        <p:cTn id="1" dur="indefinite" restart="never" nodeType="tmRoot"/>
      </p:par>
    </p:tnLst>
  </p:timing>
  <p:txStyles>
    <p:titleStyle>
      <a:lvl1pPr algn="just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dn.panrotas.com.br/portal-panrotas-statics/med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1549400"/>
            <a:ext cx="3781425" cy="173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4;p12"/>
          <p:cNvSpPr txBox="1">
            <a:spLocks/>
          </p:cNvSpPr>
          <p:nvPr/>
        </p:nvSpPr>
        <p:spPr bwMode="auto">
          <a:xfrm>
            <a:off x="1162050" y="3573463"/>
            <a:ext cx="85693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4000"/>
              <a:buFont typeface="Calibri" pitchFamily="34" charset="0"/>
              <a:buNone/>
            </a:pPr>
            <a:r>
              <a:rPr lang="pt-BR" sz="4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Análise e Desenvolvimento de Sistemas</a:t>
            </a:r>
          </a:p>
          <a:p>
            <a:pPr>
              <a:buClr>
                <a:srgbClr val="000000"/>
              </a:buClr>
              <a:buSzPts val="4000"/>
              <a:buFont typeface="Calibri" pitchFamily="34" charset="0"/>
              <a:buNone/>
            </a:pPr>
            <a:r>
              <a:rPr lang="pt-BR" sz="320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Aula 06</a:t>
            </a:r>
            <a:endParaRPr lang="pt-BR" sz="32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9" name="Google Shape;85;p12"/>
          <p:cNvSpPr txBox="1">
            <a:spLocks/>
          </p:cNvSpPr>
          <p:nvPr/>
        </p:nvSpPr>
        <p:spPr>
          <a:xfrm>
            <a:off x="3079750" y="5013325"/>
            <a:ext cx="7772400" cy="719138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  <a:defRPr/>
            </a:pPr>
            <a:r>
              <a:rPr lang="pt-BR" sz="222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Gilson Simões Gonçalves</a:t>
            </a:r>
            <a:endParaRPr lang="pt-BR" dirty="0" smtClean="0"/>
          </a:p>
          <a:p>
            <a:pPr marL="0" indent="0" algn="r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  <a:defRPr/>
            </a:pPr>
            <a:r>
              <a:rPr lang="pt-BR" sz="222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gilson.sgoncalves@sp.senac.br</a:t>
            </a:r>
            <a:endParaRPr lang="pt-BR" sz="222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Google Shape;87;p12"/>
          <p:cNvCxnSpPr>
            <a:cxnSpLocks noChangeShapeType="1"/>
          </p:cNvCxnSpPr>
          <p:nvPr/>
        </p:nvCxnSpPr>
        <p:spPr bwMode="auto">
          <a:xfrm>
            <a:off x="1281113" y="5013325"/>
            <a:ext cx="9475787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138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4831" y="1495862"/>
            <a:ext cx="109664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O nível de detalhes </a:t>
            </a:r>
            <a:r>
              <a:rPr lang="pt-BR" sz="2800" dirty="0" smtClean="0"/>
              <a:t>de </a:t>
            </a:r>
            <a:r>
              <a:rPr lang="pt-BR" sz="2800" dirty="0"/>
              <a:t>um documento de requisitos depende do tipo de sistema </a:t>
            </a:r>
            <a:r>
              <a:rPr lang="pt-BR" sz="2800" dirty="0" smtClean="0"/>
              <a:t>em desenvolvimento </a:t>
            </a:r>
            <a:r>
              <a:rPr lang="pt-BR" sz="2800" dirty="0"/>
              <a:t>e o processo usado.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Os </a:t>
            </a:r>
            <a:r>
              <a:rPr lang="pt-BR" sz="2800" dirty="0"/>
              <a:t>sistemas críticos precisam ter requisitos detalhados, porque a </a:t>
            </a:r>
            <a:r>
              <a:rPr lang="pt-BR" sz="2800" dirty="0" smtClean="0"/>
              <a:t>segurança e </a:t>
            </a:r>
            <a:r>
              <a:rPr lang="pt-BR" sz="2800" dirty="0"/>
              <a:t>a proteção devem ser analisadas em detalhes.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Se um </a:t>
            </a:r>
            <a:r>
              <a:rPr lang="pt-BR" sz="2800" dirty="0"/>
              <a:t>processo interno de desenvolvimento iterativo é usado, o documento de requisitos pode ser muito </a:t>
            </a:r>
            <a:r>
              <a:rPr lang="pt-BR" sz="2800" dirty="0" smtClean="0"/>
              <a:t>menos detalhado </a:t>
            </a:r>
            <a:r>
              <a:rPr lang="pt-BR" sz="2800" dirty="0"/>
              <a:t>e quaisquer ambiguidades podem ser resolvidas durante o desenvolvimento do sistema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O documento de requisitos de software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62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4831" y="2943662"/>
            <a:ext cx="109664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https://www2.ufjf.br/diavi//files/2016/07/DocumentosdeRequisitosdoSistema.pdf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O documento de requisitos de software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10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4831" y="1495862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A </a:t>
            </a:r>
            <a:r>
              <a:rPr lang="pt-BR" sz="2800" dirty="0"/>
              <a:t>especificação de requisitos é o processo de escrever os requisitos de usuário e de sistema em um </a:t>
            </a:r>
            <a:r>
              <a:rPr lang="pt-BR" sz="2800" dirty="0" smtClean="0"/>
              <a:t>documento de </a:t>
            </a:r>
            <a:r>
              <a:rPr lang="pt-BR" sz="2800" dirty="0"/>
              <a:t>requisitos.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Idealmente</a:t>
            </a:r>
            <a:r>
              <a:rPr lang="pt-BR" sz="2800" dirty="0"/>
              <a:t>, os requisitos de usuário e de sistema devem ser claros, inequívocos, de fácil compreensão</a:t>
            </a:r>
            <a:r>
              <a:rPr lang="pt-BR" sz="2800" dirty="0" smtClean="0"/>
              <a:t>, completos </a:t>
            </a:r>
            <a:r>
              <a:rPr lang="pt-BR" sz="2800" dirty="0"/>
              <a:t>e consistentes.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Na </a:t>
            </a:r>
            <a:r>
              <a:rPr lang="pt-BR" sz="2800" dirty="0"/>
              <a:t>prática, isso é difícil de conseguir, pois os </a:t>
            </a:r>
            <a:r>
              <a:rPr lang="pt-BR" sz="2800" dirty="0" err="1"/>
              <a:t>stakeholders</a:t>
            </a:r>
            <a:r>
              <a:rPr lang="pt-BR" sz="2800" dirty="0"/>
              <a:t> interpretam os </a:t>
            </a:r>
            <a:r>
              <a:rPr lang="pt-BR" sz="2800" dirty="0" smtClean="0"/>
              <a:t>requisitos de </a:t>
            </a:r>
            <a:r>
              <a:rPr lang="pt-BR" sz="2800" dirty="0"/>
              <a:t>maneiras diferentes, e, muitas vezes, notam-se conflitos e inconsistências inerentes aos requisitos.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Especificação de requisitos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60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4831" y="1495862"/>
            <a:ext cx="109664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Os </a:t>
            </a:r>
            <a:r>
              <a:rPr lang="pt-BR" sz="2800" b="1" dirty="0"/>
              <a:t>requisitos de usuário </a:t>
            </a:r>
            <a:r>
              <a:rPr lang="pt-BR" sz="2800" dirty="0"/>
              <a:t>para um sistema devem descrever os requisitos funcionais e não funcionais </a:t>
            </a:r>
            <a:r>
              <a:rPr lang="pt-BR" sz="2800" dirty="0" smtClean="0"/>
              <a:t>de modo </a:t>
            </a:r>
            <a:r>
              <a:rPr lang="pt-BR" sz="2800" dirty="0"/>
              <a:t>que sejam compreensíveis para os usuários do sistema que não tenham conhecimentos técnicos detalhados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O </a:t>
            </a:r>
            <a:r>
              <a:rPr lang="pt-BR" sz="2800" dirty="0"/>
              <a:t>documento </a:t>
            </a:r>
            <a:r>
              <a:rPr lang="pt-BR" sz="2800" dirty="0" smtClean="0"/>
              <a:t>de requisitos </a:t>
            </a:r>
            <a:r>
              <a:rPr lang="pt-BR" sz="2800" dirty="0"/>
              <a:t>não deve incluir detalhes da arquitetura ou projeto do </a:t>
            </a:r>
            <a:r>
              <a:rPr lang="pt-BR" sz="2800" dirty="0" smtClean="0"/>
              <a:t>sistema, ou seja, não </a:t>
            </a:r>
            <a:r>
              <a:rPr lang="pt-BR" sz="2800" dirty="0"/>
              <a:t>deve </a:t>
            </a:r>
            <a:r>
              <a:rPr lang="pt-BR" sz="2800" dirty="0" smtClean="0"/>
              <a:t>existir  </a:t>
            </a:r>
            <a:r>
              <a:rPr lang="pt-BR" sz="2800" dirty="0"/>
              <a:t>jargão de software, notações estruturadas ou </a:t>
            </a:r>
            <a:r>
              <a:rPr lang="pt-BR" sz="2800" dirty="0" smtClean="0"/>
              <a:t>notações formais, deve-se </a:t>
            </a:r>
            <a:r>
              <a:rPr lang="pt-BR" sz="2800" dirty="0"/>
              <a:t>escrever os requisitos de usuário em linguagem natural, com tabelas simples, formas </a:t>
            </a:r>
            <a:r>
              <a:rPr lang="pt-BR" sz="2800" dirty="0" smtClean="0"/>
              <a:t>e diagramas </a:t>
            </a:r>
            <a:r>
              <a:rPr lang="pt-BR" sz="2800" dirty="0"/>
              <a:t>intuitivos.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Especificação de requisitos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68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4831" y="1495862"/>
            <a:ext cx="109664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Os </a:t>
            </a:r>
            <a:r>
              <a:rPr lang="pt-BR" sz="2800" b="1" dirty="0"/>
              <a:t>requisitos de sistema </a:t>
            </a:r>
            <a:r>
              <a:rPr lang="pt-BR" sz="2800" dirty="0"/>
              <a:t>são versões expandidas dos requisitos de usuário, usados por engenheiros de </a:t>
            </a:r>
            <a:r>
              <a:rPr lang="pt-BR" sz="2800" dirty="0" smtClean="0"/>
              <a:t>software como </a:t>
            </a:r>
            <a:r>
              <a:rPr lang="pt-BR" sz="2800" dirty="0"/>
              <a:t>ponto de partida para o projeto do sistema.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Eles </a:t>
            </a:r>
            <a:r>
              <a:rPr lang="pt-BR" sz="2800" dirty="0"/>
              <a:t>acrescentam detalhes e explicam como os requisitos </a:t>
            </a:r>
            <a:r>
              <a:rPr lang="pt-BR" sz="2800" dirty="0" smtClean="0"/>
              <a:t>de usuário </a:t>
            </a:r>
            <a:r>
              <a:rPr lang="pt-BR" sz="2800" dirty="0"/>
              <a:t>devem ser atendidos pelo sistema.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Eles </a:t>
            </a:r>
            <a:r>
              <a:rPr lang="pt-BR" sz="2800" dirty="0"/>
              <a:t>podem ser usados como parte do contrato para a </a:t>
            </a:r>
            <a:r>
              <a:rPr lang="pt-BR" sz="2800" dirty="0" smtClean="0"/>
              <a:t>implementação do </a:t>
            </a:r>
            <a:r>
              <a:rPr lang="pt-BR" sz="2800" dirty="0"/>
              <a:t>sistema e devem consistir em uma especificação completa e detalhada de todo o sistema.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Especificação de requisitos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80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4831" y="1495862"/>
            <a:ext cx="109664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Desde o início da engenharia de software a </a:t>
            </a:r>
            <a:r>
              <a:rPr lang="pt-BR" sz="2800" b="1" dirty="0"/>
              <a:t>linguagem natural </a:t>
            </a:r>
            <a:r>
              <a:rPr lang="pt-BR" sz="2800" dirty="0"/>
              <a:t>tem sido usada para escrever os requisitos </a:t>
            </a:r>
            <a:r>
              <a:rPr lang="pt-BR" sz="2800" dirty="0" smtClean="0"/>
              <a:t>para o </a:t>
            </a:r>
            <a:r>
              <a:rPr lang="pt-BR" sz="2800" dirty="0"/>
              <a:t>software.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É </a:t>
            </a:r>
            <a:r>
              <a:rPr lang="pt-BR" sz="2800" dirty="0"/>
              <a:t>expressiva, intuitiva e universal.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Também </a:t>
            </a:r>
            <a:r>
              <a:rPr lang="pt-BR" sz="2800" dirty="0"/>
              <a:t>é potencialmente vaga, ambígua, e seu significado </a:t>
            </a:r>
            <a:r>
              <a:rPr lang="pt-BR" sz="2800" dirty="0" smtClean="0"/>
              <a:t>depende </a:t>
            </a:r>
            <a:r>
              <a:rPr lang="pt-BR" sz="2800" dirty="0"/>
              <a:t>do conhecimento do leitor. 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Especificação em linguagem natural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87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4831" y="1495862"/>
            <a:ext cx="109664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A linguagem natural estruturada é uma forma de escrever os requisitos do sistema na qual a liberdade </a:t>
            </a:r>
            <a:r>
              <a:rPr lang="pt-BR" sz="2800" dirty="0" smtClean="0"/>
              <a:t>do escritor </a:t>
            </a:r>
            <a:r>
              <a:rPr lang="pt-BR" sz="2800" dirty="0"/>
              <a:t>dos requisitos é limitada e todos os requisitos são escritos em uma forma-padrão.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Essa abordagem mantém </a:t>
            </a:r>
            <a:r>
              <a:rPr lang="pt-BR" sz="2800" dirty="0"/>
              <a:t>grande parte da expressividade e compreensão da linguagem natural, mas garante certa </a:t>
            </a:r>
            <a:r>
              <a:rPr lang="pt-BR" sz="2800" dirty="0" smtClean="0"/>
              <a:t>uniformidade imposta </a:t>
            </a:r>
            <a:r>
              <a:rPr lang="pt-BR" sz="2800" dirty="0"/>
              <a:t>sobre a especificação.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Notações </a:t>
            </a:r>
            <a:r>
              <a:rPr lang="pt-BR" sz="2800" dirty="0"/>
              <a:t>de linguagem estruturada usam </a:t>
            </a:r>
            <a:r>
              <a:rPr lang="pt-BR" sz="2800" dirty="0" err="1"/>
              <a:t>templates</a:t>
            </a:r>
            <a:r>
              <a:rPr lang="pt-BR" sz="2800" dirty="0"/>
              <a:t> para especificar </a:t>
            </a:r>
            <a:r>
              <a:rPr lang="pt-BR" sz="2800" dirty="0" smtClean="0"/>
              <a:t>os requisitos </a:t>
            </a:r>
            <a:r>
              <a:rPr lang="pt-BR" sz="2800" dirty="0"/>
              <a:t>de sistema. 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Especificações estruturadas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83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4831" y="1495862"/>
            <a:ext cx="109664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A </a:t>
            </a:r>
            <a:r>
              <a:rPr lang="pt-BR" sz="2800" dirty="0"/>
              <a:t>especificação pode usar construções de linguagem de programação para </a:t>
            </a:r>
            <a:r>
              <a:rPr lang="pt-BR" sz="2800" dirty="0" smtClean="0"/>
              <a:t>mostrar alternativas </a:t>
            </a:r>
            <a:r>
              <a:rPr lang="pt-BR" sz="2800" dirty="0"/>
              <a:t>e iteração; além disso, pode destacar elementos-chave pelo uso de sombreamento ou </a:t>
            </a:r>
            <a:r>
              <a:rPr lang="pt-BR" sz="2800" dirty="0" smtClean="0"/>
              <a:t>fontes diferentes. 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Especificações estruturadas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83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4831" y="1495862"/>
            <a:ext cx="109664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Os </a:t>
            </a:r>
            <a:r>
              <a:rPr lang="pt-BR" sz="2800" dirty="0"/>
              <a:t>processos de engenharia de requisitos podem incluir quatro atividades </a:t>
            </a:r>
            <a:r>
              <a:rPr lang="pt-BR" sz="2800" dirty="0" smtClean="0"/>
              <a:t>de alto </a:t>
            </a:r>
            <a:r>
              <a:rPr lang="pt-BR" sz="2800" dirty="0"/>
              <a:t>nível.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Elas </a:t>
            </a:r>
            <a:r>
              <a:rPr lang="pt-BR" sz="2800" dirty="0"/>
              <a:t>visam avaliar se o sistema é útil para a empresa </a:t>
            </a:r>
            <a:r>
              <a:rPr lang="pt-BR" sz="2800" b="1" dirty="0"/>
              <a:t>(estudo de viabilidade)</a:t>
            </a:r>
            <a:r>
              <a:rPr lang="pt-BR" sz="2800" dirty="0"/>
              <a:t>, descobrindo requisitos </a:t>
            </a:r>
            <a:r>
              <a:rPr lang="pt-BR" sz="2800" b="1" dirty="0"/>
              <a:t>(</a:t>
            </a:r>
            <a:r>
              <a:rPr lang="pt-BR" sz="2800" b="1" dirty="0" err="1" smtClean="0"/>
              <a:t>elicitação</a:t>
            </a:r>
            <a:r>
              <a:rPr lang="pt-BR" sz="2800" b="1" dirty="0" smtClean="0"/>
              <a:t> e </a:t>
            </a:r>
            <a:r>
              <a:rPr lang="pt-BR" sz="2800" b="1" dirty="0"/>
              <a:t>análise)</a:t>
            </a:r>
            <a:r>
              <a:rPr lang="pt-BR" sz="2800" dirty="0"/>
              <a:t>, convertendo-os em alguma forma-padrão </a:t>
            </a:r>
            <a:r>
              <a:rPr lang="pt-BR" sz="2800" b="1" dirty="0"/>
              <a:t>(especificação)</a:t>
            </a:r>
            <a:r>
              <a:rPr lang="pt-BR" sz="2800" dirty="0"/>
              <a:t>, e verificar se os requisitos realmente </a:t>
            </a:r>
            <a:r>
              <a:rPr lang="pt-BR" sz="2800" dirty="0" smtClean="0"/>
              <a:t>definem o </a:t>
            </a:r>
            <a:r>
              <a:rPr lang="pt-BR" sz="2800" dirty="0"/>
              <a:t>sistema que o cliente quer </a:t>
            </a:r>
            <a:r>
              <a:rPr lang="pt-BR" sz="2800" b="1" dirty="0"/>
              <a:t>(validação)</a:t>
            </a:r>
            <a:r>
              <a:rPr lang="pt-BR" sz="2800" dirty="0"/>
              <a:t>. 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Processos de engenharia de requisitos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7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4831" y="1495862"/>
            <a:ext cx="109664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No </a:t>
            </a:r>
            <a:r>
              <a:rPr lang="pt-BR" sz="2800" dirty="0"/>
              <a:t>entanto, na prática, a engenharia de requisitos é um processo iterativo em que as atividades são intercaladas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As atividades são organizadas em torno de uma espiral, como um </a:t>
            </a:r>
            <a:r>
              <a:rPr lang="pt-BR" sz="2800" dirty="0" smtClean="0"/>
              <a:t>processo iterativo</a:t>
            </a:r>
            <a:r>
              <a:rPr lang="pt-BR" sz="2800" dirty="0"/>
              <a:t>, sendo a saída um documento de requisitos de sistema.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A </a:t>
            </a:r>
            <a:r>
              <a:rPr lang="pt-BR" sz="2800" dirty="0"/>
              <a:t>quantidade de tempo e esforço dedicados a </a:t>
            </a:r>
            <a:r>
              <a:rPr lang="pt-BR" sz="2800" dirty="0" smtClean="0"/>
              <a:t>cada atividade </a:t>
            </a:r>
            <a:r>
              <a:rPr lang="pt-BR" sz="2800" dirty="0"/>
              <a:t>em cada iteração depende do estágio do processo como um todo e do tipo de sistema que está sendo desenvolvido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Processos de engenharia de requisitos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74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82184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Calendário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8" name="Tabela 7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358656"/>
              </p:ext>
            </p:extLst>
          </p:nvPr>
        </p:nvGraphicFramePr>
        <p:xfrm>
          <a:off x="1949450" y="1666875"/>
          <a:ext cx="7993064" cy="42100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5450">
                  <a:extLst>
                    <a:ext uri="{9D8B030D-6E8A-4147-A177-3AD203B41FA5}"/>
                  </a:extLst>
                </a:gridCol>
                <a:gridCol w="2171700">
                  <a:extLst>
                    <a:ext uri="{9D8B030D-6E8A-4147-A177-3AD203B41FA5}"/>
                  </a:extLst>
                </a:gridCol>
                <a:gridCol w="1854200">
                  <a:extLst>
                    <a:ext uri="{9D8B030D-6E8A-4147-A177-3AD203B41FA5}"/>
                  </a:extLst>
                </a:gridCol>
                <a:gridCol w="2271714">
                  <a:extLst>
                    <a:ext uri="{9D8B030D-6E8A-4147-A177-3AD203B41FA5}"/>
                  </a:extLst>
                </a:gridCol>
              </a:tblGrid>
              <a:tr h="518213">
                <a:tc gridSpan="4"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 marL="91427" marR="91427" marT="45707" marB="45707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08/FEV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baseline="0" dirty="0" smtClean="0">
                          <a:latin typeface="Courier New" pitchFamily="49" charset="0"/>
                        </a:rPr>
                        <a:t>19/ABR</a:t>
                      </a:r>
                      <a:endParaRPr lang="pt-BR" sz="1800" dirty="0"/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800" b="1" kern="1200" baseline="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15/FEV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baseline="0" dirty="0">
                        <a:solidFill>
                          <a:srgbClr val="FF0000"/>
                        </a:solidFill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26/ABR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65785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22/FEV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03/MAI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01/MAR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baseline="0" dirty="0" smtClean="0">
                          <a:latin typeface="Courier New" pitchFamily="49" charset="0"/>
                        </a:rPr>
                        <a:t>CARNAVAL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10/MAI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08/MAR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17/MAI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15/MAR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24/MAI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SEMANA PI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22/MAR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31/MAI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AVALIAÇÃO/ADO </a:t>
                      </a:r>
                      <a:endParaRPr lang="pt-BR" sz="1800" b="1" kern="1200" baseline="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 marL="91427" marR="91427" marT="45703" marB="45703"/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29/MAR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07/JUN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VISTA DE PROVA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3" marB="45703"/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05/ABR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baseline="0" dirty="0" smtClean="0">
                          <a:latin typeface="Courier New" pitchFamily="49" charset="0"/>
                        </a:rPr>
                        <a:t>AVALIAÇÃO/ADO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14/JUN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ÚLTIMA AULA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3" marB="45703"/>
                </a:tc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12/ABR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baseline="0" dirty="0" smtClean="0">
                          <a:latin typeface="Courier New" pitchFamily="49" charset="0"/>
                        </a:rPr>
                        <a:t>VISTA DE PROVA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3" marB="4570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55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4831" y="1495862"/>
            <a:ext cx="109664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No </a:t>
            </a:r>
            <a:r>
              <a:rPr lang="pt-BR" sz="2800" dirty="0"/>
              <a:t>início do processo, o esforço maior será a compreensão dos requisitos de negócio e não funcionais </a:t>
            </a:r>
            <a:r>
              <a:rPr lang="pt-BR" sz="2800" dirty="0" smtClean="0"/>
              <a:t>em alto </a:t>
            </a:r>
            <a:r>
              <a:rPr lang="pt-BR" sz="2800" dirty="0"/>
              <a:t>nível, bem como dos requisitos de usuário para o sistema.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Mais </a:t>
            </a:r>
            <a:r>
              <a:rPr lang="pt-BR" sz="2800" dirty="0"/>
              <a:t>tarde no processo, nos anéis externos da espiral</a:t>
            </a:r>
            <a:r>
              <a:rPr lang="pt-BR" sz="2800" dirty="0" smtClean="0"/>
              <a:t>, o </a:t>
            </a:r>
            <a:r>
              <a:rPr lang="pt-BR" sz="2800" dirty="0"/>
              <a:t>esforço maior será dedicado a </a:t>
            </a:r>
            <a:r>
              <a:rPr lang="pt-BR" sz="2800" dirty="0" err="1"/>
              <a:t>elicitar</a:t>
            </a:r>
            <a:r>
              <a:rPr lang="pt-BR" sz="2800" dirty="0"/>
              <a:t> e compreender os requisitos de sistema em detalhes.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Processos de engenharia de requisitos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76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1" y="297544"/>
            <a:ext cx="8039100" cy="6535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927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4831" y="1495862"/>
            <a:ext cx="109664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Esse modelo espiral acomoda abordagens em que os requisitos são desenvolvidos em diferentes níveis </a:t>
            </a:r>
            <a:r>
              <a:rPr lang="pt-BR" sz="2800" dirty="0" smtClean="0"/>
              <a:t>de detalhamento</a:t>
            </a:r>
            <a:r>
              <a:rPr lang="pt-BR" sz="2800" dirty="0"/>
              <a:t>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O </a:t>
            </a:r>
            <a:r>
              <a:rPr lang="pt-BR" sz="2800" dirty="0"/>
              <a:t>número de iterações em torno da espiral pode variar; assim, a espiral pode acabar depois da </a:t>
            </a:r>
            <a:r>
              <a:rPr lang="pt-BR" sz="2800" dirty="0" smtClean="0"/>
              <a:t>definição de </a:t>
            </a:r>
            <a:r>
              <a:rPr lang="pt-BR" sz="2800" dirty="0"/>
              <a:t>alguns ou de todos os requisitos de usuário.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Em praticamente todos os sistemas os requisitos mudam. 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Processos de engenharia de requisitos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71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4831" y="1495862"/>
            <a:ext cx="109664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As </a:t>
            </a:r>
            <a:r>
              <a:rPr lang="pt-BR" sz="2800" dirty="0"/>
              <a:t>pessoas envolvidas desenvolvem uma </a:t>
            </a:r>
            <a:r>
              <a:rPr lang="pt-BR" sz="2800" dirty="0" smtClean="0"/>
              <a:t>melhor compreensão </a:t>
            </a:r>
            <a:r>
              <a:rPr lang="pt-BR" sz="2800" dirty="0"/>
              <a:t>do que querem do software, a organização que compra o sistema também muda, </a:t>
            </a:r>
            <a:r>
              <a:rPr lang="pt-BR" sz="2800" dirty="0" smtClean="0"/>
              <a:t>modificações são </a:t>
            </a:r>
            <a:r>
              <a:rPr lang="pt-BR" sz="2800" dirty="0"/>
              <a:t>feitas no hardware, no software e no ambiente organizacional do sistema.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O </a:t>
            </a:r>
            <a:r>
              <a:rPr lang="pt-BR" sz="2800" dirty="0"/>
              <a:t>processo de </a:t>
            </a:r>
            <a:r>
              <a:rPr lang="pt-BR" sz="2800" dirty="0" smtClean="0"/>
              <a:t>gerenciamento desses </a:t>
            </a:r>
            <a:r>
              <a:rPr lang="pt-BR" sz="2800" dirty="0"/>
              <a:t>requisitos em constante mudança é chamado </a:t>
            </a:r>
            <a:r>
              <a:rPr lang="pt-BR" sz="2800" b="1" dirty="0"/>
              <a:t>gerenciamento de </a:t>
            </a:r>
            <a:r>
              <a:rPr lang="pt-BR" sz="2800" b="1" dirty="0" smtClean="0"/>
              <a:t>requisitos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Processos de engenharia de requisitos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32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4831" y="1495862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Após um estudo inicial de viabilidade, o próximo estágio do processo de engenharia de requisitos é a </a:t>
            </a:r>
            <a:r>
              <a:rPr lang="pt-BR" sz="2800" dirty="0" err="1" smtClean="0"/>
              <a:t>elicitação</a:t>
            </a:r>
            <a:r>
              <a:rPr lang="pt-BR" sz="2800" dirty="0" smtClean="0"/>
              <a:t> e </a:t>
            </a:r>
            <a:r>
              <a:rPr lang="pt-BR" sz="2800" dirty="0"/>
              <a:t>análise de requisitos.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Nessa </a:t>
            </a:r>
            <a:r>
              <a:rPr lang="pt-BR" sz="2800" dirty="0"/>
              <a:t>atividade, os engenheiros de software trabalham </a:t>
            </a:r>
            <a:r>
              <a:rPr lang="pt-BR" sz="2800" dirty="0" smtClean="0"/>
              <a:t>com  </a:t>
            </a:r>
            <a:r>
              <a:rPr lang="pt-BR" sz="2800" dirty="0"/>
              <a:t>clientes e usuários finais </a:t>
            </a:r>
            <a:r>
              <a:rPr lang="pt-BR" sz="2800" dirty="0" smtClean="0"/>
              <a:t>do sistema </a:t>
            </a:r>
            <a:r>
              <a:rPr lang="pt-BR" sz="2800" dirty="0"/>
              <a:t>para obter informações sobre o domínio da aplicação, os serviços que o sistema deve oferecer, o </a:t>
            </a:r>
            <a:r>
              <a:rPr lang="pt-BR" sz="2800" dirty="0" smtClean="0"/>
              <a:t>desempenho do </a:t>
            </a:r>
            <a:r>
              <a:rPr lang="pt-BR" sz="2800" dirty="0"/>
              <a:t>sistema, restrições de hardware e assim por diante.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err="1"/>
              <a:t>Elicitação</a:t>
            </a:r>
            <a:r>
              <a:rPr lang="pt-BR" sz="3600" b="1" dirty="0"/>
              <a:t> e análise de requisitos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55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err="1"/>
              <a:t>Elicitação</a:t>
            </a:r>
            <a:r>
              <a:rPr lang="pt-BR" sz="3600" b="1" dirty="0"/>
              <a:t> e análise de requisitos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1" y="1790699"/>
            <a:ext cx="7399524" cy="452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79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4831" y="1495862"/>
            <a:ext cx="109664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AutoNum type="arabicPeriod"/>
            </a:pPr>
            <a:r>
              <a:rPr lang="pt-BR" sz="2800" b="1" dirty="0" smtClean="0"/>
              <a:t>Descoberta </a:t>
            </a:r>
            <a:r>
              <a:rPr lang="pt-BR" sz="2800" b="1" dirty="0"/>
              <a:t>de requisitos</a:t>
            </a:r>
            <a:r>
              <a:rPr lang="pt-BR" sz="2800" dirty="0"/>
              <a:t>. </a:t>
            </a:r>
            <a:endParaRPr lang="pt-BR" sz="2800" dirty="0" smtClean="0"/>
          </a:p>
          <a:p>
            <a:pPr marL="514350" indent="-514350" algn="just">
              <a:buAutoNum type="arabicPeriod"/>
            </a:pPr>
            <a:endParaRPr lang="pt-BR" sz="2800" dirty="0"/>
          </a:p>
          <a:p>
            <a:pPr algn="just"/>
            <a:r>
              <a:rPr lang="pt-BR" sz="2800" dirty="0" smtClean="0"/>
              <a:t>Essa </a:t>
            </a:r>
            <a:r>
              <a:rPr lang="pt-BR" sz="2800" dirty="0"/>
              <a:t>é a atividade de interação com os </a:t>
            </a:r>
            <a:r>
              <a:rPr lang="pt-BR" sz="2800" dirty="0" err="1"/>
              <a:t>stakeholders</a:t>
            </a:r>
            <a:r>
              <a:rPr lang="pt-BR" sz="2800" dirty="0"/>
              <a:t> do sistema para descobrir </a:t>
            </a:r>
            <a:r>
              <a:rPr lang="pt-BR" sz="2800" dirty="0" smtClean="0"/>
              <a:t>seus requisitos</a:t>
            </a:r>
            <a:r>
              <a:rPr lang="pt-BR" sz="2800" dirty="0"/>
              <a:t>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Os </a:t>
            </a:r>
            <a:r>
              <a:rPr lang="pt-BR" sz="2800" dirty="0"/>
              <a:t>requisitos de domínio dos </a:t>
            </a:r>
            <a:r>
              <a:rPr lang="pt-BR" sz="2800" dirty="0" err="1"/>
              <a:t>stakeholders</a:t>
            </a:r>
            <a:r>
              <a:rPr lang="pt-BR" sz="2800" dirty="0"/>
              <a:t> e da documentação também são descobertos </a:t>
            </a:r>
            <a:r>
              <a:rPr lang="pt-BR" sz="2800" dirty="0" smtClean="0"/>
              <a:t>durante essa </a:t>
            </a:r>
            <a:r>
              <a:rPr lang="pt-BR" sz="2800" dirty="0"/>
              <a:t>atividade.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Existem </a:t>
            </a:r>
            <a:r>
              <a:rPr lang="pt-BR" sz="2800" dirty="0"/>
              <a:t>várias técnicas complementares que podem ser usadas para descoberta de requisitos</a:t>
            </a:r>
            <a:r>
              <a:rPr lang="pt-BR" sz="2800" dirty="0" smtClean="0"/>
              <a:t>, que </a:t>
            </a:r>
            <a:r>
              <a:rPr lang="pt-BR" sz="2800" dirty="0"/>
              <a:t>discuto mais adiante.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err="1"/>
              <a:t>Elicitação</a:t>
            </a:r>
            <a:r>
              <a:rPr lang="pt-BR" sz="3600" b="1" dirty="0"/>
              <a:t> e análise de requisitos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4831" y="1495862"/>
            <a:ext cx="1096645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smtClean="0"/>
              <a:t>2. </a:t>
            </a:r>
            <a:r>
              <a:rPr lang="pt-BR" sz="2800" b="1" dirty="0"/>
              <a:t>Classificação e organização de requisitos</a:t>
            </a:r>
            <a:r>
              <a:rPr lang="pt-BR" sz="2800" dirty="0"/>
              <a:t>. </a:t>
            </a:r>
            <a:endParaRPr lang="pt-BR" sz="2800" dirty="0" smtClean="0"/>
          </a:p>
          <a:p>
            <a:pPr algn="just"/>
            <a:endParaRPr lang="pt-BR" sz="2000" dirty="0"/>
          </a:p>
          <a:p>
            <a:pPr algn="just"/>
            <a:r>
              <a:rPr lang="pt-BR" sz="2800" dirty="0" smtClean="0"/>
              <a:t>Essa </a:t>
            </a:r>
            <a:r>
              <a:rPr lang="pt-BR" sz="2800" dirty="0"/>
              <a:t>atividade toma a coleção de requisitos não estruturados</a:t>
            </a:r>
            <a:r>
              <a:rPr lang="pt-BR" sz="2800" dirty="0" smtClean="0"/>
              <a:t>, agrupa requisitos </a:t>
            </a:r>
            <a:r>
              <a:rPr lang="pt-BR" sz="2800" dirty="0"/>
              <a:t>relacionados e os organiza em grupos coerentes. </a:t>
            </a:r>
            <a:endParaRPr lang="pt-BR" sz="2800" dirty="0" smtClean="0"/>
          </a:p>
          <a:p>
            <a:pPr algn="just"/>
            <a:endParaRPr lang="pt-BR" sz="2000" dirty="0"/>
          </a:p>
          <a:p>
            <a:pPr algn="just"/>
            <a:r>
              <a:rPr lang="pt-BR" sz="2800" dirty="0" smtClean="0"/>
              <a:t>A </a:t>
            </a:r>
            <a:r>
              <a:rPr lang="pt-BR" sz="2800" dirty="0"/>
              <a:t>forma mais comum de agrupar os requisitos é o </a:t>
            </a:r>
            <a:r>
              <a:rPr lang="pt-BR" sz="2800" dirty="0" smtClean="0"/>
              <a:t>uso de </a:t>
            </a:r>
            <a:r>
              <a:rPr lang="pt-BR" sz="2800" dirty="0"/>
              <a:t>um modelo de arquitetura do sistema para identificar subsistemas e associar requisitos a cada subsistema. </a:t>
            </a:r>
            <a:endParaRPr lang="pt-BR" sz="2800" dirty="0" smtClean="0"/>
          </a:p>
          <a:p>
            <a:pPr algn="just"/>
            <a:endParaRPr lang="pt-BR" sz="2000" dirty="0"/>
          </a:p>
          <a:p>
            <a:pPr algn="just"/>
            <a:r>
              <a:rPr lang="pt-BR" sz="2800" dirty="0" smtClean="0"/>
              <a:t>Na prática</a:t>
            </a:r>
            <a:r>
              <a:rPr lang="pt-BR" sz="2800" dirty="0"/>
              <a:t>, a engenharia de requisitos e projeto da arquitetura não podem ser atividades completamente separadas.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err="1"/>
              <a:t>Elicitação</a:t>
            </a:r>
            <a:r>
              <a:rPr lang="pt-BR" sz="3600" b="1" dirty="0"/>
              <a:t> e análise de requisitos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86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4831" y="1495862"/>
            <a:ext cx="1096645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/>
              <a:t>3. Priorização e negociação de requisitos. </a:t>
            </a:r>
            <a:endParaRPr lang="pt-BR" sz="2800" b="1" dirty="0" smtClean="0"/>
          </a:p>
          <a:p>
            <a:pPr algn="just"/>
            <a:endParaRPr lang="pt-BR" sz="2000" dirty="0"/>
          </a:p>
          <a:p>
            <a:pPr algn="just"/>
            <a:r>
              <a:rPr lang="pt-BR" sz="2800" dirty="0" smtClean="0"/>
              <a:t>Inevitavelmente</a:t>
            </a:r>
            <a:r>
              <a:rPr lang="pt-BR" sz="2800" dirty="0"/>
              <a:t>, quando os vários </a:t>
            </a:r>
            <a:r>
              <a:rPr lang="pt-BR" sz="2800" dirty="0" err="1"/>
              <a:t>stakeholders</a:t>
            </a:r>
            <a:r>
              <a:rPr lang="pt-BR" sz="2800" dirty="0"/>
              <a:t> estão envolvidos, os </a:t>
            </a:r>
            <a:r>
              <a:rPr lang="pt-BR" sz="2800" dirty="0" smtClean="0"/>
              <a:t>requisitos entram </a:t>
            </a:r>
            <a:r>
              <a:rPr lang="pt-BR" sz="2800" dirty="0"/>
              <a:t>em conflito. </a:t>
            </a:r>
            <a:endParaRPr lang="pt-BR" sz="2800" dirty="0" smtClean="0"/>
          </a:p>
          <a:p>
            <a:pPr algn="just"/>
            <a:endParaRPr lang="pt-BR" sz="2000" dirty="0"/>
          </a:p>
          <a:p>
            <a:pPr algn="just"/>
            <a:r>
              <a:rPr lang="pt-BR" sz="2800" dirty="0" smtClean="0"/>
              <a:t>Essa </a:t>
            </a:r>
            <a:r>
              <a:rPr lang="pt-BR" sz="2800" dirty="0"/>
              <a:t>atividade está relacionada com a priorização de requisitos e em encontrar </a:t>
            </a:r>
            <a:r>
              <a:rPr lang="pt-BR" sz="2800" dirty="0" smtClean="0"/>
              <a:t>e </a:t>
            </a:r>
            <a:r>
              <a:rPr lang="pt-BR" sz="2800" dirty="0"/>
              <a:t>resolver os conflitos por meio da negociação de requisitos.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Normalmente</a:t>
            </a:r>
            <a:r>
              <a:rPr lang="pt-BR" sz="2800" dirty="0"/>
              <a:t>, os </a:t>
            </a:r>
            <a:r>
              <a:rPr lang="pt-BR" sz="2800" dirty="0" err="1"/>
              <a:t>stakeholders</a:t>
            </a:r>
            <a:r>
              <a:rPr lang="pt-BR" sz="2800" dirty="0"/>
              <a:t> precisam se </a:t>
            </a:r>
            <a:r>
              <a:rPr lang="pt-BR" sz="2800" dirty="0" smtClean="0"/>
              <a:t>encontrar para </a:t>
            </a:r>
            <a:r>
              <a:rPr lang="pt-BR" sz="2800" dirty="0"/>
              <a:t>resolver as diferenças e chegar a um acordo sobre os requisitos.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err="1"/>
              <a:t>Elicitação</a:t>
            </a:r>
            <a:r>
              <a:rPr lang="pt-BR" sz="3600" b="1" dirty="0"/>
              <a:t> e análise de requisitos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2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4831" y="1495862"/>
            <a:ext cx="109664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/>
              <a:t>4. Especificação de requisitos.</a:t>
            </a:r>
            <a:r>
              <a:rPr lang="pt-BR" sz="2800" dirty="0"/>
              <a:t> </a:t>
            </a:r>
            <a:endParaRPr lang="pt-BR" sz="2800" dirty="0" smtClean="0"/>
          </a:p>
          <a:p>
            <a:endParaRPr lang="pt-BR" sz="2800" dirty="0"/>
          </a:p>
          <a:p>
            <a:r>
              <a:rPr lang="pt-BR" sz="2800" dirty="0" smtClean="0"/>
              <a:t>Os </a:t>
            </a:r>
            <a:r>
              <a:rPr lang="pt-BR" sz="2800" dirty="0"/>
              <a:t>requisitos são documentados e inseridos no próximo ciclo da espiral. 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err="1"/>
              <a:t>Elicitação</a:t>
            </a:r>
            <a:r>
              <a:rPr lang="pt-BR" sz="3600" b="1" dirty="0"/>
              <a:t> e análise de requisitos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0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Engenharia de Requisitos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1441561"/>
            <a:ext cx="4445000" cy="539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03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4831" y="1419662"/>
            <a:ext cx="10966450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A descoberta de requisitos (às vezes, chamada </a:t>
            </a:r>
            <a:r>
              <a:rPr lang="pt-BR" sz="2800" dirty="0" err="1"/>
              <a:t>elicitação</a:t>
            </a:r>
            <a:r>
              <a:rPr lang="pt-BR" sz="2800" dirty="0"/>
              <a:t> de requisitos) é o processo de reunir </a:t>
            </a:r>
            <a:r>
              <a:rPr lang="pt-BR" sz="2800" dirty="0" smtClean="0"/>
              <a:t>informações sobre </a:t>
            </a:r>
            <a:r>
              <a:rPr lang="pt-BR" sz="2800" dirty="0"/>
              <a:t>o sistema requerido e os sistemas existentes e separar dessas informações os requisitos de usuário e </a:t>
            </a:r>
            <a:r>
              <a:rPr lang="pt-BR" sz="2800" dirty="0" smtClean="0"/>
              <a:t>de sistema</a:t>
            </a:r>
            <a:r>
              <a:rPr lang="pt-BR" sz="2800" dirty="0"/>
              <a:t>. </a:t>
            </a:r>
            <a:endParaRPr lang="pt-BR" sz="2800" dirty="0" smtClean="0"/>
          </a:p>
          <a:p>
            <a:pPr algn="just"/>
            <a:endParaRPr lang="pt-BR" sz="1000" dirty="0"/>
          </a:p>
          <a:p>
            <a:pPr algn="just"/>
            <a:r>
              <a:rPr lang="pt-BR" sz="2800" dirty="0" smtClean="0"/>
              <a:t>Fontes </a:t>
            </a:r>
            <a:r>
              <a:rPr lang="pt-BR" sz="2800" dirty="0"/>
              <a:t>de informação durante a fase de descoberta de requisitos incluem documentação, </a:t>
            </a:r>
            <a:r>
              <a:rPr lang="pt-BR" sz="2800" dirty="0" err="1" smtClean="0"/>
              <a:t>stakeholders</a:t>
            </a:r>
            <a:r>
              <a:rPr lang="pt-BR" sz="2800" dirty="0" smtClean="0"/>
              <a:t> do </a:t>
            </a:r>
            <a:r>
              <a:rPr lang="pt-BR" sz="2800" dirty="0"/>
              <a:t>sistema e especificações de sistemas similares. </a:t>
            </a:r>
            <a:endParaRPr lang="pt-BR" sz="2800" dirty="0" smtClean="0"/>
          </a:p>
          <a:p>
            <a:pPr algn="just"/>
            <a:endParaRPr lang="pt-BR" sz="1500" dirty="0"/>
          </a:p>
          <a:p>
            <a:pPr algn="just"/>
            <a:r>
              <a:rPr lang="pt-BR" sz="2800" dirty="0" smtClean="0"/>
              <a:t>A </a:t>
            </a:r>
            <a:r>
              <a:rPr lang="pt-BR" sz="2800" dirty="0" err="1" smtClean="0"/>
              <a:t>intereção</a:t>
            </a:r>
            <a:r>
              <a:rPr lang="pt-BR" sz="2800" dirty="0" smtClean="0"/>
              <a:t> </a:t>
            </a:r>
            <a:r>
              <a:rPr lang="pt-BR" sz="2800" dirty="0"/>
              <a:t>com os </a:t>
            </a:r>
            <a:r>
              <a:rPr lang="pt-BR" sz="2800" dirty="0" err="1"/>
              <a:t>stakeholders</a:t>
            </a:r>
            <a:r>
              <a:rPr lang="pt-BR" sz="2800" dirty="0"/>
              <a:t> </a:t>
            </a:r>
            <a:r>
              <a:rPr lang="pt-BR" sz="2800" dirty="0" smtClean="0"/>
              <a:t>é </a:t>
            </a:r>
            <a:r>
              <a:rPr lang="pt-BR" sz="2800" dirty="0"/>
              <a:t>meio da observação </a:t>
            </a:r>
            <a:r>
              <a:rPr lang="pt-BR" sz="2800" dirty="0" smtClean="0"/>
              <a:t>e de </a:t>
            </a:r>
            <a:r>
              <a:rPr lang="pt-BR" sz="2800" dirty="0"/>
              <a:t>entrevistas e pode usar cenários e protótipos para ajudar os </a:t>
            </a:r>
            <a:r>
              <a:rPr lang="pt-BR" sz="2800" dirty="0" err="1"/>
              <a:t>stakeholders</a:t>
            </a:r>
            <a:r>
              <a:rPr lang="pt-BR" sz="2800" dirty="0"/>
              <a:t> a compreenderem o que o </a:t>
            </a:r>
            <a:r>
              <a:rPr lang="pt-BR" sz="2800" dirty="0" smtClean="0"/>
              <a:t>sistema vai </a:t>
            </a:r>
            <a:r>
              <a:rPr lang="pt-BR" sz="2800" dirty="0"/>
              <a:t>ser.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Descoberta de requisitos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38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4831" y="1419662"/>
            <a:ext cx="1096645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Os </a:t>
            </a:r>
            <a:r>
              <a:rPr lang="pt-BR" sz="2800" dirty="0" err="1"/>
              <a:t>stakeholders</a:t>
            </a:r>
            <a:r>
              <a:rPr lang="pt-BR" sz="2800" dirty="0"/>
              <a:t> variam desde os usuários finais, passando pelos gerentes do sistema até </a:t>
            </a:r>
            <a:r>
              <a:rPr lang="pt-BR" sz="2800" dirty="0" err="1"/>
              <a:t>stakeholders</a:t>
            </a:r>
            <a:r>
              <a:rPr lang="pt-BR" sz="2800" dirty="0"/>
              <a:t> externos</a:t>
            </a:r>
            <a:r>
              <a:rPr lang="pt-BR" sz="2800" dirty="0" smtClean="0"/>
              <a:t>, como </a:t>
            </a:r>
            <a:r>
              <a:rPr lang="pt-BR" sz="2800" dirty="0"/>
              <a:t>reguladores, que certificam a aceitabilidade do sistema.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Por </a:t>
            </a:r>
            <a:r>
              <a:rPr lang="pt-BR" sz="2800" dirty="0"/>
              <a:t>exemplo, os </a:t>
            </a:r>
            <a:r>
              <a:rPr lang="pt-BR" sz="2800" dirty="0" err="1"/>
              <a:t>stakeholders</a:t>
            </a:r>
            <a:r>
              <a:rPr lang="pt-BR" sz="2800" dirty="0"/>
              <a:t> do sistema de </a:t>
            </a:r>
            <a:r>
              <a:rPr lang="pt-BR" sz="2800" dirty="0" smtClean="0"/>
              <a:t>informação da </a:t>
            </a:r>
            <a:r>
              <a:rPr lang="pt-BR" sz="2800" dirty="0"/>
              <a:t>saúde mental de pacientes incluem</a:t>
            </a:r>
            <a:r>
              <a:rPr lang="pt-BR" sz="2800" dirty="0" smtClean="0"/>
              <a:t>:</a:t>
            </a:r>
          </a:p>
          <a:p>
            <a:pPr algn="just"/>
            <a:endParaRPr lang="pt-BR" sz="2800" dirty="0"/>
          </a:p>
          <a:p>
            <a:pPr marL="514350" indent="-514350" algn="just">
              <a:buAutoNum type="arabicPeriod"/>
            </a:pPr>
            <a:r>
              <a:rPr lang="pt-BR" sz="2800" dirty="0" smtClean="0"/>
              <a:t>Os </a:t>
            </a:r>
            <a:r>
              <a:rPr lang="pt-BR" sz="2800" dirty="0"/>
              <a:t>pacientes cujas informações estão registradas no sistema</a:t>
            </a:r>
            <a:r>
              <a:rPr lang="pt-BR" sz="2800" dirty="0" smtClean="0"/>
              <a:t>.</a:t>
            </a:r>
          </a:p>
          <a:p>
            <a:pPr marL="514350" indent="-514350" algn="just">
              <a:buAutoNum type="arabicPeriod"/>
            </a:pPr>
            <a:endParaRPr lang="pt-BR" sz="2800" dirty="0"/>
          </a:p>
          <a:p>
            <a:pPr marL="444500" indent="-444500"/>
            <a:r>
              <a:rPr lang="pt-BR" sz="2800" dirty="0"/>
              <a:t>2.</a:t>
            </a:r>
            <a:r>
              <a:rPr lang="pt-BR" sz="2800" b="1" dirty="0"/>
              <a:t> </a:t>
            </a:r>
            <a:r>
              <a:rPr lang="pt-BR" sz="2800" dirty="0"/>
              <a:t>Os médicos responsáveis pela avaliação e tratamento dos pacientes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Descoberta de requisitos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84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4831" y="1419662"/>
            <a:ext cx="1096645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indent="-444500"/>
            <a:r>
              <a:rPr lang="pt-BR" sz="2800" b="1" dirty="0" smtClean="0"/>
              <a:t>3</a:t>
            </a:r>
            <a:r>
              <a:rPr lang="pt-BR" sz="2800" b="1" dirty="0"/>
              <a:t>. </a:t>
            </a:r>
            <a:r>
              <a:rPr lang="pt-BR" sz="2800" dirty="0"/>
              <a:t>Os enfermeiros que, alinhados com os médicos, coordenam as consultas e administram tratamentos</a:t>
            </a:r>
            <a:r>
              <a:rPr lang="pt-BR" sz="2800" dirty="0" smtClean="0"/>
              <a:t>.</a:t>
            </a:r>
          </a:p>
          <a:p>
            <a:pPr marL="444500" indent="-444500"/>
            <a:endParaRPr lang="pt-BR" sz="2800" dirty="0" smtClean="0"/>
          </a:p>
          <a:p>
            <a:pPr marL="355600" indent="-355600"/>
            <a:r>
              <a:rPr lang="pt-BR" sz="2800" b="1" dirty="0"/>
              <a:t>4. </a:t>
            </a:r>
            <a:r>
              <a:rPr lang="pt-BR" sz="2800" dirty="0"/>
              <a:t>As (os) recepcionistas dos médicos, que gerenciam as consultas dos pacientes</a:t>
            </a:r>
            <a:r>
              <a:rPr lang="pt-BR" sz="2800" dirty="0" smtClean="0"/>
              <a:t>.</a:t>
            </a:r>
          </a:p>
          <a:p>
            <a:pPr marL="355600" indent="-355600"/>
            <a:endParaRPr lang="pt-BR" sz="2800" dirty="0"/>
          </a:p>
          <a:p>
            <a:pPr marL="355600" indent="-355600"/>
            <a:r>
              <a:rPr lang="pt-BR" sz="2800" b="1" dirty="0"/>
              <a:t>5. </a:t>
            </a:r>
            <a:r>
              <a:rPr lang="pt-BR" sz="2800" dirty="0"/>
              <a:t>A equipe de TI, responsável pela instalação e manutenção do sistema</a:t>
            </a:r>
            <a:r>
              <a:rPr lang="pt-BR" sz="2800" dirty="0" smtClean="0"/>
              <a:t>.</a:t>
            </a:r>
          </a:p>
          <a:p>
            <a:pPr marL="355600" indent="-355600"/>
            <a:endParaRPr lang="pt-BR" sz="2800" dirty="0"/>
          </a:p>
          <a:p>
            <a:pPr marL="444500" indent="-444500"/>
            <a:r>
              <a:rPr lang="pt-BR" sz="2800" b="1" dirty="0"/>
              <a:t>6. </a:t>
            </a:r>
            <a:r>
              <a:rPr lang="pt-BR" sz="2800" dirty="0"/>
              <a:t>Um gerente de ética médica, que deve garantir que o sistema atenda às diretrizes éticas atuais no </a:t>
            </a:r>
            <a:r>
              <a:rPr lang="pt-BR" sz="2800" dirty="0" smtClean="0"/>
              <a:t>atendimento ao </a:t>
            </a:r>
            <a:r>
              <a:rPr lang="pt-BR" sz="2800" dirty="0"/>
              <a:t>paciente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Descoberta de requisitos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02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4831" y="1419662"/>
            <a:ext cx="109664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/>
            <a:r>
              <a:rPr lang="pt-BR" sz="2800" b="1" dirty="0" smtClean="0"/>
              <a:t>7</a:t>
            </a:r>
            <a:r>
              <a:rPr lang="pt-BR" sz="2800" b="1" dirty="0"/>
              <a:t>. </a:t>
            </a:r>
            <a:r>
              <a:rPr lang="pt-BR" sz="2800" dirty="0"/>
              <a:t>Gerentes de saúde, que obtêm informações de gerenciamento a partir do sistema.</a:t>
            </a:r>
          </a:p>
          <a:p>
            <a:endParaRPr lang="pt-BR" sz="2800" b="1" dirty="0" smtClean="0"/>
          </a:p>
          <a:p>
            <a:pPr marL="355600" indent="-355600"/>
            <a:r>
              <a:rPr lang="pt-BR" sz="2800" b="1" dirty="0" smtClean="0"/>
              <a:t>8</a:t>
            </a:r>
            <a:r>
              <a:rPr lang="pt-BR" sz="2800" b="1" dirty="0"/>
              <a:t>. </a:t>
            </a:r>
            <a:r>
              <a:rPr lang="pt-BR" sz="2800" dirty="0"/>
              <a:t>A equipe de registros médicos, responsável por garantir que as informações do sistema sejam mantidas e preservadas</a:t>
            </a:r>
            <a:r>
              <a:rPr lang="pt-BR" sz="2800" dirty="0" smtClean="0"/>
              <a:t>, e </a:t>
            </a:r>
            <a:r>
              <a:rPr lang="pt-BR" sz="2800" dirty="0"/>
              <a:t>que os procedimentos de manutenção dos registros sejam devidamente implementados.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Descoberta de requisitos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00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4831" y="1419662"/>
            <a:ext cx="109664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Entrevistas formais ou informais com os </a:t>
            </a:r>
            <a:r>
              <a:rPr lang="pt-BR" sz="2800" dirty="0" err="1"/>
              <a:t>stakeholders</a:t>
            </a:r>
            <a:r>
              <a:rPr lang="pt-BR" sz="2800" dirty="0"/>
              <a:t> do sistema são parte da maioria dos processos de </a:t>
            </a:r>
            <a:r>
              <a:rPr lang="pt-BR" sz="2800" dirty="0" smtClean="0"/>
              <a:t>engenharia de </a:t>
            </a:r>
            <a:r>
              <a:rPr lang="pt-BR" sz="2800" dirty="0"/>
              <a:t>requisitos.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Nessas </a:t>
            </a:r>
            <a:r>
              <a:rPr lang="pt-BR" sz="2800" dirty="0"/>
              <a:t>entrevistas, a equipe de engenharia de requisitos questiona os </a:t>
            </a:r>
            <a:r>
              <a:rPr lang="pt-BR" sz="2800" dirty="0" err="1"/>
              <a:t>stakeholders</a:t>
            </a:r>
            <a:r>
              <a:rPr lang="pt-BR" sz="2800" dirty="0"/>
              <a:t> sobre </a:t>
            </a:r>
            <a:r>
              <a:rPr lang="pt-BR" sz="2800" dirty="0" smtClean="0"/>
              <a:t>o sistema </a:t>
            </a:r>
            <a:r>
              <a:rPr lang="pt-BR" sz="2800" dirty="0"/>
              <a:t>que usam no momento e sobre o sistema que será desenvolvido.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Requisitos </a:t>
            </a:r>
            <a:r>
              <a:rPr lang="pt-BR" sz="2800" dirty="0"/>
              <a:t>surgem a partir das </a:t>
            </a:r>
            <a:r>
              <a:rPr lang="pt-BR" sz="2800" dirty="0" smtClean="0"/>
              <a:t>respostas a </a:t>
            </a:r>
            <a:r>
              <a:rPr lang="pt-BR" sz="2800" dirty="0"/>
              <a:t>essas perguntas. 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Entrevistas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61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4831" y="1419662"/>
            <a:ext cx="109664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As </a:t>
            </a:r>
            <a:r>
              <a:rPr lang="pt-BR" sz="2800" dirty="0"/>
              <a:t>entrevistas podem ser de dois tipos:</a:t>
            </a:r>
          </a:p>
          <a:p>
            <a:pPr algn="just"/>
            <a:endParaRPr lang="pt-BR" sz="2800" b="1" dirty="0" smtClean="0"/>
          </a:p>
          <a:p>
            <a:pPr marL="444500" indent="-444500" algn="just"/>
            <a:r>
              <a:rPr lang="pt-BR" sz="2800" b="1" dirty="0" smtClean="0"/>
              <a:t>1</a:t>
            </a:r>
            <a:r>
              <a:rPr lang="pt-BR" sz="2800" b="1" dirty="0"/>
              <a:t>. </a:t>
            </a:r>
            <a:r>
              <a:rPr lang="pt-BR" sz="2800" dirty="0"/>
              <a:t>Entrevistas fechadas, em que o </a:t>
            </a:r>
            <a:r>
              <a:rPr lang="pt-BR" sz="2800" dirty="0" err="1"/>
              <a:t>stakeholder</a:t>
            </a:r>
            <a:r>
              <a:rPr lang="pt-BR" sz="2800" dirty="0"/>
              <a:t> responde a um conjunto predefinido de perguntas.</a:t>
            </a:r>
          </a:p>
          <a:p>
            <a:pPr algn="just"/>
            <a:endParaRPr lang="pt-BR" sz="2800" b="1" dirty="0" smtClean="0"/>
          </a:p>
          <a:p>
            <a:pPr marL="444500" indent="-444500" algn="just"/>
            <a:r>
              <a:rPr lang="pt-BR" sz="2800" b="1" dirty="0" smtClean="0"/>
              <a:t>2</a:t>
            </a:r>
            <a:r>
              <a:rPr lang="pt-BR" sz="2800" b="1" dirty="0"/>
              <a:t>. </a:t>
            </a:r>
            <a:r>
              <a:rPr lang="pt-BR" sz="2800" dirty="0"/>
              <a:t>Entrevistas abertas, em que não existe uma agenda predefinida. </a:t>
            </a:r>
            <a:endParaRPr lang="pt-BR" sz="2800" dirty="0" smtClean="0"/>
          </a:p>
          <a:p>
            <a:pPr marL="444500" indent="-444500" algn="just"/>
            <a:endParaRPr lang="pt-BR" sz="2800" dirty="0"/>
          </a:p>
          <a:p>
            <a:pPr marL="444500" algn="just"/>
            <a:r>
              <a:rPr lang="pt-BR" sz="2800" dirty="0" smtClean="0"/>
              <a:t>A </a:t>
            </a:r>
            <a:r>
              <a:rPr lang="pt-BR" sz="2800" dirty="0"/>
              <a:t>equipe de engenharia de requisitos </a:t>
            </a:r>
            <a:r>
              <a:rPr lang="pt-BR" sz="2800" dirty="0" smtClean="0"/>
              <a:t>explora uma </a:t>
            </a:r>
            <a:r>
              <a:rPr lang="pt-BR" sz="2800" dirty="0"/>
              <a:t>série de questões com os </a:t>
            </a:r>
            <a:r>
              <a:rPr lang="pt-BR" sz="2800" dirty="0" err="1"/>
              <a:t>stakeholders</a:t>
            </a:r>
            <a:r>
              <a:rPr lang="pt-BR" sz="2800" dirty="0"/>
              <a:t> do sistema e, assim, desenvolve uma melhor compreensão de </a:t>
            </a:r>
            <a:r>
              <a:rPr lang="pt-BR" sz="2800" dirty="0" smtClean="0"/>
              <a:t>suas necessidades</a:t>
            </a:r>
            <a:r>
              <a:rPr lang="pt-BR" sz="2800" dirty="0"/>
              <a:t>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Entrevistas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46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4831" y="1419662"/>
            <a:ext cx="109664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As pessoas geralmente acham mais fácil se relacionar com exemplos da vida real do que com descrições abstratas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Elas podem compreender e criticar um cenário de como elas podem interagir com um sistema de software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Engenheiros de requisitos podem usar a informação obtida a partir deste debate para formular os requisitos </a:t>
            </a:r>
            <a:r>
              <a:rPr lang="pt-BR" sz="2800" dirty="0" smtClean="0"/>
              <a:t>do sistema </a:t>
            </a:r>
            <a:r>
              <a:rPr lang="pt-BR" sz="2800" dirty="0"/>
              <a:t>atual.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Cenários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7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4831" y="1419662"/>
            <a:ext cx="109664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Um cenário começa com um esboço da interação.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Durante </a:t>
            </a:r>
            <a:r>
              <a:rPr lang="pt-BR" sz="2800" dirty="0"/>
              <a:t>o processo de </a:t>
            </a:r>
            <a:r>
              <a:rPr lang="pt-BR" sz="2800" dirty="0" err="1"/>
              <a:t>elicitação</a:t>
            </a:r>
            <a:r>
              <a:rPr lang="pt-BR" sz="2800" dirty="0"/>
              <a:t>, são adicionados </a:t>
            </a:r>
            <a:r>
              <a:rPr lang="pt-BR" sz="2800" dirty="0" smtClean="0"/>
              <a:t>detalhes ao </a:t>
            </a:r>
            <a:r>
              <a:rPr lang="pt-BR" sz="2800" dirty="0"/>
              <a:t>esboço, para criar uma descrição completa dessa interação.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Em </a:t>
            </a:r>
            <a:r>
              <a:rPr lang="pt-BR" sz="2800" dirty="0"/>
              <a:t>sua forma mais geral, um cenário pode incluir:</a:t>
            </a:r>
          </a:p>
          <a:p>
            <a:pPr algn="just"/>
            <a:endParaRPr lang="pt-BR" sz="2800" b="1" dirty="0" smtClean="0"/>
          </a:p>
          <a:p>
            <a:pPr marL="444500" indent="-444500" algn="just"/>
            <a:r>
              <a:rPr lang="pt-BR" sz="2800" b="1" dirty="0" smtClean="0"/>
              <a:t>1</a:t>
            </a:r>
            <a:r>
              <a:rPr lang="pt-BR" sz="2800" b="1" dirty="0"/>
              <a:t>. </a:t>
            </a:r>
            <a:r>
              <a:rPr lang="pt-BR" sz="2800" dirty="0"/>
              <a:t>Uma descrição do que o sistema e os usuários esperam quando o cenário se iniciar.</a:t>
            </a:r>
          </a:p>
          <a:p>
            <a:pPr algn="just"/>
            <a:r>
              <a:rPr lang="pt-BR" sz="2800" b="1" dirty="0"/>
              <a:t>2. </a:t>
            </a:r>
            <a:r>
              <a:rPr lang="pt-BR" sz="2800" dirty="0"/>
              <a:t>Uma descrição do fluxo normal de eventos no cenário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Cenários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65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4831" y="1419662"/>
            <a:ext cx="109664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smtClean="0"/>
              <a:t>3</a:t>
            </a:r>
            <a:r>
              <a:rPr lang="pt-BR" sz="2800" b="1" dirty="0"/>
              <a:t>. </a:t>
            </a:r>
            <a:r>
              <a:rPr lang="pt-BR" sz="2800" dirty="0"/>
              <a:t>Uma descrição do que pode dar errado e como isso é tratado.</a:t>
            </a:r>
          </a:p>
          <a:p>
            <a:pPr marL="444500" indent="-444500"/>
            <a:r>
              <a:rPr lang="pt-BR" sz="2800" b="1" dirty="0"/>
              <a:t>4. </a:t>
            </a:r>
            <a:r>
              <a:rPr lang="pt-BR" sz="2800" dirty="0"/>
              <a:t>Informações sobre outras atividades que podem acontecer ao mesmo tempo.</a:t>
            </a:r>
          </a:p>
          <a:p>
            <a:pPr algn="just"/>
            <a:r>
              <a:rPr lang="pt-BR" sz="2800" b="1" dirty="0"/>
              <a:t>5. </a:t>
            </a:r>
            <a:r>
              <a:rPr lang="pt-BR" sz="2800" dirty="0"/>
              <a:t>Uma descrição do estado do sistema quando o cenário acaba.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Cenários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80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4831" y="1419662"/>
            <a:ext cx="109664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Os casos de uso são uma técnica de descoberta de </a:t>
            </a:r>
            <a:r>
              <a:rPr lang="pt-BR" sz="2800" dirty="0" smtClean="0"/>
              <a:t>requisitos. 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Eles </a:t>
            </a:r>
            <a:r>
              <a:rPr lang="pt-BR" sz="2800" dirty="0"/>
              <a:t>já se tornaram uma característica fundamental da linguagem de modelagem </a:t>
            </a:r>
            <a:r>
              <a:rPr lang="pt-BR" sz="2800" dirty="0" smtClean="0"/>
              <a:t>unificada (</a:t>
            </a:r>
            <a:r>
              <a:rPr lang="pt-BR" sz="2800" dirty="0" err="1" smtClean="0"/>
              <a:t>unified</a:t>
            </a:r>
            <a:r>
              <a:rPr lang="pt-BR" sz="2800" dirty="0" smtClean="0"/>
              <a:t> </a:t>
            </a:r>
            <a:r>
              <a:rPr lang="pt-BR" sz="2800" dirty="0" err="1"/>
              <a:t>modeling</a:t>
            </a:r>
            <a:r>
              <a:rPr lang="pt-BR" sz="2800" dirty="0"/>
              <a:t> </a:t>
            </a:r>
            <a:r>
              <a:rPr lang="pt-BR" sz="2800" dirty="0" err="1"/>
              <a:t>language</a:t>
            </a:r>
            <a:r>
              <a:rPr lang="pt-BR" sz="2800" dirty="0"/>
              <a:t>).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Em </a:t>
            </a:r>
            <a:r>
              <a:rPr lang="pt-BR" sz="2800" dirty="0"/>
              <a:t>sua forma mais simples, um caso de uso identifica os </a:t>
            </a:r>
            <a:r>
              <a:rPr lang="pt-BR" sz="2800" dirty="0" smtClean="0"/>
              <a:t>atores envolvidos </a:t>
            </a:r>
            <a:r>
              <a:rPr lang="pt-BR" sz="2800" dirty="0"/>
              <a:t>em uma interação e dá nome ao tipo de interação.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Essa </a:t>
            </a:r>
            <a:r>
              <a:rPr lang="pt-BR" sz="2800" dirty="0"/>
              <a:t>é, então, suplementada por informações </a:t>
            </a:r>
            <a:r>
              <a:rPr lang="pt-BR" sz="2800" dirty="0" smtClean="0"/>
              <a:t>adicionais que </a:t>
            </a:r>
            <a:r>
              <a:rPr lang="pt-BR" sz="2800" dirty="0"/>
              <a:t>descrevem a interação com o sistema. 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Casos de uso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6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Os requisitos de software são frequentemente classificados como requisitos funcionais e requisitos não funcionais</a:t>
            </a:r>
            <a:r>
              <a:rPr lang="pt-BR" sz="2800" dirty="0" smtClean="0"/>
              <a:t>:</a:t>
            </a:r>
          </a:p>
          <a:p>
            <a:pPr algn="just"/>
            <a:endParaRPr lang="pt-BR" sz="1500" dirty="0"/>
          </a:p>
          <a:p>
            <a:pPr marL="514350" indent="-514350" algn="just">
              <a:buAutoNum type="arabicPeriod"/>
            </a:pPr>
            <a:r>
              <a:rPr lang="pt-BR" sz="2800" dirty="0" smtClean="0"/>
              <a:t>Requisitos </a:t>
            </a:r>
            <a:r>
              <a:rPr lang="pt-BR" sz="2800" b="1" dirty="0"/>
              <a:t>funcionais. </a:t>
            </a:r>
            <a:endParaRPr lang="pt-BR" sz="2800" b="1" dirty="0" smtClean="0"/>
          </a:p>
          <a:p>
            <a:pPr algn="just"/>
            <a:endParaRPr lang="pt-BR" sz="2800" dirty="0" smtClean="0"/>
          </a:p>
          <a:p>
            <a:pPr algn="just"/>
            <a:r>
              <a:rPr lang="pt-BR" sz="2800" dirty="0" smtClean="0"/>
              <a:t>São declarações de serviços que o sistema deve fornecer, de como o sistema deve reagir a entradas específicas e de como o sistema deve se comportar em determinadas situações. </a:t>
            </a:r>
          </a:p>
          <a:p>
            <a:pPr algn="just"/>
            <a:endParaRPr lang="pt-BR" sz="1500" dirty="0"/>
          </a:p>
          <a:p>
            <a:pPr algn="just"/>
            <a:r>
              <a:rPr lang="pt-BR" sz="2800" dirty="0" smtClean="0"/>
              <a:t>Em </a:t>
            </a:r>
            <a:r>
              <a:rPr lang="pt-BR" sz="2800" dirty="0"/>
              <a:t>alguns casos, </a:t>
            </a:r>
            <a:r>
              <a:rPr lang="pt-BR" sz="2800" dirty="0" smtClean="0"/>
              <a:t>os requisitos </a:t>
            </a:r>
            <a:r>
              <a:rPr lang="pt-BR" sz="2800" dirty="0"/>
              <a:t>funcionais também podem explicitar o que o sistema não deve fazer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Requisitos funcionais e não funcionais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8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4831" y="1419662"/>
            <a:ext cx="109664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A </a:t>
            </a:r>
            <a:r>
              <a:rPr lang="pt-BR" sz="2800" dirty="0"/>
              <a:t>informação adicional pode ser uma descrição textual ou </a:t>
            </a:r>
            <a:r>
              <a:rPr lang="pt-BR" sz="2800" dirty="0" smtClean="0"/>
              <a:t>um ou </a:t>
            </a:r>
            <a:r>
              <a:rPr lang="pt-BR" sz="2800" dirty="0"/>
              <a:t>mais modelos gráficos, como diagrama de sequência ou de estados da UML.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Casos de uso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3" y="2824163"/>
            <a:ext cx="67722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802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4831" y="1521262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Etnografia é uma técnica de observação que pode ser usada para compreender os processos operacionais e </a:t>
            </a:r>
            <a:r>
              <a:rPr lang="pt-BR" sz="2800" dirty="0" smtClean="0"/>
              <a:t>ajudar a </a:t>
            </a:r>
            <a:r>
              <a:rPr lang="pt-BR" sz="2800" dirty="0"/>
              <a:t>extrair os requisitos de apoio para esses processos.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Um </a:t>
            </a:r>
            <a:r>
              <a:rPr lang="pt-BR" sz="2800" dirty="0"/>
              <a:t>analista faz uma imersão no ambiente de trabalho em que </a:t>
            </a:r>
            <a:r>
              <a:rPr lang="pt-BR" sz="2800" dirty="0" smtClean="0"/>
              <a:t>o sistema </a:t>
            </a:r>
            <a:r>
              <a:rPr lang="pt-BR" sz="2800" dirty="0"/>
              <a:t>será usado.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O </a:t>
            </a:r>
            <a:r>
              <a:rPr lang="pt-BR" sz="2800" dirty="0"/>
              <a:t>trabalho do dia a dia é observado e são feitas anotações sobre as tarefas reais em que os </a:t>
            </a:r>
            <a:r>
              <a:rPr lang="pt-BR" sz="2800" dirty="0" smtClean="0"/>
              <a:t>participantes estão </a:t>
            </a:r>
            <a:r>
              <a:rPr lang="pt-BR" sz="2800" dirty="0"/>
              <a:t>envolvidos. 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Etnografia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70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4831" y="1521262"/>
            <a:ext cx="109664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O </a:t>
            </a:r>
            <a:r>
              <a:rPr lang="pt-BR" sz="2800" dirty="0"/>
              <a:t>valor da etnografia é que ela ajuda a descobrir requisitos implícitos do sistema que </a:t>
            </a:r>
            <a:r>
              <a:rPr lang="pt-BR" sz="2800" dirty="0" smtClean="0"/>
              <a:t>refletem as </a:t>
            </a:r>
            <a:r>
              <a:rPr lang="pt-BR" sz="2800" dirty="0"/>
              <a:t>formas reais com que as pessoas trabalham, em vez de refletir processos formais definidos pela organização.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Etnografia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8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4831" y="1521262"/>
            <a:ext cx="109664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A validação de requisitos é o processo pelo qual se verifica se os requisitos definem o sistema que o cliente </a:t>
            </a:r>
            <a:r>
              <a:rPr lang="pt-BR" sz="2800" dirty="0" smtClean="0"/>
              <a:t>realmente quer</a:t>
            </a:r>
            <a:r>
              <a:rPr lang="pt-BR" sz="2800" dirty="0"/>
              <a:t>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Ela </a:t>
            </a:r>
            <a:r>
              <a:rPr lang="pt-BR" sz="2800" dirty="0"/>
              <a:t>se sobrepõe à análise, uma vez que está preocupada em encontrar problemas com os requisitos.</a:t>
            </a:r>
          </a:p>
          <a:p>
            <a:pPr algn="just"/>
            <a:endParaRPr lang="pt-BR" sz="2800" dirty="0" smtClean="0"/>
          </a:p>
          <a:p>
            <a:pPr algn="just"/>
            <a:r>
              <a:rPr lang="pt-BR" sz="2800" dirty="0" smtClean="0"/>
              <a:t>A </a:t>
            </a:r>
            <a:r>
              <a:rPr lang="pt-BR" sz="2800" dirty="0"/>
              <a:t>validação de requisitos é importante porque erros em um documento de requisitos podem gerar altos custos </a:t>
            </a:r>
            <a:r>
              <a:rPr lang="pt-BR" sz="2800" dirty="0" smtClean="0"/>
              <a:t>de retrabalho </a:t>
            </a:r>
            <a:r>
              <a:rPr lang="pt-BR" sz="2800" dirty="0"/>
              <a:t>quando descobertos durante o desenvolvimento ou após o sistema já estar em serviço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Validação de requisitos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14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468313" y="1648262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Os requisitos para sistemas de software de grande porte estão sempre mudando.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Uma </a:t>
            </a:r>
            <a:r>
              <a:rPr lang="pt-BR" sz="2800" dirty="0"/>
              <a:t>razão para isso é </a:t>
            </a:r>
            <a:r>
              <a:rPr lang="pt-BR" sz="2800" dirty="0" smtClean="0"/>
              <a:t>que esses </a:t>
            </a:r>
            <a:r>
              <a:rPr lang="pt-BR" sz="2800" dirty="0"/>
              <a:t>sistemas geralmente são desenvolvidos para enfrentar os problemas ‘maus’ — problemas que não </a:t>
            </a:r>
            <a:r>
              <a:rPr lang="pt-BR" sz="2800" dirty="0" smtClean="0"/>
              <a:t>podem ser </a:t>
            </a:r>
            <a:r>
              <a:rPr lang="pt-BR" sz="2800" dirty="0"/>
              <a:t>completamente definidos.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Porque </a:t>
            </a:r>
            <a:r>
              <a:rPr lang="pt-BR" sz="2800" dirty="0"/>
              <a:t>o problema não pode ser totalmente definido, os </a:t>
            </a:r>
            <a:r>
              <a:rPr lang="pt-BR" sz="2800" dirty="0" smtClean="0"/>
              <a:t>requisitos  </a:t>
            </a:r>
            <a:r>
              <a:rPr lang="pt-BR" sz="2800" dirty="0"/>
              <a:t>de </a:t>
            </a:r>
            <a:r>
              <a:rPr lang="pt-BR" sz="2800" dirty="0" smtClean="0"/>
              <a:t>software são </a:t>
            </a:r>
            <a:r>
              <a:rPr lang="pt-BR" sz="2800" dirty="0"/>
              <a:t>obrigados a ser incompletos. 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Gerenciamento de requisitos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67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468313" y="1648262"/>
            <a:ext cx="109664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Durante </a:t>
            </a:r>
            <a:r>
              <a:rPr lang="pt-BR" sz="2800" dirty="0"/>
              <a:t>o processo de software, o entendimento dos </a:t>
            </a:r>
            <a:r>
              <a:rPr lang="pt-BR" sz="2800" dirty="0" err="1"/>
              <a:t>stakeholders</a:t>
            </a:r>
            <a:r>
              <a:rPr lang="pt-BR" sz="2800" dirty="0"/>
              <a:t> a respeito </a:t>
            </a:r>
            <a:r>
              <a:rPr lang="pt-BR" sz="2800" dirty="0" smtClean="0"/>
              <a:t>do problema </a:t>
            </a:r>
            <a:r>
              <a:rPr lang="pt-BR" sz="2800" dirty="0"/>
              <a:t>está em constante </a:t>
            </a:r>
            <a:r>
              <a:rPr lang="pt-BR" sz="2800" dirty="0" smtClean="0"/>
              <a:t>mutação. 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Logo</a:t>
            </a:r>
            <a:r>
              <a:rPr lang="pt-BR" sz="2800" dirty="0"/>
              <a:t>, os requisitos de sistema devem evoluir para refletir </a:t>
            </a:r>
            <a:r>
              <a:rPr lang="pt-BR" sz="2800" dirty="0" smtClean="0"/>
              <a:t>essas novas </a:t>
            </a:r>
            <a:r>
              <a:rPr lang="pt-BR" sz="2800" dirty="0"/>
              <a:t>percepções do problema.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Gerenciamento de requisitos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5" y="4149725"/>
            <a:ext cx="526732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63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468313" y="1648262"/>
            <a:ext cx="1096645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O planejamento é o primeiro estágio essencial no processo de gerenciamento de requisitos, e determina </a:t>
            </a:r>
            <a:r>
              <a:rPr lang="pt-BR" sz="2800" dirty="0" smtClean="0"/>
              <a:t>o nível </a:t>
            </a:r>
            <a:r>
              <a:rPr lang="pt-BR" sz="2800" dirty="0"/>
              <a:t>de detalhamento requerido no gerenciamento de requisitos.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Durante </a:t>
            </a:r>
            <a:r>
              <a:rPr lang="pt-BR" sz="2800" dirty="0"/>
              <a:t>o estágio de gerenciamento de requisitos</a:t>
            </a:r>
            <a:r>
              <a:rPr lang="pt-BR" sz="2800" dirty="0" smtClean="0"/>
              <a:t>, deve-se </a:t>
            </a:r>
            <a:r>
              <a:rPr lang="pt-BR" sz="2800" dirty="0"/>
              <a:t>decidir sobre</a:t>
            </a:r>
            <a:r>
              <a:rPr lang="pt-BR" sz="2800" dirty="0" smtClean="0"/>
              <a:t>:</a:t>
            </a:r>
          </a:p>
          <a:p>
            <a:pPr algn="just"/>
            <a:endParaRPr lang="pt-BR" sz="2800" dirty="0"/>
          </a:p>
          <a:p>
            <a:pPr marL="514350" indent="-514350" algn="just">
              <a:buAutoNum type="arabicPeriod"/>
            </a:pPr>
            <a:r>
              <a:rPr lang="pt-BR" sz="2800" dirty="0" smtClean="0"/>
              <a:t>Identificação </a:t>
            </a:r>
            <a:r>
              <a:rPr lang="pt-BR" sz="2800" dirty="0"/>
              <a:t>de requisitos. </a:t>
            </a:r>
          </a:p>
          <a:p>
            <a:pPr marL="533400" algn="just"/>
            <a:r>
              <a:rPr lang="pt-BR" sz="2800" dirty="0" smtClean="0"/>
              <a:t>Cada </a:t>
            </a:r>
            <a:r>
              <a:rPr lang="pt-BR" sz="2800" dirty="0"/>
              <a:t>requisito deve ser identificado unicamente para poder ser comparado </a:t>
            </a:r>
            <a:r>
              <a:rPr lang="pt-BR" sz="2800" dirty="0" smtClean="0"/>
              <a:t>com outros </a:t>
            </a:r>
            <a:r>
              <a:rPr lang="pt-BR" sz="2800" dirty="0"/>
              <a:t>requisitos e usado em avaliações de rastreabilidade.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Planejamento de gerenciamento de requisitos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14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468313" y="1648262"/>
            <a:ext cx="10966450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/>
              <a:t>2. </a:t>
            </a:r>
            <a:r>
              <a:rPr lang="pt-BR" sz="2800" dirty="0"/>
              <a:t>Processo de gerenciamento de mudanças. </a:t>
            </a:r>
            <a:endParaRPr lang="pt-BR" sz="2800" dirty="0" smtClean="0"/>
          </a:p>
          <a:p>
            <a:pPr marL="444500"/>
            <a:endParaRPr lang="pt-BR" sz="2800" dirty="0" smtClean="0"/>
          </a:p>
          <a:p>
            <a:pPr marL="444500"/>
            <a:r>
              <a:rPr lang="pt-BR" sz="2800" dirty="0" smtClean="0"/>
              <a:t>Esse </a:t>
            </a:r>
            <a:r>
              <a:rPr lang="pt-BR" sz="2800" dirty="0"/>
              <a:t>é o conjunto de atividades que avaliam o impacto e o custo </a:t>
            </a:r>
            <a:r>
              <a:rPr lang="pt-BR" sz="2800" dirty="0" smtClean="0"/>
              <a:t>das mudanças</a:t>
            </a:r>
            <a:r>
              <a:rPr lang="pt-BR" sz="2800" dirty="0"/>
              <a:t>. </a:t>
            </a:r>
            <a:endParaRPr lang="pt-BR" sz="2800" dirty="0" smtClean="0"/>
          </a:p>
          <a:p>
            <a:pPr marL="444500"/>
            <a:endParaRPr lang="pt-BR" sz="1500" dirty="0"/>
          </a:p>
          <a:p>
            <a:pPr algn="just"/>
            <a:r>
              <a:rPr lang="pt-BR" sz="2800" b="1" dirty="0"/>
              <a:t>3. </a:t>
            </a:r>
            <a:r>
              <a:rPr lang="pt-BR" sz="2800" dirty="0"/>
              <a:t>Políticas de rastreabilidade. </a:t>
            </a:r>
            <a:endParaRPr lang="pt-BR" sz="2800" dirty="0" smtClean="0"/>
          </a:p>
          <a:p>
            <a:pPr marL="444500" algn="just"/>
            <a:endParaRPr lang="pt-BR" sz="2800" dirty="0" smtClean="0"/>
          </a:p>
          <a:p>
            <a:pPr marL="444500" algn="just"/>
            <a:r>
              <a:rPr lang="pt-BR" sz="2800" dirty="0" smtClean="0"/>
              <a:t>Definem </a:t>
            </a:r>
            <a:r>
              <a:rPr lang="pt-BR" sz="2800" dirty="0"/>
              <a:t>os relacionamentos entre cada requisito e entre </a:t>
            </a:r>
            <a:r>
              <a:rPr lang="pt-BR" sz="2800" dirty="0" smtClean="0"/>
              <a:t>os requisitos </a:t>
            </a:r>
            <a:r>
              <a:rPr lang="pt-BR" sz="2800" dirty="0"/>
              <a:t>e o projeto </a:t>
            </a:r>
            <a:r>
              <a:rPr lang="pt-BR" sz="2800" dirty="0" smtClean="0"/>
              <a:t>de sistema </a:t>
            </a:r>
            <a:r>
              <a:rPr lang="pt-BR" sz="2800" dirty="0"/>
              <a:t>que deve ser registrado. </a:t>
            </a:r>
            <a:endParaRPr lang="pt-BR" sz="2800" dirty="0" smtClean="0"/>
          </a:p>
          <a:p>
            <a:pPr marL="444500" algn="just"/>
            <a:r>
              <a:rPr lang="pt-BR" sz="2800" dirty="0" smtClean="0"/>
              <a:t>A </a:t>
            </a:r>
            <a:r>
              <a:rPr lang="pt-BR" sz="2800" dirty="0"/>
              <a:t>política de rastreabilidade também deve definir como esses registros </a:t>
            </a:r>
            <a:r>
              <a:rPr lang="pt-BR" sz="2800" dirty="0" smtClean="0"/>
              <a:t>devem ser </a:t>
            </a:r>
            <a:r>
              <a:rPr lang="pt-BR" sz="2800" dirty="0"/>
              <a:t>mantidos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Planejamento de gerenciamento de requisitos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08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468313" y="1648262"/>
            <a:ext cx="109664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smtClean="0"/>
              <a:t>4</a:t>
            </a:r>
            <a:r>
              <a:rPr lang="pt-BR" sz="2800" b="1" dirty="0"/>
              <a:t>. </a:t>
            </a:r>
            <a:r>
              <a:rPr lang="pt-BR" sz="2800" dirty="0"/>
              <a:t>Ferramenta de apoio. </a:t>
            </a:r>
            <a:endParaRPr lang="pt-BR" sz="2800" dirty="0" smtClean="0"/>
          </a:p>
          <a:p>
            <a:pPr marL="355600" algn="just"/>
            <a:endParaRPr lang="pt-BR" sz="2800" dirty="0" smtClean="0"/>
          </a:p>
          <a:p>
            <a:pPr marL="355600" algn="just"/>
            <a:r>
              <a:rPr lang="pt-BR" sz="2800" dirty="0" smtClean="0"/>
              <a:t>Gerenciamento </a:t>
            </a:r>
            <a:r>
              <a:rPr lang="pt-BR" sz="2800" dirty="0"/>
              <a:t>de requisitos envolve o processamento de grandes quantidades de </a:t>
            </a:r>
            <a:r>
              <a:rPr lang="pt-BR" sz="2800" dirty="0" smtClean="0"/>
              <a:t>informações sobre </a:t>
            </a:r>
            <a:r>
              <a:rPr lang="pt-BR" sz="2800" dirty="0"/>
              <a:t>os requisitos. </a:t>
            </a:r>
            <a:endParaRPr lang="pt-BR" sz="2800" dirty="0" smtClean="0"/>
          </a:p>
          <a:p>
            <a:pPr marL="355600" algn="just"/>
            <a:endParaRPr lang="pt-BR" sz="2800" dirty="0"/>
          </a:p>
          <a:p>
            <a:pPr marL="355600" algn="just"/>
            <a:r>
              <a:rPr lang="pt-BR" sz="2800" dirty="0" smtClean="0"/>
              <a:t>Ferramentas </a:t>
            </a:r>
            <a:r>
              <a:rPr lang="pt-BR" sz="2800" dirty="0"/>
              <a:t>que podem ser usadas variam desde sistemas especializados </a:t>
            </a:r>
            <a:r>
              <a:rPr lang="pt-BR" sz="2800" dirty="0" smtClean="0"/>
              <a:t>em gerenciamento </a:t>
            </a:r>
            <a:r>
              <a:rPr lang="pt-BR" sz="2800" dirty="0"/>
              <a:t>de requisitos até planilhas e sistemas de banco de dados simples.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Planejamento de gerenciamento de requisitos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67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468313" y="1648262"/>
            <a:ext cx="109664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Após a aprovação do documento de requisitos, o gerenciamento de mudança de requisitos </a:t>
            </a:r>
            <a:r>
              <a:rPr lang="pt-BR" sz="2800" dirty="0" smtClean="0"/>
              <a:t>deve ser aplicado </a:t>
            </a:r>
            <a:r>
              <a:rPr lang="pt-BR" sz="2800" dirty="0"/>
              <a:t>a todas as mudanças propostas aos requisitos de um sistema.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O </a:t>
            </a:r>
            <a:r>
              <a:rPr lang="pt-BR" sz="2800" dirty="0"/>
              <a:t>gerenciamento de mudanças é essencial</a:t>
            </a:r>
            <a:r>
              <a:rPr lang="pt-BR" sz="2800" dirty="0" smtClean="0"/>
              <a:t>, pois </a:t>
            </a:r>
            <a:r>
              <a:rPr lang="pt-BR" sz="2800" dirty="0"/>
              <a:t>é necessário decidir se os benefícios da implementação de novos requisitos justificam os custos de implementação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Gerenciamento de mudança de requisitos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0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smtClean="0"/>
              <a:t>2</a:t>
            </a:r>
            <a:r>
              <a:rPr lang="pt-BR" sz="2800" b="1" dirty="0"/>
              <a:t>. </a:t>
            </a:r>
            <a:r>
              <a:rPr lang="pt-BR" sz="2800" dirty="0"/>
              <a:t>Requisitos </a:t>
            </a:r>
            <a:r>
              <a:rPr lang="pt-BR" sz="2800" b="1" dirty="0"/>
              <a:t>não funcionais</a:t>
            </a:r>
            <a:r>
              <a:rPr lang="pt-BR" sz="2800" dirty="0"/>
              <a:t>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São </a:t>
            </a:r>
            <a:r>
              <a:rPr lang="pt-BR" sz="2800" dirty="0"/>
              <a:t>restrições aos serviços ou funções oferecidos pelo sistema.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Incluem </a:t>
            </a:r>
            <a:r>
              <a:rPr lang="pt-BR" sz="2800" dirty="0"/>
              <a:t>restrições </a:t>
            </a:r>
            <a:r>
              <a:rPr lang="pt-BR" sz="2800" dirty="0" smtClean="0"/>
              <a:t>de timing</a:t>
            </a:r>
            <a:r>
              <a:rPr lang="pt-BR" sz="2800" dirty="0"/>
              <a:t>, restrições no processo de desenvolvimento e restrições impostas pelas normas.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Ao </a:t>
            </a:r>
            <a:r>
              <a:rPr lang="pt-BR" sz="2800" dirty="0"/>
              <a:t>contrário das </a:t>
            </a:r>
            <a:r>
              <a:rPr lang="pt-BR" sz="2800" dirty="0" smtClean="0"/>
              <a:t>características individuais </a:t>
            </a:r>
            <a:r>
              <a:rPr lang="pt-BR" sz="2800" dirty="0"/>
              <a:t>ou serviços do sistema, os requisitos não funcionais, muitas vezes, aplicam-se ao </a:t>
            </a:r>
            <a:r>
              <a:rPr lang="pt-BR" sz="2800" dirty="0" smtClean="0"/>
              <a:t>sistema como </a:t>
            </a:r>
            <a:r>
              <a:rPr lang="pt-BR" sz="2800" dirty="0"/>
              <a:t>um todo.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Requisitos funcionais e não funcionais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11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468313" y="1648262"/>
            <a:ext cx="109664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A </a:t>
            </a:r>
            <a:r>
              <a:rPr lang="pt-BR" sz="2800" dirty="0"/>
              <a:t>vantagem de se usar um processo formal de gerenciamento de mudanças é que todas as propostas de </a:t>
            </a:r>
            <a:r>
              <a:rPr lang="pt-BR" sz="2800" dirty="0" smtClean="0"/>
              <a:t>mudanças são </a:t>
            </a:r>
            <a:r>
              <a:rPr lang="pt-BR" sz="2800" dirty="0"/>
              <a:t>tratadas de forma consistente, e as alterações nos documentos de requisitos são feitas de forma controlada.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Gerenciamento de mudança de requisitos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25" y="3949700"/>
            <a:ext cx="11194026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73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No </a:t>
            </a:r>
            <a:r>
              <a:rPr lang="pt-BR" sz="2800" dirty="0"/>
              <a:t>entanto, </a:t>
            </a:r>
            <a:r>
              <a:rPr lang="pt-BR" sz="2800" b="1" dirty="0"/>
              <a:t>requisitos </a:t>
            </a:r>
            <a:r>
              <a:rPr lang="pt-BR" sz="2800" b="1" dirty="0" smtClean="0"/>
              <a:t>de sistema</a:t>
            </a:r>
            <a:r>
              <a:rPr lang="pt-BR" sz="2800" dirty="0" smtClean="0"/>
              <a:t> </a:t>
            </a:r>
            <a:r>
              <a:rPr lang="pt-BR" sz="2800" dirty="0"/>
              <a:t>funcionais mais específicos descrevem em detalhes as funções do sistema, suas entradas e saídas, </a:t>
            </a:r>
            <a:r>
              <a:rPr lang="pt-BR" sz="2800" dirty="0" smtClean="0"/>
              <a:t>exceções etc.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Requisitos funcionais do sistema variam de requisitos gerais, que abrangem o que o sistema deve fazer, </a:t>
            </a:r>
            <a:r>
              <a:rPr lang="pt-BR" sz="2800" dirty="0" smtClean="0"/>
              <a:t>até requisitos </a:t>
            </a:r>
            <a:r>
              <a:rPr lang="pt-BR" sz="2800" dirty="0"/>
              <a:t>muito específicos, que refletem os sistemas e as formas de trabalho em uma organização. 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Requisitos </a:t>
            </a:r>
            <a:r>
              <a:rPr lang="pt-BR" sz="3600" b="1" dirty="0" smtClean="0"/>
              <a:t>funcionais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62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286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4831" y="1495862"/>
            <a:ext cx="109664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O documento de requisitos de software, às vezes chamado Especificação de Requisitos de Software </a:t>
            </a:r>
            <a:r>
              <a:rPr lang="pt-BR" sz="2800" dirty="0" smtClean="0"/>
              <a:t>(Software </a:t>
            </a:r>
            <a:r>
              <a:rPr lang="pt-BR" sz="2800" dirty="0" err="1"/>
              <a:t>Requirements</a:t>
            </a:r>
            <a:r>
              <a:rPr lang="pt-BR" sz="2800" dirty="0"/>
              <a:t> </a:t>
            </a:r>
            <a:r>
              <a:rPr lang="pt-BR" sz="2800" dirty="0" err="1"/>
              <a:t>Specification</a:t>
            </a:r>
            <a:r>
              <a:rPr lang="pt-BR" sz="2800" dirty="0"/>
              <a:t>), é uma declaração oficial de o que os desenvolvedores do sistema </a:t>
            </a:r>
            <a:r>
              <a:rPr lang="pt-BR" sz="2800" dirty="0" smtClean="0"/>
              <a:t>devem implementar</a:t>
            </a:r>
            <a:r>
              <a:rPr lang="pt-BR" sz="2800" dirty="0"/>
              <a:t>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Deve </a:t>
            </a:r>
            <a:r>
              <a:rPr lang="pt-BR" sz="2800" dirty="0"/>
              <a:t>incluir tanto os </a:t>
            </a:r>
            <a:r>
              <a:rPr lang="pt-BR" sz="2800" b="1" dirty="0"/>
              <a:t>requisitos de usuário </a:t>
            </a:r>
            <a:r>
              <a:rPr lang="pt-BR" sz="2800" dirty="0"/>
              <a:t>para um sistema quanto uma especificação </a:t>
            </a:r>
            <a:r>
              <a:rPr lang="pt-BR" sz="2800" dirty="0" smtClean="0"/>
              <a:t>detalhada dos </a:t>
            </a:r>
            <a:r>
              <a:rPr lang="pt-BR" sz="2800" b="1" dirty="0"/>
              <a:t>requisitos de sistema</a:t>
            </a:r>
            <a:r>
              <a:rPr lang="pt-BR" sz="2800" dirty="0"/>
              <a:t>. </a:t>
            </a:r>
            <a:endParaRPr lang="pt-BR" sz="2800" dirty="0" smtClean="0"/>
          </a:p>
          <a:p>
            <a:pPr algn="just"/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O documento de requisitos de software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20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O documento de requisitos de software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495549"/>
            <a:ext cx="4495800" cy="2706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87" y="2155791"/>
            <a:ext cx="5311733" cy="381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tângulo 6"/>
          <p:cNvSpPr/>
          <p:nvPr/>
        </p:nvSpPr>
        <p:spPr>
          <a:xfrm>
            <a:off x="554831" y="1419662"/>
            <a:ext cx="1096645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500" b="1" dirty="0" smtClean="0"/>
              <a:t>Usuários de um documento de engenharia de requisitos</a:t>
            </a:r>
            <a:endParaRPr lang="pt-BR" sz="2500" b="1" dirty="0"/>
          </a:p>
        </p:txBody>
      </p:sp>
    </p:spTree>
    <p:extLst>
      <p:ext uri="{BB962C8B-B14F-4D97-AF65-F5344CB8AC3E}">
        <p14:creationId xmlns:p14="http://schemas.microsoft.com/office/powerpoint/2010/main" val="214298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  <a:latin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3043</TotalTime>
  <Words>2689</Words>
  <Application>Microsoft Office PowerPoint</Application>
  <PresentationFormat>Personalizar</PresentationFormat>
  <Paragraphs>275</Paragraphs>
  <Slides>50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1" baseType="lpstr">
      <vt:lpstr>Design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Tecnologia em Análise e Desenvolvimento de Sistemas  APLICATIVOS COMO SERVIÇO</dc:title>
  <dc:creator>Sergio de Oliveira Nascimento</dc:creator>
  <cp:lastModifiedBy>Gilson</cp:lastModifiedBy>
  <cp:revision>233</cp:revision>
  <dcterms:created xsi:type="dcterms:W3CDTF">2015-08-10T20:02:24Z</dcterms:created>
  <dcterms:modified xsi:type="dcterms:W3CDTF">2022-03-21T23:09:33Z</dcterms:modified>
</cp:coreProperties>
</file>