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468" r:id="rId2"/>
    <p:sldId id="55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  <p:sldId id="597" r:id="rId49"/>
    <p:sldId id="598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7" autoAdjust="0"/>
    <p:restoredTop sz="94660"/>
  </p:normalViewPr>
  <p:slideViewPr>
    <p:cSldViewPr snapToGrid="0">
      <p:cViewPr>
        <p:scale>
          <a:sx n="75" d="100"/>
          <a:sy n="75" d="100"/>
        </p:scale>
        <p:origin x="-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BF31-F044-4695-B55E-BB584CACBCE2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EB26-EB9B-4A38-984D-57AAD170C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11290A-A3CE-4E3D-B112-A9A1C3EF5D97}" type="slidenum">
              <a:rPr lang="pt-BR" altLang="pt-BR" smtClean="0">
                <a:latin typeface="Times New Roman" pitchFamily="18" charset="0"/>
              </a:rPr>
              <a:pPr/>
              <a:t>1</a:t>
            </a:fld>
            <a:endParaRPr lang="pt-BR" altLang="pt-BR" dirty="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4779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3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dn.panrotas.com.br/portal-panrotas-statics/me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549400"/>
            <a:ext cx="3781425" cy="173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4;p12"/>
          <p:cNvSpPr txBox="1">
            <a:spLocks/>
          </p:cNvSpPr>
          <p:nvPr/>
        </p:nvSpPr>
        <p:spPr bwMode="auto">
          <a:xfrm>
            <a:off x="1162050" y="3573463"/>
            <a:ext cx="8569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4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Aula 07</a:t>
            </a:r>
            <a:endParaRPr lang="pt-BR" sz="3200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9" name="Google Shape;85;p12"/>
          <p:cNvSpPr txBox="1">
            <a:spLocks/>
          </p:cNvSpPr>
          <p:nvPr/>
        </p:nvSpPr>
        <p:spPr>
          <a:xfrm>
            <a:off x="3079750" y="5013325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 Simões Gonçalves</a:t>
            </a:r>
            <a:endParaRPr lang="pt-BR" dirty="0" smtClean="0"/>
          </a:p>
          <a:p>
            <a:pPr marL="0" indent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pt-BR" sz="222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gilson.sgoncalves@sp.senac.br</a:t>
            </a:r>
            <a:endParaRPr lang="pt-BR"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87;p12"/>
          <p:cNvCxnSpPr>
            <a:cxnSpLocks noChangeShapeType="1"/>
          </p:cNvCxnSpPr>
          <p:nvPr/>
        </p:nvCxnSpPr>
        <p:spPr bwMode="auto">
          <a:xfrm>
            <a:off x="1281113" y="5013325"/>
            <a:ext cx="947578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b="1" dirty="0" smtClean="0"/>
              <a:t>3</a:t>
            </a:r>
            <a:r>
              <a:rPr lang="pt-BR" sz="2800" b="1" dirty="0"/>
              <a:t>. </a:t>
            </a:r>
            <a:r>
              <a:rPr lang="pt-BR" sz="2800" dirty="0"/>
              <a:t>Uma perspectiva estrutural, em que você modela a organização de um sistema ou a estrutura dos dados </a:t>
            </a:r>
            <a:r>
              <a:rPr lang="pt-BR" sz="2800" dirty="0" smtClean="0"/>
              <a:t>processados pelo </a:t>
            </a:r>
            <a:r>
              <a:rPr lang="pt-BR" sz="2800" dirty="0"/>
              <a:t>sistema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marL="533400" indent="-533400" algn="just"/>
            <a:r>
              <a:rPr lang="pt-BR" sz="2800" b="1" dirty="0"/>
              <a:t>4. </a:t>
            </a:r>
            <a:r>
              <a:rPr lang="pt-BR" sz="2800" dirty="0"/>
              <a:t>Uma perspectiva comportamental, em que você modela o comportamento dinâmico do sistema e como ele </a:t>
            </a:r>
            <a:r>
              <a:rPr lang="pt-BR" sz="2800" dirty="0" smtClean="0"/>
              <a:t>reage aos </a:t>
            </a:r>
            <a:r>
              <a:rPr lang="pt-BR" sz="2800" dirty="0"/>
              <a:t>eventos.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UML tem muitos tipos de diagramas e, </a:t>
            </a:r>
            <a:r>
              <a:rPr lang="pt-BR" sz="2800" dirty="0" smtClean="0"/>
              <a:t>dessa forma</a:t>
            </a:r>
            <a:r>
              <a:rPr lang="pt-BR" sz="2800" dirty="0"/>
              <a:t>, apoia a criação de muitos tipos de diferentes modelos de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uma pesquisa </a:t>
            </a:r>
            <a:r>
              <a:rPr lang="pt-BR" sz="2800" dirty="0" smtClean="0"/>
              <a:t>de </a:t>
            </a:r>
            <a:r>
              <a:rPr lang="pt-BR" sz="2800" dirty="0"/>
              <a:t>2007 </a:t>
            </a:r>
            <a:r>
              <a:rPr lang="pt-BR" sz="2800" dirty="0" smtClean="0"/>
              <a:t>mostrou </a:t>
            </a:r>
            <a:r>
              <a:rPr lang="pt-BR" sz="2800" dirty="0"/>
              <a:t>que a maioria dos usuários de UML acredita que cinco tipos de diagramas podem representar </a:t>
            </a:r>
            <a:r>
              <a:rPr lang="pt-BR" sz="2800" dirty="0" smtClean="0"/>
              <a:t>a essência </a:t>
            </a:r>
            <a:r>
              <a:rPr lang="pt-BR" sz="2800" dirty="0"/>
              <a:t>de um sistema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b="1" dirty="0" smtClean="0"/>
              <a:t>1</a:t>
            </a:r>
            <a:r>
              <a:rPr lang="pt-BR" sz="2800" b="1" dirty="0"/>
              <a:t>. </a:t>
            </a:r>
            <a:r>
              <a:rPr lang="pt-BR" sz="2800" dirty="0"/>
              <a:t>Diagramas de atividades, que mostram as atividades envolvidas em um processo ou no processamento de dados.</a:t>
            </a:r>
          </a:p>
          <a:p>
            <a:pPr marL="444500" indent="-444500" algn="just"/>
            <a:r>
              <a:rPr lang="pt-BR" sz="2800" b="1" dirty="0"/>
              <a:t>2. </a:t>
            </a:r>
            <a:r>
              <a:rPr lang="pt-BR" sz="2800" dirty="0"/>
              <a:t>Diagramas de casos de uso, que mostram as interações entre um sistema e seu ambiente.</a:t>
            </a:r>
          </a:p>
          <a:p>
            <a:pPr marL="444500" indent="-444500" algn="just"/>
            <a:r>
              <a:rPr lang="pt-BR" sz="2800" b="1" dirty="0"/>
              <a:t>3. </a:t>
            </a:r>
            <a:r>
              <a:rPr lang="pt-BR" sz="2800" dirty="0"/>
              <a:t>Diagramas de sequência, que mostram as interações entre os atores e o sistema, e entre os componentes do sistema.</a:t>
            </a:r>
          </a:p>
          <a:p>
            <a:pPr marL="444500" indent="-444500" algn="just"/>
            <a:r>
              <a:rPr lang="pt-BR" sz="2800" b="1" dirty="0"/>
              <a:t>4. </a:t>
            </a:r>
            <a:r>
              <a:rPr lang="pt-BR" sz="2800" dirty="0"/>
              <a:t>Diagramas de classe, que mostram as classes de objeto no sistema e as associações entre elas.</a:t>
            </a:r>
          </a:p>
          <a:p>
            <a:pPr marL="444500" indent="-444500" algn="just"/>
            <a:r>
              <a:rPr lang="pt-BR" sz="2800" b="1" dirty="0"/>
              <a:t>5. </a:t>
            </a:r>
            <a:r>
              <a:rPr lang="pt-BR" sz="2800" dirty="0"/>
              <a:t>Diagramas de estado, que mostram como o sistema reage aos eventos internos e externos.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Ao desenvolver modelos de sistema, muitas vezes </a:t>
            </a:r>
            <a:r>
              <a:rPr lang="pt-BR" sz="2800" dirty="0" smtClean="0"/>
              <a:t>pode-se </a:t>
            </a:r>
            <a:r>
              <a:rPr lang="pt-BR" sz="2800" dirty="0"/>
              <a:t>ser flexível no uso da notação gráfica.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Não é necessário se </a:t>
            </a:r>
            <a:r>
              <a:rPr lang="pt-BR" sz="2800" dirty="0"/>
              <a:t>ater rigidamente aos detalhes de uma notação.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detalhe e o rigor de um modelo dependem de como </a:t>
            </a:r>
            <a:r>
              <a:rPr lang="pt-BR" sz="2800" dirty="0" smtClean="0"/>
              <a:t>deseja-se usá-lo.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Os </a:t>
            </a:r>
            <a:r>
              <a:rPr lang="pt-BR" sz="2800" dirty="0"/>
              <a:t>modelos gráficos são comumente usados de três formas:</a:t>
            </a:r>
          </a:p>
          <a:p>
            <a:pPr algn="just"/>
            <a:endParaRPr lang="pt-BR" sz="2800" b="1" dirty="0" smtClean="0"/>
          </a:p>
          <a:p>
            <a:pPr marL="444500" indent="-444500" algn="just"/>
            <a:r>
              <a:rPr lang="pt-BR" sz="2800" b="1" dirty="0" smtClean="0"/>
              <a:t>1</a:t>
            </a:r>
            <a:r>
              <a:rPr lang="pt-BR" sz="2800" b="1" dirty="0"/>
              <a:t>. </a:t>
            </a:r>
            <a:r>
              <a:rPr lang="pt-BR" sz="2800" dirty="0"/>
              <a:t>Como forma de facilitar a discussão sobre um sistema existente ou proposto.</a:t>
            </a:r>
          </a:p>
          <a:p>
            <a:pPr algn="just"/>
            <a:endParaRPr lang="pt-BR" sz="2800" b="1" dirty="0" smtClean="0"/>
          </a:p>
          <a:p>
            <a:pPr algn="just"/>
            <a:r>
              <a:rPr lang="pt-BR" sz="2800" b="1" dirty="0" smtClean="0"/>
              <a:t>2</a:t>
            </a:r>
            <a:r>
              <a:rPr lang="pt-BR" sz="2800" b="1" dirty="0"/>
              <a:t>. </a:t>
            </a:r>
            <a:r>
              <a:rPr lang="pt-BR" sz="2800" dirty="0"/>
              <a:t>Como forma de documentar um sistema já existente.</a:t>
            </a:r>
          </a:p>
          <a:p>
            <a:pPr algn="just"/>
            <a:endParaRPr lang="pt-BR" sz="2800" b="1" dirty="0" smtClean="0"/>
          </a:p>
          <a:p>
            <a:pPr marL="355600" indent="-355600" algn="just"/>
            <a:r>
              <a:rPr lang="pt-BR" sz="2800" b="1" dirty="0" smtClean="0"/>
              <a:t>3</a:t>
            </a:r>
            <a:r>
              <a:rPr lang="pt-BR" sz="2800" b="1" dirty="0"/>
              <a:t>. </a:t>
            </a:r>
            <a:r>
              <a:rPr lang="pt-BR" sz="2800" dirty="0"/>
              <a:t>Como uma descrição detalhada de um sistema, que pode ser usada para gerar uma implementação do sistema.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</a:t>
            </a:r>
            <a:r>
              <a:rPr lang="pt-BR" sz="2800" b="1" dirty="0"/>
              <a:t>primeiro caso</a:t>
            </a:r>
            <a:r>
              <a:rPr lang="pt-BR" sz="2800" dirty="0"/>
              <a:t>, o objetivo do modelo é estimular a discussão entre os engenheiros de software envolvidos </a:t>
            </a:r>
            <a:r>
              <a:rPr lang="pt-BR" sz="2800" dirty="0" smtClean="0"/>
              <a:t>no desenvolvimento </a:t>
            </a:r>
            <a:r>
              <a:rPr lang="pt-BR" sz="2800" dirty="0"/>
              <a:t>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modelos podem ser incompletos (contanto que cubram os pontos essenciais da discussão</a:t>
            </a:r>
            <a:r>
              <a:rPr lang="pt-BR" sz="2800" dirty="0" smtClean="0"/>
              <a:t>) e </a:t>
            </a:r>
            <a:r>
              <a:rPr lang="pt-BR" sz="2800" dirty="0"/>
              <a:t>podem usar a notação de modelagem informalmente.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assim que os modelos são normalmente </a:t>
            </a:r>
            <a:r>
              <a:rPr lang="pt-BR" sz="2800" dirty="0" smtClean="0"/>
              <a:t>usados na </a:t>
            </a:r>
            <a:r>
              <a:rPr lang="pt-BR" sz="2800" dirty="0"/>
              <a:t>chamada ‘modelagem ágil</a:t>
            </a:r>
            <a:r>
              <a:rPr lang="pt-BR" sz="2800" dirty="0" smtClean="0"/>
              <a:t>’. 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Quando </a:t>
            </a:r>
            <a:r>
              <a:rPr lang="pt-BR" sz="2800" dirty="0"/>
              <a:t>os modelos são usados como documentação, </a:t>
            </a:r>
            <a:r>
              <a:rPr lang="pt-BR" sz="2800" dirty="0" smtClean="0"/>
              <a:t>não precisam </a:t>
            </a:r>
            <a:r>
              <a:rPr lang="pt-BR" sz="2800" dirty="0"/>
              <a:t>ser completos, pois você pode querer desenvolver modelos apenas para algumas partes de um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entanto</a:t>
            </a:r>
            <a:r>
              <a:rPr lang="pt-BR" sz="2800" dirty="0"/>
              <a:t>, esses modelos precisam ser corretos; eles devem usar a notação de forma correta e apresentar uma </a:t>
            </a:r>
            <a:r>
              <a:rPr lang="pt-BR" sz="2800" dirty="0" smtClean="0"/>
              <a:t>descrição precisa </a:t>
            </a:r>
            <a:r>
              <a:rPr lang="pt-BR" sz="2800" dirty="0"/>
              <a:t>do sistema.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</a:t>
            </a:r>
            <a:r>
              <a:rPr lang="pt-BR" sz="2800" b="1" dirty="0" smtClean="0"/>
              <a:t>segundo </a:t>
            </a:r>
            <a:r>
              <a:rPr lang="pt-BR" sz="2800" b="1" dirty="0"/>
              <a:t>caso</a:t>
            </a:r>
            <a:r>
              <a:rPr lang="pt-BR" sz="2800" dirty="0"/>
              <a:t>, </a:t>
            </a:r>
            <a:r>
              <a:rPr lang="pt-BR" sz="2800" dirty="0" smtClean="0"/>
              <a:t>quando </a:t>
            </a:r>
            <a:r>
              <a:rPr lang="pt-BR" sz="2800" dirty="0"/>
              <a:t>os modelos são usados como documentação, </a:t>
            </a:r>
            <a:r>
              <a:rPr lang="pt-BR" sz="2800" dirty="0" smtClean="0"/>
              <a:t>não precisam </a:t>
            </a:r>
            <a:r>
              <a:rPr lang="pt-BR" sz="2800" dirty="0"/>
              <a:t>ser completos, pois você pode querer desenvolver modelos apenas para algumas partes de um sistema. </a:t>
            </a:r>
            <a:endParaRPr lang="pt-BR" sz="2800" dirty="0" smtClean="0"/>
          </a:p>
          <a:p>
            <a:pPr algn="just"/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</a:t>
            </a:r>
            <a:r>
              <a:rPr lang="pt-BR" sz="2800" b="1" dirty="0" smtClean="0"/>
              <a:t>terceiro </a:t>
            </a:r>
            <a:r>
              <a:rPr lang="pt-BR" sz="2800" b="1" dirty="0"/>
              <a:t>caso</a:t>
            </a:r>
            <a:r>
              <a:rPr lang="pt-BR" sz="2800" dirty="0"/>
              <a:t>, em que os modelos são usados como parte de um processo de desenvolvimento dirigido a modelos</a:t>
            </a:r>
            <a:r>
              <a:rPr lang="pt-BR" sz="2800" dirty="0" smtClean="0"/>
              <a:t>, os </a:t>
            </a:r>
            <a:r>
              <a:rPr lang="pt-BR" sz="2800" dirty="0"/>
              <a:t>modelos de sistema precisam ser completos e corretos.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razão para isso é que eles são usados como uma base </a:t>
            </a:r>
            <a:r>
              <a:rPr lang="pt-BR" sz="2800" dirty="0" smtClean="0"/>
              <a:t>para gerar </a:t>
            </a:r>
            <a:r>
              <a:rPr lang="pt-BR" sz="2800" dirty="0"/>
              <a:t>o código-fonte do sistema.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Em um estágio inicial da especificação de um sistema, </a:t>
            </a:r>
            <a:r>
              <a:rPr lang="pt-BR" sz="2800" dirty="0" smtClean="0"/>
              <a:t>deve-se </a:t>
            </a:r>
            <a:r>
              <a:rPr lang="pt-BR" sz="2800" dirty="0"/>
              <a:t>decidir os limites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Isso envolve trabalhar </a:t>
            </a:r>
            <a:r>
              <a:rPr lang="pt-BR" sz="2800" dirty="0"/>
              <a:t>com os </a:t>
            </a:r>
            <a:r>
              <a:rPr lang="pt-BR" sz="2800" dirty="0" err="1"/>
              <a:t>stakeholders</a:t>
            </a:r>
            <a:r>
              <a:rPr lang="pt-BR" sz="2800" dirty="0"/>
              <a:t> do sistema para decidir qual funcionalidade deve ser incluída no sistema e o que </a:t>
            </a:r>
            <a:r>
              <a:rPr lang="pt-BR" sz="2800" dirty="0" smtClean="0"/>
              <a:t>é fornecido </a:t>
            </a:r>
            <a:r>
              <a:rPr lang="pt-BR" sz="2800" dirty="0"/>
              <a:t>pelo ambiente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termos </a:t>
            </a:r>
            <a:r>
              <a:rPr lang="pt-BR" sz="2800" dirty="0"/>
              <a:t>de funcionalidade, </a:t>
            </a:r>
            <a:r>
              <a:rPr lang="pt-BR" sz="2800" dirty="0" smtClean="0"/>
              <a:t>deve-se </a:t>
            </a:r>
            <a:r>
              <a:rPr lang="pt-BR" sz="2800" dirty="0"/>
              <a:t>olhar para as possíveis sobreposições aos sistemas existentes e decidir </a:t>
            </a:r>
            <a:r>
              <a:rPr lang="pt-BR" sz="2800" dirty="0" smtClean="0"/>
              <a:t>onde a </a:t>
            </a:r>
            <a:r>
              <a:rPr lang="pt-BR" sz="2800" dirty="0"/>
              <a:t>nova funcionalidade deve ser implementada.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 bwMode="auto">
          <a:xfrm>
            <a:off x="468313" y="544513"/>
            <a:ext cx="82184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Calendário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ela 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52158"/>
              </p:ext>
            </p:extLst>
          </p:nvPr>
        </p:nvGraphicFramePr>
        <p:xfrm>
          <a:off x="1949450" y="1666875"/>
          <a:ext cx="7993064" cy="42100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/>
                  </a:extLst>
                </a:gridCol>
                <a:gridCol w="2171700">
                  <a:extLst>
                    <a:ext uri="{9D8B030D-6E8A-4147-A177-3AD203B41FA5}"/>
                  </a:extLst>
                </a:gridCol>
                <a:gridCol w="1854200">
                  <a:extLst>
                    <a:ext uri="{9D8B030D-6E8A-4147-A177-3AD203B41FA5}"/>
                  </a:extLst>
                </a:gridCol>
                <a:gridCol w="2271714">
                  <a:extLst>
                    <a:ext uri="{9D8B030D-6E8A-4147-A177-3AD203B41FA5}"/>
                  </a:extLst>
                </a:gridCol>
              </a:tblGrid>
              <a:tr h="518213">
                <a:tc gridSpan="4"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1427" marR="91427" marT="45707" marB="4570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19/ABR</a:t>
                      </a:r>
                      <a:endParaRPr lang="pt-BR" sz="1800" dirty="0"/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26/ABR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5785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22/FEV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03/MAI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01/MAR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CARNAVAL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10/MAI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08/MAR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17/MAI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15/MAR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24/MAI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SEMANA PI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22/MAR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31/MAI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AVALIAÇÃO/ADO </a:t>
                      </a:r>
                      <a:endParaRPr lang="pt-BR" sz="18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marL="91427" marR="91427" marT="45703" marB="4570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29/MAR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07/JUN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  <a:extLst>
                  <a:ext uri="{0D108BD9-81ED-4DB2-BD59-A6C34878D82A}"/>
                </a:extLst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05/ABR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AVALIAÇÃO/ADO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14/JUN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ÚLTIMA AULA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  <a:tr h="369561">
                <a:tc>
                  <a:txBody>
                    <a:bodyPr/>
                    <a:lstStyle/>
                    <a:p>
                      <a:pPr algn="ctr"/>
                      <a:r>
                        <a:rPr lang="pt-BR" sz="1800" b="1" baseline="0" dirty="0" smtClean="0">
                          <a:latin typeface="Courier New" pitchFamily="49" charset="0"/>
                        </a:rPr>
                        <a:t>12/ABR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baseline="0" dirty="0" smtClean="0">
                          <a:latin typeface="Courier New" pitchFamily="49" charset="0"/>
                        </a:rPr>
                        <a:t>VISTA DE PROVA</a:t>
                      </a:r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7" marB="45707"/>
                </a:tc>
                <a:tc>
                  <a:txBody>
                    <a:bodyPr/>
                    <a:lstStyle/>
                    <a:p>
                      <a:pPr algn="ctr"/>
                      <a:endParaRPr lang="pt-BR" sz="1800" b="1" baseline="0" dirty="0">
                        <a:latin typeface="Courier New" pitchFamily="49" charset="0"/>
                      </a:endParaRPr>
                    </a:p>
                  </a:txBody>
                  <a:tcPr marL="91427" marR="91427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Essas </a:t>
            </a:r>
            <a:r>
              <a:rPr lang="pt-BR" sz="2800" dirty="0"/>
              <a:t>decisões devem surgir no início do processo para limitar </a:t>
            </a:r>
            <a:r>
              <a:rPr lang="pt-BR" sz="2800" dirty="0" smtClean="0"/>
              <a:t>os custos </a:t>
            </a:r>
            <a:r>
              <a:rPr lang="pt-BR" sz="2800" dirty="0"/>
              <a:t>e o tempo necessário para compreender os requisitos e o projeto do sistema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Em alguns casos, a fronteira entre um sistema e seu ambiente </a:t>
            </a:r>
            <a:r>
              <a:rPr lang="pt-BR" sz="2800" dirty="0" smtClean="0"/>
              <a:t>é relativamente </a:t>
            </a:r>
            <a:r>
              <a:rPr lang="pt-BR" sz="2800" dirty="0"/>
              <a:t>clara.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 </a:t>
            </a:r>
            <a:r>
              <a:rPr lang="pt-BR" sz="2800" dirty="0"/>
              <a:t>exemplo, quando </a:t>
            </a:r>
            <a:r>
              <a:rPr lang="pt-BR" sz="2800" dirty="0" smtClean="0"/>
              <a:t>um sistema </a:t>
            </a:r>
            <a:r>
              <a:rPr lang="pt-BR" sz="2800" dirty="0"/>
              <a:t>automatizado está substituindo um sistema já existente, manual ou informatizado, o ambiente do </a:t>
            </a:r>
            <a:r>
              <a:rPr lang="pt-BR" sz="2800" dirty="0" smtClean="0"/>
              <a:t>novo sistema </a:t>
            </a:r>
            <a:r>
              <a:rPr lang="pt-BR" sz="2800" dirty="0"/>
              <a:t>é, geralmente, o mesmo do sistema existente.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Em </a:t>
            </a:r>
            <a:r>
              <a:rPr lang="pt-BR" sz="2800" dirty="0"/>
              <a:t>outros casos, existe mais flexibilidade, e, durante o processo</a:t>
            </a:r>
          </a:p>
          <a:p>
            <a:pPr algn="just"/>
            <a:r>
              <a:rPr lang="pt-BR" sz="2800" dirty="0"/>
              <a:t>de engenharia de requisitos, você decide o que constitui a fronteira entre o sistema e seu ambiente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definição do limite do sistema não é livre de juízos de valor.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Interesses </a:t>
            </a:r>
            <a:r>
              <a:rPr lang="pt-BR" sz="2800" dirty="0"/>
              <a:t>sociais e organizacionais podem </a:t>
            </a:r>
            <a:r>
              <a:rPr lang="pt-BR" sz="2800" dirty="0" smtClean="0"/>
              <a:t>significar que </a:t>
            </a:r>
            <a:r>
              <a:rPr lang="pt-BR" sz="2800" dirty="0"/>
              <a:t>a posição de limite do sistema pode ser determinada por fatores não técnicos.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Depois de tomadas algumas decisões a respeito dos limites do sistema, parte da atividade de análise é a </a:t>
            </a:r>
            <a:r>
              <a:rPr lang="pt-BR" sz="2800" dirty="0" smtClean="0"/>
              <a:t>definição desse </a:t>
            </a:r>
            <a:r>
              <a:rPr lang="pt-BR" sz="2800" dirty="0"/>
              <a:t>contexto e das dependências que o sistema tem em seu ambiente.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Normalmente</a:t>
            </a:r>
            <a:r>
              <a:rPr lang="pt-BR" sz="2800" dirty="0"/>
              <a:t>, a produção de </a:t>
            </a:r>
            <a:r>
              <a:rPr lang="pt-BR" sz="2800" dirty="0" smtClean="0"/>
              <a:t>um modelo </a:t>
            </a:r>
            <a:r>
              <a:rPr lang="pt-BR" sz="2800" dirty="0"/>
              <a:t>de arquitetura simples é o primeiro passo para essa atividade.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Exemplo de um modelo para um sistema de gerenciamento de pacientes com problemas mentais.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2411869"/>
            <a:ext cx="5867399" cy="42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592283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Geralmente, os modelos de contexto mostram que o ambiente inclui vários outros sistemas automatizados.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No entanto</a:t>
            </a:r>
            <a:r>
              <a:rPr lang="pt-BR" sz="2800" dirty="0"/>
              <a:t>, eles </a:t>
            </a:r>
            <a:r>
              <a:rPr lang="pt-BR" sz="2800" b="1" dirty="0"/>
              <a:t>não</a:t>
            </a:r>
            <a:r>
              <a:rPr lang="pt-BR" sz="2800" dirty="0"/>
              <a:t> mostram os tipos de relacionamentos entre os sistemas no ambiente e o sistema que está </a:t>
            </a:r>
            <a:r>
              <a:rPr lang="pt-BR" sz="2800" dirty="0" smtClean="0"/>
              <a:t>sendo especificado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sistemas externos podem produzir dados para o sistema ou consumir dados </a:t>
            </a:r>
            <a:r>
              <a:rPr lang="pt-BR" sz="2800" dirty="0" smtClean="0"/>
              <a:t>deste, eles podem compartilhar </a:t>
            </a:r>
            <a:r>
              <a:rPr lang="pt-BR" sz="2800" dirty="0"/>
              <a:t>dados com o sistema, podem ser conectados diretamente, por meio de uma rede, ou não ser </a:t>
            </a:r>
            <a:r>
              <a:rPr lang="pt-BR" sz="2800" dirty="0" smtClean="0"/>
              <a:t>conectados a </a:t>
            </a:r>
            <a:r>
              <a:rPr lang="pt-BR" sz="2800" dirty="0"/>
              <a:t>coisa alguma.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Contexto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01" y="1385888"/>
            <a:ext cx="8456948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592283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Todos os sistemas envolvem algum tipo de interação.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Pode-se </a:t>
            </a:r>
            <a:r>
              <a:rPr lang="pt-BR" sz="2800" dirty="0"/>
              <a:t>ter interação do usuário, que envolve </a:t>
            </a:r>
            <a:r>
              <a:rPr lang="pt-BR" sz="2800" dirty="0" smtClean="0"/>
              <a:t>entradas e </a:t>
            </a:r>
            <a:r>
              <a:rPr lang="pt-BR" sz="2800" dirty="0"/>
              <a:t>saídas, interação entre o sistema que está em desenvolvimento e outros sistemas, ou interação entre os </a:t>
            </a:r>
            <a:r>
              <a:rPr lang="pt-BR" sz="2800" dirty="0" smtClean="0"/>
              <a:t>componentes do </a:t>
            </a:r>
            <a:r>
              <a:rPr lang="pt-BR" sz="2800" dirty="0"/>
              <a:t>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modelagem da interação do usuário é importante, pois ajuda a identificar os requisitos </a:t>
            </a:r>
            <a:r>
              <a:rPr lang="pt-BR" sz="2800" dirty="0" smtClean="0"/>
              <a:t>do usuário.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Interação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592283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O </a:t>
            </a:r>
            <a:r>
              <a:rPr lang="pt-BR" sz="2800" dirty="0"/>
              <a:t>sistema de modelagem da interação do sistema destaca os problemas de comunicação que podem surgir.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modelagem </a:t>
            </a:r>
            <a:r>
              <a:rPr lang="pt-BR" sz="2800" dirty="0"/>
              <a:t>da interação nos ajuda a compreender se a estrutura proposta para o sistema é suscetível de </a:t>
            </a:r>
            <a:r>
              <a:rPr lang="pt-BR" sz="2800" dirty="0" smtClean="0"/>
              <a:t>produzir o </a:t>
            </a:r>
            <a:r>
              <a:rPr lang="pt-BR" sz="2800" dirty="0"/>
              <a:t>desempenho e a confiança requerida do sistema. </a:t>
            </a:r>
            <a:endParaRPr lang="pt-BR" sz="2800" b="1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Interação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/>
              <a:t>1</a:t>
            </a:r>
            <a:r>
              <a:rPr lang="pt-BR" sz="2800" b="1" dirty="0"/>
              <a:t>. </a:t>
            </a:r>
            <a:r>
              <a:rPr lang="pt-BR" sz="2800" dirty="0"/>
              <a:t>Modelagem de caso de uso, usada principalmente para modelar interações entre um sistema e atores </a:t>
            </a:r>
            <a:r>
              <a:rPr lang="pt-BR" sz="2800" dirty="0" smtClean="0"/>
              <a:t>externos (</a:t>
            </a:r>
            <a:r>
              <a:rPr lang="pt-BR" sz="2800" dirty="0"/>
              <a:t>usuários ou outros sistemas</a:t>
            </a:r>
            <a:r>
              <a:rPr lang="pt-BR" sz="2800" dirty="0" smtClean="0"/>
              <a:t>).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2. </a:t>
            </a:r>
            <a:r>
              <a:rPr lang="pt-BR" sz="2800" dirty="0"/>
              <a:t>Diagramas de sequência, usados para modelar interações entre os componentes do sistema, embora os </a:t>
            </a:r>
            <a:r>
              <a:rPr lang="pt-BR" sz="2800" dirty="0" smtClean="0"/>
              <a:t>agentes externos </a:t>
            </a:r>
            <a:r>
              <a:rPr lang="pt-BR" sz="2800" dirty="0"/>
              <a:t>também possam ser incluídos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Interação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modelos de caso de uso e diagramas de sequência apresentam interações em diferentes níveis de </a:t>
            </a:r>
            <a:r>
              <a:rPr lang="pt-BR" sz="2800" dirty="0" smtClean="0"/>
              <a:t>detalhamento e</a:t>
            </a:r>
            <a:r>
              <a:rPr lang="pt-BR" sz="2800" dirty="0"/>
              <a:t>, assim, podem ser usados juntos.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detalhes das interações envolvidas em um caso de uso de alto </a:t>
            </a:r>
            <a:r>
              <a:rPr lang="pt-BR" sz="2800" dirty="0" smtClean="0"/>
              <a:t>nível podem </a:t>
            </a:r>
            <a:r>
              <a:rPr lang="pt-BR" sz="2800" dirty="0"/>
              <a:t>ser documentados em um diagrama de sequência.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UML </a:t>
            </a:r>
            <a:r>
              <a:rPr lang="pt-BR" sz="2800" dirty="0" smtClean="0"/>
              <a:t>nos ajuda nestes modelos.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Modelos de Interação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2969062"/>
            <a:ext cx="1096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Engenharia de </a:t>
            </a: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Requisitos</a:t>
            </a:r>
          </a:p>
          <a:p>
            <a:pPr algn="ctr">
              <a:buClr>
                <a:srgbClr val="000000"/>
              </a:buClr>
              <a:buSzPts val="3600"/>
              <a:buFont typeface="Calibri" pitchFamily="34" charset="0"/>
              <a:buNone/>
            </a:pP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pPr algn="ctr"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Sistemas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4000"/>
              <a:buFont typeface="Calibri" pitchFamily="34" charset="0"/>
              <a:buNone/>
            </a:pPr>
            <a:r>
              <a:rPr lang="pt-BR" sz="3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696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 caso de uso pode ser tomado </a:t>
            </a:r>
            <a:r>
              <a:rPr lang="pt-BR" sz="2800" dirty="0" smtClean="0"/>
              <a:t>como um </a:t>
            </a:r>
            <a:r>
              <a:rPr lang="pt-BR" sz="2800" dirty="0"/>
              <a:t>cenário simples </a:t>
            </a:r>
            <a:r>
              <a:rPr lang="pt-BR" sz="2800" dirty="0" smtClean="0"/>
              <a:t>que descreve </a:t>
            </a:r>
            <a:r>
              <a:rPr lang="pt-BR" sz="2800" dirty="0"/>
              <a:t>o que o usuário espera de um sistema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Cada caso de uso representa uma tarefa discreta que envolve a interação externa com um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sua forma </a:t>
            </a:r>
            <a:r>
              <a:rPr lang="pt-BR" sz="2800" dirty="0"/>
              <a:t>mais simples, um caso de uso é mostrado como uma elipse, com os atores envolvidos representados </a:t>
            </a:r>
            <a:r>
              <a:rPr lang="pt-BR" sz="2800" dirty="0" smtClean="0"/>
              <a:t>por figuras-palito</a:t>
            </a:r>
            <a:r>
              <a:rPr lang="pt-BR" sz="2800" dirty="0"/>
              <a:t>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5559425"/>
            <a:ext cx="5210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 caso de uso pode ser tomado </a:t>
            </a:r>
            <a:r>
              <a:rPr lang="pt-BR" sz="2800" dirty="0" smtClean="0"/>
              <a:t>como um </a:t>
            </a:r>
            <a:r>
              <a:rPr lang="pt-BR" sz="2800" dirty="0"/>
              <a:t>cenário simples </a:t>
            </a:r>
            <a:r>
              <a:rPr lang="pt-BR" sz="2800" dirty="0" smtClean="0"/>
              <a:t>que descreve </a:t>
            </a:r>
            <a:r>
              <a:rPr lang="pt-BR" sz="2800" dirty="0"/>
              <a:t>o que o usuário espera de um sistema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Cada caso de uso representa uma tarefa discreta que envolve a interação externa com um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sua forma </a:t>
            </a:r>
            <a:r>
              <a:rPr lang="pt-BR" sz="2800" dirty="0"/>
              <a:t>mais simples, um caso de uso é mostrado como uma elipse, com os atores envolvidos representados </a:t>
            </a:r>
            <a:r>
              <a:rPr lang="pt-BR" sz="2800" dirty="0" smtClean="0"/>
              <a:t>por figuras-palito</a:t>
            </a:r>
            <a:r>
              <a:rPr lang="pt-BR" sz="2800" dirty="0"/>
              <a:t>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5559425"/>
            <a:ext cx="52101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6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4100" name="Picture 4" descr="DIAGRAMA DE CASOS DE USO | Nickless LT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2159000"/>
            <a:ext cx="4322831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iretriz: Modelo de Casos de U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2669381"/>
            <a:ext cx="4279700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32" y="1550814"/>
            <a:ext cx="7239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32" y="2427461"/>
            <a:ext cx="7239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32" y="3931373"/>
            <a:ext cx="72294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3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Diagramas de casos de uso dão uma visão simples de uma interação.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Logo</a:t>
            </a:r>
            <a:r>
              <a:rPr lang="pt-BR" sz="2800" dirty="0"/>
              <a:t>, é necessário fornecer mais </a:t>
            </a:r>
            <a:r>
              <a:rPr lang="pt-BR" sz="2800" dirty="0" smtClean="0"/>
              <a:t>detalhes para </a:t>
            </a:r>
            <a:r>
              <a:rPr lang="pt-BR" sz="2800" dirty="0"/>
              <a:t>entender o que está envolvido.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Esses </a:t>
            </a:r>
            <a:r>
              <a:rPr lang="pt-BR" sz="2800" dirty="0"/>
              <a:t>detalhes podem ser uma simples descrição textual, uma descrição </a:t>
            </a:r>
            <a:r>
              <a:rPr lang="pt-BR" sz="2800" dirty="0" smtClean="0"/>
              <a:t>estruturada em </a:t>
            </a:r>
            <a:r>
              <a:rPr lang="pt-BR" sz="2800" dirty="0"/>
              <a:t>uma tabela ou um diagrama de </a:t>
            </a:r>
            <a:r>
              <a:rPr lang="pt-BR" sz="2800" dirty="0" smtClean="0"/>
              <a:t>sequência.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468313" y="1622466"/>
            <a:ext cx="109664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Diagramas </a:t>
            </a:r>
            <a:r>
              <a:rPr lang="pt-BR" sz="2800" dirty="0"/>
              <a:t>compostos de casos de uso mostram situações </a:t>
            </a:r>
            <a:r>
              <a:rPr lang="pt-BR" sz="2800" dirty="0" smtClean="0"/>
              <a:t>diferentes, às </a:t>
            </a:r>
            <a:r>
              <a:rPr lang="pt-BR" sz="2800" dirty="0"/>
              <a:t>vezes</a:t>
            </a:r>
            <a:r>
              <a:rPr lang="pt-BR" sz="2800" dirty="0" smtClean="0"/>
              <a:t>, todas </a:t>
            </a:r>
            <a:r>
              <a:rPr lang="pt-BR" sz="2800" dirty="0"/>
              <a:t>as possíveis interações de um sistema são incluídas em um único diagrama composto de casos de uso.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isso pode não ser possível, conforme o número de casos de </a:t>
            </a:r>
            <a:r>
              <a:rPr lang="pt-BR" sz="2800" dirty="0" smtClean="0"/>
              <a:t>uso, nesses </a:t>
            </a:r>
            <a:r>
              <a:rPr lang="pt-BR" sz="2800" dirty="0"/>
              <a:t>casos, </a:t>
            </a:r>
            <a:r>
              <a:rPr lang="pt-BR" sz="2800" dirty="0" smtClean="0"/>
              <a:t>pode-se desenvolver vários </a:t>
            </a:r>
            <a:r>
              <a:rPr lang="pt-BR" sz="2800" dirty="0"/>
              <a:t>diagramas, cada um mostrando casos de uso relacionados.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caso de uso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69913" y="1812966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diagramas de sequência em UML são usados, principalmente, para modelar as interações entre os atores </a:t>
            </a:r>
            <a:r>
              <a:rPr lang="pt-BR" sz="2800" dirty="0" smtClean="0"/>
              <a:t>e os </a:t>
            </a:r>
            <a:r>
              <a:rPr lang="pt-BR" sz="2800" dirty="0"/>
              <a:t>objetos em um sistema e as interações entre os próprios objetos.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UML tem uma sintaxe rica para </a:t>
            </a:r>
            <a:r>
              <a:rPr lang="pt-BR" sz="2800" dirty="0" smtClean="0"/>
              <a:t>diagramas de </a:t>
            </a:r>
            <a:r>
              <a:rPr lang="pt-BR" sz="2800" dirty="0"/>
              <a:t>sequência, que permite a modelagem de vários tipos de interação.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Como o nome indica, um diagrama de sequência mostra a sequência de interações que ocorrem durante </a:t>
            </a:r>
            <a:r>
              <a:rPr lang="pt-BR" sz="2800" dirty="0" smtClean="0"/>
              <a:t>um caso </a:t>
            </a:r>
            <a:r>
              <a:rPr lang="pt-BR" sz="2800" dirty="0"/>
              <a:t>de </a:t>
            </a:r>
            <a:r>
              <a:rPr lang="pt-BR" sz="2800" dirty="0" smtClean="0"/>
              <a:t>uso. 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sequencia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objetos e atores envolvidos estão listados na parte superior do diagrama, com uma linha tracejada </a:t>
            </a:r>
            <a:r>
              <a:rPr lang="pt-BR" sz="2800" dirty="0" smtClean="0"/>
              <a:t>verticalmente a </a:t>
            </a:r>
            <a:r>
              <a:rPr lang="pt-BR" sz="2800" dirty="0"/>
              <a:t>partir deles.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Interações </a:t>
            </a:r>
            <a:r>
              <a:rPr lang="pt-BR" sz="2800" dirty="0"/>
              <a:t>entre objetos são indicadas por setas anotadas.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retângulo na linha </a:t>
            </a:r>
            <a:r>
              <a:rPr lang="pt-BR" sz="2800" dirty="0" smtClean="0"/>
              <a:t>tracejada indica </a:t>
            </a:r>
            <a:r>
              <a:rPr lang="pt-BR" sz="2800" dirty="0"/>
              <a:t>a linha da vida do objeto em questão (ou seja, o tempo em que a instância do objeto está envolvida </a:t>
            </a:r>
            <a:r>
              <a:rPr lang="pt-BR" sz="2800" dirty="0" smtClean="0"/>
              <a:t>no processamento</a:t>
            </a:r>
            <a:r>
              <a:rPr lang="pt-BR" sz="2800" dirty="0"/>
              <a:t>).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Deve-se </a:t>
            </a:r>
            <a:r>
              <a:rPr lang="pt-BR" sz="2800" dirty="0"/>
              <a:t>ler a sequência de interações de cima para baixo. 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sequencia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Modelagem de sequencia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6" name="Picture 2" descr="http://www.macoratti.net/11/09/net_ioop2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92" y="1910482"/>
            <a:ext cx="7041728" cy="39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É uma</a:t>
            </a:r>
            <a:r>
              <a:rPr lang="pt-BR" sz="2800" dirty="0"/>
              <a:t> linguagem para modelagem de objetos do mundo real</a:t>
            </a:r>
            <a:r>
              <a:rPr lang="pt-BR" sz="2800" i="1" dirty="0"/>
              <a:t>, </a:t>
            </a:r>
            <a:r>
              <a:rPr lang="pt-BR" sz="2800" dirty="0"/>
              <a:t>usada para especificar, construir, visualizar e documentar um software.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Em </a:t>
            </a:r>
            <a:r>
              <a:rPr lang="pt-BR" sz="2800" dirty="0"/>
              <a:t>suma, uma </a:t>
            </a:r>
            <a:r>
              <a:rPr lang="pt-BR" sz="2800" b="1" dirty="0"/>
              <a:t>modelagem </a:t>
            </a:r>
            <a:r>
              <a:rPr lang="pt-BR" sz="2800" dirty="0"/>
              <a:t>UML oferece um “desenho” do software que se pretende desenvolver.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UML - </a:t>
            </a:r>
            <a:r>
              <a:rPr lang="pt-BR" sz="3600" b="1" dirty="0" err="1"/>
              <a:t>Unified</a:t>
            </a:r>
            <a:r>
              <a:rPr lang="pt-BR" sz="3600" b="1" dirty="0"/>
              <a:t> </a:t>
            </a:r>
            <a:r>
              <a:rPr lang="pt-BR" sz="3600" b="1" dirty="0" err="1"/>
              <a:t>Modeling</a:t>
            </a:r>
            <a:r>
              <a:rPr lang="pt-BR" sz="3600" b="1" dirty="0"/>
              <a:t> </a:t>
            </a:r>
            <a:r>
              <a:rPr lang="pt-BR" sz="3600" b="1" dirty="0" err="1"/>
              <a:t>Language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Modelagem de sistema é o processo de desenvolvimento de modelos abstratos de um sistema, em que cada </a:t>
            </a:r>
            <a:r>
              <a:rPr lang="pt-BR" sz="2800" dirty="0" smtClean="0"/>
              <a:t>modelo apresenta </a:t>
            </a:r>
            <a:r>
              <a:rPr lang="pt-BR" sz="2800" dirty="0"/>
              <a:t>uma visão ou perspectiva, diferente do sistema.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modelagem de sistema geralmente </a:t>
            </a:r>
            <a:r>
              <a:rPr lang="pt-BR" sz="2800" dirty="0" smtClean="0"/>
              <a:t>representa o </a:t>
            </a:r>
            <a:r>
              <a:rPr lang="pt-BR" sz="2800" dirty="0"/>
              <a:t>sistema com algum tipo de notação gráfica, que, atualmente, quase sempre é baseada em notações de UML </a:t>
            </a:r>
            <a:r>
              <a:rPr lang="pt-BR" sz="2800" dirty="0" smtClean="0"/>
              <a:t>(</a:t>
            </a:r>
            <a:r>
              <a:rPr lang="pt-BR" sz="2800" dirty="0" err="1" smtClean="0"/>
              <a:t>Unified</a:t>
            </a:r>
            <a:r>
              <a:rPr lang="pt-BR" sz="2800" dirty="0" smtClean="0"/>
              <a:t> </a:t>
            </a:r>
            <a:r>
              <a:rPr lang="pt-BR" sz="2800" dirty="0" err="1"/>
              <a:t>Modeling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). </a:t>
            </a:r>
            <a:endParaRPr lang="pt-BR" sz="2800" dirty="0" smtClean="0"/>
          </a:p>
          <a:p>
            <a:pPr algn="just"/>
            <a:endParaRPr lang="pt-BR" sz="2000" dirty="0"/>
          </a:p>
          <a:p>
            <a:pPr algn="just"/>
            <a:r>
              <a:rPr lang="pt-BR" sz="2800" dirty="0" smtClean="0"/>
              <a:t>No </a:t>
            </a:r>
            <a:r>
              <a:rPr lang="pt-BR" sz="2800" dirty="0"/>
              <a:t>entanto, também é possível desenvolver modelos (matemáticos)</a:t>
            </a:r>
          </a:p>
          <a:p>
            <a:pPr algn="just"/>
            <a:r>
              <a:rPr lang="pt-BR" sz="2800" dirty="0"/>
              <a:t>formais de um sistema, normalmente como uma especificação detalhada do sistema. </a:t>
            </a:r>
          </a:p>
        </p:txBody>
      </p:sp>
      <p:sp>
        <p:nvSpPr>
          <p:cNvPr id="6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 smtClean="0"/>
              <a:t>Representa </a:t>
            </a:r>
            <a:r>
              <a:rPr lang="pt-BR" sz="2800" dirty="0"/>
              <a:t>o conjunto de comportamentos de alto nível que o sistema deve executar para um determinado ator. </a:t>
            </a:r>
            <a:endParaRPr lang="pt-BR" sz="2800" dirty="0" smtClean="0"/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800" dirty="0" smtClean="0"/>
              <a:t>É </a:t>
            </a:r>
            <a:r>
              <a:rPr lang="pt-BR" sz="2800" dirty="0"/>
              <a:t>o diagrama mais simples, e não há necessidade de grandes detalhamentos.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Caso de Uso</a:t>
            </a:r>
          </a:p>
        </p:txBody>
      </p:sp>
      <p:pic>
        <p:nvPicPr>
          <p:cNvPr id="5122" name="Picture 2" descr="caso-de-uso-g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93" y="3435944"/>
            <a:ext cx="4403725" cy="326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dirty="0"/>
              <a:t>Representa uma coleção de classes e seus inter-relacionamentos.</a:t>
            </a:r>
          </a:p>
          <a:p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Classes</a:t>
            </a:r>
            <a:endParaRPr lang="pt-BR" sz="3600" b="1" dirty="0"/>
          </a:p>
        </p:txBody>
      </p:sp>
      <p:pic>
        <p:nvPicPr>
          <p:cNvPr id="15362" name="Picture 2" descr="diagrama-de-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593974"/>
            <a:ext cx="5945187" cy="38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 retrato, em tempo de execução, dos objetos do software e seus inter-relacionamentos</a:t>
            </a:r>
            <a:r>
              <a:rPr lang="pt-BR" sz="2800" dirty="0" smtClean="0"/>
              <a:t>.</a:t>
            </a:r>
            <a:endParaRPr lang="pt-BR" sz="2800" dirty="0"/>
          </a:p>
          <a:p>
            <a:pPr algn="just"/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Objetos</a:t>
            </a:r>
            <a:endParaRPr lang="pt-BR" sz="3600" b="1" dirty="0"/>
          </a:p>
        </p:txBody>
      </p:sp>
      <p:pic>
        <p:nvPicPr>
          <p:cNvPr id="16386" name="Picture 2" descr="diagrama_de_objetos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966861"/>
            <a:ext cx="5422899" cy="31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uma coleção de objetos que trabalham em conjunto para atender algum comportamento do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Colaboração</a:t>
            </a:r>
            <a:endParaRPr lang="pt-BR" sz="3600" b="1" dirty="0"/>
          </a:p>
        </p:txBody>
      </p:sp>
      <p:pic>
        <p:nvPicPr>
          <p:cNvPr id="17410" name="Picture 2" descr="dec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730500"/>
            <a:ext cx="68294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66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dirty="0" smtClean="0"/>
              <a:t>Representa </a:t>
            </a:r>
            <a:r>
              <a:rPr lang="pt-BR" sz="2800" dirty="0"/>
              <a:t>uma perspectiva, orientada por tempo, da colaboração entre os objetos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Sequencia</a:t>
            </a:r>
            <a:endParaRPr lang="pt-BR" sz="3600" b="1" dirty="0"/>
          </a:p>
        </p:txBody>
      </p:sp>
      <p:pic>
        <p:nvPicPr>
          <p:cNvPr id="18434" name="Picture 2" descr="diagrama-sequencia-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2746375"/>
            <a:ext cx="6125637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38623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o fluxo de tarefas que podem ser executadas pelo sistema ou por um ator.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Atividades</a:t>
            </a:r>
            <a:endParaRPr lang="pt-BR" sz="3600" b="1" dirty="0"/>
          </a:p>
        </p:txBody>
      </p:sp>
      <p:pic>
        <p:nvPicPr>
          <p:cNvPr id="19458" name="Picture 2" descr="atividade-cadastro-de-ped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395413"/>
            <a:ext cx="4822825" cy="53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489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 conjunto de estados que um objeto pode estar e os “gatilhos” que estimulam a transição do objeto de um estado para outro.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Estados</a:t>
            </a:r>
            <a:endParaRPr lang="pt-BR" sz="3600" b="1" dirty="0"/>
          </a:p>
        </p:txBody>
      </p:sp>
      <p:pic>
        <p:nvPicPr>
          <p:cNvPr id="20482" name="Picture 2" descr="diag_e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1" y="2669650"/>
            <a:ext cx="73342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48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uma coleção de componentes de software e seus inter-relacionamentos.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Componentes</a:t>
            </a:r>
            <a:endParaRPr lang="pt-BR" sz="3600" b="1" dirty="0"/>
          </a:p>
        </p:txBody>
      </p:sp>
      <p:pic>
        <p:nvPicPr>
          <p:cNvPr id="21506" name="Picture 2" descr="diagrama-componentes-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931261"/>
            <a:ext cx="5715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48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uma coleção de componentes e mostra como esses são distribuídos em um ou vários nós de hardware.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Depuração</a:t>
            </a:r>
            <a:endParaRPr lang="pt-BR" sz="3600" b="1" dirty="0"/>
          </a:p>
        </p:txBody>
      </p:sp>
      <p:pic>
        <p:nvPicPr>
          <p:cNvPr id="22530" name="Picture 2" descr="diagrama-depuracao-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40" y="3043236"/>
            <a:ext cx="4865635" cy="28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57213" y="1546266"/>
            <a:ext cx="10948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800" dirty="0"/>
              <a:t>Representa uma coleção de outros elementos de modelagem e diagramas.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/>
            <a:r>
              <a:rPr lang="pt-BR" sz="3600" b="1" dirty="0"/>
              <a:t>Diagrama de </a:t>
            </a:r>
            <a:r>
              <a:rPr lang="pt-BR" sz="3600" b="1" dirty="0" smtClean="0"/>
              <a:t>Pacotes</a:t>
            </a:r>
            <a:endParaRPr lang="pt-BR" sz="3600" b="1" dirty="0"/>
          </a:p>
        </p:txBody>
      </p:sp>
      <p:pic>
        <p:nvPicPr>
          <p:cNvPr id="23554" name="Picture 2" descr="diagrama-pacotes-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216149"/>
            <a:ext cx="52578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Os modelos são usados durante o processo de engenharia de requisitos para ajudar a extrair os requisitos do sistema</a:t>
            </a:r>
            <a:r>
              <a:rPr lang="pt-BR" sz="2800" dirty="0" smtClean="0"/>
              <a:t>; durante </a:t>
            </a:r>
            <a:r>
              <a:rPr lang="pt-BR" sz="2800" dirty="0"/>
              <a:t>o processo de projeto, são usados para descrever o sistema para os engenheiros que o </a:t>
            </a:r>
            <a:r>
              <a:rPr lang="pt-BR" sz="2800" dirty="0" smtClean="0"/>
              <a:t>implementam, e </a:t>
            </a:r>
            <a:r>
              <a:rPr lang="pt-BR" sz="2800" dirty="0"/>
              <a:t>após isso</a:t>
            </a:r>
            <a:r>
              <a:rPr lang="pt-BR" sz="2800" dirty="0" smtClean="0"/>
              <a:t>, são </a:t>
            </a:r>
            <a:r>
              <a:rPr lang="pt-BR" sz="2800" dirty="0"/>
              <a:t>usados para documentar a estrutura e a operação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Pode-se </a:t>
            </a:r>
            <a:r>
              <a:rPr lang="pt-BR" sz="2800" dirty="0"/>
              <a:t>desenvolver modelos do </a:t>
            </a:r>
            <a:r>
              <a:rPr lang="pt-BR" sz="2800" b="1" dirty="0"/>
              <a:t>sistema existente</a:t>
            </a:r>
            <a:r>
              <a:rPr lang="pt-BR" sz="2800" dirty="0"/>
              <a:t> </a:t>
            </a:r>
            <a:r>
              <a:rPr lang="pt-BR" sz="2800" dirty="0" smtClean="0"/>
              <a:t>e do </a:t>
            </a:r>
            <a:r>
              <a:rPr lang="pt-BR" sz="2800" b="1" dirty="0"/>
              <a:t>sistema a ser desenvolvido</a:t>
            </a:r>
            <a:r>
              <a:rPr lang="pt-BR" sz="2800" dirty="0" smtClean="0"/>
              <a:t>: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914962"/>
            <a:ext cx="10966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pt-BR" sz="2800" dirty="0" smtClean="0"/>
              <a:t>Modelos </a:t>
            </a:r>
            <a:r>
              <a:rPr lang="pt-BR" sz="2800" dirty="0"/>
              <a:t>do </a:t>
            </a:r>
            <a:r>
              <a:rPr lang="pt-BR" sz="2800" b="1" dirty="0"/>
              <a:t>sistema existente</a:t>
            </a:r>
            <a:r>
              <a:rPr lang="pt-BR" sz="2800" dirty="0"/>
              <a:t> são usados durante a engenharia de requisitos. </a:t>
            </a:r>
            <a:endParaRPr lang="pt-BR" sz="2800" dirty="0" smtClean="0"/>
          </a:p>
          <a:p>
            <a:pPr marL="514350" indent="-514350" algn="just">
              <a:buAutoNum type="arabicPeriod"/>
            </a:pPr>
            <a:endParaRPr lang="pt-BR" sz="2800" dirty="0"/>
          </a:p>
          <a:p>
            <a:pPr marL="533400" algn="just"/>
            <a:r>
              <a:rPr lang="pt-BR" sz="2800" dirty="0" smtClean="0"/>
              <a:t>Eles </a:t>
            </a:r>
            <a:r>
              <a:rPr lang="pt-BR" sz="2800" dirty="0"/>
              <a:t>ajudam a esclarecer o que </a:t>
            </a:r>
            <a:r>
              <a:rPr lang="pt-BR" sz="2800" dirty="0" smtClean="0"/>
              <a:t>o sistema </a:t>
            </a:r>
            <a:r>
              <a:rPr lang="pt-BR" sz="2800" dirty="0"/>
              <a:t>existente faz e podem ser usados como ponto de partida para discutir seus pontos fortes e fracos. </a:t>
            </a:r>
            <a:endParaRPr lang="pt-BR" sz="2800" dirty="0" smtClean="0"/>
          </a:p>
          <a:p>
            <a:pPr marL="533400" algn="just"/>
            <a:endParaRPr lang="pt-BR" sz="2800" dirty="0"/>
          </a:p>
          <a:p>
            <a:pPr marL="533400" algn="just"/>
            <a:r>
              <a:rPr lang="pt-BR" sz="2800" dirty="0" smtClean="0"/>
              <a:t>Levam, então</a:t>
            </a:r>
            <a:r>
              <a:rPr lang="pt-BR" sz="2800" dirty="0"/>
              <a:t>, os requisitos para o novo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 algn="just"/>
            <a:r>
              <a:rPr lang="pt-BR" sz="2800" b="1" dirty="0" smtClean="0"/>
              <a:t>2</a:t>
            </a:r>
            <a:r>
              <a:rPr lang="pt-BR" sz="2800" b="1" dirty="0"/>
              <a:t>. </a:t>
            </a:r>
            <a:r>
              <a:rPr lang="pt-BR" sz="2800" dirty="0"/>
              <a:t>Modelos do </a:t>
            </a:r>
            <a:r>
              <a:rPr lang="pt-BR" sz="2800" b="1" dirty="0" smtClean="0"/>
              <a:t>sistema a ser desenvolvido</a:t>
            </a:r>
            <a:r>
              <a:rPr lang="pt-BR" sz="2800" dirty="0" smtClean="0"/>
              <a:t> </a:t>
            </a:r>
            <a:r>
              <a:rPr lang="pt-BR" sz="2800" dirty="0"/>
              <a:t>são usados durante a engenharia de requisitos para ajudar a explicar os requisitos </a:t>
            </a:r>
            <a:r>
              <a:rPr lang="pt-BR" sz="2800" dirty="0" smtClean="0"/>
              <a:t>propostos para </a:t>
            </a:r>
            <a:r>
              <a:rPr lang="pt-BR" sz="2800" dirty="0"/>
              <a:t>outros </a:t>
            </a:r>
            <a:r>
              <a:rPr lang="pt-BR" sz="2800" dirty="0" err="1"/>
              <a:t>stakeholders</a:t>
            </a:r>
            <a:r>
              <a:rPr lang="pt-BR" sz="2800" dirty="0"/>
              <a:t> do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marL="444500" algn="just"/>
            <a:r>
              <a:rPr lang="pt-BR" sz="2800" dirty="0" smtClean="0"/>
              <a:t>Os </a:t>
            </a:r>
            <a:r>
              <a:rPr lang="pt-BR" sz="2800" dirty="0"/>
              <a:t>engenheiros usam esses modelos para discutir propostas de </a:t>
            </a:r>
            <a:r>
              <a:rPr lang="pt-BR" sz="2800" dirty="0" smtClean="0"/>
              <a:t>projeto e </a:t>
            </a:r>
            <a:r>
              <a:rPr lang="pt-BR" sz="2800" dirty="0"/>
              <a:t>documentar o sistema para a implementação. </a:t>
            </a:r>
            <a:endParaRPr lang="pt-BR" sz="2800" dirty="0" smtClean="0"/>
          </a:p>
          <a:p>
            <a:pPr marL="444500" algn="just"/>
            <a:endParaRPr lang="pt-BR" sz="2800" dirty="0"/>
          </a:p>
          <a:p>
            <a:pPr marL="444500" algn="just"/>
            <a:r>
              <a:rPr lang="pt-BR" sz="2800" dirty="0" smtClean="0"/>
              <a:t>Em </a:t>
            </a:r>
            <a:r>
              <a:rPr lang="pt-BR" sz="2800" dirty="0"/>
              <a:t>um processo de engenharia dirigida a modelos, é possível </a:t>
            </a:r>
            <a:r>
              <a:rPr lang="pt-BR" sz="2800" dirty="0" smtClean="0"/>
              <a:t>gerar uma </a:t>
            </a:r>
            <a:r>
              <a:rPr lang="pt-BR" sz="2800" dirty="0"/>
              <a:t>implementação completa ou parcial do sistema a partir do modelo de sistema.</a:t>
            </a:r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aspecto mais importante de um modelo de sistema é que ele deixa de fora os detalhes.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Idealmente</a:t>
            </a:r>
            <a:r>
              <a:rPr lang="pt-BR" sz="2800" dirty="0"/>
              <a:t>, uma representação de </a:t>
            </a:r>
            <a:r>
              <a:rPr lang="pt-BR" sz="2800" dirty="0" smtClean="0"/>
              <a:t>um sistema </a:t>
            </a:r>
            <a:r>
              <a:rPr lang="pt-BR" sz="2800" dirty="0"/>
              <a:t>deve manter todas as informações sobre a entidade representada.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Uma abstração deliberadamente simplifica e seleciona as características mais </a:t>
            </a:r>
            <a:r>
              <a:rPr lang="pt-BR" sz="2800" dirty="0" smtClean="0"/>
              <a:t>importantes. 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7;p12"/>
          <p:cNvCxnSpPr>
            <a:cxnSpLocks noChangeShapeType="1"/>
          </p:cNvCxnSpPr>
          <p:nvPr/>
        </p:nvCxnSpPr>
        <p:spPr bwMode="auto">
          <a:xfrm>
            <a:off x="539750" y="1268413"/>
            <a:ext cx="10966450" cy="0"/>
          </a:xfrm>
          <a:prstGeom prst="straightConnector1">
            <a:avLst/>
          </a:prstGeom>
          <a:noFill/>
          <a:ln w="9525">
            <a:solidFill>
              <a:srgbClr val="4A7DB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tângulo 1"/>
          <p:cNvSpPr/>
          <p:nvPr/>
        </p:nvSpPr>
        <p:spPr>
          <a:xfrm>
            <a:off x="504031" y="1457762"/>
            <a:ext cx="10966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partir de </a:t>
            </a:r>
            <a:r>
              <a:rPr lang="pt-BR" sz="2800" dirty="0" smtClean="0"/>
              <a:t>perspectivas </a:t>
            </a:r>
            <a:r>
              <a:rPr lang="pt-BR" sz="2800" dirty="0"/>
              <a:t>diferentes, </a:t>
            </a:r>
            <a:r>
              <a:rPr lang="pt-BR" sz="2800" dirty="0" smtClean="0"/>
              <a:t>é possível </a:t>
            </a:r>
            <a:r>
              <a:rPr lang="pt-BR" sz="2800" dirty="0"/>
              <a:t>desenvolver diversos modelos para representar o sistema. </a:t>
            </a:r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Por </a:t>
            </a:r>
            <a:r>
              <a:rPr lang="pt-BR" sz="2800" dirty="0"/>
              <a:t>exemplo</a:t>
            </a:r>
            <a:r>
              <a:rPr lang="pt-BR" sz="2800" dirty="0" smtClean="0"/>
              <a:t>:</a:t>
            </a:r>
          </a:p>
          <a:p>
            <a:pPr algn="just"/>
            <a:endParaRPr lang="pt-BR" sz="2000" dirty="0"/>
          </a:p>
          <a:p>
            <a:pPr marL="514350" indent="-514350" algn="just">
              <a:buAutoNum type="arabicPeriod"/>
            </a:pPr>
            <a:r>
              <a:rPr lang="pt-BR" sz="2800" dirty="0" smtClean="0"/>
              <a:t>Uma </a:t>
            </a:r>
            <a:r>
              <a:rPr lang="pt-BR" sz="2800" dirty="0"/>
              <a:t>perspectiva externa, em que você modela o contexto ou o ambiente do sistema</a:t>
            </a:r>
            <a:r>
              <a:rPr lang="pt-BR" sz="2800" dirty="0" smtClean="0"/>
              <a:t>.</a:t>
            </a:r>
          </a:p>
          <a:p>
            <a:pPr marL="514350" indent="-514350" algn="just">
              <a:buAutoNum type="arabicPeriod"/>
            </a:pPr>
            <a:endParaRPr lang="pt-BR" sz="2800" dirty="0"/>
          </a:p>
          <a:p>
            <a:pPr marL="622300" indent="-622300" algn="just"/>
            <a:r>
              <a:rPr lang="pt-BR" sz="2800" b="1" dirty="0"/>
              <a:t>2. </a:t>
            </a:r>
            <a:r>
              <a:rPr lang="pt-BR" sz="2800" dirty="0"/>
              <a:t>Uma perspectiva de interação, em que você modela as interações entre um sistema e seu ambiente, ou entre </a:t>
            </a:r>
            <a:r>
              <a:rPr lang="pt-BR" sz="2800" dirty="0" smtClean="0"/>
              <a:t>os componentes </a:t>
            </a:r>
            <a:r>
              <a:rPr lang="pt-BR" sz="2800" dirty="0"/>
              <a:t>de um sistema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5" name="Google Shape;93;p13"/>
          <p:cNvSpPr txBox="1">
            <a:spLocks/>
          </p:cNvSpPr>
          <p:nvPr/>
        </p:nvSpPr>
        <p:spPr bwMode="auto">
          <a:xfrm>
            <a:off x="468313" y="544513"/>
            <a:ext cx="110378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ts val="3600"/>
              <a:buFont typeface="Calibri" pitchFamily="34" charset="0"/>
              <a:buNone/>
            </a:pPr>
            <a:r>
              <a:rPr lang="pt-BR" sz="3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Objetivos</a:t>
            </a:r>
            <a:endParaRPr lang="pt-BR" sz="3600" b="1" dirty="0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2183</Words>
  <Application>Microsoft Office PowerPoint</Application>
  <PresentationFormat>Personalizar</PresentationFormat>
  <Paragraphs>236</Paragraphs>
  <Slides>49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Análise e Desenvolvimento de Sistemas  APLICATIVOS COMO SERVIÇO</dc:title>
  <dc:creator>Sergio de Oliveira Nascimento</dc:creator>
  <cp:lastModifiedBy>Gilson</cp:lastModifiedBy>
  <cp:revision>238</cp:revision>
  <dcterms:created xsi:type="dcterms:W3CDTF">2015-08-10T20:02:24Z</dcterms:created>
  <dcterms:modified xsi:type="dcterms:W3CDTF">2022-03-29T01:19:09Z</dcterms:modified>
</cp:coreProperties>
</file>