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4b0a2ee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44b0a2ee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44b0a2ee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44b0a2ee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44b0a2ee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44b0a2ee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44b0a2ee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44b0a2ee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44b0a2ee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44b0a2ee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44b0a2ee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44b0a2ee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44b0a2ee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44b0a2ee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44b0a2ee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44b0a2ee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44b0a2ee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44b0a2ee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4b0a2ee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44b0a2ee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44b0a2ee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44b0a2ee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750" y="1338500"/>
            <a:ext cx="4578498" cy="11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717252" y="2581325"/>
            <a:ext cx="370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4638FB"/>
                </a:solidFill>
              </a:rPr>
              <a:t>interview case</a:t>
            </a:r>
            <a:endParaRPr b="1" sz="2200">
              <a:solidFill>
                <a:srgbClr val="4638FB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907200" y="75938"/>
            <a:ext cx="22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717252" y="4357975"/>
            <a:ext cx="370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</a:rPr>
              <a:t>Gabriel Soliguetti</a:t>
            </a:r>
            <a:br>
              <a:rPr b="1" lang="pt-BR" sz="2200">
                <a:solidFill>
                  <a:schemeClr val="dk1"/>
                </a:solidFill>
              </a:rPr>
            </a:br>
            <a:r>
              <a:rPr b="1" lang="pt-BR">
                <a:solidFill>
                  <a:schemeClr val="dk1"/>
                </a:solidFill>
              </a:rPr>
              <a:t>gabrielsoliguetti@outlook.com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6019750" y="75950"/>
            <a:ext cx="312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Rule Simulator Instructions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156700" y="661650"/>
            <a:ext cx="556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When show the data, you can set rules for velocity and 3DS and block users with CBK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625" y="1041675"/>
            <a:ext cx="6164031" cy="3853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2"/>
          <p:cNvCxnSpPr/>
          <p:nvPr/>
        </p:nvCxnSpPr>
        <p:spPr>
          <a:xfrm rot="10800000">
            <a:off x="2928025" y="4480925"/>
            <a:ext cx="4701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2"/>
          <p:cNvSpPr txBox="1"/>
          <p:nvPr/>
        </p:nvSpPr>
        <p:spPr>
          <a:xfrm>
            <a:off x="3440850" y="4589400"/>
            <a:ext cx="468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when you click on “Block Transactions” you can see a list of blocked users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6019750" y="75950"/>
            <a:ext cx="312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Rule Simulator Instructions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156700" y="661650"/>
            <a:ext cx="7494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You can see a list of blocked users thats will help us to define </a:t>
            </a:r>
            <a:r>
              <a:rPr b="1" lang="pt-BR" sz="900">
                <a:solidFill>
                  <a:schemeClr val="dk1"/>
                </a:solidFill>
              </a:rPr>
              <a:t>which</a:t>
            </a:r>
            <a:r>
              <a:rPr b="1" lang="pt-BR" sz="900">
                <a:solidFill>
                  <a:schemeClr val="dk1"/>
                </a:solidFill>
              </a:rPr>
              <a:t> users are safe or not for transactions. In this example, I defined 2 transactions each 1 hours. Anything highers than these values will be sent to blocked transactions list and will be refused.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6675" y="1456000"/>
            <a:ext cx="5859199" cy="32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446" y="1893846"/>
            <a:ext cx="2397700" cy="13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750" y="1338500"/>
            <a:ext cx="4578498" cy="11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2717252" y="2581325"/>
            <a:ext cx="3709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>
                <a:solidFill>
                  <a:srgbClr val="4638FB"/>
                </a:solidFill>
              </a:rPr>
              <a:t>THANK YOU</a:t>
            </a:r>
            <a:endParaRPr b="1" sz="3100">
              <a:solidFill>
                <a:srgbClr val="4638FB"/>
              </a:solidFill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6907200" y="75938"/>
            <a:ext cx="22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717252" y="4357975"/>
            <a:ext cx="37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907200" y="75938"/>
            <a:ext cx="22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Transactions Volume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50" y="721500"/>
            <a:ext cx="8268290" cy="42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907200" y="75938"/>
            <a:ext cx="22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Chargebacks Volume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942750" y="1971300"/>
            <a:ext cx="216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Increase of chargebacks highlighted in </a:t>
            </a:r>
            <a:r>
              <a:rPr b="1" lang="pt-BR" sz="900">
                <a:solidFill>
                  <a:srgbClr val="FFFF00"/>
                </a:solidFill>
              </a:rPr>
              <a:t>yellow</a:t>
            </a:r>
            <a:r>
              <a:rPr b="1" lang="pt-BR" sz="900">
                <a:solidFill>
                  <a:schemeClr val="dk1"/>
                </a:solidFill>
              </a:rPr>
              <a:t>.</a:t>
            </a:r>
            <a:br>
              <a:rPr b="1" lang="pt-BR" sz="900">
                <a:solidFill>
                  <a:schemeClr val="dk1"/>
                </a:solidFill>
              </a:rPr>
            </a:b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High month CBK Rate (amount of CBK rate / </a:t>
            </a:r>
            <a:r>
              <a:rPr b="1" lang="pt-BR" sz="900">
                <a:solidFill>
                  <a:schemeClr val="dk1"/>
                </a:solidFill>
              </a:rPr>
              <a:t>amount</a:t>
            </a:r>
            <a:r>
              <a:rPr b="1" lang="pt-BR" sz="900">
                <a:solidFill>
                  <a:schemeClr val="dk1"/>
                </a:solidFill>
              </a:rPr>
              <a:t> of approved transactions considering the data sample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860163"/>
            <a:ext cx="6637951" cy="3423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6907200" y="75938"/>
            <a:ext cx="22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CBK x Price Range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942750" y="1717500"/>
            <a:ext cx="2165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Using </a:t>
            </a:r>
            <a:r>
              <a:rPr b="1" lang="pt-BR" sz="900">
                <a:solidFill>
                  <a:schemeClr val="dk1"/>
                </a:solidFill>
              </a:rPr>
              <a:t>hypothetical</a:t>
            </a:r>
            <a:r>
              <a:rPr b="1" lang="pt-BR" sz="900">
                <a:solidFill>
                  <a:schemeClr val="dk1"/>
                </a:solidFill>
              </a:rPr>
              <a:t> price ranges, we can see that the CBK rate raises when we look to more </a:t>
            </a:r>
            <a:r>
              <a:rPr b="1" lang="pt-BR" sz="900">
                <a:solidFill>
                  <a:schemeClr val="dk1"/>
                </a:solidFill>
              </a:rPr>
              <a:t>expensive</a:t>
            </a:r>
            <a:r>
              <a:rPr b="1" lang="pt-BR" sz="900">
                <a:solidFill>
                  <a:schemeClr val="dk1"/>
                </a:solidFill>
              </a:rPr>
              <a:t> purchases.</a:t>
            </a:r>
            <a:br>
              <a:rPr b="1" lang="pt-BR" sz="900">
                <a:solidFill>
                  <a:schemeClr val="dk1"/>
                </a:solidFill>
              </a:rPr>
            </a:b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One way to analyze and avoid those types of CBKs is implanting rule mechanism for those price ranges.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50" y="721525"/>
            <a:ext cx="6439856" cy="42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6907200" y="75938"/>
            <a:ext cx="22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Rule per Price Range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822925" y="1440450"/>
            <a:ext cx="4046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Now that we understand that we have a lack of security of these price ranges that have highest levels of CBK rate, we can work in solution to avoid this in the future.</a:t>
            </a:r>
            <a:br>
              <a:rPr b="1" lang="pt-BR" sz="900">
                <a:solidFill>
                  <a:schemeClr val="dk1"/>
                </a:solidFill>
              </a:rPr>
            </a:b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We can apply solutions such as 3DS to apply one more step of security, by making the user confirm the purchase through a SMS or Token Activation in a issuer’s app.</a:t>
            </a:r>
            <a:br>
              <a:rPr b="1" lang="pt-BR" sz="900">
                <a:solidFill>
                  <a:schemeClr val="dk1"/>
                </a:solidFill>
              </a:rPr>
            </a:b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This can save more money from the merchant’s revenue, </a:t>
            </a:r>
            <a:r>
              <a:rPr b="1" lang="pt-BR" sz="900">
                <a:solidFill>
                  <a:schemeClr val="dk1"/>
                </a:solidFill>
              </a:rPr>
              <a:t>because</a:t>
            </a:r>
            <a:r>
              <a:rPr b="1" lang="pt-BR" sz="900">
                <a:solidFill>
                  <a:schemeClr val="dk1"/>
                </a:solidFill>
              </a:rPr>
              <a:t> if this generate a dispute, the issuers that will pay all the taxes </a:t>
            </a:r>
            <a:r>
              <a:rPr b="1" lang="pt-BR" sz="900">
                <a:solidFill>
                  <a:schemeClr val="dk1"/>
                </a:solidFill>
              </a:rPr>
              <a:t>involved</a:t>
            </a:r>
            <a:r>
              <a:rPr b="1" lang="pt-BR" sz="900">
                <a:solidFill>
                  <a:schemeClr val="dk1"/>
                </a:solidFill>
              </a:rPr>
              <a:t> in this process, </a:t>
            </a:r>
            <a:r>
              <a:rPr b="1" lang="pt-BR" sz="900">
                <a:solidFill>
                  <a:schemeClr val="dk1"/>
                </a:solidFill>
              </a:rPr>
              <a:t>including</a:t>
            </a:r>
            <a:r>
              <a:rPr b="1" lang="pt-BR" sz="900">
                <a:solidFill>
                  <a:schemeClr val="dk1"/>
                </a:solidFill>
              </a:rPr>
              <a:t> the CBK amount.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400" y="906725"/>
            <a:ext cx="4518125" cy="3673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907200" y="75938"/>
            <a:ext cx="22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Detecting detractors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855125" y="3326000"/>
            <a:ext cx="5565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Beyond the previous matrix made in PowerBI, we also can use SQL to identify the friendly-fraud users that are attacking the </a:t>
            </a:r>
            <a:r>
              <a:rPr b="1" lang="pt-BR" sz="900">
                <a:solidFill>
                  <a:schemeClr val="dk1"/>
                </a:solidFill>
              </a:rPr>
              <a:t>merchants.</a:t>
            </a:r>
            <a:br>
              <a:rPr b="1" lang="pt-BR" sz="900">
                <a:solidFill>
                  <a:schemeClr val="dk1"/>
                </a:solidFill>
              </a:rPr>
            </a:b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One way to avoid these users to make transactions in the future, is inserting their user_id, device_id and the card_number in a black list, so when they start a new transaction the system will deny it automatically.</a:t>
            </a:r>
            <a:br>
              <a:rPr b="1" lang="pt-BR" sz="900">
                <a:solidFill>
                  <a:schemeClr val="dk1"/>
                </a:solidFill>
              </a:rPr>
            </a:b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In this case, I use the above code in MySQL to bring the main detractors of CBK rate.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00" y="708050"/>
            <a:ext cx="2080225" cy="426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275" y="1218425"/>
            <a:ext cx="4305000" cy="16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6907200" y="75938"/>
            <a:ext cx="22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Velocity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00" y="2799725"/>
            <a:ext cx="48672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00" y="916550"/>
            <a:ext cx="4867275" cy="1740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777525" y="1411975"/>
            <a:ext cx="2920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We can also improve our security by analyzing </a:t>
            </a:r>
            <a:r>
              <a:rPr b="1" lang="pt-BR" sz="900">
                <a:solidFill>
                  <a:schemeClr val="dk1"/>
                </a:solidFill>
              </a:rPr>
              <a:t>quantity</a:t>
            </a:r>
            <a:r>
              <a:rPr b="1" lang="pt-BR" sz="900">
                <a:solidFill>
                  <a:schemeClr val="dk1"/>
                </a:solidFill>
              </a:rPr>
              <a:t> of purchases by hour and </a:t>
            </a:r>
            <a:r>
              <a:rPr b="1" lang="pt-BR" sz="900">
                <a:solidFill>
                  <a:schemeClr val="dk1"/>
                </a:solidFill>
              </a:rPr>
              <a:t>average</a:t>
            </a:r>
            <a:r>
              <a:rPr b="1" lang="pt-BR" sz="900">
                <a:solidFill>
                  <a:schemeClr val="dk1"/>
                </a:solidFill>
              </a:rPr>
              <a:t> spent.</a:t>
            </a:r>
            <a:br>
              <a:rPr lang="pt-B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Looking to the highlighted register we can observe that the users have a </a:t>
            </a:r>
            <a:r>
              <a:rPr b="1" lang="pt-BR" sz="900">
                <a:solidFill>
                  <a:schemeClr val="dk1"/>
                </a:solidFill>
              </a:rPr>
              <a:t>suspicious transactions per hour</a:t>
            </a:r>
            <a:r>
              <a:rPr lang="pt-BR" sz="900">
                <a:solidFill>
                  <a:schemeClr val="dk1"/>
                </a:solidFill>
              </a:rPr>
              <a:t>.</a:t>
            </a:r>
            <a:br>
              <a:rPr lang="pt-BR" sz="900">
                <a:solidFill>
                  <a:schemeClr val="dk1"/>
                </a:solidFill>
              </a:rPr>
            </a:br>
            <a:endParaRPr b="1"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b="1" lang="pt-BR" sz="900">
                <a:solidFill>
                  <a:schemeClr val="dk1"/>
                </a:solidFill>
              </a:rPr>
              <a:t>High amounts</a:t>
            </a:r>
            <a:endParaRPr b="1"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b="1" lang="pt-BR" sz="900">
                <a:solidFill>
                  <a:schemeClr val="dk1"/>
                </a:solidFill>
              </a:rPr>
              <a:t>High number of purchases</a:t>
            </a:r>
            <a:br>
              <a:rPr lang="pt-B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To improve our anti-fraud payment system, we can apply a</a:t>
            </a:r>
            <a:r>
              <a:rPr b="1" lang="pt-BR" sz="900">
                <a:solidFill>
                  <a:schemeClr val="dk1"/>
                </a:solidFill>
              </a:rPr>
              <a:t> limit of purchases per time. </a:t>
            </a:r>
            <a:r>
              <a:rPr lang="pt-BR" sz="900">
                <a:solidFill>
                  <a:schemeClr val="dk1"/>
                </a:solidFill>
              </a:rPr>
              <a:t> 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6019750" y="75950"/>
            <a:ext cx="312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Rule Simulator Instructions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56700" y="661650"/>
            <a:ext cx="556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You can find the Rule Simulator in the github </a:t>
            </a:r>
            <a:r>
              <a:rPr b="1" lang="pt-BR" sz="900">
                <a:solidFill>
                  <a:schemeClr val="dk1"/>
                </a:solidFill>
              </a:rPr>
              <a:t>repository sent attached in e-mail. 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420" y="1123350"/>
            <a:ext cx="6649155" cy="371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0"/>
          <p:cNvCxnSpPr/>
          <p:nvPr/>
        </p:nvCxnSpPr>
        <p:spPr>
          <a:xfrm flipH="1" rot="10800000">
            <a:off x="6881750" y="1381950"/>
            <a:ext cx="562800" cy="6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0"/>
          <p:cNvSpPr txBox="1"/>
          <p:nvPr/>
        </p:nvSpPr>
        <p:spPr>
          <a:xfrm>
            <a:off x="5813150" y="2051700"/>
            <a:ext cx="18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start clicking 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6019750" y="75950"/>
            <a:ext cx="312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Rule Simulator Instructions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56700" y="661650"/>
            <a:ext cx="556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When show the data, you can set rules for velocity and 3DS and block users with CBK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625" y="1041675"/>
            <a:ext cx="6164031" cy="3853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1"/>
          <p:cNvCxnSpPr/>
          <p:nvPr/>
        </p:nvCxnSpPr>
        <p:spPr>
          <a:xfrm rot="10800000">
            <a:off x="2051550" y="4017825"/>
            <a:ext cx="463200" cy="6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/>
          <p:nvPr/>
        </p:nvCxnSpPr>
        <p:spPr>
          <a:xfrm flipH="1" rot="10800000">
            <a:off x="2536125" y="4010700"/>
            <a:ext cx="356100" cy="6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/>
        </p:nvSpPr>
        <p:spPr>
          <a:xfrm>
            <a:off x="1576625" y="4580700"/>
            <a:ext cx="606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after you define the number of transactions and hours, click in “Execute” 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