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44b0a2ee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44b0a2ee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44b0a2ee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44b0a2ee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44b0a2ee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44b0a2ee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44b0a2ee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44b0a2ee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44b0a2ee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44b0a2ee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44b0a2ee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44b0a2ee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44b0a2ee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44b0a2ee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750" y="1338500"/>
            <a:ext cx="4578498" cy="1132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717252" y="2581325"/>
            <a:ext cx="370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4638FB"/>
                </a:solidFill>
              </a:rPr>
              <a:t>interview case</a:t>
            </a:r>
            <a:endParaRPr b="1" sz="2200">
              <a:solidFill>
                <a:srgbClr val="4638FB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907200" y="75938"/>
            <a:ext cx="223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717252" y="4357975"/>
            <a:ext cx="370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</a:rPr>
              <a:t>Gabriel Soliguetti</a:t>
            </a:r>
            <a:br>
              <a:rPr b="1" lang="pt-BR" sz="2200">
                <a:solidFill>
                  <a:schemeClr val="dk1"/>
                </a:solidFill>
              </a:rPr>
            </a:br>
            <a:r>
              <a:rPr b="1" lang="pt-BR">
                <a:solidFill>
                  <a:schemeClr val="dk1"/>
                </a:solidFill>
              </a:rPr>
              <a:t>gabrielsoliguetti@outlook.com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00" y="128275"/>
            <a:ext cx="1132726" cy="2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43824" y="266025"/>
            <a:ext cx="113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638FB"/>
                </a:solidFill>
              </a:rPr>
              <a:t>interview case</a:t>
            </a:r>
            <a:endParaRPr b="1" sz="1000">
              <a:solidFill>
                <a:srgbClr val="4638FB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6522300" y="408500"/>
            <a:ext cx="2621700" cy="59100"/>
          </a:xfrm>
          <a:prstGeom prst="rect">
            <a:avLst/>
          </a:prstGeom>
          <a:solidFill>
            <a:srgbClr val="3C41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6907200" y="75938"/>
            <a:ext cx="223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Transactions Volume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850" y="721500"/>
            <a:ext cx="8268290" cy="42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00" y="128275"/>
            <a:ext cx="1132726" cy="2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43824" y="266025"/>
            <a:ext cx="113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638FB"/>
                </a:solidFill>
              </a:rPr>
              <a:t>interview case</a:t>
            </a:r>
            <a:endParaRPr b="1" sz="1000">
              <a:solidFill>
                <a:srgbClr val="4638FB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6522300" y="408500"/>
            <a:ext cx="2621700" cy="59100"/>
          </a:xfrm>
          <a:prstGeom prst="rect">
            <a:avLst/>
          </a:prstGeom>
          <a:solidFill>
            <a:srgbClr val="3C41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6907200" y="75938"/>
            <a:ext cx="223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Chargebacks Volume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942750" y="1971300"/>
            <a:ext cx="2165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pt-BR" sz="900">
                <a:solidFill>
                  <a:schemeClr val="dk1"/>
                </a:solidFill>
              </a:rPr>
              <a:t>Increase of chargebacks highlighted in </a:t>
            </a:r>
            <a:r>
              <a:rPr b="1" lang="pt-BR" sz="900">
                <a:solidFill>
                  <a:srgbClr val="FFFF00"/>
                </a:solidFill>
              </a:rPr>
              <a:t>yellow</a:t>
            </a:r>
            <a:r>
              <a:rPr b="1" lang="pt-BR" sz="900">
                <a:solidFill>
                  <a:schemeClr val="dk1"/>
                </a:solidFill>
              </a:rPr>
              <a:t>.</a:t>
            </a:r>
            <a:br>
              <a:rPr b="1" lang="pt-BR" sz="900">
                <a:solidFill>
                  <a:schemeClr val="dk1"/>
                </a:solidFill>
              </a:rPr>
            </a:b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pt-BR" sz="900">
                <a:solidFill>
                  <a:schemeClr val="dk1"/>
                </a:solidFill>
              </a:rPr>
              <a:t>High month CBK Rate (amount of CBK rate / </a:t>
            </a:r>
            <a:r>
              <a:rPr b="1" lang="pt-BR" sz="900">
                <a:solidFill>
                  <a:schemeClr val="dk1"/>
                </a:solidFill>
              </a:rPr>
              <a:t>amount</a:t>
            </a:r>
            <a:r>
              <a:rPr b="1" lang="pt-BR" sz="900">
                <a:solidFill>
                  <a:schemeClr val="dk1"/>
                </a:solidFill>
              </a:rPr>
              <a:t> of approved transactions considering the data sample</a:t>
            </a:r>
            <a:endParaRPr b="1" sz="900">
              <a:solidFill>
                <a:schemeClr val="dk1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860163"/>
            <a:ext cx="6637951" cy="3423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00" y="128275"/>
            <a:ext cx="1132726" cy="2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43824" y="266025"/>
            <a:ext cx="113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638FB"/>
                </a:solidFill>
              </a:rPr>
              <a:t>interview case</a:t>
            </a:r>
            <a:endParaRPr b="1" sz="1000">
              <a:solidFill>
                <a:srgbClr val="4638FB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6522300" y="408500"/>
            <a:ext cx="2621700" cy="59100"/>
          </a:xfrm>
          <a:prstGeom prst="rect">
            <a:avLst/>
          </a:prstGeom>
          <a:solidFill>
            <a:srgbClr val="3C41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6907200" y="75938"/>
            <a:ext cx="223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CBK x Price Range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942750" y="1717500"/>
            <a:ext cx="21657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pt-BR" sz="900">
                <a:solidFill>
                  <a:schemeClr val="dk1"/>
                </a:solidFill>
              </a:rPr>
              <a:t>Using </a:t>
            </a:r>
            <a:r>
              <a:rPr b="1" lang="pt-BR" sz="900">
                <a:solidFill>
                  <a:schemeClr val="dk1"/>
                </a:solidFill>
              </a:rPr>
              <a:t>hypothetical</a:t>
            </a:r>
            <a:r>
              <a:rPr b="1" lang="pt-BR" sz="900">
                <a:solidFill>
                  <a:schemeClr val="dk1"/>
                </a:solidFill>
              </a:rPr>
              <a:t> price ranges, we can see that the CBK rate raises when we look to more </a:t>
            </a:r>
            <a:r>
              <a:rPr b="1" lang="pt-BR" sz="900">
                <a:solidFill>
                  <a:schemeClr val="dk1"/>
                </a:solidFill>
              </a:rPr>
              <a:t>expensive</a:t>
            </a:r>
            <a:r>
              <a:rPr b="1" lang="pt-BR" sz="900">
                <a:solidFill>
                  <a:schemeClr val="dk1"/>
                </a:solidFill>
              </a:rPr>
              <a:t> purchases.</a:t>
            </a:r>
            <a:br>
              <a:rPr b="1" lang="pt-BR" sz="900">
                <a:solidFill>
                  <a:schemeClr val="dk1"/>
                </a:solidFill>
              </a:rPr>
            </a:b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pt-BR" sz="900">
                <a:solidFill>
                  <a:schemeClr val="dk1"/>
                </a:solidFill>
              </a:rPr>
              <a:t>One way to analyze and avoid those types of CBKs is implanting rule mechanism for those price ranges.</a:t>
            </a:r>
            <a:endParaRPr b="1" sz="900">
              <a:solidFill>
                <a:schemeClr val="dk1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50" y="721525"/>
            <a:ext cx="6439856" cy="42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00" y="128275"/>
            <a:ext cx="1132726" cy="2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443824" y="266025"/>
            <a:ext cx="113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638FB"/>
                </a:solidFill>
              </a:rPr>
              <a:t>interview case</a:t>
            </a:r>
            <a:endParaRPr b="1" sz="1000">
              <a:solidFill>
                <a:srgbClr val="4638FB"/>
              </a:solidFill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6522300" y="408500"/>
            <a:ext cx="2621700" cy="59100"/>
          </a:xfrm>
          <a:prstGeom prst="rect">
            <a:avLst/>
          </a:prstGeom>
          <a:solidFill>
            <a:srgbClr val="3C41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6907200" y="75938"/>
            <a:ext cx="223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Rule per Price Range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822925" y="1440450"/>
            <a:ext cx="4046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pt-BR" sz="900">
                <a:solidFill>
                  <a:schemeClr val="dk1"/>
                </a:solidFill>
              </a:rPr>
              <a:t>Now that we understand that we have a lack of security of these price ranges that have highest levels of CBK rate, we can work in solution to avoid this in the future.</a:t>
            </a:r>
            <a:br>
              <a:rPr b="1" lang="pt-BR" sz="900">
                <a:solidFill>
                  <a:schemeClr val="dk1"/>
                </a:solidFill>
              </a:rPr>
            </a:b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pt-BR" sz="900">
                <a:solidFill>
                  <a:schemeClr val="dk1"/>
                </a:solidFill>
              </a:rPr>
              <a:t>We can apply solutions such as 3DS to apply one more step of security, by making the user confirm the purchase through a SMS or Token Activation in a issuer’s app.</a:t>
            </a:r>
            <a:br>
              <a:rPr b="1" lang="pt-BR" sz="900">
                <a:solidFill>
                  <a:schemeClr val="dk1"/>
                </a:solidFill>
              </a:rPr>
            </a:b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pt-BR" sz="900">
                <a:solidFill>
                  <a:schemeClr val="dk1"/>
                </a:solidFill>
              </a:rPr>
              <a:t>This can save more money from the merchant’s revenue, </a:t>
            </a:r>
            <a:r>
              <a:rPr b="1" lang="pt-BR" sz="900">
                <a:solidFill>
                  <a:schemeClr val="dk1"/>
                </a:solidFill>
              </a:rPr>
              <a:t>because</a:t>
            </a:r>
            <a:r>
              <a:rPr b="1" lang="pt-BR" sz="900">
                <a:solidFill>
                  <a:schemeClr val="dk1"/>
                </a:solidFill>
              </a:rPr>
              <a:t> if this generate a dispute, the issuers that will pay all the taxes </a:t>
            </a:r>
            <a:r>
              <a:rPr b="1" lang="pt-BR" sz="900">
                <a:solidFill>
                  <a:schemeClr val="dk1"/>
                </a:solidFill>
              </a:rPr>
              <a:t>involved</a:t>
            </a:r>
            <a:r>
              <a:rPr b="1" lang="pt-BR" sz="900">
                <a:solidFill>
                  <a:schemeClr val="dk1"/>
                </a:solidFill>
              </a:rPr>
              <a:t> in this process, </a:t>
            </a:r>
            <a:r>
              <a:rPr b="1" lang="pt-BR" sz="900">
                <a:solidFill>
                  <a:schemeClr val="dk1"/>
                </a:solidFill>
              </a:rPr>
              <a:t>including</a:t>
            </a:r>
            <a:r>
              <a:rPr b="1" lang="pt-BR" sz="900">
                <a:solidFill>
                  <a:schemeClr val="dk1"/>
                </a:solidFill>
              </a:rPr>
              <a:t> the CBK amount.</a:t>
            </a:r>
            <a:endParaRPr b="1" sz="900">
              <a:solidFill>
                <a:schemeClr val="dk1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400" y="906725"/>
            <a:ext cx="4518125" cy="3673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00" y="128275"/>
            <a:ext cx="1132726" cy="2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443824" y="266025"/>
            <a:ext cx="113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638FB"/>
                </a:solidFill>
              </a:rPr>
              <a:t>interview case</a:t>
            </a:r>
            <a:endParaRPr b="1" sz="1000">
              <a:solidFill>
                <a:srgbClr val="4638FB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6522300" y="408500"/>
            <a:ext cx="2621700" cy="59100"/>
          </a:xfrm>
          <a:prstGeom prst="rect">
            <a:avLst/>
          </a:prstGeom>
          <a:solidFill>
            <a:srgbClr val="3C41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6907200" y="75938"/>
            <a:ext cx="223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Detecting detractors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855125" y="3326000"/>
            <a:ext cx="5565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pt-BR" sz="900">
                <a:solidFill>
                  <a:schemeClr val="dk1"/>
                </a:solidFill>
              </a:rPr>
              <a:t>Beyond the previous matrix made in PowerBI, we also can use SQL to identify the friendly-fraud users that are attacking the </a:t>
            </a:r>
            <a:r>
              <a:rPr b="1" lang="pt-BR" sz="900">
                <a:solidFill>
                  <a:schemeClr val="dk1"/>
                </a:solidFill>
              </a:rPr>
              <a:t>merchants.</a:t>
            </a:r>
            <a:br>
              <a:rPr b="1" lang="pt-BR" sz="900">
                <a:solidFill>
                  <a:schemeClr val="dk1"/>
                </a:solidFill>
              </a:rPr>
            </a:b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pt-BR" sz="900">
                <a:solidFill>
                  <a:schemeClr val="dk1"/>
                </a:solidFill>
              </a:rPr>
              <a:t>One way to avoid these users to make transactions in the future, is inserting their user_id, device_id and the card_number in a black list, so when they start a new transaction the system will deny it automatically.</a:t>
            </a:r>
            <a:br>
              <a:rPr b="1" lang="pt-BR" sz="900">
                <a:solidFill>
                  <a:schemeClr val="dk1"/>
                </a:solidFill>
              </a:rPr>
            </a:b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pt-BR" sz="900">
                <a:solidFill>
                  <a:schemeClr val="dk1"/>
                </a:solidFill>
              </a:rPr>
              <a:t>In this case, I use the above code in MySQL to bring the main detractors of CBK rate.</a:t>
            </a:r>
            <a:endParaRPr b="1" sz="900">
              <a:solidFill>
                <a:schemeClr val="dk1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700" y="708050"/>
            <a:ext cx="2080225" cy="426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5275" y="1218425"/>
            <a:ext cx="4305000" cy="16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00" y="128275"/>
            <a:ext cx="1132726" cy="2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443824" y="266025"/>
            <a:ext cx="113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638FB"/>
                </a:solidFill>
              </a:rPr>
              <a:t>interview case</a:t>
            </a:r>
            <a:endParaRPr b="1" sz="1000">
              <a:solidFill>
                <a:srgbClr val="4638FB"/>
              </a:solidFill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6522300" y="408500"/>
            <a:ext cx="2621700" cy="59100"/>
          </a:xfrm>
          <a:prstGeom prst="rect">
            <a:avLst/>
          </a:prstGeom>
          <a:solidFill>
            <a:srgbClr val="3C41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6907200" y="75938"/>
            <a:ext cx="223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Velocity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00" y="2799725"/>
            <a:ext cx="486727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900" y="916550"/>
            <a:ext cx="4867275" cy="1740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5777525" y="1411975"/>
            <a:ext cx="2920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We can also improve our security by analyzing </a:t>
            </a:r>
            <a:r>
              <a:rPr b="1" lang="pt-BR" sz="900">
                <a:solidFill>
                  <a:schemeClr val="dk1"/>
                </a:solidFill>
              </a:rPr>
              <a:t>quantity</a:t>
            </a:r>
            <a:r>
              <a:rPr b="1" lang="pt-BR" sz="900">
                <a:solidFill>
                  <a:schemeClr val="dk1"/>
                </a:solidFill>
              </a:rPr>
              <a:t> of purchases by hour and </a:t>
            </a:r>
            <a:r>
              <a:rPr b="1" lang="pt-BR" sz="900">
                <a:solidFill>
                  <a:schemeClr val="dk1"/>
                </a:solidFill>
              </a:rPr>
              <a:t>average</a:t>
            </a:r>
            <a:r>
              <a:rPr b="1" lang="pt-BR" sz="900">
                <a:solidFill>
                  <a:schemeClr val="dk1"/>
                </a:solidFill>
              </a:rPr>
              <a:t> spent.</a:t>
            </a:r>
            <a:br>
              <a:rPr lang="pt-BR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Looking to the highlighted register we can observe that the users have a </a:t>
            </a:r>
            <a:r>
              <a:rPr b="1" lang="pt-BR" sz="900">
                <a:solidFill>
                  <a:schemeClr val="dk1"/>
                </a:solidFill>
              </a:rPr>
              <a:t>suspicious transactions per hour</a:t>
            </a:r>
            <a:r>
              <a:rPr lang="pt-BR" sz="900">
                <a:solidFill>
                  <a:schemeClr val="dk1"/>
                </a:solidFill>
              </a:rPr>
              <a:t>.</a:t>
            </a:r>
            <a:br>
              <a:rPr lang="pt-BR" sz="900">
                <a:solidFill>
                  <a:schemeClr val="dk1"/>
                </a:solidFill>
              </a:rPr>
            </a:br>
            <a:endParaRPr b="1" sz="900">
              <a:solidFill>
                <a:schemeClr val="dk1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b="1" lang="pt-BR" sz="900">
                <a:solidFill>
                  <a:schemeClr val="dk1"/>
                </a:solidFill>
              </a:rPr>
              <a:t>High amounts</a:t>
            </a:r>
            <a:endParaRPr b="1" sz="900">
              <a:solidFill>
                <a:schemeClr val="dk1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b="1" lang="pt-BR" sz="900">
                <a:solidFill>
                  <a:schemeClr val="dk1"/>
                </a:solidFill>
              </a:rPr>
              <a:t>High number of purchases</a:t>
            </a:r>
            <a:br>
              <a:rPr lang="pt-BR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To improve our anti-fraud payment system, we can apply a</a:t>
            </a:r>
            <a:r>
              <a:rPr b="1" lang="pt-BR" sz="900">
                <a:solidFill>
                  <a:schemeClr val="dk1"/>
                </a:solidFill>
              </a:rPr>
              <a:t> limit of purchases per time. </a:t>
            </a:r>
            <a:r>
              <a:rPr lang="pt-BR" sz="900">
                <a:solidFill>
                  <a:schemeClr val="dk1"/>
                </a:solidFill>
              </a:rPr>
              <a:t> 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00" y="128275"/>
            <a:ext cx="1132726" cy="2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443824" y="266025"/>
            <a:ext cx="113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638FB"/>
                </a:solidFill>
              </a:rPr>
              <a:t>interview case</a:t>
            </a:r>
            <a:endParaRPr b="1" sz="1000">
              <a:solidFill>
                <a:srgbClr val="4638FB"/>
              </a:solidFill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6522300" y="408500"/>
            <a:ext cx="2621700" cy="59100"/>
          </a:xfrm>
          <a:prstGeom prst="rect">
            <a:avLst/>
          </a:prstGeom>
          <a:solidFill>
            <a:srgbClr val="3C41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6907200" y="75938"/>
            <a:ext cx="223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Links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4600738" y="1556625"/>
            <a:ext cx="4299600" cy="2073000"/>
          </a:xfrm>
          <a:prstGeom prst="roundRect">
            <a:avLst>
              <a:gd fmla="val 16667" name="adj"/>
            </a:avLst>
          </a:prstGeom>
          <a:solidFill>
            <a:srgbClr val="3C41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RULE SIMULATOR IN VB.NET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236538" y="1556625"/>
            <a:ext cx="4299600" cy="2073000"/>
          </a:xfrm>
          <a:prstGeom prst="roundRect">
            <a:avLst>
              <a:gd fmla="val 16667" name="adj"/>
            </a:avLst>
          </a:prstGeom>
          <a:solidFill>
            <a:srgbClr val="3C41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GIT HUB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