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7" r:id="rId7"/>
    <p:sldId id="265" r:id="rId8"/>
    <p:sldId id="261" r:id="rId9"/>
    <p:sldId id="260" r:id="rId10"/>
    <p:sldId id="259" r:id="rId11"/>
    <p:sldId id="266" r:id="rId12"/>
    <p:sldId id="263" r:id="rId13"/>
    <p:sldId id="262" r:id="rId14"/>
    <p:sldId id="269" r:id="rId15"/>
    <p:sldId id="264" r:id="rId16"/>
    <p:sldId id="270" r:id="rId17"/>
    <p:sldId id="268" r:id="rId1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25CE-93F4-43DA-BB7F-3C4503C1AC1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B46A-BAF5-48AD-A5B3-838BCF32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Alternate Process 62"/>
          <p:cNvSpPr/>
          <p:nvPr/>
        </p:nvSpPr>
        <p:spPr>
          <a:xfrm>
            <a:off x="2701242" y="5053113"/>
            <a:ext cx="1674564" cy="591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Control del Motor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704639" y="440675"/>
            <a:ext cx="1663547" cy="4847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Inicio </a:t>
            </a:r>
            <a:r>
              <a:rPr lang="es-MX" sz="1600" dirty="0" err="1" smtClean="0"/>
              <a:t>System</a:t>
            </a:r>
            <a:r>
              <a:rPr lang="es-MX" sz="1600" dirty="0" smtClean="0"/>
              <a:t> </a:t>
            </a:r>
            <a:r>
              <a:rPr lang="es-MX" sz="1600" dirty="0" err="1" smtClean="0"/>
              <a:t>Thread</a:t>
            </a:r>
            <a:endParaRPr lang="es-MX" sz="1600" dirty="0"/>
          </a:p>
        </p:txBody>
      </p:sp>
      <p:sp>
        <p:nvSpPr>
          <p:cNvPr id="9" name="Flowchart: Process 8"/>
          <p:cNvSpPr/>
          <p:nvPr/>
        </p:nvSpPr>
        <p:spPr>
          <a:xfrm>
            <a:off x="2544894" y="6018883"/>
            <a:ext cx="1983037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Enviar </a:t>
            </a:r>
            <a:r>
              <a:rPr lang="es-MX" sz="1600" dirty="0" err="1" smtClean="0"/>
              <a:t>Duty</a:t>
            </a:r>
            <a:r>
              <a:rPr lang="es-MX" sz="1600" dirty="0" smtClean="0"/>
              <a:t> </a:t>
            </a:r>
            <a:r>
              <a:rPr lang="es-MX" sz="1600" dirty="0" err="1" smtClean="0"/>
              <a:t>cycle</a:t>
            </a:r>
            <a:r>
              <a:rPr lang="es-MX" sz="1600" dirty="0" smtClean="0"/>
              <a:t> y RPM al LCD </a:t>
            </a:r>
            <a:r>
              <a:rPr lang="es-MX" sz="1600" dirty="0" err="1" smtClean="0"/>
              <a:t>Thread</a:t>
            </a:r>
            <a:endParaRPr lang="es-MX" sz="1600" dirty="0"/>
          </a:p>
        </p:txBody>
      </p:sp>
      <p:sp>
        <p:nvSpPr>
          <p:cNvPr id="10" name="Flowchart: Process 9"/>
          <p:cNvSpPr/>
          <p:nvPr/>
        </p:nvSpPr>
        <p:spPr>
          <a:xfrm>
            <a:off x="2693622" y="7019578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Duerme </a:t>
            </a:r>
          </a:p>
          <a:p>
            <a:pPr algn="ctr"/>
            <a:r>
              <a:rPr lang="es-MX" sz="1600" dirty="0" smtClean="0"/>
              <a:t>100 ms</a:t>
            </a:r>
            <a:endParaRPr lang="es-MX" sz="16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93622" y="8020274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Refrescar WDT</a:t>
            </a:r>
            <a:endParaRPr lang="es-MX" sz="1600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536413" y="925417"/>
            <a:ext cx="0" cy="48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36413" y="1982120"/>
            <a:ext cx="0" cy="47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36413" y="3027803"/>
            <a:ext cx="0" cy="36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536413" y="5635128"/>
            <a:ext cx="0" cy="3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3536413" y="6591760"/>
            <a:ext cx="0" cy="42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3536413" y="7592455"/>
            <a:ext cx="0" cy="4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878806" y="2218523"/>
            <a:ext cx="1657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2693622" y="1398350"/>
            <a:ext cx="1674564" cy="591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Configuración de </a:t>
            </a:r>
            <a:r>
              <a:rPr lang="es-MX" sz="1600" dirty="0" smtClean="0"/>
              <a:t>Periféricos</a:t>
            </a:r>
            <a:endParaRPr lang="es-MX" sz="1600" dirty="0"/>
          </a:p>
        </p:txBody>
      </p:sp>
      <p:sp>
        <p:nvSpPr>
          <p:cNvPr id="59" name="Flowchart: Alternate Process 58"/>
          <p:cNvSpPr/>
          <p:nvPr/>
        </p:nvSpPr>
        <p:spPr>
          <a:xfrm>
            <a:off x="2637665" y="2449271"/>
            <a:ext cx="1786478" cy="591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Manejo de </a:t>
            </a:r>
          </a:p>
          <a:p>
            <a:pPr algn="ctr"/>
            <a:r>
              <a:rPr lang="es-MX" sz="1600" dirty="0" err="1"/>
              <a:t>Faults</a:t>
            </a:r>
            <a:r>
              <a:rPr lang="es-MX" sz="1600" dirty="0"/>
              <a:t> del Motor</a:t>
            </a:r>
          </a:p>
        </p:txBody>
      </p:sp>
      <p:sp>
        <p:nvSpPr>
          <p:cNvPr id="61" name="Flowchart: Alternate Process 60"/>
          <p:cNvSpPr/>
          <p:nvPr/>
        </p:nvSpPr>
        <p:spPr>
          <a:xfrm>
            <a:off x="2701242" y="3371245"/>
            <a:ext cx="1674564" cy="591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Parpadeo LED Rojo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2485895" y="4101258"/>
            <a:ext cx="2105258" cy="8214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Motor Habilitado?</a:t>
            </a:r>
            <a:endParaRPr lang="es-MX" sz="1600" dirty="0"/>
          </a:p>
        </p:txBody>
      </p:sp>
      <p:cxnSp>
        <p:nvCxnSpPr>
          <p:cNvPr id="68" name="Straight Arrow Connector 67"/>
          <p:cNvCxnSpPr>
            <a:stCxn id="64" idx="2"/>
            <a:endCxn id="63" idx="0"/>
          </p:cNvCxnSpPr>
          <p:nvPr/>
        </p:nvCxnSpPr>
        <p:spPr>
          <a:xfrm>
            <a:off x="3538524" y="4922713"/>
            <a:ext cx="0" cy="1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4" idx="0"/>
          </p:cNvCxnSpPr>
          <p:nvPr/>
        </p:nvCxnSpPr>
        <p:spPr>
          <a:xfrm>
            <a:off x="3538524" y="3962399"/>
            <a:ext cx="0" cy="13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67391" y="476429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266902" y="417343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76" name="Elbow Connector 75"/>
          <p:cNvCxnSpPr>
            <a:stCxn id="64" idx="1"/>
          </p:cNvCxnSpPr>
          <p:nvPr/>
        </p:nvCxnSpPr>
        <p:spPr>
          <a:xfrm rot="10800000" flipV="1">
            <a:off x="2330451" y="4511985"/>
            <a:ext cx="155445" cy="1315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33625" y="5824538"/>
            <a:ext cx="120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2"/>
          </p:cNvCxnSpPr>
          <p:nvPr/>
        </p:nvCxnSpPr>
        <p:spPr>
          <a:xfrm rot="5400000">
            <a:off x="2632608" y="7840144"/>
            <a:ext cx="150799" cy="16568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879601" y="2219325"/>
            <a:ext cx="0" cy="65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987408" y="828103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Filtro</a:t>
            </a:r>
            <a:endParaRPr lang="es-MX" sz="1600" dirty="0"/>
          </a:p>
        </p:txBody>
      </p:sp>
      <p:cxnSp>
        <p:nvCxnSpPr>
          <p:cNvPr id="13" name="Straight Arrow Connector 12"/>
          <p:cNvCxnSpPr>
            <a:stCxn id="5" idx="2"/>
            <a:endCxn id="2" idx="1"/>
          </p:cNvCxnSpPr>
          <p:nvPr/>
        </p:nvCxnSpPr>
        <p:spPr>
          <a:xfrm>
            <a:off x="3819182" y="1393179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4"/>
            <a:endCxn id="18" idx="0"/>
          </p:cNvCxnSpPr>
          <p:nvPr/>
        </p:nvCxnSpPr>
        <p:spPr>
          <a:xfrm>
            <a:off x="3819182" y="2268635"/>
            <a:ext cx="0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27804" y="4083821"/>
            <a:ext cx="0" cy="31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45906" y="5376227"/>
            <a:ext cx="0" cy="119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2997319" y="6582328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2344641" y="1655987"/>
            <a:ext cx="2949081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ORDEN DEL FILTRO</a:t>
            </a:r>
          </a:p>
          <a:p>
            <a:pPr algn="ctr"/>
            <a:r>
              <a:rPr lang="es-MX" sz="1600" dirty="0" smtClean="0"/>
              <a:t>Valor de Entrada</a:t>
            </a:r>
            <a:endParaRPr lang="es-MX" sz="1600" dirty="0"/>
          </a:p>
        </p:txBody>
      </p:sp>
      <p:sp>
        <p:nvSpPr>
          <p:cNvPr id="18" name="Flowchart: Decision 17"/>
          <p:cNvSpPr/>
          <p:nvPr/>
        </p:nvSpPr>
        <p:spPr>
          <a:xfrm>
            <a:off x="2703266" y="2724343"/>
            <a:ext cx="2251652" cy="13594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ORDEN DEL FILTRO</a:t>
            </a:r>
          </a:p>
          <a:p>
            <a:pPr algn="ctr"/>
            <a:r>
              <a:rPr lang="en-US" sz="1600" dirty="0" smtClean="0"/>
              <a:t>&gt; 0</a:t>
            </a:r>
          </a:p>
          <a:p>
            <a:pPr algn="ctr"/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20958" y="412321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255249" y="309197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24" name="Flowchart: Process 23"/>
          <p:cNvSpPr/>
          <p:nvPr/>
        </p:nvSpPr>
        <p:spPr>
          <a:xfrm>
            <a:off x="1495456" y="4408847"/>
            <a:ext cx="4718063" cy="98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3393" y="4656257"/>
            <a:ext cx="82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Valor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Filtrado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1738" y="47796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=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6276" y="4382488"/>
            <a:ext cx="92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Valor de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Entrada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147" y="4520987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 (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0786" y="4396308"/>
            <a:ext cx="110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DEL FILTRO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00532" y="4549587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- 1) *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70762" y="4396308"/>
            <a:ext cx="82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Valor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Filtrado</a:t>
            </a:r>
            <a:endParaRPr lang="es-MX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28996" y="4981083"/>
            <a:ext cx="3531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94666" y="4953230"/>
            <a:ext cx="176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ORDEN DEL FILTRO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1520574" y="5660991"/>
            <a:ext cx="1912367" cy="5560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47892" y="5632224"/>
            <a:ext cx="82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</a:rPr>
              <a:t>Valor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Filtrado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60146" y="5720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9034" y="5632224"/>
            <a:ext cx="92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Valor de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Entrada 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437263" y="5932853"/>
            <a:ext cx="40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8" idx="1"/>
            <a:endCxn id="54" idx="1"/>
          </p:cNvCxnSpPr>
          <p:nvPr/>
        </p:nvCxnSpPr>
        <p:spPr>
          <a:xfrm rot="10800000" flipV="1">
            <a:off x="1547892" y="3404082"/>
            <a:ext cx="1155374" cy="2520530"/>
          </a:xfrm>
          <a:prstGeom prst="bentConnector3">
            <a:avLst>
              <a:gd name="adj1" fmla="val 11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733456" y="1679010"/>
            <a:ext cx="1556339" cy="5436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Interrupción</a:t>
            </a:r>
          </a:p>
          <a:p>
            <a:pPr algn="ctr"/>
            <a:r>
              <a:rPr lang="es-MX" sz="1600" dirty="0" smtClean="0"/>
              <a:t>WDT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11625" y="2222632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2679852" y="4575039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5" name="Flowchart: Process 4"/>
          <p:cNvSpPr/>
          <p:nvPr/>
        </p:nvSpPr>
        <p:spPr>
          <a:xfrm>
            <a:off x="2668835" y="2482041"/>
            <a:ext cx="1685581" cy="627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Deshabilitar Motor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668835" y="3528540"/>
            <a:ext cx="1685581" cy="627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Encender </a:t>
            </a:r>
            <a:r>
              <a:rPr lang="es-MX" sz="1600" dirty="0" err="1" smtClean="0"/>
              <a:t>LEDs</a:t>
            </a:r>
            <a:r>
              <a:rPr lang="es-MX" sz="1600" dirty="0" smtClean="0"/>
              <a:t> Rojo y Amarillo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511626" y="3109904"/>
            <a:ext cx="0" cy="41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511626" y="4156403"/>
            <a:ext cx="0" cy="41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66" y="1435154"/>
            <a:ext cx="2769336" cy="3104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/>
          <p:cNvSpPr/>
          <p:nvPr/>
        </p:nvSpPr>
        <p:spPr>
          <a:xfrm>
            <a:off x="3485644" y="2974394"/>
            <a:ext cx="1867961" cy="154686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5611626" y="3415461"/>
            <a:ext cx="956632" cy="1012922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9536" y="3634000"/>
            <a:ext cx="541020" cy="541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66696" y="3547800"/>
            <a:ext cx="282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4350" y="3545418"/>
            <a:ext cx="0" cy="12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0507" y="3543036"/>
            <a:ext cx="0" cy="12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734" y="3670848"/>
            <a:ext cx="5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Motor</a:t>
            </a:r>
          </a:p>
          <a:p>
            <a:pPr algn="ctr"/>
            <a:r>
              <a:rPr lang="en-US" sz="1200" dirty="0" smtClean="0"/>
              <a:t>CD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 flipV="1">
            <a:off x="5966696" y="4133586"/>
            <a:ext cx="282416" cy="131445"/>
            <a:chOff x="4196715" y="4760118"/>
            <a:chExt cx="282416" cy="1314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96715" y="4764882"/>
              <a:ext cx="282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74369" y="4762500"/>
              <a:ext cx="0" cy="12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0526" y="4760118"/>
              <a:ext cx="0" cy="12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 flipV="1">
            <a:off x="6100046" y="3475409"/>
            <a:ext cx="0" cy="70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00046" y="4260267"/>
            <a:ext cx="0" cy="70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74569" y="34828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114101" y="3530192"/>
            <a:ext cx="184150" cy="770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069808" y="36846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74569" y="3848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69808" y="4050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293490" y="3601615"/>
            <a:ext cx="321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303015" y="4204071"/>
            <a:ext cx="311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293490" y="3823146"/>
            <a:ext cx="321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293490" y="3987588"/>
            <a:ext cx="321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48993" y="348286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12 VCD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4703756" y="40602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GND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4491263" y="368473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FAN RPM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4458793" y="386286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FAN PWM</a:t>
            </a:r>
            <a:endParaRPr 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3545542" y="31541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585074" y="3210998"/>
            <a:ext cx="184150" cy="127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40781" y="3334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5542" y="35031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40781" y="3657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548692" y="38084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3931" y="39602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48692" y="41217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618542" y="2930049"/>
            <a:ext cx="174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CESEQ DRIVER MODULO</a:t>
            </a:r>
            <a:endParaRPr lang="en-US" sz="1200" b="1" dirty="0"/>
          </a:p>
        </p:txBody>
      </p:sp>
      <p:sp>
        <p:nvSpPr>
          <p:cNvPr id="95" name="Rectangle 94"/>
          <p:cNvSpPr/>
          <p:nvPr/>
        </p:nvSpPr>
        <p:spPr>
          <a:xfrm>
            <a:off x="1283465" y="2958674"/>
            <a:ext cx="1748790" cy="1477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3402778" y="3308248"/>
            <a:ext cx="1822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025480" y="3471602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032255" y="3639242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25480" y="3801494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032255" y="3952642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032255" y="4101028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86237" y="315203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12 VCD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0499" y="428184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GND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09122" y="3339605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3.3 V</a:t>
            </a:r>
            <a:endParaRPr 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89884" y="350106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nFAULT</a:t>
            </a:r>
            <a:endParaRPr 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98290" y="3668846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PWM in</a:t>
            </a:r>
            <a:endParaRPr 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3931" y="42626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3025480" y="4398758"/>
            <a:ext cx="559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93526" y="3824498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RPM out</a:t>
            </a:r>
            <a:endParaRPr lang="en-US" sz="105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3404365" y="2784373"/>
            <a:ext cx="0" cy="523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381505" y="2738654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222320" y="2525466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+12 VCD</a:t>
            </a:r>
            <a:endParaRPr lang="en-US" sz="105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04336" y="3958208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nSLEEP</a:t>
            </a:r>
            <a:endParaRPr lang="en-US" sz="1050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3361503" y="4394095"/>
            <a:ext cx="0" cy="304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3243752" y="4701277"/>
            <a:ext cx="2280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3281334" y="4748902"/>
            <a:ext cx="157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336104" y="4803671"/>
            <a:ext cx="57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339695" y="43782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636990" y="4236597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GND</a:t>
            </a:r>
            <a:endParaRPr 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35791" y="3319617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3.3 V</a:t>
            </a:r>
            <a:endParaRPr lang="en-US" sz="105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28070" y="350618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P411</a:t>
            </a:r>
            <a:endParaRPr lang="en-US" sz="105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26061" y="365867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P103</a:t>
            </a:r>
            <a:endParaRPr lang="en-US" sz="1050" dirty="0"/>
          </a:p>
        </p:txBody>
      </p:sp>
      <p:sp>
        <p:nvSpPr>
          <p:cNvPr id="142" name="TextBox 141"/>
          <p:cNvSpPr txBox="1"/>
          <p:nvPr/>
        </p:nvSpPr>
        <p:spPr>
          <a:xfrm>
            <a:off x="2621767" y="381730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P410</a:t>
            </a:r>
            <a:endParaRPr lang="en-US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2628070" y="395680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P412</a:t>
            </a:r>
            <a:endParaRPr 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1407888" y="3512288"/>
            <a:ext cx="1269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b="1" dirty="0" smtClean="0"/>
              <a:t>MICRO:</a:t>
            </a:r>
          </a:p>
          <a:p>
            <a:pPr algn="ctr"/>
            <a:r>
              <a:rPr lang="es-MX" sz="1000" b="1" dirty="0" smtClean="0"/>
              <a:t>R7FS7G27H3A01CFC</a:t>
            </a:r>
            <a:endParaRPr lang="en-US" sz="10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415947" y="143515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 smtClean="0"/>
              <a:t>TARJETA: S7G2 </a:t>
            </a:r>
            <a:r>
              <a:rPr lang="es-MX" sz="1000" b="1" dirty="0"/>
              <a:t>SK</a:t>
            </a:r>
            <a:endParaRPr lang="en-US" sz="1000" b="1" dirty="0"/>
          </a:p>
        </p:txBody>
      </p:sp>
      <p:sp>
        <p:nvSpPr>
          <p:cNvPr id="146" name="Flowchart: Process 145"/>
          <p:cNvSpPr/>
          <p:nvPr/>
        </p:nvSpPr>
        <p:spPr>
          <a:xfrm>
            <a:off x="1433449" y="1766518"/>
            <a:ext cx="1398780" cy="706246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739392" y="1742250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/>
              <a:t>Pantalla LCD</a:t>
            </a:r>
            <a:endParaRPr lang="es-MX" sz="1050" b="1" dirty="0"/>
          </a:p>
        </p:txBody>
      </p:sp>
      <p:sp>
        <p:nvSpPr>
          <p:cNvPr id="148" name="Up Arrow 147"/>
          <p:cNvSpPr/>
          <p:nvPr/>
        </p:nvSpPr>
        <p:spPr>
          <a:xfrm>
            <a:off x="1567832" y="2472765"/>
            <a:ext cx="255383" cy="4859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417858" y="2460608"/>
            <a:ext cx="0" cy="482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186064" y="2908032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SPI 0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1956494" y="2099838"/>
            <a:ext cx="9573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50" dirty="0" smtClean="0"/>
              <a:t>Comunicación</a:t>
            </a:r>
          </a:p>
          <a:p>
            <a:pPr algn="ctr"/>
            <a:r>
              <a:rPr lang="es-MX" sz="1050" dirty="0" smtClean="0"/>
              <a:t>SPI </a:t>
            </a:r>
            <a:endParaRPr lang="es-MX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52463" y="2930680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LCD_D0-D15</a:t>
            </a:r>
            <a:endParaRPr lang="en-US" sz="1050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1771954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V="1">
            <a:off x="1847403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921223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V="1">
            <a:off x="1994291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068111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V="1">
            <a:off x="2141179" y="4820930"/>
            <a:ext cx="78582" cy="78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214932" y="4860699"/>
            <a:ext cx="38813" cy="38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739392" y="4862391"/>
            <a:ext cx="37121" cy="37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2252471" y="4860221"/>
            <a:ext cx="1036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1575087" y="4862602"/>
            <a:ext cx="167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1994291" y="4438740"/>
            <a:ext cx="0" cy="382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1577468" y="4434577"/>
            <a:ext cx="0" cy="430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2351374" y="4434577"/>
            <a:ext cx="0" cy="430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134316" y="424747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GND</a:t>
            </a:r>
            <a:endParaRPr lang="en-US" sz="1050" dirty="0"/>
          </a:p>
        </p:txBody>
      </p:sp>
      <p:sp>
        <p:nvSpPr>
          <p:cNvPr id="186" name="TextBox 185"/>
          <p:cNvSpPr txBox="1"/>
          <p:nvPr/>
        </p:nvSpPr>
        <p:spPr>
          <a:xfrm>
            <a:off x="1354659" y="4239829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3.3 V</a:t>
            </a:r>
            <a:endParaRPr lang="en-US" sz="1050" dirty="0"/>
          </a:p>
        </p:txBody>
      </p:sp>
      <p:sp>
        <p:nvSpPr>
          <p:cNvPr id="187" name="TextBox 186"/>
          <p:cNvSpPr txBox="1"/>
          <p:nvPr/>
        </p:nvSpPr>
        <p:spPr>
          <a:xfrm>
            <a:off x="1802112" y="425132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P00</a:t>
            </a:r>
            <a:endParaRPr lang="en-US" sz="1050" dirty="0"/>
          </a:p>
        </p:txBody>
      </p:sp>
      <p:sp>
        <p:nvSpPr>
          <p:cNvPr id="188" name="TextBox 187"/>
          <p:cNvSpPr txBox="1"/>
          <p:nvPr/>
        </p:nvSpPr>
        <p:spPr>
          <a:xfrm>
            <a:off x="1608018" y="488998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RPM</a:t>
            </a:r>
          </a:p>
          <a:p>
            <a:pPr algn="ctr"/>
            <a:r>
              <a:rPr lang="en-US" sz="1200" dirty="0" smtClean="0"/>
              <a:t>SET POINT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905117" y="3871467"/>
            <a:ext cx="164307" cy="164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940065" y="3906415"/>
            <a:ext cx="94410" cy="94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22437" y="3822815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SW4</a:t>
            </a:r>
            <a:endParaRPr lang="en-US" sz="1050" dirty="0"/>
          </a:p>
        </p:txBody>
      </p:sp>
      <p:sp>
        <p:nvSpPr>
          <p:cNvPr id="192" name="Rectangle 191"/>
          <p:cNvSpPr/>
          <p:nvPr/>
        </p:nvSpPr>
        <p:spPr>
          <a:xfrm>
            <a:off x="912194" y="4132416"/>
            <a:ext cx="164307" cy="164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947142" y="4167364"/>
            <a:ext cx="94410" cy="94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529514" y="4083764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SW5</a:t>
            </a:r>
            <a:endParaRPr lang="en-US" sz="1050" dirty="0"/>
          </a:p>
        </p:txBody>
      </p:sp>
      <p:sp>
        <p:nvSpPr>
          <p:cNvPr id="195" name="Oval 194"/>
          <p:cNvSpPr/>
          <p:nvPr/>
        </p:nvSpPr>
        <p:spPr>
          <a:xfrm>
            <a:off x="1045897" y="3191153"/>
            <a:ext cx="116282" cy="1162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26257" y="3113676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LED VER</a:t>
            </a:r>
            <a:endParaRPr lang="en-US" sz="1050" dirty="0"/>
          </a:p>
        </p:txBody>
      </p:sp>
      <p:sp>
        <p:nvSpPr>
          <p:cNvPr id="197" name="Oval 196"/>
          <p:cNvSpPr/>
          <p:nvPr/>
        </p:nvSpPr>
        <p:spPr>
          <a:xfrm>
            <a:off x="1045897" y="3366432"/>
            <a:ext cx="116282" cy="11628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23195" y="3296575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LED ROJ</a:t>
            </a:r>
            <a:endParaRPr lang="en-US" sz="1050" dirty="0"/>
          </a:p>
        </p:txBody>
      </p:sp>
      <p:sp>
        <p:nvSpPr>
          <p:cNvPr id="199" name="Oval 198"/>
          <p:cNvSpPr/>
          <p:nvPr/>
        </p:nvSpPr>
        <p:spPr>
          <a:xfrm>
            <a:off x="1045897" y="3562583"/>
            <a:ext cx="116282" cy="1162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402407" y="3493990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LED AMA</a:t>
            </a:r>
            <a:endParaRPr lang="en-US" sz="1050" dirty="0"/>
          </a:p>
        </p:txBody>
      </p:sp>
      <p:cxnSp>
        <p:nvCxnSpPr>
          <p:cNvPr id="204" name="Straight Connector 203"/>
          <p:cNvCxnSpPr>
            <a:stCxn id="195" idx="6"/>
          </p:cNvCxnSpPr>
          <p:nvPr/>
        </p:nvCxnSpPr>
        <p:spPr>
          <a:xfrm>
            <a:off x="1162179" y="3249294"/>
            <a:ext cx="1212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162179" y="3424573"/>
            <a:ext cx="1212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162179" y="3620724"/>
            <a:ext cx="1212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89" idx="3"/>
          </p:cNvCxnSpPr>
          <p:nvPr/>
        </p:nvCxnSpPr>
        <p:spPr>
          <a:xfrm flipV="1">
            <a:off x="1069424" y="3951456"/>
            <a:ext cx="214041" cy="2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075071" y="4208274"/>
            <a:ext cx="214041" cy="2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221913" y="382587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P06</a:t>
            </a:r>
            <a:endParaRPr lang="en-US" sz="1050" dirty="0"/>
          </a:p>
        </p:txBody>
      </p:sp>
      <p:sp>
        <p:nvSpPr>
          <p:cNvPr id="213" name="TextBox 212"/>
          <p:cNvSpPr txBox="1"/>
          <p:nvPr/>
        </p:nvSpPr>
        <p:spPr>
          <a:xfrm>
            <a:off x="1216564" y="408516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P05</a:t>
            </a:r>
            <a:endParaRPr lang="en-US" sz="1050" dirty="0"/>
          </a:p>
        </p:txBody>
      </p:sp>
      <p:sp>
        <p:nvSpPr>
          <p:cNvPr id="214" name="TextBox 213"/>
          <p:cNvSpPr txBox="1"/>
          <p:nvPr/>
        </p:nvSpPr>
        <p:spPr>
          <a:xfrm>
            <a:off x="1214669" y="3496974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P602</a:t>
            </a:r>
            <a:endParaRPr lang="en-US" sz="1050" dirty="0"/>
          </a:p>
        </p:txBody>
      </p:sp>
      <p:sp>
        <p:nvSpPr>
          <p:cNvPr id="215" name="TextBox 214"/>
          <p:cNvSpPr txBox="1"/>
          <p:nvPr/>
        </p:nvSpPr>
        <p:spPr>
          <a:xfrm>
            <a:off x="1211856" y="330401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P601</a:t>
            </a:r>
            <a:endParaRPr 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1211856" y="3122633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P600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13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104122" y="4265850"/>
            <a:ext cx="1770063" cy="49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s-MX" altLang="es-MX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Parámetros de Control</a:t>
            </a:r>
            <a:endParaRPr lang="es-MX" altLang="es-MX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644471" y="3464234"/>
            <a:ext cx="2351648" cy="1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Velocidad del Motor en RPM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Encendido y apagado del Motor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Despliegue de RPM y % de trabajo del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Motor en el LCD</a:t>
            </a: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Indicación visual en </a:t>
            </a:r>
            <a:r>
              <a:rPr lang="es-MX" altLang="es-MX" sz="12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LEDs</a:t>
            </a: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/>
            <a:endParaRPr lang="es-MX" altLang="es-MX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507676" y="1095957"/>
            <a:ext cx="1460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s-MX" altLang="es-MX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Parámetros de Ruido</a:t>
            </a:r>
            <a:endParaRPr lang="es-MX" altLang="es-MX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958757" y="3097920"/>
            <a:ext cx="1571674" cy="639763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eaLnBrk="0" hangingPunct="0"/>
            <a:r>
              <a:rPr lang="en-US" altLang="es-MX" sz="1600" b="1" dirty="0" smtClean="0">
                <a:solidFill>
                  <a:schemeClr val="bg1"/>
                </a:solidFill>
                <a:latin typeface="AvantGarde Md B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Control del Motor de CD</a:t>
            </a:r>
            <a:endParaRPr lang="en-US" altLang="es-MX" sz="1600" b="1" dirty="0">
              <a:solidFill>
                <a:schemeClr val="bg1"/>
              </a:solidFill>
              <a:latin typeface="AvantGarde Md B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3647500" y="2071171"/>
            <a:ext cx="0" cy="941024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V="1">
            <a:off x="3647500" y="3850395"/>
            <a:ext cx="0" cy="82391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4678516" y="3339220"/>
            <a:ext cx="779706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2024216" y="3351920"/>
            <a:ext cx="8842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855267" y="1817013"/>
            <a:ext cx="3505200" cy="77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Ruido en el potenciómetro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V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ariaciones en el sensor Hall</a:t>
            </a:r>
          </a:p>
          <a:p>
            <a:pPr eaLnBrk="0" hangingPunct="0"/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93840" y="3427650"/>
            <a:ext cx="2686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Voltaje de Alimentación de 12 </a:t>
            </a:r>
            <a:r>
              <a:rPr lang="es-MX" altLang="es-MX" sz="12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Vcd</a:t>
            </a: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Voltaje de 5 </a:t>
            </a:r>
            <a:r>
              <a:rPr lang="es-MX" altLang="es-MX" sz="12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Vcd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del USB</a:t>
            </a: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Voltaje del Potenciómetro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Señal del sensor Hall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Señal de los </a:t>
            </a:r>
            <a:r>
              <a:rPr lang="es-MX" altLang="es-MX" sz="12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switches</a:t>
            </a: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endParaRPr lang="es-MX" altLang="es-MX" sz="12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endParaRPr lang="es-MX" altLang="es-MX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079653" y="3012195"/>
            <a:ext cx="1130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s-MX" altLang="es-MX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Entradas</a:t>
            </a:r>
            <a:endParaRPr lang="es-MX" altLang="es-MX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4943995" y="2957946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s-MX" altLang="es-MX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Salidas</a:t>
            </a:r>
            <a:endParaRPr lang="es-MX" altLang="es-MX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053162" y="4835763"/>
            <a:ext cx="2246602" cy="128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Ganancias del control PI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Set </a:t>
            </a:r>
            <a:r>
              <a:rPr lang="es-MX" altLang="es-MX" sz="12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point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Periodo de muestreo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Filtro</a:t>
            </a:r>
          </a:p>
          <a:p>
            <a:pPr eaLnBrk="0" hangingPunct="0">
              <a:buFontTx/>
              <a:buChar char="•"/>
            </a:pPr>
            <a:r>
              <a:rPr lang="es-MX" altLang="es-MX" sz="12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Comunicación </a:t>
            </a:r>
            <a:r>
              <a:rPr lang="es-MX" altLang="es-MX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entre tareas</a:t>
            </a:r>
            <a:endParaRPr lang="es-MX" altLang="es-MX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2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745486" y="612755"/>
            <a:ext cx="676095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64536" y="612755"/>
            <a:ext cx="63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LCD</a:t>
            </a:r>
          </a:p>
          <a:p>
            <a:pPr algn="ctr"/>
            <a:r>
              <a:rPr lang="en-US" sz="1200" b="1" dirty="0" smtClean="0"/>
              <a:t>Thread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4246" y="612755"/>
            <a:ext cx="676095" cy="461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296" y="612755"/>
            <a:ext cx="63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System</a:t>
            </a:r>
          </a:p>
          <a:p>
            <a:pPr algn="ctr"/>
            <a:r>
              <a:rPr lang="en-US" sz="1200" b="1" dirty="0" smtClean="0"/>
              <a:t>Thread</a:t>
            </a:r>
            <a:endParaRPr lang="en-US" sz="1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82294" y="1074420"/>
            <a:ext cx="0" cy="3741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702724" y="1357129"/>
            <a:ext cx="159140" cy="311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83534" y="1074420"/>
            <a:ext cx="0" cy="3741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03964" y="1357129"/>
            <a:ext cx="159140" cy="311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>
            <a:off x="1861864" y="2914467"/>
            <a:ext cx="2142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54635" y="2637467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Message_Queue( 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744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594469" y="1629583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Configuración del ADC0</a:t>
            </a:r>
            <a:endParaRPr lang="es-MX" sz="1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605486" y="828103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Configuración de </a:t>
            </a:r>
            <a:r>
              <a:rPr lang="es-MX" sz="1600" dirty="0" smtClean="0"/>
              <a:t>Periféricos</a:t>
            </a:r>
            <a:endParaRPr lang="es-MX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2506334" y="2675266"/>
            <a:ext cx="186185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Configuración de los </a:t>
            </a:r>
            <a:r>
              <a:rPr lang="es-MX" sz="1600" dirty="0" err="1" smtClean="0"/>
              <a:t>Timers</a:t>
            </a:r>
            <a:r>
              <a:rPr lang="es-MX" sz="1600" dirty="0" smtClean="0"/>
              <a:t> 0, 1, 2</a:t>
            </a:r>
            <a:endParaRPr lang="es-MX" sz="1600" dirty="0"/>
          </a:p>
        </p:txBody>
      </p:sp>
      <p:sp>
        <p:nvSpPr>
          <p:cNvPr id="7" name="Flowchart: Process 6"/>
          <p:cNvSpPr/>
          <p:nvPr/>
        </p:nvSpPr>
        <p:spPr>
          <a:xfrm>
            <a:off x="2594469" y="3609862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Configuración </a:t>
            </a:r>
            <a:r>
              <a:rPr lang="es-MX" sz="1600" dirty="0" smtClean="0"/>
              <a:t>de la IRQ5</a:t>
            </a:r>
            <a:endParaRPr lang="es-MX" sz="1600" dirty="0"/>
          </a:p>
        </p:txBody>
      </p:sp>
      <p:sp>
        <p:nvSpPr>
          <p:cNvPr id="8" name="Flowchart: Process 7"/>
          <p:cNvSpPr/>
          <p:nvPr/>
        </p:nvSpPr>
        <p:spPr>
          <a:xfrm>
            <a:off x="2594469" y="4500393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Iniciar </a:t>
            </a:r>
            <a:r>
              <a:rPr lang="es-MX" sz="1600" dirty="0" err="1" smtClean="0"/>
              <a:t>Timers</a:t>
            </a:r>
            <a:endParaRPr lang="es-MX" sz="1600" dirty="0"/>
          </a:p>
        </p:txBody>
      </p:sp>
      <p:sp>
        <p:nvSpPr>
          <p:cNvPr id="9" name="Flowchart: Process 8"/>
          <p:cNvSpPr/>
          <p:nvPr/>
        </p:nvSpPr>
        <p:spPr>
          <a:xfrm>
            <a:off x="2445741" y="5457025"/>
            <a:ext cx="1983037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Inicializar </a:t>
            </a:r>
            <a:r>
              <a:rPr lang="es-MX" sz="1600" dirty="0" err="1" smtClean="0"/>
              <a:t>LEDs</a:t>
            </a:r>
            <a:r>
              <a:rPr lang="es-MX" sz="1600" dirty="0" smtClean="0"/>
              <a:t>  apagándolos</a:t>
            </a:r>
            <a:endParaRPr lang="es-MX" sz="1600" dirty="0"/>
          </a:p>
        </p:txBody>
      </p:sp>
      <p:sp>
        <p:nvSpPr>
          <p:cNvPr id="10" name="Flowchart: Process 9"/>
          <p:cNvSpPr/>
          <p:nvPr/>
        </p:nvSpPr>
        <p:spPr>
          <a:xfrm>
            <a:off x="2594469" y="6457720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Configuración del  WDT</a:t>
            </a:r>
            <a:endParaRPr lang="es-MX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37259" y="1145757"/>
            <a:ext cx="0" cy="48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37259" y="2202460"/>
            <a:ext cx="0" cy="47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7259" y="3248143"/>
            <a:ext cx="0" cy="36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7259" y="4182739"/>
            <a:ext cx="0" cy="31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37259" y="5073270"/>
            <a:ext cx="0" cy="3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37259" y="6029902"/>
            <a:ext cx="0" cy="42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37259" y="7030597"/>
            <a:ext cx="0" cy="4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2605486" y="7471492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97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2376479" y="2423303"/>
            <a:ext cx="1770964" cy="9901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Hay </a:t>
            </a:r>
            <a:r>
              <a:rPr lang="en-US" sz="1600" dirty="0" err="1" smtClean="0"/>
              <a:t>nFault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" name="Flowchart: Process 26"/>
          <p:cNvSpPr/>
          <p:nvPr/>
        </p:nvSpPr>
        <p:spPr>
          <a:xfrm>
            <a:off x="2351692" y="3612007"/>
            <a:ext cx="1820538" cy="810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Poner parpadeo de LED Rojo a  1 Hz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419171" y="1663398"/>
            <a:ext cx="1685581" cy="572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Leer </a:t>
            </a:r>
            <a:r>
              <a:rPr lang="es-MX" sz="1600" dirty="0" err="1" smtClean="0"/>
              <a:t>nFault</a:t>
            </a:r>
            <a:endParaRPr lang="es-MX" sz="16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284213" y="289731"/>
            <a:ext cx="1955496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Manejo de </a:t>
            </a:r>
          </a:p>
          <a:p>
            <a:pPr algn="ctr"/>
            <a:r>
              <a:rPr lang="es-MX" sz="1600" dirty="0" err="1"/>
              <a:t>Faults</a:t>
            </a:r>
            <a:r>
              <a:rPr lang="es-MX" sz="1600" dirty="0"/>
              <a:t> del Motor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654631" y="2656754"/>
            <a:ext cx="1685581" cy="5434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Fault</a:t>
            </a:r>
            <a:r>
              <a:rPr lang="es-MX" sz="1600" dirty="0" smtClean="0"/>
              <a:t> status = 1</a:t>
            </a:r>
          </a:p>
          <a:p>
            <a:pPr algn="ctr"/>
            <a:r>
              <a:rPr lang="es-MX" sz="1600" dirty="0"/>
              <a:t>Deshabilita </a:t>
            </a:r>
            <a:r>
              <a:rPr lang="es-MX" sz="1600" dirty="0" smtClean="0"/>
              <a:t>Motor</a:t>
            </a:r>
            <a:endParaRPr lang="es-MX" sz="1600" dirty="0"/>
          </a:p>
        </p:txBody>
      </p:sp>
      <p:sp>
        <p:nvSpPr>
          <p:cNvPr id="10" name="Flowchart: Process 9"/>
          <p:cNvSpPr/>
          <p:nvPr/>
        </p:nvSpPr>
        <p:spPr>
          <a:xfrm>
            <a:off x="2280495" y="6539068"/>
            <a:ext cx="1962932" cy="783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Incrementa Contador de </a:t>
            </a:r>
            <a:r>
              <a:rPr lang="es-MX" sz="1600" dirty="0" err="1" smtClean="0"/>
              <a:t>nFaults</a:t>
            </a:r>
            <a:r>
              <a:rPr lang="es-MX" sz="1600" dirty="0" smtClean="0"/>
              <a:t>.</a:t>
            </a:r>
          </a:p>
          <a:p>
            <a:pPr algn="ctr"/>
            <a:r>
              <a:rPr lang="es-MX" sz="1600" dirty="0" err="1" smtClean="0"/>
              <a:t>Fault</a:t>
            </a:r>
            <a:r>
              <a:rPr lang="es-MX" sz="1600" dirty="0" smtClean="0"/>
              <a:t> status = 0</a:t>
            </a:r>
            <a:endParaRPr lang="es-MX" sz="16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2430188" y="7923949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4593671" y="3612007"/>
            <a:ext cx="1808757" cy="810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Poner parpadeo de LED Rojo a 10 Hz</a:t>
            </a:r>
          </a:p>
        </p:txBody>
      </p:sp>
      <p:cxnSp>
        <p:nvCxnSpPr>
          <p:cNvPr id="11" name="Straight Arrow Connector 10"/>
          <p:cNvCxnSpPr>
            <a:stCxn id="2" idx="3"/>
            <a:endCxn id="8" idx="1"/>
          </p:cNvCxnSpPr>
          <p:nvPr/>
        </p:nvCxnSpPr>
        <p:spPr>
          <a:xfrm>
            <a:off x="4066606" y="2918401"/>
            <a:ext cx="58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8279" y="261268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0121" y="550990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28" name="Flowchart: Decision 27"/>
          <p:cNvSpPr/>
          <p:nvPr/>
        </p:nvSpPr>
        <p:spPr>
          <a:xfrm>
            <a:off x="2105737" y="5543295"/>
            <a:ext cx="2312716" cy="7842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Fault status = 1?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61961" y="1382926"/>
            <a:ext cx="1" cy="2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61961" y="2236275"/>
            <a:ext cx="1" cy="18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59972" y="3413498"/>
            <a:ext cx="3979" cy="19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61961" y="5281980"/>
            <a:ext cx="0" cy="26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8" idx="0"/>
          </p:cNvCxnSpPr>
          <p:nvPr/>
        </p:nvCxnSpPr>
        <p:spPr>
          <a:xfrm>
            <a:off x="5497422" y="3156181"/>
            <a:ext cx="628" cy="45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7877" y="620904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234517" y="330148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56" name="Flowchart: Alternate Process 55"/>
          <p:cNvSpPr/>
          <p:nvPr/>
        </p:nvSpPr>
        <p:spPr>
          <a:xfrm>
            <a:off x="2299912" y="4707215"/>
            <a:ext cx="1924098" cy="591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Procesar</a:t>
            </a:r>
          </a:p>
          <a:p>
            <a:pPr algn="ctr"/>
            <a:r>
              <a:rPr lang="es-MX" sz="1600" dirty="0"/>
              <a:t>Estado del Motor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59972" y="4422665"/>
            <a:ext cx="3978" cy="28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2306250" y="1058888"/>
            <a:ext cx="1911422" cy="3423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Fault</a:t>
            </a:r>
            <a:r>
              <a:rPr lang="es-MX" sz="1600" dirty="0" smtClean="0"/>
              <a:t> status</a:t>
            </a:r>
            <a:endParaRPr lang="es-MX" sz="1600" dirty="0"/>
          </a:p>
        </p:txBody>
      </p:sp>
      <p:cxnSp>
        <p:nvCxnSpPr>
          <p:cNvPr id="9" name="Straight Arrow Connector 8"/>
          <p:cNvCxnSpPr>
            <a:stCxn id="28" idx="2"/>
            <a:endCxn id="10" idx="0"/>
          </p:cNvCxnSpPr>
          <p:nvPr/>
        </p:nvCxnSpPr>
        <p:spPr>
          <a:xfrm flipH="1">
            <a:off x="3261961" y="6327536"/>
            <a:ext cx="134" cy="21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9" idx="0"/>
          </p:cNvCxnSpPr>
          <p:nvPr/>
        </p:nvCxnSpPr>
        <p:spPr>
          <a:xfrm>
            <a:off x="3261961" y="7322128"/>
            <a:ext cx="1" cy="6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8" idx="2"/>
          </p:cNvCxnSpPr>
          <p:nvPr/>
        </p:nvCxnSpPr>
        <p:spPr>
          <a:xfrm rot="5400000" flipH="1" flipV="1">
            <a:off x="2778825" y="4903813"/>
            <a:ext cx="3200373" cy="2238078"/>
          </a:xfrm>
          <a:prstGeom prst="bentConnector3">
            <a:avLst>
              <a:gd name="adj1" fmla="val 14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8" idx="1"/>
          </p:cNvCxnSpPr>
          <p:nvPr/>
        </p:nvCxnSpPr>
        <p:spPr>
          <a:xfrm rot="10800000" flipV="1">
            <a:off x="1966913" y="5935416"/>
            <a:ext cx="138824" cy="16353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81200" y="7580313"/>
            <a:ext cx="1278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053503" y="828103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Parpadeo de LED Rojo</a:t>
            </a:r>
            <a:endParaRPr lang="es-MX" sz="1600" dirty="0"/>
          </a:p>
        </p:txBody>
      </p:sp>
      <p:cxnSp>
        <p:nvCxnSpPr>
          <p:cNvPr id="13" name="Straight Arrow Connector 12"/>
          <p:cNvCxnSpPr>
            <a:stCxn id="5" idx="2"/>
            <a:endCxn id="2" idx="1"/>
          </p:cNvCxnSpPr>
          <p:nvPr/>
        </p:nvCxnSpPr>
        <p:spPr>
          <a:xfrm>
            <a:off x="3885277" y="1393179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4"/>
            <a:endCxn id="18" idx="0"/>
          </p:cNvCxnSpPr>
          <p:nvPr/>
        </p:nvCxnSpPr>
        <p:spPr>
          <a:xfrm>
            <a:off x="3885277" y="2268635"/>
            <a:ext cx="0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5276" y="4123213"/>
            <a:ext cx="0" cy="31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02090" y="6105180"/>
            <a:ext cx="0" cy="4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3053503" y="6546075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2410736" y="1655987"/>
            <a:ext cx="2949081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Cantidad de </a:t>
            </a:r>
            <a:r>
              <a:rPr lang="es-MX" sz="1600" dirty="0" err="1" smtClean="0"/>
              <a:t>Ticks</a:t>
            </a:r>
            <a:endParaRPr lang="es-MX" sz="1600" dirty="0" smtClean="0"/>
          </a:p>
          <a:p>
            <a:pPr algn="ctr"/>
            <a:r>
              <a:rPr lang="es-MX" sz="1600" dirty="0" smtClean="0"/>
              <a:t>Contador de </a:t>
            </a:r>
            <a:r>
              <a:rPr lang="es-MX" sz="1600" dirty="0" err="1" smtClean="0"/>
              <a:t>Ticks</a:t>
            </a:r>
            <a:endParaRPr lang="es-MX" sz="1600" dirty="0"/>
          </a:p>
        </p:txBody>
      </p:sp>
      <p:sp>
        <p:nvSpPr>
          <p:cNvPr id="18" name="Flowchart: Decision 17"/>
          <p:cNvSpPr/>
          <p:nvPr/>
        </p:nvSpPr>
        <p:spPr>
          <a:xfrm>
            <a:off x="2538003" y="2724342"/>
            <a:ext cx="2694547" cy="14093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Cont. de Ticks</a:t>
            </a:r>
          </a:p>
          <a:p>
            <a:pPr algn="ctr"/>
            <a:r>
              <a:rPr lang="en-US" sz="1600" dirty="0" smtClean="0"/>
              <a:t>&gt;</a:t>
            </a:r>
          </a:p>
          <a:p>
            <a:pPr algn="ctr"/>
            <a:r>
              <a:rPr lang="en-US" sz="1600" dirty="0"/>
              <a:t>Cant. </a:t>
            </a:r>
            <a:r>
              <a:rPr lang="en-US" sz="1600" dirty="0" smtClean="0"/>
              <a:t>de Ticks</a:t>
            </a:r>
            <a:endParaRPr lang="en-US" sz="1600" dirty="0"/>
          </a:p>
        </p:txBody>
      </p:sp>
      <p:sp>
        <p:nvSpPr>
          <p:cNvPr id="21" name="Flowchart: Process 20"/>
          <p:cNvSpPr/>
          <p:nvPr/>
        </p:nvSpPr>
        <p:spPr>
          <a:xfrm>
            <a:off x="3042486" y="4451317"/>
            <a:ext cx="1685581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Cambiar estado del LED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980898" y="5382704"/>
            <a:ext cx="1808757" cy="810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Reinicia</a:t>
            </a:r>
          </a:p>
          <a:p>
            <a:pPr algn="ctr"/>
            <a:r>
              <a:rPr lang="es-MX" sz="1600" dirty="0" smtClean="0"/>
              <a:t>Contador de </a:t>
            </a:r>
            <a:r>
              <a:rPr lang="es-MX" sz="1600" dirty="0" err="1" smtClean="0"/>
              <a:t>Ticks</a:t>
            </a:r>
            <a:endParaRPr lang="es-MX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87053" y="412321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1" idx="2"/>
            <a:endCxn id="23" idx="0"/>
          </p:cNvCxnSpPr>
          <p:nvPr/>
        </p:nvCxnSpPr>
        <p:spPr>
          <a:xfrm>
            <a:off x="3885277" y="4926878"/>
            <a:ext cx="0" cy="45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1344" y="309197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35" name="Flowchart: Process 34"/>
          <p:cNvSpPr/>
          <p:nvPr/>
        </p:nvSpPr>
        <p:spPr>
          <a:xfrm>
            <a:off x="1062483" y="4423457"/>
            <a:ext cx="1685581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Incrementa </a:t>
            </a:r>
          </a:p>
          <a:p>
            <a:pPr algn="ctr"/>
            <a:r>
              <a:rPr lang="es-MX" sz="1600" dirty="0" smtClean="0"/>
              <a:t>Contador de </a:t>
            </a:r>
            <a:r>
              <a:rPr lang="es-MX" sz="1600" dirty="0" err="1" smtClean="0"/>
              <a:t>Ticks</a:t>
            </a:r>
            <a:endParaRPr lang="es-MX" sz="1600" dirty="0" smtClean="0"/>
          </a:p>
        </p:txBody>
      </p:sp>
      <p:cxnSp>
        <p:nvCxnSpPr>
          <p:cNvPr id="47" name="Elbow Connector 46"/>
          <p:cNvCxnSpPr>
            <a:stCxn id="18" idx="1"/>
            <a:endCxn id="35" idx="0"/>
          </p:cNvCxnSpPr>
          <p:nvPr/>
        </p:nvCxnSpPr>
        <p:spPr>
          <a:xfrm rot="10800000" flipV="1">
            <a:off x="1905275" y="3429003"/>
            <a:ext cx="632729" cy="994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5" idx="2"/>
          </p:cNvCxnSpPr>
          <p:nvPr/>
        </p:nvCxnSpPr>
        <p:spPr>
          <a:xfrm rot="16200000" flipH="1">
            <a:off x="2174825" y="4629467"/>
            <a:ext cx="1457715" cy="1996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067221" y="828103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Motor</a:t>
            </a:r>
          </a:p>
          <a:p>
            <a:pPr algn="ctr"/>
            <a:r>
              <a:rPr lang="es-MX" sz="1600" dirty="0" smtClean="0"/>
              <a:t>Habilitado</a:t>
            </a:r>
            <a:endParaRPr lang="es-MX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98994" y="1393179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98994" y="4417764"/>
            <a:ext cx="0" cy="21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3067221" y="6546075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2631076" y="1655987"/>
            <a:ext cx="2535837" cy="43638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Estado del Motor</a:t>
            </a:r>
            <a:endParaRPr lang="es-MX" sz="1600" dirty="0"/>
          </a:p>
        </p:txBody>
      </p:sp>
      <p:sp>
        <p:nvSpPr>
          <p:cNvPr id="18" name="Flowchart: Decision 17"/>
          <p:cNvSpPr/>
          <p:nvPr/>
        </p:nvSpPr>
        <p:spPr>
          <a:xfrm>
            <a:off x="2937080" y="2382617"/>
            <a:ext cx="1923828" cy="943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Edo. del Motor</a:t>
            </a:r>
          </a:p>
          <a:p>
            <a:pPr algn="ctr"/>
            <a:r>
              <a:rPr lang="en-US" sz="1600" dirty="0" smtClean="0"/>
              <a:t>= ON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897905" y="3598261"/>
            <a:ext cx="2002179" cy="810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Enciende Motor</a:t>
            </a:r>
          </a:p>
          <a:p>
            <a:pPr algn="ctr"/>
            <a:r>
              <a:rPr lang="es-MX" sz="1600" dirty="0" smtClean="0"/>
              <a:t>Enciende LED Verde</a:t>
            </a:r>
          </a:p>
          <a:p>
            <a:pPr algn="ctr"/>
            <a:r>
              <a:rPr lang="es-MX" sz="1600" dirty="0" err="1" smtClean="0"/>
              <a:t>Mot_Status</a:t>
            </a:r>
            <a:r>
              <a:rPr lang="es-MX" sz="1600" dirty="0" smtClean="0"/>
              <a:t>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91320" y="3174508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321344" y="309197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49" name="Elbow Connector 48"/>
          <p:cNvCxnSpPr>
            <a:stCxn id="20" idx="2"/>
          </p:cNvCxnSpPr>
          <p:nvPr/>
        </p:nvCxnSpPr>
        <p:spPr>
          <a:xfrm rot="16200000" flipH="1">
            <a:off x="2932525" y="5294724"/>
            <a:ext cx="289101" cy="1663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1244001" y="4598552"/>
            <a:ext cx="2002179" cy="13836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Apaga Motor</a:t>
            </a:r>
          </a:p>
          <a:p>
            <a:pPr algn="ctr"/>
            <a:r>
              <a:rPr lang="es-MX" sz="1600" dirty="0" smtClean="0"/>
              <a:t>Apaga LED Verde</a:t>
            </a:r>
          </a:p>
          <a:p>
            <a:pPr algn="ctr"/>
            <a:r>
              <a:rPr lang="es-MX" sz="1600" dirty="0" err="1" smtClean="0"/>
              <a:t>Mot_Status</a:t>
            </a:r>
            <a:r>
              <a:rPr lang="es-MX" sz="1600" dirty="0" smtClean="0"/>
              <a:t> = 0</a:t>
            </a:r>
          </a:p>
          <a:p>
            <a:pPr algn="ctr"/>
            <a:r>
              <a:rPr lang="es-MX" sz="1600" dirty="0" smtClean="0"/>
              <a:t>PWM = 0%</a:t>
            </a:r>
          </a:p>
          <a:p>
            <a:pPr algn="ctr"/>
            <a:r>
              <a:rPr lang="es-MX" sz="1600" dirty="0" smtClean="0"/>
              <a:t>RPM = 0</a:t>
            </a:r>
          </a:p>
        </p:txBody>
      </p:sp>
      <p:cxnSp>
        <p:nvCxnSpPr>
          <p:cNvPr id="12" name="Straight Arrow Connector 11"/>
          <p:cNvCxnSpPr>
            <a:stCxn id="2" idx="4"/>
            <a:endCxn id="18" idx="0"/>
          </p:cNvCxnSpPr>
          <p:nvPr/>
        </p:nvCxnSpPr>
        <p:spPr>
          <a:xfrm flipH="1">
            <a:off x="3898994" y="2092369"/>
            <a:ext cx="1" cy="2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2"/>
            <a:endCxn id="23" idx="0"/>
          </p:cNvCxnSpPr>
          <p:nvPr/>
        </p:nvCxnSpPr>
        <p:spPr>
          <a:xfrm>
            <a:off x="3898994" y="3325662"/>
            <a:ext cx="1" cy="2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0"/>
          </p:cNvCxnSpPr>
          <p:nvPr/>
        </p:nvCxnSpPr>
        <p:spPr>
          <a:xfrm rot="5400000" flipH="1" flipV="1">
            <a:off x="2488030" y="3187589"/>
            <a:ext cx="1168025" cy="165390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/>
          <p:cNvSpPr/>
          <p:nvPr/>
        </p:nvSpPr>
        <p:spPr>
          <a:xfrm>
            <a:off x="703580" y="5041900"/>
            <a:ext cx="105156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Leer RPM_SP</a:t>
            </a:r>
            <a:endParaRPr lang="en-US" sz="1600" dirty="0"/>
          </a:p>
        </p:txBody>
      </p:sp>
      <p:sp>
        <p:nvSpPr>
          <p:cNvPr id="27" name="Flowchart: Summing Junction 26"/>
          <p:cNvSpPr/>
          <p:nvPr/>
        </p:nvSpPr>
        <p:spPr>
          <a:xfrm>
            <a:off x="2298711" y="5040376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3370580" y="5041900"/>
            <a:ext cx="105156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PI</a:t>
            </a:r>
            <a:endParaRPr lang="en-US" sz="1600" dirty="0"/>
          </a:p>
        </p:txBody>
      </p:sp>
      <p:sp>
        <p:nvSpPr>
          <p:cNvPr id="39" name="Flowchart: Process 38"/>
          <p:cNvSpPr/>
          <p:nvPr/>
        </p:nvSpPr>
        <p:spPr>
          <a:xfrm>
            <a:off x="5085990" y="5012055"/>
            <a:ext cx="1017630" cy="669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Actualizar PWM</a:t>
            </a:r>
            <a:endParaRPr lang="es-MX" sz="1600" dirty="0"/>
          </a:p>
        </p:txBody>
      </p:sp>
      <p:sp>
        <p:nvSpPr>
          <p:cNvPr id="40" name="Flowchart: Alternate Process 39"/>
          <p:cNvSpPr/>
          <p:nvPr/>
        </p:nvSpPr>
        <p:spPr>
          <a:xfrm>
            <a:off x="2079255" y="5913755"/>
            <a:ext cx="105156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Filtro</a:t>
            </a:r>
          </a:p>
          <a:p>
            <a:pPr algn="ctr"/>
            <a:r>
              <a:rPr lang="es-MX" sz="1600" dirty="0" smtClean="0"/>
              <a:t>Orden 8</a:t>
            </a:r>
            <a:endParaRPr lang="es-MX" sz="1600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2079255" y="7844405"/>
            <a:ext cx="1051560" cy="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Leer </a:t>
            </a:r>
            <a:r>
              <a:rPr lang="es-MX" sz="1600" dirty="0" err="1" smtClean="0"/>
              <a:t>Frec</a:t>
            </a:r>
            <a:r>
              <a:rPr lang="es-MX" sz="1600" dirty="0" smtClean="0"/>
              <a:t> Sensor Hall</a:t>
            </a:r>
            <a:endParaRPr lang="es-MX" sz="1600" dirty="0"/>
          </a:p>
        </p:txBody>
      </p:sp>
      <p:sp>
        <p:nvSpPr>
          <p:cNvPr id="42" name="Flowchart: Process 41"/>
          <p:cNvSpPr/>
          <p:nvPr/>
        </p:nvSpPr>
        <p:spPr>
          <a:xfrm>
            <a:off x="2032318" y="6849235"/>
            <a:ext cx="1145434" cy="669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Convertir </a:t>
            </a:r>
            <a:r>
              <a:rPr lang="es-MX" sz="1600" dirty="0" err="1" smtClean="0"/>
              <a:t>Frec</a:t>
            </a:r>
            <a:r>
              <a:rPr lang="es-MX" sz="1600" dirty="0" smtClean="0"/>
              <a:t> a RPM</a:t>
            </a:r>
            <a:endParaRPr lang="es-MX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298711" y="5162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71194" y="5353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6" idx="3"/>
            <a:endCxn id="43" idx="1"/>
          </p:cNvCxnSpPr>
          <p:nvPr/>
        </p:nvCxnSpPr>
        <p:spPr>
          <a:xfrm>
            <a:off x="1755140" y="5346700"/>
            <a:ext cx="54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6"/>
            <a:endCxn id="28" idx="1"/>
          </p:cNvCxnSpPr>
          <p:nvPr/>
        </p:nvCxnSpPr>
        <p:spPr>
          <a:xfrm>
            <a:off x="2911359" y="5346700"/>
            <a:ext cx="459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3"/>
            <a:endCxn id="39" idx="1"/>
          </p:cNvCxnSpPr>
          <p:nvPr/>
        </p:nvCxnSpPr>
        <p:spPr>
          <a:xfrm>
            <a:off x="4422140" y="5346700"/>
            <a:ext cx="66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0"/>
          </p:cNvCxnSpPr>
          <p:nvPr/>
        </p:nvCxnSpPr>
        <p:spPr>
          <a:xfrm flipH="1" flipV="1">
            <a:off x="2598793" y="6523355"/>
            <a:ext cx="6242" cy="3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0"/>
          </p:cNvCxnSpPr>
          <p:nvPr/>
        </p:nvCxnSpPr>
        <p:spPr>
          <a:xfrm flipH="1" flipV="1">
            <a:off x="2598793" y="7518525"/>
            <a:ext cx="6242" cy="3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0"/>
            <a:endCxn id="44" idx="2"/>
          </p:cNvCxnSpPr>
          <p:nvPr/>
        </p:nvCxnSpPr>
        <p:spPr>
          <a:xfrm flipH="1" flipV="1">
            <a:off x="2598793" y="5654675"/>
            <a:ext cx="6242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744227" y="6083226"/>
            <a:ext cx="2410193" cy="25686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PLANTA: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MOTOR DE 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159830" y="6180455"/>
            <a:ext cx="869950" cy="7239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 Motor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3835032" y="7863455"/>
            <a:ext cx="869950" cy="7239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9" idx="2"/>
            <a:endCxn id="61" idx="0"/>
          </p:cNvCxnSpPr>
          <p:nvPr/>
        </p:nvCxnSpPr>
        <p:spPr>
          <a:xfrm>
            <a:off x="5594805" y="5681345"/>
            <a:ext cx="0" cy="499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1"/>
            <a:endCxn id="41" idx="3"/>
          </p:cNvCxnSpPr>
          <p:nvPr/>
        </p:nvCxnSpPr>
        <p:spPr>
          <a:xfrm flipH="1" flipV="1">
            <a:off x="3130815" y="8224198"/>
            <a:ext cx="704217" cy="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79445" y="4325062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del Motor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512243" y="464276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Estado del Motor</a:t>
            </a:r>
            <a:endParaRPr lang="en-US" b="1" dirty="0"/>
          </a:p>
        </p:txBody>
      </p:sp>
      <p:grpSp>
        <p:nvGrpSpPr>
          <p:cNvPr id="91" name="Group 90"/>
          <p:cNvGrpSpPr/>
          <p:nvPr/>
        </p:nvGrpSpPr>
        <p:grpSpPr>
          <a:xfrm>
            <a:off x="1352192" y="904459"/>
            <a:ext cx="5315666" cy="2277167"/>
            <a:chOff x="402086" y="1075909"/>
            <a:chExt cx="5315666" cy="2277167"/>
          </a:xfrm>
        </p:grpSpPr>
        <p:sp>
          <p:nvSpPr>
            <p:cNvPr id="4" name="Oval 3"/>
            <p:cNvSpPr/>
            <p:nvPr/>
          </p:nvSpPr>
          <p:spPr>
            <a:xfrm>
              <a:off x="1145752" y="1443208"/>
              <a:ext cx="1300268" cy="1300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Motor OFF</a:t>
              </a:r>
            </a:p>
            <a:p>
              <a:pPr algn="ctr"/>
              <a:r>
                <a:rPr lang="en-US" sz="1400" dirty="0" smtClean="0"/>
                <a:t>LED Verde OFF</a:t>
              </a:r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431752" y="1443208"/>
              <a:ext cx="1300268" cy="1300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Motor ON</a:t>
              </a:r>
            </a:p>
            <a:p>
              <a:pPr algn="ctr"/>
              <a:r>
                <a:rPr lang="en-US" sz="1400" dirty="0" smtClean="0"/>
                <a:t>LED Verde ON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4" idx="6"/>
              <a:endCxn id="18" idx="2"/>
            </p:cNvCxnSpPr>
            <p:nvPr/>
          </p:nvCxnSpPr>
          <p:spPr>
            <a:xfrm>
              <a:off x="2446020" y="2093342"/>
              <a:ext cx="985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1"/>
              <a:endCxn id="4" idx="2"/>
            </p:cNvCxnSpPr>
            <p:nvPr/>
          </p:nvCxnSpPr>
          <p:spPr>
            <a:xfrm rot="16200000" flipH="1" flipV="1">
              <a:off x="1011105" y="1768275"/>
              <a:ext cx="459714" cy="190420"/>
            </a:xfrm>
            <a:prstGeom prst="curvedConnector4">
              <a:avLst>
                <a:gd name="adj1" fmla="val -91148"/>
                <a:gd name="adj2" fmla="val 300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18" idx="1"/>
              <a:endCxn id="4" idx="7"/>
            </p:cNvCxnSpPr>
            <p:nvPr/>
          </p:nvCxnSpPr>
          <p:spPr>
            <a:xfrm rot="16200000" flipV="1">
              <a:off x="2938886" y="950342"/>
              <a:ext cx="12700" cy="1366572"/>
            </a:xfrm>
            <a:prstGeom prst="curvedConnector3">
              <a:avLst>
                <a:gd name="adj1" fmla="val 17993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8" idx="3"/>
              <a:endCxn id="4" idx="5"/>
            </p:cNvCxnSpPr>
            <p:nvPr/>
          </p:nvCxnSpPr>
          <p:spPr>
            <a:xfrm rot="5400000">
              <a:off x="2938886" y="1869770"/>
              <a:ext cx="12700" cy="1366572"/>
            </a:xfrm>
            <a:prstGeom prst="curvedConnector3">
              <a:avLst>
                <a:gd name="adj1" fmla="val 21743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18" idx="7"/>
              <a:endCxn id="18" idx="6"/>
            </p:cNvCxnSpPr>
            <p:nvPr/>
          </p:nvCxnSpPr>
          <p:spPr>
            <a:xfrm rot="16200000" flipH="1">
              <a:off x="4406953" y="1768275"/>
              <a:ext cx="459714" cy="190420"/>
            </a:xfrm>
            <a:prstGeom prst="curvedConnector4">
              <a:avLst>
                <a:gd name="adj1" fmla="val -91148"/>
                <a:gd name="adj2" fmla="val 3050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4" idx="3"/>
              <a:endCxn id="4" idx="4"/>
            </p:cNvCxnSpPr>
            <p:nvPr/>
          </p:nvCxnSpPr>
          <p:spPr>
            <a:xfrm rot="16200000" flipH="1">
              <a:off x="1470819" y="2418409"/>
              <a:ext cx="190420" cy="459714"/>
            </a:xfrm>
            <a:prstGeom prst="curvedConnector3">
              <a:avLst>
                <a:gd name="adj1" fmla="val 300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193249" y="1178313"/>
              <a:ext cx="5245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0  0</a:t>
              </a:r>
            </a:p>
            <a:p>
              <a:pPr algn="ctr"/>
              <a:r>
                <a:rPr lang="en-US" dirty="0" smtClean="0"/>
                <a:t>ó</a:t>
              </a:r>
            </a:p>
            <a:p>
              <a:pPr algn="ctr"/>
              <a:r>
                <a:rPr lang="en-US" dirty="0" smtClean="0"/>
                <a:t>1  1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08271" y="179498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1  1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26392" y="1108767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  1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82984" y="250065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1  0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3501" y="2429746"/>
              <a:ext cx="5245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0  1</a:t>
              </a:r>
            </a:p>
            <a:p>
              <a:pPr algn="ctr"/>
              <a:r>
                <a:rPr lang="en-US" dirty="0" smtClean="0"/>
                <a:t>ó</a:t>
              </a:r>
            </a:p>
            <a:p>
              <a:pPr algn="ctr"/>
              <a:r>
                <a:rPr lang="en-US" dirty="0" smtClean="0"/>
                <a:t>1  0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2086" y="107590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  0</a:t>
              </a:r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06713" y="1498212"/>
            <a:ext cx="11342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Entradas:</a:t>
            </a:r>
          </a:p>
          <a:p>
            <a:r>
              <a:rPr lang="en-US" dirty="0" smtClean="0"/>
              <a:t>Sw4   Sw5</a:t>
            </a:r>
          </a:p>
          <a:p>
            <a:r>
              <a:rPr lang="en-US" b="1" dirty="0"/>
              <a:t> </a:t>
            </a:r>
            <a:r>
              <a:rPr lang="en-US" b="1" dirty="0" smtClean="0"/>
              <a:t> 0         0</a:t>
            </a:r>
          </a:p>
          <a:p>
            <a:r>
              <a:rPr lang="en-US" b="1" dirty="0" smtClean="0"/>
              <a:t>  0         1</a:t>
            </a:r>
            <a:endParaRPr lang="en-US" b="1" dirty="0"/>
          </a:p>
          <a:p>
            <a:r>
              <a:rPr lang="en-US" b="1" dirty="0" smtClean="0"/>
              <a:t>  1         </a:t>
            </a:r>
            <a:r>
              <a:rPr lang="en-US" b="1" dirty="0"/>
              <a:t>0</a:t>
            </a:r>
          </a:p>
          <a:p>
            <a:r>
              <a:rPr lang="en-US" b="1" dirty="0" smtClean="0"/>
              <a:t>  1         1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590794" y="789672"/>
            <a:ext cx="1670897" cy="3280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Control PI</a:t>
            </a:r>
            <a:endParaRPr lang="es-MX" sz="1600" dirty="0"/>
          </a:p>
        </p:txBody>
      </p:sp>
      <p:cxnSp>
        <p:nvCxnSpPr>
          <p:cNvPr id="13" name="Straight Arrow Connector 12"/>
          <p:cNvCxnSpPr>
            <a:stCxn id="5" idx="2"/>
            <a:endCxn id="2" idx="1"/>
          </p:cNvCxnSpPr>
          <p:nvPr/>
        </p:nvCxnSpPr>
        <p:spPr>
          <a:xfrm flipH="1">
            <a:off x="3423947" y="1117755"/>
            <a:ext cx="2296" cy="22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4"/>
          </p:cNvCxnSpPr>
          <p:nvPr/>
        </p:nvCxnSpPr>
        <p:spPr>
          <a:xfrm flipH="1">
            <a:off x="3422568" y="2221476"/>
            <a:ext cx="1379" cy="22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91275" y="5481376"/>
            <a:ext cx="0" cy="4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2642688" y="5922271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2586202" y="1342463"/>
            <a:ext cx="1675489" cy="87901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Error</a:t>
            </a:r>
          </a:p>
          <a:p>
            <a:pPr algn="ctr"/>
            <a:r>
              <a:rPr lang="es-MX" sz="1600" dirty="0" err="1" smtClean="0"/>
              <a:t>Kp</a:t>
            </a:r>
            <a:endParaRPr lang="es-MX" sz="1600" dirty="0" smtClean="0"/>
          </a:p>
          <a:p>
            <a:pPr algn="ctr"/>
            <a:r>
              <a:rPr lang="es-MX" sz="1600" dirty="0" smtClean="0"/>
              <a:t>Ki</a:t>
            </a:r>
            <a:endParaRPr lang="es-MX" sz="1600" dirty="0"/>
          </a:p>
        </p:txBody>
      </p:sp>
      <p:sp>
        <p:nvSpPr>
          <p:cNvPr id="23" name="Flowchart: Process 22"/>
          <p:cNvSpPr/>
          <p:nvPr/>
        </p:nvSpPr>
        <p:spPr>
          <a:xfrm>
            <a:off x="2570083" y="4758900"/>
            <a:ext cx="1808757" cy="810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Limitador</a:t>
            </a:r>
          </a:p>
          <a:p>
            <a:pPr algn="ctr"/>
            <a:r>
              <a:rPr lang="es-MX" sz="1600" dirty="0" smtClean="0"/>
              <a:t>De Rango</a:t>
            </a:r>
          </a:p>
          <a:p>
            <a:pPr algn="ctr"/>
            <a:r>
              <a:rPr lang="es-MX" sz="1600" dirty="0" smtClean="0"/>
              <a:t>(0-100)</a:t>
            </a:r>
          </a:p>
        </p:txBody>
      </p:sp>
      <p:cxnSp>
        <p:nvCxnSpPr>
          <p:cNvPr id="28" name="Straight Arrow Connector 27"/>
          <p:cNvCxnSpPr>
            <a:endCxn id="23" idx="0"/>
          </p:cNvCxnSpPr>
          <p:nvPr/>
        </p:nvCxnSpPr>
        <p:spPr>
          <a:xfrm>
            <a:off x="3474462" y="4303074"/>
            <a:ext cx="0" cy="45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246134" y="2448392"/>
            <a:ext cx="4231649" cy="1911312"/>
            <a:chOff x="2023168" y="2723815"/>
            <a:chExt cx="4231649" cy="1911312"/>
          </a:xfrm>
        </p:grpSpPr>
        <p:sp>
          <p:nvSpPr>
            <p:cNvPr id="54" name="Flowchart: Process 53"/>
            <p:cNvSpPr/>
            <p:nvPr/>
          </p:nvSpPr>
          <p:spPr>
            <a:xfrm>
              <a:off x="2057400" y="2723815"/>
              <a:ext cx="4197417" cy="191131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05337" y="2805978"/>
              <a:ext cx="875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Sal. del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03682" y="29293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=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4538" y="2944477"/>
              <a:ext cx="1543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1/</a:t>
              </a:r>
              <a:r>
                <a:rPr lang="en-US" dirty="0" err="1" smtClean="0">
                  <a:solidFill>
                    <a:schemeClr val="bg1"/>
                  </a:solidFill>
                </a:rPr>
                <a:t>Kp</a:t>
              </a:r>
              <a:r>
                <a:rPr lang="en-US" dirty="0" smtClean="0">
                  <a:solidFill>
                    <a:schemeClr val="bg1"/>
                  </a:solidFill>
                </a:rPr>
                <a:t> * Error +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87227" y="2805087"/>
              <a:ext cx="101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Integral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del Error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23168" y="3584969"/>
              <a:ext cx="101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Integral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del Error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855" y="372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=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54538" y="3713005"/>
              <a:ext cx="1936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1/Ki * Error * </a:t>
              </a:r>
              <a:r>
                <a:rPr lang="en-US" dirty="0" err="1" smtClean="0">
                  <a:solidFill>
                    <a:schemeClr val="bg1"/>
                  </a:solidFill>
                </a:rPr>
                <a:t>Ts</a:t>
              </a:r>
              <a:r>
                <a:rPr lang="en-US" dirty="0" smtClean="0">
                  <a:solidFill>
                    <a:schemeClr val="bg1"/>
                  </a:solidFill>
                </a:rPr>
                <a:t> +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27567" y="3511476"/>
              <a:ext cx="14272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Acumulación</a:t>
              </a:r>
            </a:p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de la Integral</a:t>
              </a:r>
            </a:p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del Error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486851" y="470078"/>
            <a:ext cx="1856548" cy="3820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Leer </a:t>
            </a:r>
            <a:r>
              <a:rPr lang="es-MX" sz="1600" dirty="0" err="1" smtClean="0"/>
              <a:t>RPMs</a:t>
            </a:r>
            <a:r>
              <a:rPr lang="es-MX" sz="1600" dirty="0" smtClean="0"/>
              <a:t> S.P.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15125" y="852092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415125" y="1593040"/>
            <a:ext cx="0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15125" y="3033554"/>
            <a:ext cx="0" cy="31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Terminator 5"/>
          <p:cNvSpPr/>
          <p:nvPr/>
        </p:nvSpPr>
        <p:spPr>
          <a:xfrm>
            <a:off x="2640501" y="5431388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15125" y="4054726"/>
            <a:ext cx="0" cy="3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572335" y="1111501"/>
            <a:ext cx="1685581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Leer ADC 0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274378" y="2054723"/>
            <a:ext cx="2281495" cy="975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Promediar el valor obtenido y las ultimas </a:t>
            </a:r>
            <a:r>
              <a:rPr lang="es-MX" sz="1600" dirty="0"/>
              <a:t>2</a:t>
            </a:r>
            <a:r>
              <a:rPr lang="es-MX" sz="1600" dirty="0" smtClean="0"/>
              <a:t> lecturas anteriores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572335" y="3345701"/>
            <a:ext cx="1685581" cy="709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Guardar el valor obtenido y el valor anterior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2629917" y="4372134"/>
            <a:ext cx="1685581" cy="709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Convierte</a:t>
            </a:r>
            <a:r>
              <a:rPr lang="es-MX" sz="1600" dirty="0" smtClean="0"/>
              <a:t> </a:t>
            </a:r>
            <a:r>
              <a:rPr lang="es-MX" sz="1600" dirty="0" smtClean="0"/>
              <a:t>el valor obtenido </a:t>
            </a:r>
            <a:r>
              <a:rPr lang="es-MX" sz="1600" dirty="0" smtClean="0"/>
              <a:t>de voltaje a RPM</a:t>
            </a:r>
            <a:endParaRPr lang="es-MX" sz="1600" dirty="0" smtClean="0"/>
          </a:p>
        </p:txBody>
      </p:sp>
      <p:cxnSp>
        <p:nvCxnSpPr>
          <p:cNvPr id="8" name="Straight Arrow Connector 7"/>
          <p:cNvCxnSpPr>
            <a:stCxn id="21" idx="2"/>
            <a:endCxn id="6" idx="0"/>
          </p:cNvCxnSpPr>
          <p:nvPr/>
        </p:nvCxnSpPr>
        <p:spPr>
          <a:xfrm flipH="1">
            <a:off x="3472275" y="5081159"/>
            <a:ext cx="433" cy="35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90274" y="1048440"/>
            <a:ext cx="2552338" cy="6876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Interrupción IRQ5 </a:t>
            </a:r>
          </a:p>
          <a:p>
            <a:pPr algn="ctr"/>
            <a:r>
              <a:rPr lang="es-MX" sz="1600" dirty="0" smtClean="0"/>
              <a:t>(Cada flanco de Subida)</a:t>
            </a:r>
            <a:endParaRPr lang="es-MX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51710" y="1723687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51710" y="2483685"/>
            <a:ext cx="0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51710" y="3424409"/>
            <a:ext cx="0" cy="4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819937" y="3865304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752857" y="1986495"/>
            <a:ext cx="1797707" cy="5025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Pulsos Sensor</a:t>
            </a:r>
            <a:endParaRPr lang="es-MX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031502" y="324412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Leer Frecuencia Sensor Hall</a:t>
            </a:r>
            <a:endParaRPr lang="es-MX" b="1" dirty="0"/>
          </a:p>
        </p:txBody>
      </p:sp>
      <p:sp>
        <p:nvSpPr>
          <p:cNvPr id="24" name="Flowchart: Process 23"/>
          <p:cNvSpPr/>
          <p:nvPr/>
        </p:nvSpPr>
        <p:spPr>
          <a:xfrm>
            <a:off x="808920" y="2939392"/>
            <a:ext cx="1685581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Incrementa</a:t>
            </a:r>
          </a:p>
          <a:p>
            <a:pPr algn="ctr"/>
            <a:r>
              <a:rPr lang="es-MX" sz="1600" dirty="0" smtClean="0"/>
              <a:t>Pulsos Sensor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3768909" y="1051658"/>
            <a:ext cx="2198816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Interrupción </a:t>
            </a:r>
            <a:r>
              <a:rPr lang="es-MX" sz="1600" dirty="0" err="1" smtClean="0"/>
              <a:t>Timer</a:t>
            </a:r>
            <a:r>
              <a:rPr lang="es-MX" sz="1600" dirty="0" smtClean="0"/>
              <a:t> 1</a:t>
            </a:r>
          </a:p>
          <a:p>
            <a:pPr algn="ctr"/>
            <a:r>
              <a:rPr lang="es-MX" sz="1600" dirty="0" smtClean="0"/>
              <a:t>(Cada 100 ms) </a:t>
            </a:r>
            <a:endParaRPr lang="es-MX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65084" y="1616734"/>
            <a:ext cx="0" cy="2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65084" y="2376732"/>
            <a:ext cx="0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084" y="3317456"/>
            <a:ext cx="0" cy="31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4033311" y="4430380"/>
            <a:ext cx="1663547" cy="5650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Termina subrutina</a:t>
            </a:r>
            <a:endParaRPr lang="es-MX" sz="1600" dirty="0"/>
          </a:p>
        </p:txBody>
      </p:sp>
      <p:sp>
        <p:nvSpPr>
          <p:cNvPr id="34" name="Flowchart: Data 33"/>
          <p:cNvSpPr/>
          <p:nvPr/>
        </p:nvSpPr>
        <p:spPr>
          <a:xfrm>
            <a:off x="3966231" y="1879542"/>
            <a:ext cx="1797707" cy="5025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Pulsos Sensor</a:t>
            </a:r>
            <a:endParaRPr lang="es-MX" sz="1600" dirty="0"/>
          </a:p>
        </p:txBody>
      </p:sp>
      <p:sp>
        <p:nvSpPr>
          <p:cNvPr id="36" name="Flowchart: Process 35"/>
          <p:cNvSpPr/>
          <p:nvPr/>
        </p:nvSpPr>
        <p:spPr>
          <a:xfrm>
            <a:off x="3449417" y="2832439"/>
            <a:ext cx="3012954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Frec</a:t>
            </a:r>
            <a:r>
              <a:rPr lang="es-MX" sz="1600" dirty="0" smtClean="0"/>
              <a:t> Sensor = 10 * Pulsos Sensor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65084" y="4116426"/>
            <a:ext cx="0" cy="3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3449417" y="3631409"/>
            <a:ext cx="3012954" cy="4755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Frec</a:t>
            </a:r>
            <a:r>
              <a:rPr lang="es-MX" sz="1600" dirty="0" smtClean="0"/>
              <a:t> Sensor = (</a:t>
            </a:r>
            <a:r>
              <a:rPr lang="es-MX" sz="1600" dirty="0" err="1" smtClean="0"/>
              <a:t>Frec</a:t>
            </a:r>
            <a:r>
              <a:rPr lang="es-MX" sz="1600" dirty="0" smtClean="0"/>
              <a:t> Sensor + Frecuencia Sensor anterior)/2</a:t>
            </a:r>
          </a:p>
        </p:txBody>
      </p:sp>
    </p:spTree>
    <p:extLst>
      <p:ext uri="{BB962C8B-B14F-4D97-AF65-F5344CB8AC3E}">
        <p14:creationId xmlns:p14="http://schemas.microsoft.com/office/powerpoint/2010/main" val="8281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8844E5868F58498F7E7E78A17548C4" ma:contentTypeVersion="13" ma:contentTypeDescription="Crear nuevo documento." ma:contentTypeScope="" ma:versionID="408556f9719be6d3bef9c25537c41672">
  <xsd:schema xmlns:xsd="http://www.w3.org/2001/XMLSchema" xmlns:xs="http://www.w3.org/2001/XMLSchema" xmlns:p="http://schemas.microsoft.com/office/2006/metadata/properties" xmlns:ns3="3117dad2-1143-492c-a2da-bbfaf3f59b77" xmlns:ns4="940cd4f2-15ad-4729-a603-5e73cff95ecc" targetNamespace="http://schemas.microsoft.com/office/2006/metadata/properties" ma:root="true" ma:fieldsID="9c2a402412286d95353567d3223fe227" ns3:_="" ns4:_="">
    <xsd:import namespace="3117dad2-1143-492c-a2da-bbfaf3f59b77"/>
    <xsd:import namespace="940cd4f2-15ad-4729-a603-5e73cff95e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7dad2-1143-492c-a2da-bbfaf3f5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d4f2-15ad-4729-a603-5e73cff95e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1E7A4B-B1F7-47FE-933F-24ABC236CE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7dad2-1143-492c-a2da-bbfaf3f59b77"/>
    <ds:schemaRef ds:uri="940cd4f2-15ad-4729-a603-5e73cff95e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55BB8F-D0BB-44DE-9446-B5DD6008F539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3117dad2-1143-492c-a2da-bbfaf3f59b77"/>
    <ds:schemaRef ds:uri="http://schemas.microsoft.com/office/infopath/2007/PartnerControls"/>
    <ds:schemaRef ds:uri="http://schemas.openxmlformats.org/package/2006/metadata/core-properties"/>
    <ds:schemaRef ds:uri="940cd4f2-15ad-4729-a603-5e73cff95ecc"/>
  </ds:schemaRefs>
</ds:datastoreItem>
</file>

<file path=customXml/itemProps3.xml><?xml version="1.0" encoding="utf-8"?>
<ds:datastoreItem xmlns:ds="http://schemas.openxmlformats.org/officeDocument/2006/customXml" ds:itemID="{771A06C5-BB2D-4EB1-8D56-97D747CC54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3440</TotalTime>
  <Words>640</Words>
  <Application>Microsoft Office PowerPoint</Application>
  <PresentationFormat>Letter Paper (8.5x11 in)</PresentationFormat>
  <Paragraphs>259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AvantGarde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Pintor, Jose (MEX, TYP, DI)</dc:creator>
  <cp:lastModifiedBy>Pintor, Jose (MEX, TYP, DI)</cp:lastModifiedBy>
  <cp:revision>88</cp:revision>
  <dcterms:created xsi:type="dcterms:W3CDTF">2019-07-31T14:28:07Z</dcterms:created>
  <dcterms:modified xsi:type="dcterms:W3CDTF">2019-08-06T03:20:54Z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0x010100FA8844E5868F58498F7E7E78A17548C4</vt:lpwstr>
  </property>
</Properties>
</file>