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7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25" d="100"/>
          <a:sy n="25" d="100"/>
        </p:scale>
        <p:origin x="1320" y="-9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B6D5E66F-9009-47ED-BB8E-E6EE944B4014}"/>
              </a:ext>
            </a:extLst>
          </p:cNvPr>
          <p:cNvSpPr>
            <a:spLocks noGrp="1"/>
          </p:cNvSpPr>
          <p:nvPr>
            <p:ph type="body" sz="quarter" idx="10" hasCustomPrompt="1"/>
          </p:nvPr>
        </p:nvSpPr>
        <p:spPr>
          <a:xfrm>
            <a:off x="914400" y="7543800"/>
            <a:ext cx="10058400" cy="8686800"/>
          </a:xfrm>
          <a:solidFill>
            <a:schemeClr val="bg1">
              <a:alpha val="70000"/>
            </a:schemeClr>
          </a:solidFill>
          <a:effectLst>
            <a:softEdge rad="101600"/>
          </a:effectLst>
          <a:scene3d>
            <a:camera prst="orthographicFront"/>
            <a:lightRig rig="threePt" dir="t"/>
          </a:scene3d>
          <a:sp3d prstMaterial="matte">
            <a:bevelT prst="relaxedInset"/>
          </a:sp3d>
        </p:spPr>
        <p:txBody>
          <a:bodyPr/>
          <a:lstStyle>
            <a:lvl1pPr marL="0" indent="0">
              <a:buFont typeface="Arial" panose="020B0604020202020204" pitchFamily="34" charset="0"/>
              <a:buNone/>
              <a:defRPr sz="6600">
                <a:latin typeface="+mn-lt"/>
              </a:defRPr>
            </a:lvl1pPr>
          </a:lstStyle>
          <a:p>
            <a:pPr lvl="0"/>
            <a:r>
              <a:rPr lang="en-US" dirty="0"/>
              <a:t>Add a succinct introduction to the focus of this project.  You should name this section appropriately (Introduction, Problem Statement, </a:t>
            </a:r>
            <a:r>
              <a:rPr lang="en-US" dirty="0" err="1"/>
              <a:t>etc</a:t>
            </a:r>
            <a:r>
              <a:rPr lang="en-US" dirty="0"/>
              <a:t>).  Font size should not be less than 36</a:t>
            </a:r>
          </a:p>
        </p:txBody>
      </p:sp>
      <p:sp>
        <p:nvSpPr>
          <p:cNvPr id="22" name="Text Placeholder 15">
            <a:extLst>
              <a:ext uri="{FF2B5EF4-FFF2-40B4-BE49-F238E27FC236}">
                <a16:creationId xmlns:a16="http://schemas.microsoft.com/office/drawing/2014/main" id="{11ECAA6F-8BF8-47E6-822C-3181D97DA5A4}"/>
              </a:ext>
            </a:extLst>
          </p:cNvPr>
          <p:cNvSpPr>
            <a:spLocks noGrp="1"/>
          </p:cNvSpPr>
          <p:nvPr>
            <p:ph type="body" sz="quarter" idx="12" hasCustomPrompt="1"/>
          </p:nvPr>
        </p:nvSpPr>
        <p:spPr>
          <a:xfrm>
            <a:off x="32918400" y="7543800"/>
            <a:ext cx="10058400" cy="19431000"/>
          </a:xfrm>
          <a:solidFill>
            <a:schemeClr val="bg1">
              <a:alpha val="70000"/>
            </a:schemeClr>
          </a:solidFill>
          <a:effectLst>
            <a:softEdge rad="101600"/>
          </a:effectLst>
          <a:scene3d>
            <a:camera prst="orthographicFront"/>
            <a:lightRig rig="threePt" dir="t"/>
          </a:scene3d>
          <a:sp3d prstMaterial="matte">
            <a:bevelT prst="relaxedInset"/>
          </a:sp3d>
        </p:spPr>
        <p:txBody>
          <a:bodyPr/>
          <a:lstStyle>
            <a:lvl1pPr marL="0" indent="0">
              <a:buFont typeface="Arial" panose="020B0604020202020204" pitchFamily="34" charset="0"/>
              <a:buNone/>
              <a:defRPr sz="6600" i="0">
                <a:latin typeface="+mn-lt"/>
              </a:defRPr>
            </a:lvl1pPr>
          </a:lstStyle>
          <a:p>
            <a:pPr lvl="0"/>
            <a:r>
              <a:rPr lang="en-US" dirty="0"/>
              <a:t>Draw conclusions here. Do not just restate your results, but draw new information from them.  Summarize what you learned.</a:t>
            </a:r>
          </a:p>
        </p:txBody>
      </p:sp>
      <p:sp>
        <p:nvSpPr>
          <p:cNvPr id="28" name="Text Placeholder 15">
            <a:extLst>
              <a:ext uri="{FF2B5EF4-FFF2-40B4-BE49-F238E27FC236}">
                <a16:creationId xmlns:a16="http://schemas.microsoft.com/office/drawing/2014/main" id="{74161529-3307-4BDF-8138-E78B39B4B615}"/>
              </a:ext>
            </a:extLst>
          </p:cNvPr>
          <p:cNvSpPr>
            <a:spLocks noGrp="1"/>
          </p:cNvSpPr>
          <p:nvPr>
            <p:ph type="body" sz="quarter" idx="18" hasCustomPrompt="1"/>
          </p:nvPr>
        </p:nvSpPr>
        <p:spPr>
          <a:xfrm>
            <a:off x="11887200" y="7543800"/>
            <a:ext cx="20116800" cy="19431000"/>
          </a:xfrm>
          <a:solidFill>
            <a:schemeClr val="bg1">
              <a:alpha val="70000"/>
            </a:schemeClr>
          </a:solidFill>
          <a:effectLst>
            <a:glow rad="101600">
              <a:srgbClr val="006747">
                <a:alpha val="40000"/>
              </a:srgbClr>
            </a:glow>
            <a:softEdge rad="101600"/>
          </a:effectLst>
          <a:scene3d>
            <a:camera prst="orthographicFront"/>
            <a:lightRig rig="threePt" dir="t"/>
          </a:scene3d>
          <a:sp3d prstMaterial="matte">
            <a:bevelT prst="relaxedInset"/>
          </a:sp3d>
        </p:spPr>
        <p:txBody>
          <a:bodyPr/>
          <a:lstStyle>
            <a:lvl1pPr marL="0" indent="0">
              <a:buFont typeface="Arial" panose="020B0604020202020204" pitchFamily="34" charset="0"/>
              <a:buNone/>
              <a:defRPr sz="6600">
                <a:latin typeface="+mn-lt"/>
              </a:defRPr>
            </a:lvl1pPr>
          </a:lstStyle>
          <a:p>
            <a:pPr lvl="0"/>
            <a:r>
              <a:rPr lang="en-US" dirty="0"/>
              <a:t>Show tables, graphs, charts, </a:t>
            </a:r>
            <a:r>
              <a:rPr lang="en-US" dirty="0" err="1"/>
              <a:t>etc</a:t>
            </a:r>
            <a:r>
              <a:rPr lang="en-US" dirty="0"/>
              <a:t> here.  Keep text sparse.  Captions may have smaller text sizes (don’t go smaller than 18 point).   </a:t>
            </a:r>
          </a:p>
          <a:p>
            <a:pPr lvl="0"/>
            <a:endParaRPr lang="en-US" dirty="0"/>
          </a:p>
        </p:txBody>
      </p:sp>
      <p:sp>
        <p:nvSpPr>
          <p:cNvPr id="2" name="Title 1"/>
          <p:cNvSpPr>
            <a:spLocks noGrp="1"/>
          </p:cNvSpPr>
          <p:nvPr>
            <p:ph type="ctrTitle" hasCustomPrompt="1"/>
          </p:nvPr>
        </p:nvSpPr>
        <p:spPr>
          <a:xfrm>
            <a:off x="4946904" y="669497"/>
            <a:ext cx="33997392" cy="2560320"/>
          </a:xfrm>
        </p:spPr>
        <p:txBody>
          <a:bodyPr anchor="ctr" anchorCtr="0">
            <a:normAutofit/>
          </a:bodyPr>
          <a:lstStyle>
            <a:lvl1pPr algn="ctr">
              <a:defRPr sz="9600">
                <a:solidFill>
                  <a:schemeClr val="bg1"/>
                </a:solidFill>
              </a:defRPr>
            </a:lvl1pPr>
          </a:lstStyle>
          <a:p>
            <a:r>
              <a:rPr lang="en-US" dirty="0"/>
              <a:t>Project title</a:t>
            </a:r>
            <a:br>
              <a:rPr lang="en-US" dirty="0"/>
            </a:br>
            <a:r>
              <a:rPr lang="en-US" dirty="0"/>
              <a:t>Should not exceed 2 lines</a:t>
            </a:r>
          </a:p>
        </p:txBody>
      </p:sp>
      <p:sp>
        <p:nvSpPr>
          <p:cNvPr id="20" name="Text Placeholder 19">
            <a:extLst>
              <a:ext uri="{FF2B5EF4-FFF2-40B4-BE49-F238E27FC236}">
                <a16:creationId xmlns:a16="http://schemas.microsoft.com/office/drawing/2014/main" id="{6176E7FB-5EE2-4130-8605-3413E722BE9F}"/>
              </a:ext>
            </a:extLst>
          </p:cNvPr>
          <p:cNvSpPr>
            <a:spLocks noGrp="1"/>
          </p:cNvSpPr>
          <p:nvPr>
            <p:ph type="body" sz="quarter" idx="11" hasCustomPrompt="1"/>
          </p:nvPr>
        </p:nvSpPr>
        <p:spPr>
          <a:xfrm>
            <a:off x="914400" y="6400800"/>
            <a:ext cx="10058400" cy="1143000"/>
          </a:xfrm>
          <a:noFill/>
          <a:effectLst>
            <a:glow rad="177800">
              <a:schemeClr val="tx1">
                <a:alpha val="40000"/>
              </a:schemeClr>
            </a:glow>
          </a:effectLst>
        </p:spPr>
        <p:txBody>
          <a:bodyPr anchor="ctr" anchorCtr="0">
            <a:normAutofit/>
          </a:bodyPr>
          <a:lstStyle>
            <a:lvl1pPr marL="0" indent="0" algn="ctr">
              <a:buNone/>
              <a:defRPr sz="7200">
                <a:solidFill>
                  <a:schemeClr val="bg1"/>
                </a:solidFill>
                <a:latin typeface="+mj-lt"/>
              </a:defRPr>
            </a:lvl1pPr>
          </a:lstStyle>
          <a:p>
            <a:pPr lvl="0"/>
            <a:r>
              <a:rPr lang="en-US" dirty="0"/>
              <a:t>Introduction</a:t>
            </a:r>
          </a:p>
        </p:txBody>
      </p:sp>
      <p:sp>
        <p:nvSpPr>
          <p:cNvPr id="23" name="Text Placeholder 19">
            <a:extLst>
              <a:ext uri="{FF2B5EF4-FFF2-40B4-BE49-F238E27FC236}">
                <a16:creationId xmlns:a16="http://schemas.microsoft.com/office/drawing/2014/main" id="{F4F2A96E-4378-4CF0-B899-C10E83F2ECE8}"/>
              </a:ext>
            </a:extLst>
          </p:cNvPr>
          <p:cNvSpPr>
            <a:spLocks noGrp="1"/>
          </p:cNvSpPr>
          <p:nvPr>
            <p:ph type="body" sz="quarter" idx="13" hasCustomPrompt="1"/>
          </p:nvPr>
        </p:nvSpPr>
        <p:spPr>
          <a:xfrm>
            <a:off x="32918400" y="6400800"/>
            <a:ext cx="10058400" cy="1143000"/>
          </a:xfrm>
          <a:noFill/>
          <a:effectLst>
            <a:glow rad="177800">
              <a:schemeClr val="tx1">
                <a:alpha val="40000"/>
              </a:schemeClr>
            </a:glow>
          </a:effectLst>
        </p:spPr>
        <p:txBody>
          <a:bodyPr anchor="ctr" anchorCtr="0">
            <a:normAutofit/>
          </a:bodyPr>
          <a:lstStyle>
            <a:lvl1pPr marL="0" indent="0" algn="ctr">
              <a:buNone/>
              <a:defRPr sz="7200">
                <a:solidFill>
                  <a:schemeClr val="bg1"/>
                </a:solidFill>
                <a:latin typeface="+mj-lt"/>
              </a:defRPr>
            </a:lvl1pPr>
          </a:lstStyle>
          <a:p>
            <a:pPr lvl="0"/>
            <a:r>
              <a:rPr lang="en-US" dirty="0"/>
              <a:t>Conclusion</a:t>
            </a:r>
          </a:p>
        </p:txBody>
      </p:sp>
      <p:sp>
        <p:nvSpPr>
          <p:cNvPr id="24" name="Text Placeholder 15">
            <a:extLst>
              <a:ext uri="{FF2B5EF4-FFF2-40B4-BE49-F238E27FC236}">
                <a16:creationId xmlns:a16="http://schemas.microsoft.com/office/drawing/2014/main" id="{CD32646F-4A35-470F-AFA8-9E40AB71E4D4}"/>
              </a:ext>
            </a:extLst>
          </p:cNvPr>
          <p:cNvSpPr>
            <a:spLocks noGrp="1"/>
          </p:cNvSpPr>
          <p:nvPr>
            <p:ph type="body" sz="quarter" idx="14" hasCustomPrompt="1"/>
          </p:nvPr>
        </p:nvSpPr>
        <p:spPr>
          <a:xfrm>
            <a:off x="914400" y="18288000"/>
            <a:ext cx="10058400" cy="8686800"/>
          </a:xfrm>
          <a:solidFill>
            <a:schemeClr val="bg1">
              <a:alpha val="70000"/>
            </a:schemeClr>
          </a:solidFill>
          <a:effectLst>
            <a:softEdge rad="101600"/>
          </a:effectLst>
          <a:scene3d>
            <a:camera prst="orthographicFront"/>
            <a:lightRig rig="threePt" dir="t"/>
          </a:scene3d>
          <a:sp3d prstMaterial="matte">
            <a:bevelT prst="relaxedInset"/>
          </a:sp3d>
        </p:spPr>
        <p:txBody>
          <a:bodyPr/>
          <a:lstStyle>
            <a:lvl1pPr marL="0" indent="0">
              <a:buFont typeface="Arial" panose="020B0604020202020204" pitchFamily="34" charset="0"/>
              <a:buNone/>
              <a:defRPr sz="6600">
                <a:latin typeface="+mn-lt"/>
              </a:defRPr>
            </a:lvl1pPr>
          </a:lstStyle>
          <a:p>
            <a:pPr lvl="0"/>
            <a:r>
              <a:rPr lang="en-US" dirty="0"/>
              <a:t>List tools or methodologies you used; briefly describe your process. </a:t>
            </a:r>
          </a:p>
          <a:p>
            <a:pPr lvl="0"/>
            <a:endParaRPr lang="en-US" dirty="0"/>
          </a:p>
        </p:txBody>
      </p:sp>
      <p:sp>
        <p:nvSpPr>
          <p:cNvPr id="25" name="Text Placeholder 19">
            <a:extLst>
              <a:ext uri="{FF2B5EF4-FFF2-40B4-BE49-F238E27FC236}">
                <a16:creationId xmlns:a16="http://schemas.microsoft.com/office/drawing/2014/main" id="{7606CCBB-CB88-413D-A464-22C730DB7423}"/>
              </a:ext>
            </a:extLst>
          </p:cNvPr>
          <p:cNvSpPr>
            <a:spLocks noGrp="1"/>
          </p:cNvSpPr>
          <p:nvPr>
            <p:ph type="body" sz="quarter" idx="15" hasCustomPrompt="1"/>
          </p:nvPr>
        </p:nvSpPr>
        <p:spPr>
          <a:xfrm>
            <a:off x="914400" y="17145000"/>
            <a:ext cx="10058400" cy="1143000"/>
          </a:xfrm>
          <a:noFill/>
          <a:effectLst>
            <a:glow rad="177800">
              <a:schemeClr val="tx1">
                <a:alpha val="40000"/>
              </a:schemeClr>
            </a:glow>
          </a:effectLst>
        </p:spPr>
        <p:txBody>
          <a:bodyPr anchor="ctr" anchorCtr="0">
            <a:normAutofit/>
          </a:bodyPr>
          <a:lstStyle>
            <a:lvl1pPr marL="0" indent="0" algn="ctr">
              <a:buNone/>
              <a:defRPr sz="7200">
                <a:solidFill>
                  <a:schemeClr val="bg1"/>
                </a:solidFill>
                <a:latin typeface="+mj-lt"/>
              </a:defRPr>
            </a:lvl1pPr>
          </a:lstStyle>
          <a:p>
            <a:pPr lvl="0"/>
            <a:r>
              <a:rPr lang="en-US" dirty="0"/>
              <a:t>Materials/Methods</a:t>
            </a:r>
          </a:p>
        </p:txBody>
      </p:sp>
      <p:sp>
        <p:nvSpPr>
          <p:cNvPr id="26" name="Text Placeholder 15">
            <a:extLst>
              <a:ext uri="{FF2B5EF4-FFF2-40B4-BE49-F238E27FC236}">
                <a16:creationId xmlns:a16="http://schemas.microsoft.com/office/drawing/2014/main" id="{A3DED52D-79A8-4AA3-AA78-01A5C4BA7524}"/>
              </a:ext>
            </a:extLst>
          </p:cNvPr>
          <p:cNvSpPr>
            <a:spLocks noGrp="1"/>
          </p:cNvSpPr>
          <p:nvPr>
            <p:ph type="body" sz="quarter" idx="16" hasCustomPrompt="1"/>
          </p:nvPr>
        </p:nvSpPr>
        <p:spPr>
          <a:xfrm>
            <a:off x="914400" y="29032200"/>
            <a:ext cx="20574000" cy="2971800"/>
          </a:xfrm>
          <a:solidFill>
            <a:schemeClr val="bg1">
              <a:alpha val="70000"/>
            </a:schemeClr>
          </a:solidFill>
          <a:effectLst>
            <a:softEdge rad="101600"/>
          </a:effectLst>
          <a:scene3d>
            <a:camera prst="orthographicFront"/>
            <a:lightRig rig="threePt" dir="t"/>
          </a:scene3d>
          <a:sp3d prstMaterial="matte">
            <a:bevelT prst="relaxedInset"/>
          </a:sp3d>
        </p:spPr>
        <p:txBody>
          <a:bodyPr>
            <a:normAutofit/>
          </a:bodyPr>
          <a:lstStyle>
            <a:lvl1pPr marL="0" indent="0">
              <a:buFont typeface="Arial" panose="020B0604020202020204" pitchFamily="34" charset="0"/>
              <a:buNone/>
              <a:defRPr sz="6600">
                <a:latin typeface="+mn-lt"/>
              </a:defRPr>
            </a:lvl1pPr>
          </a:lstStyle>
          <a:p>
            <a:pPr lvl="0"/>
            <a:r>
              <a:rPr lang="en-US" dirty="0"/>
              <a:t>List primary resources, links for tools, </a:t>
            </a:r>
            <a:r>
              <a:rPr lang="en-US" dirty="0" err="1"/>
              <a:t>etc</a:t>
            </a:r>
            <a:r>
              <a:rPr lang="en-US" dirty="0"/>
              <a:t> here.  This text can be smaller (as it is not the focus of your poster); do not go smaller than 24 pt. font.</a:t>
            </a:r>
          </a:p>
        </p:txBody>
      </p:sp>
      <p:sp>
        <p:nvSpPr>
          <p:cNvPr id="27" name="Text Placeholder 19">
            <a:extLst>
              <a:ext uri="{FF2B5EF4-FFF2-40B4-BE49-F238E27FC236}">
                <a16:creationId xmlns:a16="http://schemas.microsoft.com/office/drawing/2014/main" id="{B4E0C4AA-0531-4C45-BA36-9C088D53B259}"/>
              </a:ext>
            </a:extLst>
          </p:cNvPr>
          <p:cNvSpPr>
            <a:spLocks noGrp="1"/>
          </p:cNvSpPr>
          <p:nvPr>
            <p:ph type="body" sz="quarter" idx="17" hasCustomPrompt="1"/>
          </p:nvPr>
        </p:nvSpPr>
        <p:spPr>
          <a:xfrm>
            <a:off x="914400" y="27889200"/>
            <a:ext cx="20574000" cy="1143000"/>
          </a:xfrm>
          <a:noFill/>
          <a:effectLst>
            <a:glow rad="177800">
              <a:schemeClr val="tx1">
                <a:alpha val="40000"/>
              </a:schemeClr>
            </a:glow>
          </a:effectLst>
        </p:spPr>
        <p:txBody>
          <a:bodyPr anchor="ctr" anchorCtr="0">
            <a:normAutofit/>
          </a:bodyPr>
          <a:lstStyle>
            <a:lvl1pPr marL="0" indent="0" algn="ctr">
              <a:buNone/>
              <a:defRPr sz="7200">
                <a:solidFill>
                  <a:schemeClr val="bg1"/>
                </a:solidFill>
                <a:latin typeface="+mj-lt"/>
              </a:defRPr>
            </a:lvl1pPr>
          </a:lstStyle>
          <a:p>
            <a:pPr lvl="0"/>
            <a:r>
              <a:rPr lang="en-US" dirty="0"/>
              <a:t>Bibliography, Additional Resources</a:t>
            </a:r>
          </a:p>
        </p:txBody>
      </p:sp>
      <p:sp>
        <p:nvSpPr>
          <p:cNvPr id="29" name="Text Placeholder 19">
            <a:extLst>
              <a:ext uri="{FF2B5EF4-FFF2-40B4-BE49-F238E27FC236}">
                <a16:creationId xmlns:a16="http://schemas.microsoft.com/office/drawing/2014/main" id="{D97286D3-0DCF-458A-BC3C-E861081AAD52}"/>
              </a:ext>
            </a:extLst>
          </p:cNvPr>
          <p:cNvSpPr>
            <a:spLocks noGrp="1"/>
          </p:cNvSpPr>
          <p:nvPr>
            <p:ph type="body" sz="quarter" idx="19" hasCustomPrompt="1"/>
          </p:nvPr>
        </p:nvSpPr>
        <p:spPr>
          <a:xfrm>
            <a:off x="11887200" y="6400800"/>
            <a:ext cx="20116800" cy="1143000"/>
          </a:xfrm>
          <a:noFill/>
          <a:effectLst>
            <a:glow rad="177800">
              <a:schemeClr val="tx1">
                <a:alpha val="40000"/>
              </a:schemeClr>
            </a:glow>
          </a:effectLst>
        </p:spPr>
        <p:txBody>
          <a:bodyPr anchor="ctr" anchorCtr="0">
            <a:normAutofit/>
          </a:bodyPr>
          <a:lstStyle>
            <a:lvl1pPr marL="0" indent="0" algn="ctr">
              <a:buNone/>
              <a:defRPr sz="7200">
                <a:solidFill>
                  <a:schemeClr val="bg1"/>
                </a:solidFill>
                <a:latin typeface="+mj-lt"/>
              </a:defRPr>
            </a:lvl1pPr>
          </a:lstStyle>
          <a:p>
            <a:pPr lvl="0"/>
            <a:r>
              <a:rPr lang="en-US" dirty="0"/>
              <a:t>Results</a:t>
            </a:r>
          </a:p>
        </p:txBody>
      </p:sp>
      <p:sp>
        <p:nvSpPr>
          <p:cNvPr id="30" name="Text Placeholder 15">
            <a:extLst>
              <a:ext uri="{FF2B5EF4-FFF2-40B4-BE49-F238E27FC236}">
                <a16:creationId xmlns:a16="http://schemas.microsoft.com/office/drawing/2014/main" id="{445B09A0-E4B9-499C-AAD0-CFD28A9E7B55}"/>
              </a:ext>
            </a:extLst>
          </p:cNvPr>
          <p:cNvSpPr>
            <a:spLocks noGrp="1"/>
          </p:cNvSpPr>
          <p:nvPr>
            <p:ph type="body" sz="quarter" idx="20" hasCustomPrompt="1"/>
          </p:nvPr>
        </p:nvSpPr>
        <p:spPr>
          <a:xfrm>
            <a:off x="32918400" y="29032200"/>
            <a:ext cx="10058400" cy="2971800"/>
          </a:xfrm>
          <a:solidFill>
            <a:schemeClr val="bg1">
              <a:alpha val="70000"/>
            </a:schemeClr>
          </a:solidFill>
          <a:effectLst>
            <a:softEdge rad="101600"/>
          </a:effectLst>
          <a:scene3d>
            <a:camera prst="orthographicFront"/>
            <a:lightRig rig="threePt" dir="t"/>
          </a:scene3d>
          <a:sp3d prstMaterial="matte">
            <a:bevelT prst="relaxedInset"/>
          </a:sp3d>
        </p:spPr>
        <p:txBody>
          <a:bodyPr/>
          <a:lstStyle>
            <a:lvl1pPr marL="0" indent="0">
              <a:buFont typeface="Arial" panose="020B0604020202020204" pitchFamily="34" charset="0"/>
              <a:buNone/>
              <a:defRPr sz="4800">
                <a:latin typeface="+mn-lt"/>
              </a:defRPr>
            </a:lvl1pPr>
          </a:lstStyle>
          <a:p>
            <a:pPr lvl="0"/>
            <a:r>
              <a:rPr lang="en-US" dirty="0"/>
              <a:t>Put repository information here, links to final project (if web hosted), </a:t>
            </a:r>
            <a:r>
              <a:rPr lang="en-US" dirty="0" err="1"/>
              <a:t>etc</a:t>
            </a:r>
            <a:br>
              <a:rPr lang="en-US" dirty="0"/>
            </a:br>
            <a:r>
              <a:rPr lang="en-US" dirty="0"/>
              <a:t>Make </a:t>
            </a:r>
            <a:r>
              <a:rPr lang="en-US" dirty="0" err="1"/>
              <a:t>urls</a:t>
            </a:r>
            <a:r>
              <a:rPr lang="en-US" dirty="0"/>
              <a:t> easy to find (</a:t>
            </a:r>
            <a:r>
              <a:rPr lang="en-US" dirty="0" err="1"/>
              <a:t>url</a:t>
            </a:r>
            <a:r>
              <a:rPr lang="en-US" dirty="0"/>
              <a:t> </a:t>
            </a:r>
            <a:r>
              <a:rPr lang="en-US" dirty="0" err="1"/>
              <a:t>shortener</a:t>
            </a:r>
            <a:r>
              <a:rPr lang="en-US" dirty="0"/>
              <a:t>, </a:t>
            </a:r>
            <a:r>
              <a:rPr lang="en-US" dirty="0" err="1"/>
              <a:t>etc</a:t>
            </a:r>
            <a:r>
              <a:rPr lang="en-US" dirty="0"/>
              <a:t>)</a:t>
            </a:r>
          </a:p>
          <a:p>
            <a:pPr lvl="0"/>
            <a:endParaRPr lang="en-US" dirty="0"/>
          </a:p>
        </p:txBody>
      </p:sp>
      <p:sp>
        <p:nvSpPr>
          <p:cNvPr id="31" name="Text Placeholder 19">
            <a:extLst>
              <a:ext uri="{FF2B5EF4-FFF2-40B4-BE49-F238E27FC236}">
                <a16:creationId xmlns:a16="http://schemas.microsoft.com/office/drawing/2014/main" id="{B6D57FAF-8E5A-4883-A160-305F7FDE5D17}"/>
              </a:ext>
            </a:extLst>
          </p:cNvPr>
          <p:cNvSpPr>
            <a:spLocks noGrp="1"/>
          </p:cNvSpPr>
          <p:nvPr>
            <p:ph type="body" sz="quarter" idx="21" hasCustomPrompt="1"/>
          </p:nvPr>
        </p:nvSpPr>
        <p:spPr>
          <a:xfrm>
            <a:off x="32918400" y="27889200"/>
            <a:ext cx="10058400" cy="1143000"/>
          </a:xfrm>
          <a:noFill/>
          <a:effectLst>
            <a:glow rad="177800">
              <a:schemeClr val="tx1">
                <a:alpha val="40000"/>
              </a:schemeClr>
            </a:glow>
          </a:effectLst>
        </p:spPr>
        <p:txBody>
          <a:bodyPr anchor="ctr" anchorCtr="0">
            <a:normAutofit/>
          </a:bodyPr>
          <a:lstStyle>
            <a:lvl1pPr marL="0" indent="0" algn="ctr">
              <a:buNone/>
              <a:defRPr sz="7200">
                <a:solidFill>
                  <a:schemeClr val="bg1"/>
                </a:solidFill>
                <a:latin typeface="+mj-lt"/>
              </a:defRPr>
            </a:lvl1pPr>
          </a:lstStyle>
          <a:p>
            <a:pPr lvl="0"/>
            <a:r>
              <a:rPr lang="en-US" dirty="0"/>
              <a:t>Further Information</a:t>
            </a:r>
          </a:p>
        </p:txBody>
      </p:sp>
      <p:sp>
        <p:nvSpPr>
          <p:cNvPr id="32" name="Text Placeholder 15">
            <a:extLst>
              <a:ext uri="{FF2B5EF4-FFF2-40B4-BE49-F238E27FC236}">
                <a16:creationId xmlns:a16="http://schemas.microsoft.com/office/drawing/2014/main" id="{C7A5DCD1-D6DC-42D4-A4EE-2B1EE7DCCACF}"/>
              </a:ext>
            </a:extLst>
          </p:cNvPr>
          <p:cNvSpPr>
            <a:spLocks noGrp="1"/>
          </p:cNvSpPr>
          <p:nvPr>
            <p:ph type="body" sz="quarter" idx="22" hasCustomPrompt="1"/>
          </p:nvPr>
        </p:nvSpPr>
        <p:spPr>
          <a:xfrm>
            <a:off x="22402800" y="29032200"/>
            <a:ext cx="9601200" cy="2971800"/>
          </a:xfrm>
          <a:solidFill>
            <a:schemeClr val="bg1">
              <a:alpha val="70000"/>
            </a:schemeClr>
          </a:solidFill>
          <a:effectLst>
            <a:softEdge rad="101600"/>
          </a:effectLst>
          <a:scene3d>
            <a:camera prst="orthographicFront"/>
            <a:lightRig rig="threePt" dir="t"/>
          </a:scene3d>
          <a:sp3d prstMaterial="matte">
            <a:bevelT prst="relaxedInset"/>
          </a:sp3d>
        </p:spPr>
        <p:txBody>
          <a:bodyPr/>
          <a:lstStyle>
            <a:lvl1pPr marL="0" indent="0">
              <a:buFont typeface="Arial" panose="020B0604020202020204" pitchFamily="34" charset="0"/>
              <a:buNone/>
              <a:defRPr sz="6600">
                <a:latin typeface="+mn-lt"/>
              </a:defRPr>
            </a:lvl1pPr>
          </a:lstStyle>
          <a:p>
            <a:pPr lvl="0"/>
            <a:r>
              <a:rPr lang="en-US" dirty="0"/>
              <a:t>List sponsors, mentors, </a:t>
            </a:r>
            <a:r>
              <a:rPr lang="en-US" dirty="0" err="1"/>
              <a:t>etc</a:t>
            </a:r>
            <a:r>
              <a:rPr lang="en-US" dirty="0"/>
              <a:t> here.</a:t>
            </a:r>
          </a:p>
        </p:txBody>
      </p:sp>
      <p:sp>
        <p:nvSpPr>
          <p:cNvPr id="33" name="Text Placeholder 19">
            <a:extLst>
              <a:ext uri="{FF2B5EF4-FFF2-40B4-BE49-F238E27FC236}">
                <a16:creationId xmlns:a16="http://schemas.microsoft.com/office/drawing/2014/main" id="{D9C3A5D8-588C-42C1-9AAC-5510B78A1128}"/>
              </a:ext>
            </a:extLst>
          </p:cNvPr>
          <p:cNvSpPr>
            <a:spLocks noGrp="1"/>
          </p:cNvSpPr>
          <p:nvPr>
            <p:ph type="body" sz="quarter" idx="23" hasCustomPrompt="1"/>
          </p:nvPr>
        </p:nvSpPr>
        <p:spPr>
          <a:xfrm>
            <a:off x="22402800" y="27889200"/>
            <a:ext cx="9601200" cy="1143000"/>
          </a:xfrm>
          <a:noFill/>
          <a:effectLst>
            <a:glow rad="177800">
              <a:schemeClr val="tx1">
                <a:alpha val="40000"/>
              </a:schemeClr>
            </a:glow>
          </a:effectLst>
        </p:spPr>
        <p:txBody>
          <a:bodyPr anchor="ctr" anchorCtr="0">
            <a:normAutofit/>
          </a:bodyPr>
          <a:lstStyle>
            <a:lvl1pPr marL="0" indent="0" algn="ctr">
              <a:buNone/>
              <a:defRPr sz="7200">
                <a:solidFill>
                  <a:schemeClr val="bg1"/>
                </a:solidFill>
                <a:latin typeface="+mj-lt"/>
              </a:defRPr>
            </a:lvl1pPr>
          </a:lstStyle>
          <a:p>
            <a:pPr lvl="0"/>
            <a:r>
              <a:rPr lang="en-US" dirty="0"/>
              <a:t>Acknowledgements</a:t>
            </a:r>
          </a:p>
        </p:txBody>
      </p:sp>
      <p:pic>
        <p:nvPicPr>
          <p:cNvPr id="1030" name="Picture 6" descr="https://www.nwmissouri.edu/marketing/images/design/logos/N60-2Stack-W.png">
            <a:extLst>
              <a:ext uri="{FF2B5EF4-FFF2-40B4-BE49-F238E27FC236}">
                <a16:creationId xmlns:a16="http://schemas.microsoft.com/office/drawing/2014/main" id="{50547536-0CA8-4774-955F-78103C8DB4F0}"/>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9456360" y="512064"/>
            <a:ext cx="3920693" cy="4434840"/>
          </a:xfrm>
          <a:prstGeom prst="rect">
            <a:avLst/>
          </a:prstGeom>
          <a:noFill/>
          <a:extLst>
            <a:ext uri="{909E8E84-426E-40DD-AFC4-6F175D3DCCD1}">
              <a14:hiddenFill xmlns:a14="http://schemas.microsoft.com/office/drawing/2010/main">
                <a:solidFill>
                  <a:srgbClr val="FFFFFF"/>
                </a:solidFill>
              </a14:hiddenFill>
            </a:ext>
          </a:extLst>
        </p:spPr>
      </p:pic>
      <p:sp>
        <p:nvSpPr>
          <p:cNvPr id="34" name="Content Placeholder 33">
            <a:extLst>
              <a:ext uri="{FF2B5EF4-FFF2-40B4-BE49-F238E27FC236}">
                <a16:creationId xmlns:a16="http://schemas.microsoft.com/office/drawing/2014/main" id="{8C3ECC03-D912-4EB3-A934-2B129A105359}"/>
              </a:ext>
            </a:extLst>
          </p:cNvPr>
          <p:cNvSpPr>
            <a:spLocks noGrp="1"/>
          </p:cNvSpPr>
          <p:nvPr>
            <p:ph sz="quarter" idx="24" hasCustomPrompt="1"/>
          </p:nvPr>
        </p:nvSpPr>
        <p:spPr>
          <a:xfrm>
            <a:off x="512064" y="512064"/>
            <a:ext cx="3922776" cy="4434840"/>
          </a:xfrm>
        </p:spPr>
        <p:txBody>
          <a:bodyPr>
            <a:noAutofit/>
          </a:bodyPr>
          <a:lstStyle>
            <a:lvl1pPr marL="0" indent="0">
              <a:buNone/>
              <a:defRPr sz="5400">
                <a:solidFill>
                  <a:schemeClr val="bg1"/>
                </a:solidFill>
              </a:defRPr>
            </a:lvl1pPr>
          </a:lstStyle>
          <a:p>
            <a:pPr lvl="0"/>
            <a:r>
              <a:rPr lang="en-US" dirty="0"/>
              <a:t>Add additional appropriate graphic/logo here</a:t>
            </a:r>
          </a:p>
        </p:txBody>
      </p:sp>
      <p:sp>
        <p:nvSpPr>
          <p:cNvPr id="6" name="Text Placeholder 5">
            <a:extLst>
              <a:ext uri="{FF2B5EF4-FFF2-40B4-BE49-F238E27FC236}">
                <a16:creationId xmlns:a16="http://schemas.microsoft.com/office/drawing/2014/main" id="{53F188B7-C6D1-4738-B4EC-BBEFDCC229C9}"/>
              </a:ext>
            </a:extLst>
          </p:cNvPr>
          <p:cNvSpPr>
            <a:spLocks noGrp="1"/>
          </p:cNvSpPr>
          <p:nvPr>
            <p:ph type="body" sz="quarter" idx="25" hasCustomPrompt="1"/>
          </p:nvPr>
        </p:nvSpPr>
        <p:spPr>
          <a:xfrm>
            <a:off x="4946904" y="3380693"/>
            <a:ext cx="33997392" cy="914400"/>
          </a:xfrm>
        </p:spPr>
        <p:txBody>
          <a:bodyPr anchor="ctr" anchorCtr="0"/>
          <a:lstStyle>
            <a:lvl1pPr marL="0" indent="0" algn="ctr">
              <a:lnSpc>
                <a:spcPct val="100000"/>
              </a:lnSpc>
              <a:buNone/>
              <a:defRPr sz="6000">
                <a:solidFill>
                  <a:schemeClr val="bg1"/>
                </a:solidFill>
              </a:defRPr>
            </a:lvl1pPr>
          </a:lstStyle>
          <a:p>
            <a:pPr lvl="0"/>
            <a:r>
              <a:rPr lang="en-US" dirty="0"/>
              <a:t>Author Name(s)</a:t>
            </a:r>
          </a:p>
        </p:txBody>
      </p:sp>
      <p:sp>
        <p:nvSpPr>
          <p:cNvPr id="39" name="Text Placeholder 5">
            <a:extLst>
              <a:ext uri="{FF2B5EF4-FFF2-40B4-BE49-F238E27FC236}">
                <a16:creationId xmlns:a16="http://schemas.microsoft.com/office/drawing/2014/main" id="{BEDC5CEC-772F-4CE6-8FEB-CEB37B70F49D}"/>
              </a:ext>
            </a:extLst>
          </p:cNvPr>
          <p:cNvSpPr>
            <a:spLocks noGrp="1"/>
          </p:cNvSpPr>
          <p:nvPr>
            <p:ph type="body" sz="quarter" idx="26" hasCustomPrompt="1"/>
          </p:nvPr>
        </p:nvSpPr>
        <p:spPr>
          <a:xfrm>
            <a:off x="4946904" y="4404422"/>
            <a:ext cx="33997392" cy="914400"/>
          </a:xfrm>
        </p:spPr>
        <p:txBody>
          <a:bodyPr anchor="ctr" anchorCtr="0"/>
          <a:lstStyle>
            <a:lvl1pPr marL="0" indent="0" algn="ctr">
              <a:lnSpc>
                <a:spcPct val="100000"/>
              </a:lnSpc>
              <a:buNone/>
              <a:defRPr sz="6000">
                <a:solidFill>
                  <a:schemeClr val="bg1"/>
                </a:solidFill>
              </a:defRPr>
            </a:lvl1pPr>
          </a:lstStyle>
          <a:p>
            <a:pPr lvl="0"/>
            <a:r>
              <a:rPr lang="en-US" dirty="0"/>
              <a:t>Contact and Affiliations</a:t>
            </a:r>
          </a:p>
        </p:txBody>
      </p:sp>
    </p:spTree>
    <p:extLst>
      <p:ext uri="{BB962C8B-B14F-4D97-AF65-F5344CB8AC3E}">
        <p14:creationId xmlns:p14="http://schemas.microsoft.com/office/powerpoint/2010/main" val="346574052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E695B7AD-C0E4-4106-98F1-A426950388A1}" type="datetimeFigureOut">
              <a:rPr lang="en-US" smtClean="0"/>
              <a:t>11/30/2021</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3E4186B7-4AB0-4B70-BB5B-FE2ED47BEC90}" type="slidenum">
              <a:rPr lang="en-US" smtClean="0"/>
              <a:t>‹#›</a:t>
            </a:fld>
            <a:endParaRPr lang="en-US"/>
          </a:p>
        </p:txBody>
      </p:sp>
    </p:spTree>
    <p:extLst>
      <p:ext uri="{BB962C8B-B14F-4D97-AF65-F5344CB8AC3E}">
        <p14:creationId xmlns:p14="http://schemas.microsoft.com/office/powerpoint/2010/main" val="2607412069"/>
      </p:ext>
    </p:extLst>
  </p:cSld>
  <p:clrMap bg1="lt1" tx1="dk1" bg2="lt2" tx2="dk2" accent1="accent1" accent2="accent2" accent3="accent3" accent4="accent4" accent5="accent5" accent6="accent6" hlink="hlink" folHlink="folHlink"/>
  <p:sldLayoutIdLst>
    <p:sldLayoutId id="2147483673" r:id="rId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eaborn.pydata.org/" TargetMode="External"/><Relationship Id="rId7" Type="http://schemas.openxmlformats.org/officeDocument/2006/relationships/image" Target="../media/image5.png"/><Relationship Id="rId2" Type="http://schemas.openxmlformats.org/officeDocument/2006/relationships/hyperlink" Target="https://scikit-learn.org/stable/" TargetMode="Externa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matplotlib.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65ED08B-B775-435A-9B4F-BDA086DCE7A6}"/>
              </a:ext>
            </a:extLst>
          </p:cNvPr>
          <p:cNvSpPr>
            <a:spLocks noGrp="1"/>
          </p:cNvSpPr>
          <p:nvPr>
            <p:ph type="body" sz="quarter" idx="10"/>
          </p:nvPr>
        </p:nvSpPr>
        <p:spPr/>
        <p:txBody>
          <a:bodyPr>
            <a:normAutofit/>
          </a:bodyPr>
          <a:lstStyle/>
          <a:p>
            <a:r>
              <a:rPr lang="en-US" sz="4400" dirty="0"/>
              <a:t>I acquired a dataset published from a Portuguese high school that acquired data regarding that student’s attendance, their trimester grades, how many classes they failed, and  how much alcohol they consumed. It further cataloged personal information such as age, sex, parental education, and more. My goal is to see if, using alcohol consumption and absences, if I can predict if a student can fail. Many of these features are self reported scales 1-5, resulting in slightly inconsistent data which may explain </a:t>
            </a:r>
            <a:r>
              <a:rPr lang="en-US" sz="4400"/>
              <a:t>my results.</a:t>
            </a:r>
            <a:endParaRPr lang="en-US" sz="4400" dirty="0"/>
          </a:p>
        </p:txBody>
      </p:sp>
      <p:sp>
        <p:nvSpPr>
          <p:cNvPr id="3" name="Text Placeholder 2">
            <a:extLst>
              <a:ext uri="{FF2B5EF4-FFF2-40B4-BE49-F238E27FC236}">
                <a16:creationId xmlns:a16="http://schemas.microsoft.com/office/drawing/2014/main" id="{29B455F1-3C6C-4C07-9CB2-BCAEB0D8A7B7}"/>
              </a:ext>
            </a:extLst>
          </p:cNvPr>
          <p:cNvSpPr>
            <a:spLocks noGrp="1"/>
          </p:cNvSpPr>
          <p:nvPr>
            <p:ph type="body" sz="quarter" idx="12"/>
          </p:nvPr>
        </p:nvSpPr>
        <p:spPr>
          <a:xfrm>
            <a:off x="32918400" y="7543800"/>
            <a:ext cx="10058400" cy="24460200"/>
          </a:xfrm>
        </p:spPr>
        <p:txBody>
          <a:bodyPr>
            <a:normAutofit/>
          </a:bodyPr>
          <a:lstStyle/>
          <a:p>
            <a:r>
              <a:rPr lang="en-US" sz="4400" dirty="0"/>
              <a:t>This project surprised me in countless ways. I expected there to be distinct correlations between data. Things like alcohol consumption vs study time but as shown, the trend is barely noticeable. That was a common theme across my data: the seemingly obvious correlations simply don’t exist.</a:t>
            </a:r>
          </a:p>
          <a:p>
            <a:r>
              <a:rPr lang="en-US" sz="4400" dirty="0"/>
              <a:t>The principle of my hypothesis was disproven by the absences vs alcohol consumption box chart, showing that across higher levels of absences the levels of alcohol consumption becomes more diverse, but doesn’t get decisively bigger. The correlation matrix also proves that there is very little correlation amongst this data.</a:t>
            </a:r>
          </a:p>
          <a:p>
            <a:r>
              <a:rPr lang="en-US" sz="4400" dirty="0"/>
              <a:t>Looking at the correlations I decided to use a few machine learning algorithms to see if accounting for more features at a time would result in better predictions. The algorithms consistently scored with 85% accuracy for correctly identifying how often a student would fail using absences and alcohol consumption. Further imploring how they achieved such results I realized that they guessed 0-2 failed classes every single time, and   0-2 made up 85% of the dataset. They could not predict failures; they just guessed the most common answer every time. Their failure further confirmed my theory that this dataset cannot predict if a student will fail.</a:t>
            </a:r>
          </a:p>
          <a:p>
            <a:r>
              <a:rPr lang="en-US" sz="4400" dirty="0"/>
              <a:t>These lackluster results may be because many of the features were self reported. The alcohol consumption was collected by a survey to the students. Students exaggerating or understating certain results could explain the unreliability of my conclusions.</a:t>
            </a:r>
          </a:p>
        </p:txBody>
      </p:sp>
      <p:sp>
        <p:nvSpPr>
          <p:cNvPr id="4" name="Text Placeholder 3">
            <a:extLst>
              <a:ext uri="{FF2B5EF4-FFF2-40B4-BE49-F238E27FC236}">
                <a16:creationId xmlns:a16="http://schemas.microsoft.com/office/drawing/2014/main" id="{A459AC47-94BC-470C-9B8A-970292C0ADD6}"/>
              </a:ext>
            </a:extLst>
          </p:cNvPr>
          <p:cNvSpPr>
            <a:spLocks noGrp="1"/>
          </p:cNvSpPr>
          <p:nvPr>
            <p:ph type="body" sz="quarter" idx="18"/>
          </p:nvPr>
        </p:nvSpPr>
        <p:spPr>
          <a:xfrm>
            <a:off x="11887200" y="7543800"/>
            <a:ext cx="20116800" cy="19431000"/>
          </a:xfrm>
        </p:spPr>
        <p:txBody>
          <a:bodyPr/>
          <a:lstStyle/>
          <a:p>
            <a:pPr algn="ctr"/>
            <a:r>
              <a:rPr lang="en-US" sz="8000" b="1" dirty="0"/>
              <a:t>Graphs</a:t>
            </a:r>
          </a:p>
          <a:p>
            <a:r>
              <a:rPr lang="en-US" dirty="0"/>
              <a:t>		</a:t>
            </a:r>
            <a:r>
              <a:rPr lang="en-US" sz="5400" dirty="0"/>
              <a:t> </a:t>
            </a:r>
          </a:p>
          <a:p>
            <a:pPr>
              <a:spcBef>
                <a:spcPts val="0"/>
              </a:spcBef>
            </a:pPr>
            <a:r>
              <a:rPr lang="en-US" sz="5400" dirty="0"/>
              <a:t>		  </a:t>
            </a:r>
            <a:r>
              <a:rPr lang="en-US" sz="4800" dirty="0"/>
              <a:t>Left: Alcohol Consumption vs Study Time</a:t>
            </a:r>
          </a:p>
          <a:p>
            <a:r>
              <a:rPr lang="en-US" sz="4800" dirty="0"/>
              <a:t>		  Bot. Left: Absences vs Alcohol Consumption</a:t>
            </a:r>
          </a:p>
          <a:p>
            <a:r>
              <a:rPr lang="en-US" sz="4800" dirty="0"/>
              <a:t>		  Bot. Right: Correlation Matrix</a:t>
            </a:r>
            <a:r>
              <a:rPr lang="en-US" sz="5400" dirty="0"/>
              <a:t> </a:t>
            </a:r>
          </a:p>
        </p:txBody>
      </p:sp>
      <p:sp>
        <p:nvSpPr>
          <p:cNvPr id="5" name="Title 4">
            <a:extLst>
              <a:ext uri="{FF2B5EF4-FFF2-40B4-BE49-F238E27FC236}">
                <a16:creationId xmlns:a16="http://schemas.microsoft.com/office/drawing/2014/main" id="{6F7474F1-B7EB-40BD-B650-D37E0AA066A3}"/>
              </a:ext>
            </a:extLst>
          </p:cNvPr>
          <p:cNvSpPr>
            <a:spLocks noGrp="1"/>
          </p:cNvSpPr>
          <p:nvPr>
            <p:ph type="ctrTitle"/>
          </p:nvPr>
        </p:nvSpPr>
        <p:spPr/>
        <p:txBody>
          <a:bodyPr>
            <a:normAutofit fontScale="90000"/>
          </a:bodyPr>
          <a:lstStyle/>
          <a:p>
            <a:r>
              <a:rPr lang="en-US" dirty="0"/>
              <a:t>Alcohol Consumption and Absences</a:t>
            </a:r>
            <a:br>
              <a:rPr lang="en-US" dirty="0"/>
            </a:br>
            <a:r>
              <a:rPr lang="en-US" dirty="0"/>
              <a:t>Effect on Student Failures</a:t>
            </a:r>
          </a:p>
        </p:txBody>
      </p:sp>
      <p:sp>
        <p:nvSpPr>
          <p:cNvPr id="6" name="Text Placeholder 5">
            <a:extLst>
              <a:ext uri="{FF2B5EF4-FFF2-40B4-BE49-F238E27FC236}">
                <a16:creationId xmlns:a16="http://schemas.microsoft.com/office/drawing/2014/main" id="{CCC8C212-9152-47EB-9021-DDD1B739EED2}"/>
              </a:ext>
            </a:extLst>
          </p:cNvPr>
          <p:cNvSpPr>
            <a:spLocks noGrp="1"/>
          </p:cNvSpPr>
          <p:nvPr>
            <p:ph type="body" sz="quarter" idx="11"/>
          </p:nvPr>
        </p:nvSpPr>
        <p:spPr/>
        <p:txBody>
          <a:bodyPr/>
          <a:lstStyle/>
          <a:p>
            <a:endParaRPr lang="en-US"/>
          </a:p>
        </p:txBody>
      </p:sp>
      <p:sp>
        <p:nvSpPr>
          <p:cNvPr id="7" name="Text Placeholder 6">
            <a:extLst>
              <a:ext uri="{FF2B5EF4-FFF2-40B4-BE49-F238E27FC236}">
                <a16:creationId xmlns:a16="http://schemas.microsoft.com/office/drawing/2014/main" id="{0F002AEE-7ABF-4F25-90D8-22D1918F982A}"/>
              </a:ext>
            </a:extLst>
          </p:cNvPr>
          <p:cNvSpPr>
            <a:spLocks noGrp="1"/>
          </p:cNvSpPr>
          <p:nvPr>
            <p:ph type="body" sz="quarter" idx="13"/>
          </p:nvPr>
        </p:nvSpPr>
        <p:spPr/>
        <p:txBody>
          <a:bodyPr/>
          <a:lstStyle/>
          <a:p>
            <a:endParaRPr lang="en-US"/>
          </a:p>
        </p:txBody>
      </p:sp>
      <p:sp>
        <p:nvSpPr>
          <p:cNvPr id="9" name="Text Placeholder 8">
            <a:extLst>
              <a:ext uri="{FF2B5EF4-FFF2-40B4-BE49-F238E27FC236}">
                <a16:creationId xmlns:a16="http://schemas.microsoft.com/office/drawing/2014/main" id="{9C535820-2B15-48C9-B0AA-9FA5E543ABF1}"/>
              </a:ext>
            </a:extLst>
          </p:cNvPr>
          <p:cNvSpPr>
            <a:spLocks noGrp="1"/>
          </p:cNvSpPr>
          <p:nvPr>
            <p:ph type="body" sz="quarter" idx="15"/>
          </p:nvPr>
        </p:nvSpPr>
        <p:spPr/>
        <p:txBody>
          <a:bodyPr/>
          <a:lstStyle/>
          <a:p>
            <a:endParaRPr lang="en-US"/>
          </a:p>
        </p:txBody>
      </p:sp>
      <p:sp>
        <p:nvSpPr>
          <p:cNvPr id="10" name="Text Placeholder 9">
            <a:extLst>
              <a:ext uri="{FF2B5EF4-FFF2-40B4-BE49-F238E27FC236}">
                <a16:creationId xmlns:a16="http://schemas.microsoft.com/office/drawing/2014/main" id="{2F1AFE3A-F984-4AF2-BF89-DF5843246A7A}"/>
              </a:ext>
            </a:extLst>
          </p:cNvPr>
          <p:cNvSpPr>
            <a:spLocks noGrp="1"/>
          </p:cNvSpPr>
          <p:nvPr>
            <p:ph type="body" sz="quarter" idx="16"/>
          </p:nvPr>
        </p:nvSpPr>
        <p:spPr/>
        <p:txBody>
          <a:bodyPr>
            <a:normAutofit/>
          </a:bodyPr>
          <a:lstStyle/>
          <a:p>
            <a:pPr>
              <a:spcBef>
                <a:spcPts val="600"/>
              </a:spcBef>
            </a:pPr>
            <a:r>
              <a:rPr lang="en-US" sz="4800" dirty="0"/>
              <a:t>Scikit-Learn: </a:t>
            </a:r>
            <a:r>
              <a:rPr lang="en-US" sz="4800" dirty="0">
                <a:hlinkClick r:id="rId2"/>
              </a:rPr>
              <a:t>https://scikit-learn.org/stable/</a:t>
            </a:r>
            <a:endParaRPr lang="en-US" sz="4800" dirty="0"/>
          </a:p>
          <a:p>
            <a:pPr>
              <a:spcBef>
                <a:spcPts val="600"/>
              </a:spcBef>
            </a:pPr>
            <a:r>
              <a:rPr lang="en-US" sz="4800" dirty="0"/>
              <a:t>Seaborn: </a:t>
            </a:r>
            <a:r>
              <a:rPr lang="en-US" sz="4800" dirty="0">
                <a:hlinkClick r:id="rId3"/>
              </a:rPr>
              <a:t>https://seaborn.pydata.org/</a:t>
            </a:r>
            <a:r>
              <a:rPr lang="en-US" sz="4800" dirty="0"/>
              <a:t> </a:t>
            </a:r>
          </a:p>
          <a:p>
            <a:pPr>
              <a:spcBef>
                <a:spcPts val="600"/>
              </a:spcBef>
            </a:pPr>
            <a:r>
              <a:rPr lang="en-US" sz="4800" dirty="0"/>
              <a:t>Matplotlib: </a:t>
            </a:r>
            <a:r>
              <a:rPr lang="en-US" sz="4800" dirty="0">
                <a:hlinkClick r:id="rId4"/>
              </a:rPr>
              <a:t>https://matplotlib.org/</a:t>
            </a:r>
            <a:endParaRPr lang="en-US" sz="4800" dirty="0"/>
          </a:p>
          <a:p>
            <a:pPr>
              <a:spcBef>
                <a:spcPts val="600"/>
              </a:spcBef>
            </a:pPr>
            <a:r>
              <a:rPr lang="en-US" sz="4800" dirty="0"/>
              <a:t>Special thanks to Dr. </a:t>
            </a:r>
            <a:r>
              <a:rPr lang="en-US" sz="4800" dirty="0" err="1"/>
              <a:t>Eloe</a:t>
            </a:r>
            <a:endParaRPr lang="en-US" sz="4800" dirty="0"/>
          </a:p>
          <a:p>
            <a:pPr>
              <a:spcBef>
                <a:spcPts val="600"/>
              </a:spcBef>
            </a:pPr>
            <a:endParaRPr lang="en-US" sz="4800" dirty="0"/>
          </a:p>
          <a:p>
            <a:endParaRPr lang="en-US" sz="7200" dirty="0"/>
          </a:p>
        </p:txBody>
      </p:sp>
      <p:sp>
        <p:nvSpPr>
          <p:cNvPr id="11" name="Text Placeholder 10">
            <a:extLst>
              <a:ext uri="{FF2B5EF4-FFF2-40B4-BE49-F238E27FC236}">
                <a16:creationId xmlns:a16="http://schemas.microsoft.com/office/drawing/2014/main" id="{7DD57B1E-4D9F-47F9-88F7-FB032B9D6324}"/>
              </a:ext>
            </a:extLst>
          </p:cNvPr>
          <p:cNvSpPr>
            <a:spLocks noGrp="1"/>
          </p:cNvSpPr>
          <p:nvPr>
            <p:ph type="body" sz="quarter" idx="17"/>
          </p:nvPr>
        </p:nvSpPr>
        <p:spPr/>
        <p:txBody>
          <a:bodyPr/>
          <a:lstStyle/>
          <a:p>
            <a:endParaRPr lang="en-US"/>
          </a:p>
        </p:txBody>
      </p:sp>
      <p:sp>
        <p:nvSpPr>
          <p:cNvPr id="12" name="Text Placeholder 11">
            <a:extLst>
              <a:ext uri="{FF2B5EF4-FFF2-40B4-BE49-F238E27FC236}">
                <a16:creationId xmlns:a16="http://schemas.microsoft.com/office/drawing/2014/main" id="{65D66D60-3409-4A83-882F-DEF1F6DDFE92}"/>
              </a:ext>
            </a:extLst>
          </p:cNvPr>
          <p:cNvSpPr>
            <a:spLocks noGrp="1"/>
          </p:cNvSpPr>
          <p:nvPr>
            <p:ph type="body" sz="quarter" idx="19"/>
          </p:nvPr>
        </p:nvSpPr>
        <p:spPr/>
        <p:txBody>
          <a:bodyPr/>
          <a:lstStyle/>
          <a:p>
            <a:endParaRPr lang="en-US" dirty="0"/>
          </a:p>
        </p:txBody>
      </p:sp>
      <p:sp>
        <p:nvSpPr>
          <p:cNvPr id="13" name="Text Placeholder 12">
            <a:extLst>
              <a:ext uri="{FF2B5EF4-FFF2-40B4-BE49-F238E27FC236}">
                <a16:creationId xmlns:a16="http://schemas.microsoft.com/office/drawing/2014/main" id="{653E4573-0153-477E-A6EA-F369D642E8BD}"/>
              </a:ext>
            </a:extLst>
          </p:cNvPr>
          <p:cNvSpPr>
            <a:spLocks noGrp="1"/>
          </p:cNvSpPr>
          <p:nvPr>
            <p:ph type="body" sz="quarter" idx="20"/>
          </p:nvPr>
        </p:nvSpPr>
        <p:spPr>
          <a:xfrm>
            <a:off x="21945600" y="29032200"/>
            <a:ext cx="10058400" cy="2971800"/>
          </a:xfrm>
        </p:spPr>
        <p:txBody>
          <a:bodyPr/>
          <a:lstStyle/>
          <a:p>
            <a:r>
              <a:rPr lang="en-US" dirty="0"/>
              <a:t>https://github.com/GabrielSolomonHolland/data-science-final</a:t>
            </a:r>
          </a:p>
        </p:txBody>
      </p:sp>
      <p:sp>
        <p:nvSpPr>
          <p:cNvPr id="14" name="Text Placeholder 13">
            <a:extLst>
              <a:ext uri="{FF2B5EF4-FFF2-40B4-BE49-F238E27FC236}">
                <a16:creationId xmlns:a16="http://schemas.microsoft.com/office/drawing/2014/main" id="{D93257E1-88C3-4089-9BFF-38DFCEA27AC5}"/>
              </a:ext>
            </a:extLst>
          </p:cNvPr>
          <p:cNvSpPr>
            <a:spLocks noGrp="1"/>
          </p:cNvSpPr>
          <p:nvPr>
            <p:ph type="body" sz="quarter" idx="21"/>
          </p:nvPr>
        </p:nvSpPr>
        <p:spPr>
          <a:xfrm>
            <a:off x="21945600" y="27889200"/>
            <a:ext cx="10058400" cy="1143000"/>
          </a:xfrm>
        </p:spPr>
        <p:txBody>
          <a:bodyPr/>
          <a:lstStyle/>
          <a:p>
            <a:endParaRPr lang="en-US"/>
          </a:p>
        </p:txBody>
      </p:sp>
      <p:pic>
        <p:nvPicPr>
          <p:cNvPr id="23" name="Content Placeholder 22" descr="Chart, bar chart&#10;&#10;Description automatically generated">
            <a:extLst>
              <a:ext uri="{FF2B5EF4-FFF2-40B4-BE49-F238E27FC236}">
                <a16:creationId xmlns:a16="http://schemas.microsoft.com/office/drawing/2014/main" id="{CCF67308-11E1-42EF-BDE9-877742BD89AA}"/>
              </a:ext>
            </a:extLst>
          </p:cNvPr>
          <p:cNvPicPr>
            <a:picLocks noGrp="1" noChangeAspect="1"/>
          </p:cNvPicPr>
          <p:nvPr>
            <p:ph sz="quarter" idx="24"/>
          </p:nvPr>
        </p:nvPicPr>
        <p:blipFill rotWithShape="1">
          <a:blip r:embed="rId5">
            <a:extLst>
              <a:ext uri="{28A0092B-C50C-407E-A947-70E740481C1C}">
                <a14:useLocalDpi xmlns:a14="http://schemas.microsoft.com/office/drawing/2010/main" val="0"/>
              </a:ext>
            </a:extLst>
          </a:blip>
          <a:srcRect l="2053" t="3752" r="2801" b="3909"/>
          <a:stretch/>
        </p:blipFill>
        <p:spPr>
          <a:xfrm>
            <a:off x="12037293" y="18117993"/>
            <a:ext cx="8937420" cy="8673771"/>
          </a:xfrm>
        </p:spPr>
      </p:pic>
      <p:sp>
        <p:nvSpPr>
          <p:cNvPr id="18" name="Text Placeholder 17">
            <a:extLst>
              <a:ext uri="{FF2B5EF4-FFF2-40B4-BE49-F238E27FC236}">
                <a16:creationId xmlns:a16="http://schemas.microsoft.com/office/drawing/2014/main" id="{6C7A8E39-51B8-446A-A58D-E4A6958BDFE2}"/>
              </a:ext>
            </a:extLst>
          </p:cNvPr>
          <p:cNvSpPr>
            <a:spLocks noGrp="1"/>
          </p:cNvSpPr>
          <p:nvPr>
            <p:ph type="body" sz="quarter" idx="25"/>
          </p:nvPr>
        </p:nvSpPr>
        <p:spPr/>
        <p:txBody>
          <a:bodyPr>
            <a:normAutofit fontScale="92500" lnSpcReduction="10000"/>
          </a:bodyPr>
          <a:lstStyle/>
          <a:p>
            <a:r>
              <a:rPr lang="en-US" dirty="0"/>
              <a:t>Gabriel Solomon Holland</a:t>
            </a:r>
          </a:p>
        </p:txBody>
      </p:sp>
      <p:sp>
        <p:nvSpPr>
          <p:cNvPr id="19" name="Text Placeholder 18">
            <a:extLst>
              <a:ext uri="{FF2B5EF4-FFF2-40B4-BE49-F238E27FC236}">
                <a16:creationId xmlns:a16="http://schemas.microsoft.com/office/drawing/2014/main" id="{1230B1EE-E97C-4A5D-8EB4-FEE65881F4F4}"/>
              </a:ext>
            </a:extLst>
          </p:cNvPr>
          <p:cNvSpPr>
            <a:spLocks noGrp="1"/>
          </p:cNvSpPr>
          <p:nvPr>
            <p:ph type="body" sz="quarter" idx="26"/>
          </p:nvPr>
        </p:nvSpPr>
        <p:spPr/>
        <p:txBody>
          <a:bodyPr>
            <a:normAutofit fontScale="92500" lnSpcReduction="10000"/>
          </a:bodyPr>
          <a:lstStyle/>
          <a:p>
            <a:r>
              <a:rPr lang="en-US" dirty="0"/>
              <a:t>Dr. Nathan </a:t>
            </a:r>
            <a:r>
              <a:rPr lang="en-US" dirty="0" err="1"/>
              <a:t>Eloe</a:t>
            </a:r>
            <a:r>
              <a:rPr lang="en-US" dirty="0"/>
              <a:t>, Northwest Missouri State University</a:t>
            </a:r>
          </a:p>
        </p:txBody>
      </p:sp>
      <p:sp>
        <p:nvSpPr>
          <p:cNvPr id="21" name="Text Placeholder 20">
            <a:extLst>
              <a:ext uri="{FF2B5EF4-FFF2-40B4-BE49-F238E27FC236}">
                <a16:creationId xmlns:a16="http://schemas.microsoft.com/office/drawing/2014/main" id="{CCB654F8-A8F9-4F7A-8EAB-853F7E1D0845}"/>
              </a:ext>
            </a:extLst>
          </p:cNvPr>
          <p:cNvSpPr>
            <a:spLocks noGrp="1"/>
          </p:cNvSpPr>
          <p:nvPr>
            <p:ph type="body" sz="quarter" idx="14"/>
          </p:nvPr>
        </p:nvSpPr>
        <p:spPr/>
        <p:txBody>
          <a:bodyPr>
            <a:normAutofit/>
          </a:bodyPr>
          <a:lstStyle/>
          <a:p>
            <a:pPr>
              <a:lnSpc>
                <a:spcPct val="100000"/>
              </a:lnSpc>
              <a:spcBef>
                <a:spcPts val="1200"/>
              </a:spcBef>
            </a:pPr>
            <a:r>
              <a:rPr lang="en-US" sz="4800" dirty="0" err="1"/>
              <a:t>Jupyter</a:t>
            </a:r>
            <a:r>
              <a:rPr lang="en-US" sz="4800" dirty="0"/>
              <a:t> Notebook</a:t>
            </a:r>
          </a:p>
          <a:p>
            <a:pPr>
              <a:lnSpc>
                <a:spcPct val="100000"/>
              </a:lnSpc>
              <a:spcBef>
                <a:spcPts val="1200"/>
              </a:spcBef>
            </a:pPr>
            <a:r>
              <a:rPr lang="en-US" sz="4800" dirty="0"/>
              <a:t>Matplotlib python library</a:t>
            </a:r>
          </a:p>
          <a:p>
            <a:pPr>
              <a:lnSpc>
                <a:spcPct val="100000"/>
              </a:lnSpc>
              <a:spcBef>
                <a:spcPts val="1200"/>
              </a:spcBef>
            </a:pPr>
            <a:r>
              <a:rPr lang="en-US" sz="4800" dirty="0"/>
              <a:t>Seaborn python library</a:t>
            </a:r>
          </a:p>
          <a:p>
            <a:pPr>
              <a:lnSpc>
                <a:spcPct val="100000"/>
              </a:lnSpc>
              <a:spcBef>
                <a:spcPts val="1200"/>
              </a:spcBef>
            </a:pPr>
            <a:r>
              <a:rPr lang="en-US" sz="4800" dirty="0"/>
              <a:t>Scikit-Learn python library</a:t>
            </a:r>
          </a:p>
          <a:p>
            <a:pPr>
              <a:lnSpc>
                <a:spcPct val="100000"/>
              </a:lnSpc>
              <a:spcBef>
                <a:spcPts val="1200"/>
              </a:spcBef>
            </a:pPr>
            <a:r>
              <a:rPr lang="en-US" sz="4800" dirty="0"/>
              <a:t>Seaborn and Matplotlib for graphs and charts, Scikit-learn for variety of machine learning algorithms</a:t>
            </a:r>
          </a:p>
        </p:txBody>
      </p:sp>
      <p:pic>
        <p:nvPicPr>
          <p:cNvPr id="25" name="Picture 24" descr="Chart, treemap chart&#10;&#10;Description automatically generated">
            <a:extLst>
              <a:ext uri="{FF2B5EF4-FFF2-40B4-BE49-F238E27FC236}">
                <a16:creationId xmlns:a16="http://schemas.microsoft.com/office/drawing/2014/main" id="{42D12DB6-68E8-424B-8AED-2C41B606B1DF}"/>
              </a:ext>
            </a:extLst>
          </p:cNvPr>
          <p:cNvPicPr>
            <a:picLocks noChangeAspect="1"/>
          </p:cNvPicPr>
          <p:nvPr/>
        </p:nvPicPr>
        <p:blipFill rotWithShape="1">
          <a:blip r:embed="rId6">
            <a:extLst>
              <a:ext uri="{28A0092B-C50C-407E-A947-70E740481C1C}">
                <a14:useLocalDpi xmlns:a14="http://schemas.microsoft.com/office/drawing/2010/main" val="0"/>
              </a:ext>
            </a:extLst>
          </a:blip>
          <a:srcRect l="9885" t="10719" r="14064" b="4369"/>
          <a:stretch/>
        </p:blipFill>
        <p:spPr>
          <a:xfrm>
            <a:off x="21172933" y="14920022"/>
            <a:ext cx="10632847" cy="11871742"/>
          </a:xfrm>
          <a:prstGeom prst="rect">
            <a:avLst/>
          </a:prstGeom>
        </p:spPr>
      </p:pic>
      <p:pic>
        <p:nvPicPr>
          <p:cNvPr id="27" name="Picture 26" descr="Chart, bar chart&#10;&#10;Description automatically generated">
            <a:extLst>
              <a:ext uri="{FF2B5EF4-FFF2-40B4-BE49-F238E27FC236}">
                <a16:creationId xmlns:a16="http://schemas.microsoft.com/office/drawing/2014/main" id="{3EF01801-7C78-42BA-97DB-ACB65E4B7831}"/>
              </a:ext>
            </a:extLst>
          </p:cNvPr>
          <p:cNvPicPr>
            <a:picLocks noChangeAspect="1"/>
          </p:cNvPicPr>
          <p:nvPr/>
        </p:nvPicPr>
        <p:blipFill rotWithShape="1">
          <a:blip r:embed="rId7">
            <a:extLst>
              <a:ext uri="{28A0092B-C50C-407E-A947-70E740481C1C}">
                <a14:useLocalDpi xmlns:a14="http://schemas.microsoft.com/office/drawing/2010/main" val="0"/>
              </a:ext>
            </a:extLst>
          </a:blip>
          <a:srcRect l="6459" t="14691" r="10823" b="7994"/>
          <a:stretch/>
        </p:blipFill>
        <p:spPr>
          <a:xfrm>
            <a:off x="12037293" y="9563165"/>
            <a:ext cx="8956864" cy="8371792"/>
          </a:xfrm>
          <a:prstGeom prst="rect">
            <a:avLst/>
          </a:prstGeom>
        </p:spPr>
      </p:pic>
    </p:spTree>
    <p:extLst>
      <p:ext uri="{BB962C8B-B14F-4D97-AF65-F5344CB8AC3E}">
        <p14:creationId xmlns:p14="http://schemas.microsoft.com/office/powerpoint/2010/main" val="42871685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Research Poster">
      <a:majorFont>
        <a:latin typeface="Helvetica"/>
        <a:ea typeface=""/>
        <a:cs typeface=""/>
      </a:majorFont>
      <a:minorFont>
        <a:latin typeface="Garamond"/>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bstract_bg" id="{29B32C95-BF94-4328-B440-C1461C2F0B06}" vid="{B9381D9B-251E-4F9E-BEA1-FCED3FB9D33D}"/>
    </a:ext>
  </a:extLst>
</a:theme>
</file>

<file path=docProps/app.xml><?xml version="1.0" encoding="utf-8"?>
<Properties xmlns="http://schemas.openxmlformats.org/officeDocument/2006/extended-properties" xmlns:vt="http://schemas.openxmlformats.org/officeDocument/2006/docPropsVTypes">
  <Template/>
  <TotalTime>31</TotalTime>
  <Words>479</Words>
  <Application>Microsoft Office PowerPoint</Application>
  <PresentationFormat>Custom</PresentationFormat>
  <Paragraphs>23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Garamond</vt:lpstr>
      <vt:lpstr>Helvetica</vt:lpstr>
      <vt:lpstr>Office Theme</vt:lpstr>
      <vt:lpstr>Alcohol Consumption and Absences Effect on Student Failures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Eloe,Nathan</dc:creator>
  <cp:lastModifiedBy>Solomon-Holland,Gabriel I</cp:lastModifiedBy>
  <cp:revision>32</cp:revision>
  <dcterms:created xsi:type="dcterms:W3CDTF">2019-04-10T19:42:12Z</dcterms:created>
  <dcterms:modified xsi:type="dcterms:W3CDTF">2021-11-30T22:10:51Z</dcterms:modified>
</cp:coreProperties>
</file>