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85" r:id="rId3"/>
    <p:sldId id="257" r:id="rId4"/>
    <p:sldId id="258" r:id="rId5"/>
    <p:sldId id="259" r:id="rId6"/>
    <p:sldId id="267" r:id="rId7"/>
    <p:sldId id="283" r:id="rId8"/>
    <p:sldId id="282" r:id="rId9"/>
    <p:sldId id="266" r:id="rId10"/>
    <p:sldId id="270" r:id="rId11"/>
    <p:sldId id="273" r:id="rId12"/>
    <p:sldId id="271" r:id="rId13"/>
    <p:sldId id="272" r:id="rId14"/>
    <p:sldId id="291" r:id="rId15"/>
    <p:sldId id="269" r:id="rId16"/>
    <p:sldId id="263" r:id="rId17"/>
    <p:sldId id="26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7" r:id="rId26"/>
    <p:sldId id="290" r:id="rId27"/>
    <p:sldId id="289" r:id="rId28"/>
    <p:sldId id="286" r:id="rId29"/>
    <p:sldId id="288" r:id="rId3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06C"/>
    <a:srgbClr val="5A7094"/>
    <a:srgbClr val="62636A"/>
    <a:srgbClr val="26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2F51D-FDEF-4210-8662-D16B370A655A}" v="59" dt="2019-09-09T20:01:48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otomayor" userId="22450ec8319e84cc" providerId="LiveId" clId="{ABA2F51D-FDEF-4210-8662-D16B370A655A}"/>
    <pc:docChg chg="undo custSel mod addSld delSld modSld sldOrd">
      <pc:chgData name="Gabriel Sotomayor" userId="22450ec8319e84cc" providerId="LiveId" clId="{ABA2F51D-FDEF-4210-8662-D16B370A655A}" dt="2019-09-09T20:02:33.348" v="428" actId="20577"/>
      <pc:docMkLst>
        <pc:docMk/>
      </pc:docMkLst>
      <pc:sldChg chg="modSp">
        <pc:chgData name="Gabriel Sotomayor" userId="22450ec8319e84cc" providerId="LiveId" clId="{ABA2F51D-FDEF-4210-8662-D16B370A655A}" dt="2019-09-09T04:53:59.715" v="1" actId="27636"/>
        <pc:sldMkLst>
          <pc:docMk/>
          <pc:sldMk cId="2125974984" sldId="276"/>
        </pc:sldMkLst>
        <pc:spChg chg="mod">
          <ac:chgData name="Gabriel Sotomayor" userId="22450ec8319e84cc" providerId="LiveId" clId="{ABA2F51D-FDEF-4210-8662-D16B370A655A}" dt="2019-09-09T04:53:59.715" v="1" actId="27636"/>
          <ac:spMkLst>
            <pc:docMk/>
            <pc:sldMk cId="2125974984" sldId="276"/>
            <ac:spMk id="3" creationId="{98D997EE-2E54-450A-961C-62CF85170ADD}"/>
          </ac:spMkLst>
        </pc:spChg>
      </pc:sldChg>
      <pc:sldChg chg="addSp modSp">
        <pc:chgData name="Gabriel Sotomayor" userId="22450ec8319e84cc" providerId="LiveId" clId="{ABA2F51D-FDEF-4210-8662-D16B370A655A}" dt="2019-09-09T19:53:25.951" v="342" actId="1076"/>
        <pc:sldMkLst>
          <pc:docMk/>
          <pc:sldMk cId="1494880915" sldId="281"/>
        </pc:sldMkLst>
        <pc:spChg chg="add mod">
          <ac:chgData name="Gabriel Sotomayor" userId="22450ec8319e84cc" providerId="LiveId" clId="{ABA2F51D-FDEF-4210-8662-D16B370A655A}" dt="2019-09-09T19:53:25.951" v="342" actId="1076"/>
          <ac:spMkLst>
            <pc:docMk/>
            <pc:sldMk cId="1494880915" sldId="281"/>
            <ac:spMk id="2" creationId="{3772E429-CABE-44E3-8D32-E8FB10456015}"/>
          </ac:spMkLst>
        </pc:spChg>
        <pc:picChg chg="mod">
          <ac:chgData name="Gabriel Sotomayor" userId="22450ec8319e84cc" providerId="LiveId" clId="{ABA2F51D-FDEF-4210-8662-D16B370A655A}" dt="2019-09-09T19:52:23.538" v="309" actId="14100"/>
          <ac:picMkLst>
            <pc:docMk/>
            <pc:sldMk cId="1494880915" sldId="281"/>
            <ac:picMk id="4" creationId="{BF1F25E4-982C-49F6-9A9E-9CB44534FC4A}"/>
          </ac:picMkLst>
        </pc:picChg>
      </pc:sldChg>
      <pc:sldChg chg="modSp add del">
        <pc:chgData name="Gabriel Sotomayor" userId="22450ec8319e84cc" providerId="LiveId" clId="{ABA2F51D-FDEF-4210-8662-D16B370A655A}" dt="2019-09-09T18:35:57.018" v="107" actId="2696"/>
        <pc:sldMkLst>
          <pc:docMk/>
          <pc:sldMk cId="1679591959" sldId="284"/>
        </pc:sldMkLst>
        <pc:spChg chg="mod">
          <ac:chgData name="Gabriel Sotomayor" userId="22450ec8319e84cc" providerId="LiveId" clId="{ABA2F51D-FDEF-4210-8662-D16B370A655A}" dt="2019-09-09T17:54:58.358" v="106" actId="20577"/>
          <ac:spMkLst>
            <pc:docMk/>
            <pc:sldMk cId="1679591959" sldId="284"/>
            <ac:spMk id="2" creationId="{99DE41BC-567B-4832-8AC0-E935455A49FF}"/>
          </ac:spMkLst>
        </pc:spChg>
      </pc:sldChg>
      <pc:sldChg chg="modSp add">
        <pc:chgData name="Gabriel Sotomayor" userId="22450ec8319e84cc" providerId="LiveId" clId="{ABA2F51D-FDEF-4210-8662-D16B370A655A}" dt="2019-09-09T17:53:32.391" v="42" actId="20577"/>
        <pc:sldMkLst>
          <pc:docMk/>
          <pc:sldMk cId="3831364973" sldId="285"/>
        </pc:sldMkLst>
        <pc:spChg chg="mod">
          <ac:chgData name="Gabriel Sotomayor" userId="22450ec8319e84cc" providerId="LiveId" clId="{ABA2F51D-FDEF-4210-8662-D16B370A655A}" dt="2019-09-09T17:53:32.391" v="42" actId="20577"/>
          <ac:spMkLst>
            <pc:docMk/>
            <pc:sldMk cId="3831364973" sldId="285"/>
            <ac:spMk id="2" creationId="{DE97746D-EBD0-4247-950D-30BC5D62AE28}"/>
          </ac:spMkLst>
        </pc:spChg>
      </pc:sldChg>
      <pc:sldChg chg="modSp add del ord">
        <pc:chgData name="Gabriel Sotomayor" userId="22450ec8319e84cc" providerId="LiveId" clId="{ABA2F51D-FDEF-4210-8662-D16B370A655A}" dt="2019-09-09T18:35:59.360" v="108" actId="2696"/>
        <pc:sldMkLst>
          <pc:docMk/>
          <pc:sldMk cId="577171118" sldId="286"/>
        </pc:sldMkLst>
        <pc:spChg chg="mod">
          <ac:chgData name="Gabriel Sotomayor" userId="22450ec8319e84cc" providerId="LiveId" clId="{ABA2F51D-FDEF-4210-8662-D16B370A655A}" dt="2019-09-09T17:54:45.385" v="79" actId="20577"/>
          <ac:spMkLst>
            <pc:docMk/>
            <pc:sldMk cId="577171118" sldId="286"/>
            <ac:spMk id="2" creationId="{6DA4CCD2-06AC-4F8C-BA95-EB474FB70B8B}"/>
          </ac:spMkLst>
        </pc:spChg>
      </pc:sldChg>
      <pc:sldChg chg="addSp delSp modSp add del ord modTransition">
        <pc:chgData name="Gabriel Sotomayor" userId="22450ec8319e84cc" providerId="LiveId" clId="{ABA2F51D-FDEF-4210-8662-D16B370A655A}" dt="2019-09-09T20:00:55.045" v="399"/>
        <pc:sldMkLst>
          <pc:docMk/>
          <pc:sldMk cId="3250740383" sldId="286"/>
        </pc:sldMkLst>
        <pc:spChg chg="del mod">
          <ac:chgData name="Gabriel Sotomayor" userId="22450ec8319e84cc" providerId="LiveId" clId="{ABA2F51D-FDEF-4210-8662-D16B370A655A}" dt="2019-09-09T19:00:30.656" v="144" actId="478"/>
          <ac:spMkLst>
            <pc:docMk/>
            <pc:sldMk cId="3250740383" sldId="286"/>
            <ac:spMk id="2" creationId="{DBFAF881-AE5B-466E-AFF4-F7D930136A5E}"/>
          </ac:spMkLst>
        </pc:spChg>
        <pc:spChg chg="del">
          <ac:chgData name="Gabriel Sotomayor" userId="22450ec8319e84cc" providerId="LiveId" clId="{ABA2F51D-FDEF-4210-8662-D16B370A655A}" dt="2019-09-09T19:01:05.371" v="152" actId="478"/>
          <ac:spMkLst>
            <pc:docMk/>
            <pc:sldMk cId="3250740383" sldId="286"/>
            <ac:spMk id="3" creationId="{0569B112-C08C-46EE-BD1B-164005C50FD9}"/>
          </ac:spMkLst>
        </pc:spChg>
        <pc:spChg chg="add del mod">
          <ac:chgData name="Gabriel Sotomayor" userId="22450ec8319e84cc" providerId="LiveId" clId="{ABA2F51D-FDEF-4210-8662-D16B370A655A}" dt="2019-09-09T19:01:04.615" v="151" actId="478"/>
          <ac:spMkLst>
            <pc:docMk/>
            <pc:sldMk cId="3250740383" sldId="286"/>
            <ac:spMk id="5" creationId="{669B4DE6-20B2-4764-A1EE-16A481D67659}"/>
          </ac:spMkLst>
        </pc:spChg>
        <pc:spChg chg="add mod">
          <ac:chgData name="Gabriel Sotomayor" userId="22450ec8319e84cc" providerId="LiveId" clId="{ABA2F51D-FDEF-4210-8662-D16B370A655A}" dt="2019-09-09T19:02:01.743" v="166" actId="13926"/>
          <ac:spMkLst>
            <pc:docMk/>
            <pc:sldMk cId="3250740383" sldId="286"/>
            <ac:spMk id="6" creationId="{3424A782-1D29-42FC-8FDE-5A2FD580157C}"/>
          </ac:spMkLst>
        </pc:spChg>
        <pc:spChg chg="add del">
          <ac:chgData name="Gabriel Sotomayor" userId="22450ec8319e84cc" providerId="LiveId" clId="{ABA2F51D-FDEF-4210-8662-D16B370A655A}" dt="2019-09-09T19:13:32.025" v="174"/>
          <ac:spMkLst>
            <pc:docMk/>
            <pc:sldMk cId="3250740383" sldId="286"/>
            <ac:spMk id="7" creationId="{C35F84F2-54A0-43A8-A257-8B9916F96B8C}"/>
          </ac:spMkLst>
        </pc:spChg>
        <pc:spChg chg="add del">
          <ac:chgData name="Gabriel Sotomayor" userId="22450ec8319e84cc" providerId="LiveId" clId="{ABA2F51D-FDEF-4210-8662-D16B370A655A}" dt="2019-09-09T19:13:34.423" v="176"/>
          <ac:spMkLst>
            <pc:docMk/>
            <pc:sldMk cId="3250740383" sldId="286"/>
            <ac:spMk id="8" creationId="{92C5586F-2A28-4096-AA0B-02BE045D05C9}"/>
          </ac:spMkLst>
        </pc:spChg>
        <pc:spChg chg="add del">
          <ac:chgData name="Gabriel Sotomayor" userId="22450ec8319e84cc" providerId="LiveId" clId="{ABA2F51D-FDEF-4210-8662-D16B370A655A}" dt="2019-09-09T19:13:41.466" v="178"/>
          <ac:spMkLst>
            <pc:docMk/>
            <pc:sldMk cId="3250740383" sldId="286"/>
            <ac:spMk id="9" creationId="{94444CFD-2C8B-41FC-85DC-C27DA16D946D}"/>
          </ac:spMkLst>
        </pc:spChg>
        <pc:spChg chg="add del">
          <ac:chgData name="Gabriel Sotomayor" userId="22450ec8319e84cc" providerId="LiveId" clId="{ABA2F51D-FDEF-4210-8662-D16B370A655A}" dt="2019-09-09T19:14:10.005" v="180"/>
          <ac:spMkLst>
            <pc:docMk/>
            <pc:sldMk cId="3250740383" sldId="286"/>
            <ac:spMk id="10" creationId="{68278B2C-49CF-40CB-B50B-15EF6E1BED7B}"/>
          </ac:spMkLst>
        </pc:spChg>
      </pc:sldChg>
      <pc:sldChg chg="addSp delSp modSp add mod setBg">
        <pc:chgData name="Gabriel Sotomayor" userId="22450ec8319e84cc" providerId="LiveId" clId="{ABA2F51D-FDEF-4210-8662-D16B370A655A}" dt="2019-09-09T20:00:30.372" v="395" actId="20577"/>
        <pc:sldMkLst>
          <pc:docMk/>
          <pc:sldMk cId="1705056562" sldId="287"/>
        </pc:sldMkLst>
        <pc:spChg chg="del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2" creationId="{0E268474-13CC-41C4-99CC-37F6DFAD0A9C}"/>
          </ac:spMkLst>
        </pc:spChg>
        <pc:spChg chg="del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3" creationId="{FC086EAA-00B1-4C3A-ADD5-ED271DA51233}"/>
          </ac:spMkLst>
        </pc:spChg>
        <pc:spChg chg="add mod">
          <ac:chgData name="Gabriel Sotomayor" userId="22450ec8319e84cc" providerId="LiveId" clId="{ABA2F51D-FDEF-4210-8662-D16B370A655A}" dt="2019-09-09T20:00:30.372" v="395" actId="20577"/>
          <ac:spMkLst>
            <pc:docMk/>
            <pc:sldMk cId="1705056562" sldId="287"/>
            <ac:spMk id="5" creationId="{2DB3C41E-39F4-47D4-8573-19BBAEAA51A8}"/>
          </ac:spMkLst>
        </pc:spChg>
        <pc:spChg chg="add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9" creationId="{1DDC3EF6-2EA5-44B3-94C7-9DDA67A127D0}"/>
          </ac:spMkLst>
        </pc:spChg>
        <pc:spChg chg="add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11" creationId="{87925A9A-E9FA-496E-9C09-7C2845E0062B}"/>
          </ac:spMkLst>
        </pc:spChg>
        <pc:spChg chg="add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13" creationId="{2073ABB4-E164-4CBF-ADFF-25552BB7913B}"/>
          </ac:spMkLst>
        </pc:spChg>
        <pc:spChg chg="add">
          <ac:chgData name="Gabriel Sotomayor" userId="22450ec8319e84cc" providerId="LiveId" clId="{ABA2F51D-FDEF-4210-8662-D16B370A655A}" dt="2019-09-09T19:10:54.914" v="170" actId="26606"/>
          <ac:spMkLst>
            <pc:docMk/>
            <pc:sldMk cId="1705056562" sldId="287"/>
            <ac:spMk id="15" creationId="{587D26DA-9773-4A0E-B213-DDF20A1F1F27}"/>
          </ac:spMkLst>
        </pc:spChg>
        <pc:picChg chg="add mod">
          <ac:chgData name="Gabriel Sotomayor" userId="22450ec8319e84cc" providerId="LiveId" clId="{ABA2F51D-FDEF-4210-8662-D16B370A655A}" dt="2019-09-09T19:50:16.931" v="290" actId="1076"/>
          <ac:picMkLst>
            <pc:docMk/>
            <pc:sldMk cId="1705056562" sldId="287"/>
            <ac:picMk id="4" creationId="{7E98C7AE-891E-4F9B-98A3-859F6309CDD0}"/>
          </ac:picMkLst>
        </pc:picChg>
      </pc:sldChg>
      <pc:sldChg chg="addSp delSp modSp add ord">
        <pc:chgData name="Gabriel Sotomayor" userId="22450ec8319e84cc" providerId="LiveId" clId="{ABA2F51D-FDEF-4210-8662-D16B370A655A}" dt="2019-09-09T19:48:02.677" v="250"/>
        <pc:sldMkLst>
          <pc:docMk/>
          <pc:sldMk cId="971485247" sldId="288"/>
        </pc:sldMkLst>
        <pc:spChg chg="add del">
          <ac:chgData name="Gabriel Sotomayor" userId="22450ec8319e84cc" providerId="LiveId" clId="{ABA2F51D-FDEF-4210-8662-D16B370A655A}" dt="2019-09-09T19:15:03.829" v="191"/>
          <ac:spMkLst>
            <pc:docMk/>
            <pc:sldMk cId="971485247" sldId="288"/>
            <ac:spMk id="3" creationId="{BE0513F0-DB2B-46A9-ACB6-E98DD4A949D2}"/>
          </ac:spMkLst>
        </pc:spChg>
        <pc:spChg chg="add del">
          <ac:chgData name="Gabriel Sotomayor" userId="22450ec8319e84cc" providerId="LiveId" clId="{ABA2F51D-FDEF-4210-8662-D16B370A655A}" dt="2019-09-09T19:14:13.717" v="183"/>
          <ac:spMkLst>
            <pc:docMk/>
            <pc:sldMk cId="971485247" sldId="288"/>
            <ac:spMk id="4" creationId="{CD4AA7D2-367D-4E69-AEDA-81DFA70BA113}"/>
          </ac:spMkLst>
        </pc:spChg>
        <pc:spChg chg="add del">
          <ac:chgData name="Gabriel Sotomayor" userId="22450ec8319e84cc" providerId="LiveId" clId="{ABA2F51D-FDEF-4210-8662-D16B370A655A}" dt="2019-09-09T19:14:15.910" v="185"/>
          <ac:spMkLst>
            <pc:docMk/>
            <pc:sldMk cId="971485247" sldId="288"/>
            <ac:spMk id="5" creationId="{3E85CBB4-2529-4F68-8FED-C4546F1F4E0C}"/>
          </ac:spMkLst>
        </pc:spChg>
        <pc:spChg chg="add del">
          <ac:chgData name="Gabriel Sotomayor" userId="22450ec8319e84cc" providerId="LiveId" clId="{ABA2F51D-FDEF-4210-8662-D16B370A655A}" dt="2019-09-09T19:14:32.328" v="187"/>
          <ac:spMkLst>
            <pc:docMk/>
            <pc:sldMk cId="971485247" sldId="288"/>
            <ac:spMk id="6" creationId="{0E139AB5-0679-4623-9BE9-5DD4DE7E1A04}"/>
          </ac:spMkLst>
        </pc:spChg>
        <pc:spChg chg="add del">
          <ac:chgData name="Gabriel Sotomayor" userId="22450ec8319e84cc" providerId="LiveId" clId="{ABA2F51D-FDEF-4210-8662-D16B370A655A}" dt="2019-09-09T19:14:38.578" v="189"/>
          <ac:spMkLst>
            <pc:docMk/>
            <pc:sldMk cId="971485247" sldId="288"/>
            <ac:spMk id="7" creationId="{78AFBC59-188A-4C38-AC62-939900C3E230}"/>
          </ac:spMkLst>
        </pc:spChg>
        <pc:spChg chg="add del">
          <ac:chgData name="Gabriel Sotomayor" userId="22450ec8319e84cc" providerId="LiveId" clId="{ABA2F51D-FDEF-4210-8662-D16B370A655A}" dt="2019-09-09T19:15:03.829" v="191"/>
          <ac:spMkLst>
            <pc:docMk/>
            <pc:sldMk cId="971485247" sldId="288"/>
            <ac:spMk id="8" creationId="{E71CEBAB-8D75-473B-A89B-8A7EE66D2EFD}"/>
          </ac:spMkLst>
        </pc:spChg>
        <pc:spChg chg="add del">
          <ac:chgData name="Gabriel Sotomayor" userId="22450ec8319e84cc" providerId="LiveId" clId="{ABA2F51D-FDEF-4210-8662-D16B370A655A}" dt="2019-09-09T19:15:08.786" v="193"/>
          <ac:spMkLst>
            <pc:docMk/>
            <pc:sldMk cId="971485247" sldId="288"/>
            <ac:spMk id="9" creationId="{F2D1AAE2-208C-40D4-9E2E-622371856FA4}"/>
          </ac:spMkLst>
        </pc:spChg>
        <pc:spChg chg="add del">
          <ac:chgData name="Gabriel Sotomayor" userId="22450ec8319e84cc" providerId="LiveId" clId="{ABA2F51D-FDEF-4210-8662-D16B370A655A}" dt="2019-09-09T19:17:01.757" v="195"/>
          <ac:spMkLst>
            <pc:docMk/>
            <pc:sldMk cId="971485247" sldId="288"/>
            <ac:spMk id="10" creationId="{F8A8D284-FEE3-4EB1-A8A3-79D353371190}"/>
          </ac:spMkLst>
        </pc:spChg>
        <pc:spChg chg="add del">
          <ac:chgData name="Gabriel Sotomayor" userId="22450ec8319e84cc" providerId="LiveId" clId="{ABA2F51D-FDEF-4210-8662-D16B370A655A}" dt="2019-09-09T19:17:23.199" v="197"/>
          <ac:spMkLst>
            <pc:docMk/>
            <pc:sldMk cId="971485247" sldId="288"/>
            <ac:spMk id="11" creationId="{8F0BD8C3-BDED-4F76-BFD6-5BCF083F209D}"/>
          </ac:spMkLst>
        </pc:spChg>
        <pc:spChg chg="add mod">
          <ac:chgData name="Gabriel Sotomayor" userId="22450ec8319e84cc" providerId="LiveId" clId="{ABA2F51D-FDEF-4210-8662-D16B370A655A}" dt="2019-09-09T19:20:13.248" v="247" actId="13926"/>
          <ac:spMkLst>
            <pc:docMk/>
            <pc:sldMk cId="971485247" sldId="288"/>
            <ac:spMk id="12" creationId="{BE4BB1E3-C71C-4B6C-AEBE-3DD9A44E4019}"/>
          </ac:spMkLst>
        </pc:spChg>
      </pc:sldChg>
      <pc:sldChg chg="addSp modSp add ord">
        <pc:chgData name="Gabriel Sotomayor" userId="22450ec8319e84cc" providerId="LiveId" clId="{ABA2F51D-FDEF-4210-8662-D16B370A655A}" dt="2019-09-09T20:02:33.348" v="428" actId="20577"/>
        <pc:sldMkLst>
          <pc:docMk/>
          <pc:sldMk cId="1651936277" sldId="289"/>
        </pc:sldMkLst>
        <pc:spChg chg="add mod">
          <ac:chgData name="Gabriel Sotomayor" userId="22450ec8319e84cc" providerId="LiveId" clId="{ABA2F51D-FDEF-4210-8662-D16B370A655A}" dt="2019-09-09T20:02:33.348" v="428" actId="20577"/>
          <ac:spMkLst>
            <pc:docMk/>
            <pc:sldMk cId="1651936277" sldId="289"/>
            <ac:spMk id="5" creationId="{6138D62A-2CA0-4680-A46E-C024F9F9799A}"/>
          </ac:spMkLst>
        </pc:spChg>
        <pc:picChg chg="add mod">
          <ac:chgData name="Gabriel Sotomayor" userId="22450ec8319e84cc" providerId="LiveId" clId="{ABA2F51D-FDEF-4210-8662-D16B370A655A}" dt="2019-09-09T19:53:40.207" v="343" actId="1076"/>
          <ac:picMkLst>
            <pc:docMk/>
            <pc:sldMk cId="1651936277" sldId="289"/>
            <ac:picMk id="4" creationId="{5A0E87E2-E02C-4E53-8F01-0D420C4C467A}"/>
          </ac:picMkLst>
        </pc:picChg>
      </pc:sldChg>
      <pc:sldChg chg="addSp modSp add">
        <pc:chgData name="Gabriel Sotomayor" userId="22450ec8319e84cc" providerId="LiveId" clId="{ABA2F51D-FDEF-4210-8662-D16B370A655A}" dt="2019-09-09T19:51:40.059" v="308" actId="122"/>
        <pc:sldMkLst>
          <pc:docMk/>
          <pc:sldMk cId="557283813" sldId="290"/>
        </pc:sldMkLst>
        <pc:spChg chg="add mod">
          <ac:chgData name="Gabriel Sotomayor" userId="22450ec8319e84cc" providerId="LiveId" clId="{ABA2F51D-FDEF-4210-8662-D16B370A655A}" dt="2019-09-09T19:51:40.059" v="308" actId="122"/>
          <ac:spMkLst>
            <pc:docMk/>
            <pc:sldMk cId="557283813" sldId="290"/>
            <ac:spMk id="4" creationId="{4B02C08C-7DEE-469F-944D-5CD0F13083ED}"/>
          </ac:spMkLst>
        </pc:spChg>
        <pc:picChg chg="add mod">
          <ac:chgData name="Gabriel Sotomayor" userId="22450ec8319e84cc" providerId="LiveId" clId="{ABA2F51D-FDEF-4210-8662-D16B370A655A}" dt="2019-09-09T19:48:21.966" v="255" actId="1076"/>
          <ac:picMkLst>
            <pc:docMk/>
            <pc:sldMk cId="557283813" sldId="290"/>
            <ac:picMk id="2" creationId="{5B0C2CDB-C09A-4EB1-A882-C01F4EA08903}"/>
          </ac:picMkLst>
        </pc:picChg>
        <pc:picChg chg="add mod">
          <ac:chgData name="Gabriel Sotomayor" userId="22450ec8319e84cc" providerId="LiveId" clId="{ABA2F51D-FDEF-4210-8662-D16B370A655A}" dt="2019-09-09T19:49:06.293" v="258" actId="1076"/>
          <ac:picMkLst>
            <pc:docMk/>
            <pc:sldMk cId="557283813" sldId="290"/>
            <ac:picMk id="3" creationId="{DDDCC14B-589F-440D-8DFA-DDDD9136BA99}"/>
          </ac:picMkLst>
        </pc:picChg>
      </pc:sldChg>
      <pc:sldChg chg="modSp add">
        <pc:chgData name="Gabriel Sotomayor" userId="22450ec8319e84cc" providerId="LiveId" clId="{ABA2F51D-FDEF-4210-8662-D16B370A655A}" dt="2019-09-09T20:01:26.492" v="405" actId="20577"/>
        <pc:sldMkLst>
          <pc:docMk/>
          <pc:sldMk cId="506469395" sldId="291"/>
        </pc:sldMkLst>
        <pc:spChg chg="mod">
          <ac:chgData name="Gabriel Sotomayor" userId="22450ec8319e84cc" providerId="LiveId" clId="{ABA2F51D-FDEF-4210-8662-D16B370A655A}" dt="2019-09-09T20:01:26.492" v="405" actId="20577"/>
          <ac:spMkLst>
            <pc:docMk/>
            <pc:sldMk cId="506469395" sldId="291"/>
            <ac:spMk id="2" creationId="{DE97746D-EBD0-4247-950D-30BC5D62A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6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6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79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4CF86-41DE-4962-9C8F-7001E2B4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just"/>
            <a:r>
              <a:rPr lang="es-ES" sz="2400" dirty="0">
                <a:solidFill>
                  <a:schemeClr val="tx1"/>
                </a:solidFill>
              </a:rPr>
              <a:t>Ayudantía Métodos Estadísticos Multivariantes de Interdependencia</a:t>
            </a:r>
            <a:endParaRPr lang="es-CL" sz="2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D099E-AB07-44C3-805C-51718A82B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ES" sz="2200" dirty="0"/>
              <a:t>Gabriel Sotomayor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Imagen que contiene cielo, exterior, árbol, hierba&#10;&#10;Descripción generada automáticamente">
            <a:extLst>
              <a:ext uri="{FF2B5EF4-FFF2-40B4-BE49-F238E27FC236}">
                <a16:creationId xmlns:a16="http://schemas.microsoft.com/office/drawing/2014/main" id="{5AF07456-45AD-4BE8-B426-BE8E653B1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607506-308E-4A65-B1BF-DDD285449545}"/>
              </a:ext>
            </a:extLst>
          </p:cNvPr>
          <p:cNvSpPr/>
          <p:nvPr/>
        </p:nvSpPr>
        <p:spPr>
          <a:xfrm>
            <a:off x="638619" y="5394140"/>
            <a:ext cx="3511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5A7094"/>
                </a:solidFill>
              </a:rPr>
              <a:t>Material basado en las clases Ignacio Díaz, </a:t>
            </a:r>
            <a:r>
              <a:rPr lang="es-ES" dirty="0" err="1">
                <a:solidFill>
                  <a:srgbClr val="5A7094"/>
                </a:solidFill>
              </a:rPr>
              <a:t>Nincen</a:t>
            </a:r>
            <a:r>
              <a:rPr lang="es-ES" dirty="0">
                <a:solidFill>
                  <a:srgbClr val="5A7094"/>
                </a:solidFill>
              </a:rPr>
              <a:t> Figueroa, Isabel Garrido, Cristóbal moya y Gabriel Otero</a:t>
            </a:r>
            <a:endParaRPr lang="es-CL" dirty="0">
              <a:solidFill>
                <a:srgbClr val="5A7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735EA46-69C9-47D1-9EE8-32521D44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668"/>
              </p:ext>
            </p:extLst>
          </p:nvPr>
        </p:nvGraphicFramePr>
        <p:xfrm>
          <a:off x="446532" y="931391"/>
          <a:ext cx="11292146" cy="453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818">
                  <a:extLst>
                    <a:ext uri="{9D8B030D-6E8A-4147-A177-3AD203B41FA5}">
                      <a16:colId xmlns:a16="http://schemas.microsoft.com/office/drawing/2014/main" val="3170367868"/>
                    </a:ext>
                  </a:extLst>
                </a:gridCol>
                <a:gridCol w="2645263">
                  <a:extLst>
                    <a:ext uri="{9D8B030D-6E8A-4147-A177-3AD203B41FA5}">
                      <a16:colId xmlns:a16="http://schemas.microsoft.com/office/drawing/2014/main" val="3090875868"/>
                    </a:ext>
                  </a:extLst>
                </a:gridCol>
                <a:gridCol w="2575523">
                  <a:extLst>
                    <a:ext uri="{9D8B030D-6E8A-4147-A177-3AD203B41FA5}">
                      <a16:colId xmlns:a16="http://schemas.microsoft.com/office/drawing/2014/main" val="540747315"/>
                    </a:ext>
                  </a:extLst>
                </a:gridCol>
                <a:gridCol w="1936904">
                  <a:extLst>
                    <a:ext uri="{9D8B030D-6E8A-4147-A177-3AD203B41FA5}">
                      <a16:colId xmlns:a16="http://schemas.microsoft.com/office/drawing/2014/main" val="1332022746"/>
                    </a:ext>
                  </a:extLst>
                </a:gridCol>
                <a:gridCol w="2099638">
                  <a:extLst>
                    <a:ext uri="{9D8B030D-6E8A-4147-A177-3AD203B41FA5}">
                      <a16:colId xmlns:a16="http://schemas.microsoft.com/office/drawing/2014/main" val="1382991849"/>
                    </a:ext>
                  </a:extLst>
                </a:gridCol>
              </a:tblGrid>
              <a:tr h="58681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L" sz="3100" u="none" strike="noStrike">
                          <a:effectLst/>
                        </a:rPr>
                        <a:t>Resumen del modelo</a:t>
                      </a:r>
                      <a:endParaRPr lang="es-CL" sz="3100" b="1" i="0" u="none" strike="noStrike">
                        <a:solidFill>
                          <a:srgbClr val="993300"/>
                        </a:solidFill>
                        <a:effectLst/>
                        <a:latin typeface="Arial Bold"/>
                      </a:endParaRPr>
                    </a:p>
                  </a:txBody>
                  <a:tcPr marL="19692" marR="19692" marT="19692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8824"/>
                  </a:ext>
                </a:extLst>
              </a:tr>
              <a:tr h="508048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L" sz="2600" u="none" strike="noStrike">
                          <a:effectLst/>
                        </a:rPr>
                        <a:t>Dimensión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2600" u="none" strike="noStrike">
                          <a:effectLst/>
                        </a:rPr>
                        <a:t>Alfa de Cronbach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L" sz="2600" u="none" strike="noStrike">
                          <a:effectLst/>
                        </a:rPr>
                        <a:t>Varianza contabilizada para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99179"/>
                  </a:ext>
                </a:extLst>
              </a:tr>
              <a:tr h="901884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u="none" strike="noStrike">
                          <a:effectLst/>
                        </a:rPr>
                        <a:t>Total (autovalor)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u="none" strike="noStrike">
                          <a:effectLst/>
                        </a:rPr>
                        <a:t>Inercia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u="none" strike="noStrike">
                          <a:effectLst/>
                        </a:rPr>
                        <a:t>% de varianza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 anchor="b"/>
                </a:tc>
                <a:extLst>
                  <a:ext uri="{0D108BD9-81ED-4DB2-BD59-A6C34878D82A}">
                    <a16:rowId xmlns:a16="http://schemas.microsoft.com/office/drawing/2014/main" val="3139527734"/>
                  </a:ext>
                </a:extLst>
              </a:tr>
              <a:tr h="508048"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>
                          <a:effectLst/>
                        </a:rPr>
                        <a:t>1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0,716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2,480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0,413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41,335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extLst>
                  <a:ext uri="{0D108BD9-81ED-4DB2-BD59-A6C34878D82A}">
                    <a16:rowId xmlns:a16="http://schemas.microsoft.com/office/drawing/2014/main" val="3981752841"/>
                  </a:ext>
                </a:extLst>
              </a:tr>
              <a:tr h="508048"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>
                          <a:effectLst/>
                        </a:rPr>
                        <a:t>2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0,689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2,349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0,392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 dirty="0">
                          <a:effectLst/>
                        </a:rPr>
                        <a:t>39,151</a:t>
                      </a:r>
                      <a:endParaRPr lang="es-CL" sz="26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extLst>
                  <a:ext uri="{0D108BD9-81ED-4DB2-BD59-A6C34878D82A}">
                    <a16:rowId xmlns:a16="http://schemas.microsoft.com/office/drawing/2014/main" val="2071460492"/>
                  </a:ext>
                </a:extLst>
              </a:tr>
              <a:tr h="508048"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>
                          <a:effectLst/>
                        </a:rPr>
                        <a:t>Total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 dirty="0">
                          <a:effectLst/>
                        </a:rPr>
                        <a:t> </a:t>
                      </a:r>
                      <a:endParaRPr lang="es-CL" sz="26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4,829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0,805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>
                          <a:effectLst/>
                        </a:rPr>
                        <a:t> 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extLst>
                  <a:ext uri="{0D108BD9-81ED-4DB2-BD59-A6C34878D82A}">
                    <a16:rowId xmlns:a16="http://schemas.microsoft.com/office/drawing/2014/main" val="2602868423"/>
                  </a:ext>
                </a:extLst>
              </a:tr>
              <a:tr h="508048">
                <a:tc>
                  <a:txBody>
                    <a:bodyPr/>
                    <a:lstStyle/>
                    <a:p>
                      <a:pPr algn="l" fontAlgn="t"/>
                      <a:r>
                        <a:rPr lang="es-CL" sz="2600" u="none" strike="noStrike">
                          <a:effectLst/>
                        </a:rPr>
                        <a:t>Media</a:t>
                      </a:r>
                      <a:endParaRPr lang="es-CL" sz="26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,703</a:t>
                      </a:r>
                      <a:r>
                        <a:rPr lang="es-CL" sz="2600" u="none" strike="noStrike" baseline="30000">
                          <a:effectLst/>
                        </a:rPr>
                        <a:t>a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2,415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0,402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2600" u="none" strike="noStrike">
                          <a:effectLst/>
                        </a:rPr>
                        <a:t>40,243</a:t>
                      </a:r>
                      <a:endParaRPr lang="es-CL" sz="26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extLst>
                  <a:ext uri="{0D108BD9-81ED-4DB2-BD59-A6C34878D82A}">
                    <a16:rowId xmlns:a16="http://schemas.microsoft.com/office/drawing/2014/main" val="3773612038"/>
                  </a:ext>
                </a:extLst>
              </a:tr>
              <a:tr h="508048">
                <a:tc gridSpan="5">
                  <a:txBody>
                    <a:bodyPr/>
                    <a:lstStyle/>
                    <a:p>
                      <a:pPr algn="l" fontAlgn="t"/>
                      <a:r>
                        <a:rPr lang="es-ES" sz="2600" u="none" strike="noStrike" dirty="0">
                          <a:effectLst/>
                        </a:rPr>
                        <a:t>a. La media de alfa de Cronbach se basa en la media de autovalor.</a:t>
                      </a:r>
                      <a:endParaRPr lang="es-ES" sz="26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692" marR="19692" marT="19692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0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4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19ED2-A088-4B6A-8592-7D12BD6B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discriminantes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AD8B210-9D99-46A4-BA7A-273F0D943E9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8290556"/>
              </p:ext>
            </p:extLst>
          </p:nvPr>
        </p:nvGraphicFramePr>
        <p:xfrm>
          <a:off x="1457490" y="2206922"/>
          <a:ext cx="4025902" cy="362665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16306">
                  <a:extLst>
                    <a:ext uri="{9D8B030D-6E8A-4147-A177-3AD203B41FA5}">
                      <a16:colId xmlns:a16="http://schemas.microsoft.com/office/drawing/2014/main" val="1153969385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937656289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4044520578"/>
                    </a:ext>
                  </a:extLst>
                </a:gridCol>
                <a:gridCol w="1116306">
                  <a:extLst>
                    <a:ext uri="{9D8B030D-6E8A-4147-A177-3AD203B41FA5}">
                      <a16:colId xmlns:a16="http://schemas.microsoft.com/office/drawing/2014/main" val="2308925730"/>
                    </a:ext>
                  </a:extLst>
                </a:gridCol>
              </a:tblGrid>
              <a:tr h="21775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Medidas discriminantes</a:t>
                      </a:r>
                      <a:endParaRPr lang="es-CL" sz="1600" b="1" i="0" u="none" strike="noStrike">
                        <a:solidFill>
                          <a:srgbClr val="993300"/>
                        </a:solidFill>
                        <a:effectLst/>
                        <a:latin typeface="Arial Bold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6184"/>
                  </a:ext>
                </a:extLst>
              </a:tr>
              <a:tr h="217754">
                <a:tc rowSpan="2"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Dimensión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Media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9155395"/>
                  </a:ext>
                </a:extLst>
              </a:tr>
              <a:tr h="217754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1999"/>
                  </a:ext>
                </a:extLst>
              </a:tr>
              <a:tr h="34477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>
                          <a:effectLst/>
                        </a:rPr>
                        <a:t>Perfiles de uso del tiempo</a:t>
                      </a:r>
                      <a:endParaRPr lang="es-ES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0,668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0,417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0,542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82571886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Sexo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0,181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0,659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0,420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39627206"/>
                  </a:ext>
                </a:extLst>
              </a:tr>
              <a:tr h="344778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Edad por tramos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0,498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0,247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0,372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7415670"/>
                  </a:ext>
                </a:extLst>
              </a:tr>
              <a:tr h="344778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Clase (por sexo)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0,761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0,760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0,760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20073256"/>
                  </a:ext>
                </a:extLst>
              </a:tr>
              <a:tr h="1034333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>
                          <a:effectLst/>
                        </a:rPr>
                        <a:t>¿Qué tan satisfecho está con el tiempo que dedica a usted mismo?</a:t>
                      </a:r>
                      <a:endParaRPr lang="es-ES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0,109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0,093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0,101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79290717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Estado Civil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0,263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0,174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0,218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29953919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Total activo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2,480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2,349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2,415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15506548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algn="l" fontAlgn="t"/>
                      <a:r>
                        <a:rPr lang="es-CL" sz="1100" u="none" strike="noStrike">
                          <a:effectLst/>
                        </a:rPr>
                        <a:t>% de varianza</a:t>
                      </a:r>
                      <a:endParaRPr lang="es-CL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41,335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>
                          <a:effectLst/>
                        </a:rPr>
                        <a:t>39,151</a:t>
                      </a:r>
                      <a:endParaRPr lang="es-CL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1100" u="none" strike="noStrike" dirty="0">
                          <a:effectLst/>
                        </a:rPr>
                        <a:t>40,243</a:t>
                      </a:r>
                      <a:endParaRPr lang="es-CL" sz="11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638587185"/>
                  </a:ext>
                </a:extLst>
              </a:tr>
            </a:tbl>
          </a:graphicData>
        </a:graphic>
      </p:graphicFrame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F742CE6-B2D7-4260-AD2D-92A326E3D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725" y="2113454"/>
            <a:ext cx="4171785" cy="40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1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D1BB2A0-FE59-4C61-8212-360F32C505D0}"/>
              </a:ext>
            </a:extLst>
          </p:cNvPr>
          <p:cNvGraphicFramePr>
            <a:graphicFrameLocks noGrp="1"/>
          </p:cNvGraphicFramePr>
          <p:nvPr/>
        </p:nvGraphicFramePr>
        <p:xfrm>
          <a:off x="955324" y="778935"/>
          <a:ext cx="6588530" cy="52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354">
                  <a:extLst>
                    <a:ext uri="{9D8B030D-6E8A-4147-A177-3AD203B41FA5}">
                      <a16:colId xmlns:a16="http://schemas.microsoft.com/office/drawing/2014/main" val="706428757"/>
                    </a:ext>
                  </a:extLst>
                </a:gridCol>
                <a:gridCol w="2018704">
                  <a:extLst>
                    <a:ext uri="{9D8B030D-6E8A-4147-A177-3AD203B41FA5}">
                      <a16:colId xmlns:a16="http://schemas.microsoft.com/office/drawing/2014/main" val="1666218344"/>
                    </a:ext>
                  </a:extLst>
                </a:gridCol>
                <a:gridCol w="793192">
                  <a:extLst>
                    <a:ext uri="{9D8B030D-6E8A-4147-A177-3AD203B41FA5}">
                      <a16:colId xmlns:a16="http://schemas.microsoft.com/office/drawing/2014/main" val="3631055498"/>
                    </a:ext>
                  </a:extLst>
                </a:gridCol>
                <a:gridCol w="910640">
                  <a:extLst>
                    <a:ext uri="{9D8B030D-6E8A-4147-A177-3AD203B41FA5}">
                      <a16:colId xmlns:a16="http://schemas.microsoft.com/office/drawing/2014/main" val="808228995"/>
                    </a:ext>
                  </a:extLst>
                </a:gridCol>
                <a:gridCol w="910640">
                  <a:extLst>
                    <a:ext uri="{9D8B030D-6E8A-4147-A177-3AD203B41FA5}">
                      <a16:colId xmlns:a16="http://schemas.microsoft.com/office/drawing/2014/main" val="163790965"/>
                    </a:ext>
                  </a:extLst>
                </a:gridCol>
              </a:tblGrid>
              <a:tr h="220545">
                <a:tc rowSpan="5">
                  <a:txBody>
                    <a:bodyPr/>
                    <a:lstStyle/>
                    <a:p>
                      <a:pPr algn="ctr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9" marR="3099" marT="3099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L" sz="1200" u="none" strike="noStrike" dirty="0">
                          <a:effectLst/>
                        </a:rPr>
                        <a:t>Cuantificaciones</a:t>
                      </a:r>
                      <a:endParaRPr lang="es-CL" sz="1200" b="1" i="0" u="none" strike="noStrike" dirty="0">
                        <a:solidFill>
                          <a:srgbClr val="993300"/>
                        </a:solidFill>
                        <a:effectLst/>
                        <a:latin typeface="Arial Bold"/>
                      </a:endParaRPr>
                    </a:p>
                  </a:txBody>
                  <a:tcPr marL="3099" marR="3099" marT="3099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56710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CL" sz="900" u="none" strike="noStrike">
                          <a:effectLst/>
                        </a:rPr>
                        <a:t>Puntos: 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16860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s-CL" sz="900" u="none" strike="noStrike">
                          <a:effectLst/>
                        </a:rPr>
                        <a:t>Categoría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Frecuencia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Coordenadas del centroide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05184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Dimensión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39541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1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2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 anchor="b"/>
                </a:tc>
                <a:extLst>
                  <a:ext uri="{0D108BD9-81ED-4DB2-BD59-A6C34878D82A}">
                    <a16:rowId xmlns:a16="http://schemas.microsoft.com/office/drawing/2014/main" val="3720956963"/>
                  </a:ext>
                </a:extLst>
              </a:tr>
              <a:tr h="178185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Perfiles uso del tiempo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9" marR="3099" marT="3099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Sobre Horas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1456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1,087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-0,278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901897817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Mercado, cuidado y doméstico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990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0,962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0,640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831281093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Solo Doméstico bajo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3673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-0,763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0,536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832481562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Cuidadores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1014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-0,092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0,776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1849121694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Solo Mercado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4544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0,950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-0,273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605468095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Mercado y doméstico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1753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0,608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0,845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1095691814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Inactivos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5435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-0,804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-0,803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020736952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Solo Doméstico Alto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1195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-0,546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0,952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1768542106"/>
                  </a:ext>
                </a:extLst>
              </a:tr>
              <a:tr h="1781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Sexo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9" marR="3099" marT="3099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Hombre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8649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0,489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-0,932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844399897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Mujer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11411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-0,370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0,707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975591476"/>
                  </a:ext>
                </a:extLst>
              </a:tr>
              <a:tr h="178185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Edad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9" marR="3099" marT="3099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15-19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1953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-1,056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-1,245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451098516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20-24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1920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-0,117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-0,495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731506852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25-29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1787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0,508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-0,096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901010763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30-34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1528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0,687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0,291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809493824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35-39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1462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0,678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0,386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567857891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40-44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1740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0,588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0,412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811704851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45-49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1684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0,512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0,431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1167733570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50-54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1907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0,372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0,366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910397601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55-59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1535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0,251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0,283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623848970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60-64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1356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-0,082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0,219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888638659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65-69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1064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-0,598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-0,059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112622118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70-74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895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-1,057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-0,111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996521312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75-79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591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-1,393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-0,098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2887858496"/>
                  </a:ext>
                </a:extLst>
              </a:tr>
              <a:tr h="17818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80 y más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638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-1,763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 dirty="0">
                          <a:effectLst/>
                        </a:rPr>
                        <a:t>-0,166</a:t>
                      </a:r>
                      <a:endParaRPr lang="es-CL" sz="9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9" marR="3099" marT="3099" marB="0"/>
                </a:tc>
                <a:extLst>
                  <a:ext uri="{0D108BD9-81ED-4DB2-BD59-A6C34878D82A}">
                    <a16:rowId xmlns:a16="http://schemas.microsoft.com/office/drawing/2014/main" val="378516124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21E0CE6-CD55-4181-AAEB-FB9CF3FC0419}"/>
              </a:ext>
            </a:extLst>
          </p:cNvPr>
          <p:cNvSpPr txBox="1"/>
          <p:nvPr/>
        </p:nvSpPr>
        <p:spPr>
          <a:xfrm>
            <a:off x="8220646" y="3060631"/>
            <a:ext cx="36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Cuantificaciones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78FBA5-A058-49CB-A191-ECC86C92EFE9}"/>
              </a:ext>
            </a:extLst>
          </p:cNvPr>
          <p:cNvGraphicFramePr>
            <a:graphicFrameLocks noGrp="1"/>
          </p:cNvGraphicFramePr>
          <p:nvPr/>
        </p:nvGraphicFramePr>
        <p:xfrm>
          <a:off x="868336" y="778935"/>
          <a:ext cx="6762507" cy="520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888">
                  <a:extLst>
                    <a:ext uri="{9D8B030D-6E8A-4147-A177-3AD203B41FA5}">
                      <a16:colId xmlns:a16="http://schemas.microsoft.com/office/drawing/2014/main" val="2068599726"/>
                    </a:ext>
                  </a:extLst>
                </a:gridCol>
                <a:gridCol w="2508098">
                  <a:extLst>
                    <a:ext uri="{9D8B030D-6E8A-4147-A177-3AD203B41FA5}">
                      <a16:colId xmlns:a16="http://schemas.microsoft.com/office/drawing/2014/main" val="1360227331"/>
                    </a:ext>
                  </a:extLst>
                </a:gridCol>
                <a:gridCol w="764785">
                  <a:extLst>
                    <a:ext uri="{9D8B030D-6E8A-4147-A177-3AD203B41FA5}">
                      <a16:colId xmlns:a16="http://schemas.microsoft.com/office/drawing/2014/main" val="4263981091"/>
                    </a:ext>
                  </a:extLst>
                </a:gridCol>
                <a:gridCol w="878368">
                  <a:extLst>
                    <a:ext uri="{9D8B030D-6E8A-4147-A177-3AD203B41FA5}">
                      <a16:colId xmlns:a16="http://schemas.microsoft.com/office/drawing/2014/main" val="3431254815"/>
                    </a:ext>
                  </a:extLst>
                </a:gridCol>
                <a:gridCol w="878368">
                  <a:extLst>
                    <a:ext uri="{9D8B030D-6E8A-4147-A177-3AD203B41FA5}">
                      <a16:colId xmlns:a16="http://schemas.microsoft.com/office/drawing/2014/main" val="1176773302"/>
                    </a:ext>
                  </a:extLst>
                </a:gridCol>
              </a:tblGrid>
              <a:tr h="213291">
                <a:tc rowSpan="5">
                  <a:txBody>
                    <a:bodyPr/>
                    <a:lstStyle/>
                    <a:p>
                      <a:pPr algn="ctr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L" sz="1200" u="none" strike="noStrike">
                          <a:effectLst/>
                        </a:rPr>
                        <a:t>Cuantificaciones</a:t>
                      </a:r>
                      <a:endParaRPr lang="es-CL" sz="1200" b="1" i="0" u="none" strike="noStrike">
                        <a:solidFill>
                          <a:srgbClr val="993300"/>
                        </a:solidFill>
                        <a:effectLst/>
                        <a:latin typeface="Arial Bold"/>
                      </a:endParaRPr>
                    </a:p>
                  </a:txBody>
                  <a:tcPr marL="2824" marR="2824" marT="2824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40861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CL" sz="900" u="none" strike="noStrike">
                          <a:effectLst/>
                        </a:rPr>
                        <a:t>Puntos: 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00201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s-CL" sz="900" u="none" strike="noStrike">
                          <a:effectLst/>
                        </a:rPr>
                        <a:t>Categoría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Frecuencia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Coordenadas del centroide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49790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Dimensión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83977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1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2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extLst>
                  <a:ext uri="{0D108BD9-81ED-4DB2-BD59-A6C34878D82A}">
                    <a16:rowId xmlns:a16="http://schemas.microsoft.com/office/drawing/2014/main" val="3671723981"/>
                  </a:ext>
                </a:extLst>
              </a:tr>
              <a:tr h="172291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Clase por sexo</a:t>
                      </a:r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Burguesía y pequeña burguesía formal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401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0,799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-0,648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241504006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Pequeña burguesía informal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1083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0,805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-0,651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161782621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Expertos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576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1,208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-0,470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2413279994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Trabajadores Calificados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1276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1,122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-0,662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706823097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Trabajadores no calificados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2823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1,015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-0,731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501617302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Desocupados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417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-0,195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-1,301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807848807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H Inactivo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2073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-0,906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-1,630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751736429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M Burguesía y pequeña burguesía formal</a:t>
                      </a:r>
                      <a:endParaRPr lang="es-ES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237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0,089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0,921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668086418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Pequeña burguesía informal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1103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-0,056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0,994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4163681969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Expertas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711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0,625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0,948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2483523375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Trabajadoras Calificados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967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0,486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0,860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43645952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Trabajadoras no calificados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2614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0,355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0,897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744563993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Desocupadas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457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-0,577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0,510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2487490363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M Inactiva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5322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-1,083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0,501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191067366"/>
                  </a:ext>
                </a:extLst>
              </a:tr>
              <a:tr h="1722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Satisfacción uso del tiempo</a:t>
                      </a:r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Totalmente insatisfecho/a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1032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0,497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0,628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2952596722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Insatisfecho/a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4270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0,499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0,434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2064780843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Ni satisfecho/a ni insatisfecho/a</a:t>
                      </a:r>
                      <a:endParaRPr lang="es-ES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2888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0,137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0,076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4194848055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Satisfecho/a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9739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-0,227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-0,218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105215126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Totalmente satisfecho/a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2131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-0,388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-0,282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821560330"/>
                  </a:ext>
                </a:extLst>
              </a:tr>
              <a:tr h="172291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</a:rPr>
                        <a:t>Estado Civil</a:t>
                      </a:r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Soltera(o)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6785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-0,247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-0,553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913829933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Casada(o)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7251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0,162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0,190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130950307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Conviviendo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3388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0,617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0,268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1492975292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Viuda(o)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1174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-1,671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0,353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771631421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u="none" strike="noStrike">
                          <a:effectLst/>
                        </a:rPr>
                        <a:t>Separada(o) de hecho o anulada(o)</a:t>
                      </a:r>
                      <a:endParaRPr lang="pt-BR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1124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0,229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0,709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093595221"/>
                  </a:ext>
                </a:extLst>
              </a:tr>
              <a:tr h="17229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900" u="none" strike="noStrike">
                          <a:effectLst/>
                        </a:rPr>
                        <a:t>Divorciada(o)</a:t>
                      </a:r>
                      <a:endParaRPr lang="es-CL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338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0,349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CL" sz="900" u="none" strike="noStrike">
                          <a:effectLst/>
                        </a:rPr>
                        <a:t>0,764</a:t>
                      </a:r>
                      <a:endParaRPr lang="es-CL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24" marR="2824" marT="2824" marB="0"/>
                </a:tc>
                <a:extLst>
                  <a:ext uri="{0D108BD9-81ED-4DB2-BD59-A6C34878D82A}">
                    <a16:rowId xmlns:a16="http://schemas.microsoft.com/office/drawing/2014/main" val="387996136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4A33ACE-4FEA-4586-A600-B1B8852E374B}"/>
              </a:ext>
            </a:extLst>
          </p:cNvPr>
          <p:cNvSpPr txBox="1"/>
          <p:nvPr/>
        </p:nvSpPr>
        <p:spPr>
          <a:xfrm>
            <a:off x="8220646" y="3060631"/>
            <a:ext cx="36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Cuantificaciones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746D-EBD0-4247-950D-30BC5D62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correspondencias múltiple en R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D2E3D-0642-477D-B9BC-AE3AD9E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46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6111B-4057-4B9B-AE0A-8F7328E4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mapa perceptual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08400-AE5F-42A6-A96C-6785E45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Agrupamientos de categorías</a:t>
            </a:r>
          </a:p>
          <a:p>
            <a:r>
              <a:rPr lang="es-ES" dirty="0"/>
              <a:t>Dimensiones</a:t>
            </a:r>
          </a:p>
          <a:p>
            <a:r>
              <a:rPr lang="es-ES" dirty="0"/>
              <a:t>Distribución general de las categorías.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179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532499-4BFA-43FC-8DCD-4A072121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66" y="-71645"/>
            <a:ext cx="8725068" cy="669648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95C26F92-571B-47A5-A553-DC0965FD1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37E5E67-FCE9-4EA0-AC82-F2ABC0E0A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9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0C21C-2CDF-4CED-9668-155BC6BA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ACM en 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E9954-D2F8-47E3-9F78-08F7498A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1600" dirty="0" err="1"/>
              <a:t>library</a:t>
            </a:r>
            <a:r>
              <a:rPr lang="es-CL" sz="1600" dirty="0"/>
              <a:t>(ca)</a:t>
            </a:r>
          </a:p>
          <a:p>
            <a:pPr marL="0" indent="0">
              <a:buNone/>
            </a:pPr>
            <a:r>
              <a:rPr lang="es-CL" sz="1600" dirty="0" err="1"/>
              <a:t>library</a:t>
            </a:r>
            <a:r>
              <a:rPr lang="es-CL" sz="1600" dirty="0"/>
              <a:t>(</a:t>
            </a:r>
            <a:r>
              <a:rPr lang="es-CL" sz="1600" dirty="0" err="1"/>
              <a:t>vcdExtra</a:t>
            </a:r>
            <a:r>
              <a:rPr lang="es-CL" sz="1600" dirty="0"/>
              <a:t>)</a:t>
            </a:r>
          </a:p>
          <a:p>
            <a:pPr marL="0" indent="0">
              <a:buNone/>
            </a:pPr>
            <a:r>
              <a:rPr lang="es-CL" sz="1600" dirty="0" err="1"/>
              <a:t>bas</a:t>
            </a:r>
            <a:r>
              <a:rPr lang="es-CL" sz="1600" dirty="0"/>
              <a:t>&lt;-</a:t>
            </a:r>
            <a:r>
              <a:rPr lang="es-CL" sz="1600" dirty="0" err="1"/>
              <a:t>data.frame</a:t>
            </a:r>
            <a:r>
              <a:rPr lang="es-CL" sz="1600" dirty="0"/>
              <a:t>(ENUT0$kmeans8,ENUT0$c13_1_1,ENUT0$EDADT2,ENUT0$t11_1_1,ENUT0$c15_1_1,ENUT0$CLASEX)</a:t>
            </a:r>
          </a:p>
          <a:p>
            <a:pPr marL="0" indent="0">
              <a:buNone/>
            </a:pPr>
            <a:r>
              <a:rPr lang="es-CL" sz="1600" dirty="0" err="1"/>
              <a:t>bas</a:t>
            </a:r>
            <a:r>
              <a:rPr lang="es-CL" sz="1600" dirty="0"/>
              <a:t>&lt;-</a:t>
            </a:r>
            <a:r>
              <a:rPr lang="es-CL" sz="1600" dirty="0" err="1"/>
              <a:t>na.omit</a:t>
            </a:r>
            <a:r>
              <a:rPr lang="es-CL" sz="1600" dirty="0"/>
              <a:t>(</a:t>
            </a:r>
            <a:r>
              <a:rPr lang="es-CL" sz="1600" dirty="0" err="1"/>
              <a:t>bas</a:t>
            </a:r>
            <a:r>
              <a:rPr lang="es-CL" sz="1600" dirty="0"/>
              <a:t>)</a:t>
            </a:r>
          </a:p>
          <a:p>
            <a:pPr marL="0" indent="0">
              <a:buNone/>
            </a:pPr>
            <a:r>
              <a:rPr lang="es-CL" sz="1600" dirty="0"/>
              <a:t>ACM&lt;- </a:t>
            </a:r>
            <a:r>
              <a:rPr lang="es-CL" sz="1600" dirty="0" err="1"/>
              <a:t>mjca</a:t>
            </a:r>
            <a:r>
              <a:rPr lang="es-CL" sz="1600" dirty="0"/>
              <a:t>(</a:t>
            </a:r>
            <a:r>
              <a:rPr lang="es-CL" sz="1600" dirty="0" err="1"/>
              <a:t>bas</a:t>
            </a:r>
            <a:r>
              <a:rPr lang="es-CL" sz="1600" dirty="0"/>
              <a:t>, </a:t>
            </a:r>
            <a:r>
              <a:rPr lang="es-CL" sz="1600" dirty="0" err="1"/>
              <a:t>supcol</a:t>
            </a:r>
            <a:r>
              <a:rPr lang="es-CL" sz="1600" dirty="0"/>
              <a:t>=4)</a:t>
            </a:r>
          </a:p>
          <a:p>
            <a:pPr marL="0" indent="0">
              <a:buNone/>
            </a:pPr>
            <a:r>
              <a:rPr lang="es-CL" sz="1600" dirty="0" err="1"/>
              <a:t>summary</a:t>
            </a:r>
            <a:r>
              <a:rPr lang="es-CL" sz="1600" dirty="0"/>
              <a:t>(ACM)</a:t>
            </a:r>
          </a:p>
          <a:p>
            <a:pPr marL="0" indent="0">
              <a:buNone/>
            </a:pPr>
            <a:r>
              <a:rPr lang="es-CL" sz="1600" dirty="0" err="1"/>
              <a:t>plot</a:t>
            </a:r>
            <a:r>
              <a:rPr lang="es-CL" sz="1600" dirty="0"/>
              <a:t>(ACM)</a:t>
            </a:r>
          </a:p>
          <a:p>
            <a:pPr marL="0" indent="0">
              <a:buNone/>
            </a:pPr>
            <a:r>
              <a:rPr lang="es-CL" sz="1600" dirty="0" err="1"/>
              <a:t>mcaplot</a:t>
            </a:r>
            <a:r>
              <a:rPr lang="es-CL" sz="1600" dirty="0"/>
              <a:t>(</a:t>
            </a:r>
            <a:r>
              <a:rPr lang="es-CL" sz="1600" dirty="0" err="1"/>
              <a:t>ACM,lines</a:t>
            </a:r>
            <a:r>
              <a:rPr lang="es-CL" sz="1600" dirty="0"/>
              <a:t>=F, </a:t>
            </a:r>
            <a:r>
              <a:rPr lang="es-CL" sz="1600" dirty="0" err="1"/>
              <a:t>cex</a:t>
            </a:r>
            <a:r>
              <a:rPr lang="es-CL" sz="1600" dirty="0"/>
              <a:t>=0.75, </a:t>
            </a:r>
            <a:r>
              <a:rPr lang="es-CL" sz="1600" dirty="0" err="1"/>
              <a:t>xlab</a:t>
            </a:r>
            <a:r>
              <a:rPr lang="es-CL" sz="1600" dirty="0"/>
              <a:t> = "Participación del mercado de trabajo (33,5%)", </a:t>
            </a:r>
            <a:r>
              <a:rPr lang="es-CL" sz="1600" dirty="0" err="1"/>
              <a:t>ylab</a:t>
            </a:r>
            <a:r>
              <a:rPr lang="es-CL" sz="1600" dirty="0"/>
              <a:t> = "Participación del trabajo de cuidados (27,8%)")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475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B563-3EFE-43B4-A257-44DCB8E3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ACM en R - </a:t>
            </a:r>
            <a:r>
              <a:rPr lang="es-ES" dirty="0" err="1"/>
              <a:t>Summary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1655C-4B34-43D1-B0DD-A2BD76E14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Primero nos entrega información sobre la cantidad de inercia relativa (“varianza explicada”) por cada dimensión y un gráfico de sedimentación.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E7E84E7-0BFB-495A-BF01-13EAFD8D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04347"/>
            <a:ext cx="5194300" cy="48122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Principal inertias (eigenvalues):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dim    value      %   cum%   scree plot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     0.087626  33.5  33.5  ***********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    0.072804  27.8  61.3  *********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    0.029787  11.4  72.7  ****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    0.006107   2.3  75.0  *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5      0.003039   1.2  76.2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6      0.001408   0.5  76.7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7      0.000733   0.3  77.0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8      0.000198   0.1  77.1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9      0.000167   0.1  77.1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10     0.000109   0.0  77.2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11     7.7e-050   0.0  77.2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12     6.9e-050   0.0  77.2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13     3.7e-050   0.0  77.2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14     2.4e-050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15     1.8e-050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    9e-06000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17     7e-06000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18     3e-06000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19     00000000   0.0  77.3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-------- -----      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Total: 0.261728                                       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8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4817-8BA2-47D5-835B-5BC3D8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ACM en R - </a:t>
            </a:r>
            <a:r>
              <a:rPr lang="es-ES" dirty="0" err="1"/>
              <a:t>Summary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997EE-2E54-450A-961C-62CF85170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0728958" cy="2505704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Name</a:t>
            </a:r>
            <a:r>
              <a:rPr lang="es-ES" dirty="0"/>
              <a:t>: Nombre de la variable y categoría</a:t>
            </a:r>
          </a:p>
          <a:p>
            <a:r>
              <a:rPr lang="es-ES" dirty="0" err="1"/>
              <a:t>Mass</a:t>
            </a:r>
            <a:r>
              <a:rPr lang="es-ES" dirty="0"/>
              <a:t>: frecuencia relativa de las categorías de la variable (con n =número de variables/1000)</a:t>
            </a:r>
          </a:p>
          <a:p>
            <a:r>
              <a:rPr lang="es-ES" dirty="0" err="1"/>
              <a:t>Quality</a:t>
            </a:r>
            <a:r>
              <a:rPr lang="es-ES" dirty="0"/>
              <a:t>: calidad de la representación de una categoría (suma de las correlaciones) va de 1 a 1000.</a:t>
            </a:r>
          </a:p>
          <a:p>
            <a:r>
              <a:rPr lang="es-ES" dirty="0"/>
              <a:t>k=x: Posición en la dimensión.</a:t>
            </a:r>
          </a:p>
          <a:p>
            <a:r>
              <a:rPr lang="es-CL" dirty="0" err="1"/>
              <a:t>Cor</a:t>
            </a:r>
            <a:r>
              <a:rPr lang="es-CL" dirty="0"/>
              <a:t>: Correlación de la categoría con la dimensión (cuanto es explicada esta categoría por la dimensión) va de 1 a 1000.</a:t>
            </a:r>
          </a:p>
          <a:p>
            <a:r>
              <a:rPr lang="es-CL" dirty="0" err="1"/>
              <a:t>Ctr</a:t>
            </a:r>
            <a:r>
              <a:rPr lang="es-CL" dirty="0"/>
              <a:t>: Cuanto contribuye cada categoría a la conformación de la dimensión. Por convención de considera relevante las que tengan una contribución mayor a n/1000, siendo n el total de categorías, en este caso 49, 1000/49=20,4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B1DFE3-9AAD-4EA0-8B4C-144A5DC3BA57}"/>
              </a:ext>
            </a:extLst>
          </p:cNvPr>
          <p:cNvSpPr/>
          <p:nvPr/>
        </p:nvSpPr>
        <p:spPr>
          <a:xfrm>
            <a:off x="859506" y="4733707"/>
            <a:ext cx="13209973" cy="18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Columns: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name   mass 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qlt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inr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k=1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k=2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 |                           ENUT0.kmeans8:Sobre Horas |   12  694   21 |  501 657  35 | -118  36   2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 |          ENUT0.kmeans8:Mercado, cuidado y doméstico |    8  562   21 |  443 407  18 |  273 155   8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 |                   ENUT0.kmeans8:Solo Doméstico bajo |   31  717   21 | -351 498  43 |  233 219  23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 |                            ENUT0.kmeans8:Cuidadores |    8  286   21 |  -43   5   0 |  330 281  13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 |                          ENUT0.kmeans8:Solo Mercado |   38  759   21 |  437 708  82 | -117  51   7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 |                   ENUT0.kmeans8:Mercado y doméstico |   15  615   21 |  280 229  13 |  363 386  26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 |                             ENUT0.kmeans8:Inactivos |   45  822   23 | -370 437  71 | -347 385  75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5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  |                   ENUT0.kmeans8:Solo Doméstico Alto |   10  700   20 | -251 190   7 |  412 511  23 |</a:t>
            </a:r>
            <a:endParaRPr lang="es-C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746D-EBD0-4247-950D-30BC5D62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correspondencias múltiple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D2E3D-0642-477D-B9BC-AE3AD9E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136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DE06-8434-4C92-A7B1-E8C759100C29}"/>
              </a:ext>
            </a:extLst>
          </p:cNvPr>
          <p:cNvSpPr/>
          <p:nvPr/>
        </p:nvSpPr>
        <p:spPr>
          <a:xfrm>
            <a:off x="335280" y="692780"/>
            <a:ext cx="11531599" cy="584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name   mass 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qlt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k=1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k=2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 |                           ENUT0.kmeans8:Sobre Horas |   12  694   21 |  501 657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35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-118  36   2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 |          ENUT0.kmeans8:Mercado, cuidado y doméstico |    8  562   21 |  443 407  18 |  273 155   8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 |                   ENUT0.kmeans8:Solo Doméstico bajo |   31  717   21 | -351 498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43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233 219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 |                            ENUT0.kmeans8:Cuidadores |    8  286   21 |  -43   5   0 |  330 281  13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 |                          ENUT0.kmeans8:Solo Mercado |   38  759   21 |  437 708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82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-117  51   7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 |                   ENUT0.kmeans8:Mercado y doméstico |   15  615   21 |  280 229  13 |  363 386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 |                             ENUT0.kmeans8:Inactivos |   45  822   23 | -370 437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71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-347 385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75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  |                   ENUT0.kmeans8:Solo Doméstico Alto |   10  700   20 | -251 190   7 |  412 511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  |                                ENUT0.c13_1_1:Hombre |   72  660   25 |  225 158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42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-401 502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159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|                                 ENUT0.c13_1_1:Mujer |   95  660   19 | -171 158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304 502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 |                                  ENUT0.EDADT2:15-19 |   16  622   26 | -486 278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-541 344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65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 |                                  ENUT0.EDADT2:20-24 |   16  191   20 |  -54  11   1 | -217 180  10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 |                                  ENUT0.EDADT2:25-29 |   15  259   20 |  234 250   9 |  -44   9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 |                                  ENUT0.EDADT2:30-34 |   13  534   20 |  316 463  14 |  123  70   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 |                                  ENUT0.EDADT2:35-39 |   12  730   19 |  312 569  14 |  166 160   5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 |                                  ENUT0.EDADT2:40-44 |   14  813   19 |  271 568  12 |  178 245   6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 |                                  ENUT0.EDADT2:45-49 |   14  652   19 |  236 400   9 |  187 252   7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 |                                  ENUT0.EDADT2:50-54 |   16  426   19 |  171 228   5 |  160 198   6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 |                                  ENUT0.EDADT2:55-59 |   13  248   19 |  116 116   2 |  124 133   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 |                                  ENUT0.EDADT2:60-64 |   11   89   19 |  -38  12   0 |   98  77   1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 |                                  ENUT0.EDADT2:65-69 |    9  337   20 | -275 335   8 |  -22   2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 |                                  ENUT0.EDADT2:70-74 |    7  539   21 | -486 534  20 |  -44   4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 |                                  ENUT0.EDADT2:75-79 |    5  567   21 | -641 565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-38   2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 |                               ENUT0.EDADT2:80 y más |    5  543   23 | -812 539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-67   4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4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21C860-3E79-4171-8F66-3BF7220B4FBD}"/>
              </a:ext>
            </a:extLst>
          </p:cNvPr>
          <p:cNvSpPr/>
          <p:nvPr/>
        </p:nvSpPr>
        <p:spPr>
          <a:xfrm>
            <a:off x="360744" y="517766"/>
            <a:ext cx="11470511" cy="607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name   mass 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qlt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k=1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k=2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 |                                     ENUT0.t11_1_1:1 |    9  872   19 |  229 364   5 |  270 508   9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 |                                     ENUT0.t11_1_1:2 |   35  982   17 |  230 592  21 |  186 390  17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 |                                     ENUT0.t11_1_1:3 |   24  229   17 |   63 184   1 |   31  45   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 |                                     ENUT0.t11_1_1:4 |   81  857   11 | -105 478  10 |  -93 380  10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 |                                     ENUT0.t11_1_1:5 |   18  869   18 | -178 596   6 | -121 273   4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 |                            ENUT0.c15_1_1:Soltera(o) |   56  371   19 | -114  67   8 | -242 303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 |                             ENUT0.c15_1_1:Casada(o) |   60  145   16 |   75  64   4 |   84  81   6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 |                           ENUT0.c15_1_1:Conviviendo |   28  653   19 |  284 562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114  91   5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 |                              ENUT0.c15_1_1:Viuda(o) |   10  584   25 | -769 561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66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157  23   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 |     ENUT0.c15_1_1:Separada(o) de hecho o anulada(o) |    9  541   20 |  105  57   1 |  307 484  12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35 |                         ENUT0.c15_1_1:Divorciada(o) |    3  527   20 |  161 101   1 |  330 426   4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 | ENUT0.CLASEX:H Burguesía y pequeña burguesía formal |    3  542   20 |  368 346   5 | -277 196   4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37 |           ENUT0.CLASEX:H Pequeña burguesía informal |    9  462   21 |  371 296  14 | -277 165   9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38 |                             ENUT0.CLASEX:H Expertos |    5  602   21 |  556 532  17 | -201  70   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39 |             ENUT0.CLASEX:H Trabajadores Calificados |   11  697   22 |  517 534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-285 162  12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 |          ENUT0.CLASEX:H Trabajadores no calificados |   23  670   23 |  468 462 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59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-314 208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41 |                          ENUT0.CLASEX:H Desocupados |    3  507   21 |  -90  13   0 | -564 494  15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42 |                             ENUT0.CLASEX:H Inactivo |   17  753   27 | -417 196  34 | -703 557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117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43 | ENUT0.CLASEX:M Burguesía y pequeña burguesía formal |    2  580   20 |   41   6   0 |  396 574   4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 |           ENUT0.CLASEX:M Pequeña burguesía informal |    9  686   20 |  -26   2   0 |  429 683  23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 |                             ENUT0.CLASEX:M Expertos |    6  494   21 |  288 165   6 |  406 329  13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46 |             ENUT0.CLASEX:M Trabajadores Calificados |    8  444   21 |  224 120   5 |  367 324  15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47 |          ENUT0.CLASEX:M Trabajadores no calificados |   22  514   21 |  163  79   7 |  385 435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 |                          ENUT0.CLASEX:M Desocupados |    4  272   20 | -266 164   3 |  216 108   2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 |                             ENUT0.CLASEX:M Inactivo |   44  732   25 | -499 615 </a:t>
            </a:r>
            <a:r>
              <a:rPr lang="es-CL" sz="1400" dirty="0">
                <a:solidFill>
                  <a:srgbClr val="000000"/>
                </a:solidFill>
                <a:highlight>
                  <a:srgbClr val="FF00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125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 217 116  </a:t>
            </a:r>
            <a:r>
              <a:rPr lang="es-CL" sz="1400" dirty="0">
                <a:solidFill>
                  <a:srgbClr val="000000"/>
                </a:solidFill>
                <a:highlight>
                  <a:srgbClr val="00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</a:t>
            </a:r>
            <a:r>
              <a:rPr lang="es-CL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1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7DC0C-FB14-4A73-B73C-C760A2C8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695AAA-61DD-49F6-8E15-81736138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16" y="1238250"/>
            <a:ext cx="8464768" cy="553136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2E1A496-ABF8-45E1-8EE6-43986C8E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D219B2-49FB-4928-B7E2-E0F5AAE60108}"/>
              </a:ext>
            </a:extLst>
          </p:cNvPr>
          <p:cNvSpPr/>
          <p:nvPr/>
        </p:nvSpPr>
        <p:spPr>
          <a:xfrm>
            <a:off x="670276" y="785537"/>
            <a:ext cx="119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plot</a:t>
            </a:r>
            <a:r>
              <a:rPr lang="es-CL" dirty="0"/>
              <a:t>(ACM)</a:t>
            </a:r>
          </a:p>
        </p:txBody>
      </p:sp>
    </p:spTree>
    <p:extLst>
      <p:ext uri="{BB962C8B-B14F-4D97-AF65-F5344CB8AC3E}">
        <p14:creationId xmlns:p14="http://schemas.microsoft.com/office/powerpoint/2010/main" val="111196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D525AF-329C-4ED2-A5FA-16C88F69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05" y="1349406"/>
            <a:ext cx="7044190" cy="540727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B114DBC-77F0-41BF-ADB9-AA6B0D37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C1584C-9721-411C-9251-E2DFBBFFECB3}"/>
              </a:ext>
            </a:extLst>
          </p:cNvPr>
          <p:cNvSpPr/>
          <p:nvPr/>
        </p:nvSpPr>
        <p:spPr>
          <a:xfrm>
            <a:off x="732113" y="755424"/>
            <a:ext cx="11029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err="1"/>
              <a:t>mcaplot</a:t>
            </a:r>
            <a:r>
              <a:rPr lang="es-CL" dirty="0"/>
              <a:t>(</a:t>
            </a:r>
            <a:r>
              <a:rPr lang="es-CL" dirty="0" err="1"/>
              <a:t>ACM,lines</a:t>
            </a:r>
            <a:r>
              <a:rPr lang="es-CL" dirty="0"/>
              <a:t>=F, </a:t>
            </a:r>
            <a:r>
              <a:rPr lang="es-CL" dirty="0" err="1"/>
              <a:t>cex</a:t>
            </a:r>
            <a:r>
              <a:rPr lang="es-CL" dirty="0"/>
              <a:t>=0.75, </a:t>
            </a:r>
            <a:r>
              <a:rPr lang="es-CL" dirty="0" err="1"/>
              <a:t>xlab</a:t>
            </a:r>
            <a:r>
              <a:rPr lang="es-CL" dirty="0"/>
              <a:t> = "Participación del mercado de trabajo (33,5%)", </a:t>
            </a:r>
            <a:r>
              <a:rPr lang="es-CL" dirty="0" err="1"/>
              <a:t>ylab</a:t>
            </a:r>
            <a:r>
              <a:rPr lang="es-CL" dirty="0"/>
              <a:t> = "Participación del trabajo de cuidados (27,8%)")</a:t>
            </a:r>
          </a:p>
        </p:txBody>
      </p:sp>
    </p:spTree>
    <p:extLst>
      <p:ext uri="{BB962C8B-B14F-4D97-AF65-F5344CB8AC3E}">
        <p14:creationId xmlns:p14="http://schemas.microsoft.com/office/powerpoint/2010/main" val="159963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F1F25E4-982C-49F6-9A9E-9CB44534F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823" y="172735"/>
            <a:ext cx="7760828" cy="62280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772E429-CABE-44E3-8D32-E8FB10456015}"/>
              </a:ext>
            </a:extLst>
          </p:cNvPr>
          <p:cNvSpPr/>
          <p:nvPr/>
        </p:nvSpPr>
        <p:spPr>
          <a:xfrm>
            <a:off x="888184" y="6400800"/>
            <a:ext cx="10770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/>
              <a:t>(Peters, 2019 - QUINCE AÑOS DE PARTICIPACIÓN CULTURAL EN CHILE (2003-2018): DEL ENTUSIASMO A LOS DESAFÍOS DE LA REVOLUCIÓN DIGITAL)</a:t>
            </a:r>
          </a:p>
        </p:txBody>
      </p:sp>
    </p:spTree>
    <p:extLst>
      <p:ext uri="{BB962C8B-B14F-4D97-AF65-F5344CB8AC3E}">
        <p14:creationId xmlns:p14="http://schemas.microsoft.com/office/powerpoint/2010/main" val="149488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98C7AE-891E-4F9B-98A3-859F6309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805" y="-203200"/>
            <a:ext cx="4316391" cy="67443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DB3C41E-39F4-47D4-8573-19BBAEAA51A8}"/>
              </a:ext>
            </a:extLst>
          </p:cNvPr>
          <p:cNvSpPr/>
          <p:nvPr/>
        </p:nvSpPr>
        <p:spPr>
          <a:xfrm>
            <a:off x="446534" y="6541163"/>
            <a:ext cx="11298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/>
              <a:t>(Bourdieu, 1997- Razones Prácticas)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70505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0C2CDB-C09A-4EB1-A882-C01F4EA0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7" y="1120712"/>
            <a:ext cx="5302683" cy="51886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DCC14B-589F-440D-8DFA-DDDD9136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2" y="1120712"/>
            <a:ext cx="4692997" cy="4815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02C08C-7DEE-469F-944D-5CD0F13083ED}"/>
              </a:ext>
            </a:extLst>
          </p:cNvPr>
          <p:cNvSpPr txBox="1"/>
          <p:nvPr/>
        </p:nvSpPr>
        <p:spPr>
          <a:xfrm>
            <a:off x="458037" y="6404455"/>
            <a:ext cx="1115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</a:t>
            </a:r>
            <a:r>
              <a:rPr lang="es-ES" sz="1200" dirty="0" err="1"/>
              <a:t>Güel</a:t>
            </a:r>
            <a:r>
              <a:rPr lang="es-ES" sz="1200" dirty="0"/>
              <a:t> y Yopo, 2017 - LAS PERSPECTIVAS TEMPORALES DE LOS CHILENOS: UN ESTUDIO EMPÍRICO SOBRE LA DIMENSIÓN SUBJETIVA DEL </a:t>
            </a:r>
            <a:r>
              <a:rPr lang="es-CL" sz="1200" dirty="0"/>
              <a:t>TIEMPO</a:t>
            </a:r>
            <a:r>
              <a:rPr lang="es-ES" sz="1200" dirty="0"/>
              <a:t>)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55728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3F04-3664-4FE8-876E-6671A13B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D9FD4-5E57-473A-910C-0CB5FD9E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0E87E2-E02C-4E53-8F01-0D420C4C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6" y="395287"/>
            <a:ext cx="6105525" cy="60674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38D62A-2CA0-4680-A46E-C024F9F9799A}"/>
              </a:ext>
            </a:extLst>
          </p:cNvPr>
          <p:cNvSpPr txBox="1"/>
          <p:nvPr/>
        </p:nvSpPr>
        <p:spPr>
          <a:xfrm>
            <a:off x="458037" y="6404455"/>
            <a:ext cx="1115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(Wright,  1994 - Clases)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6519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424A782-1D29-42FC-8FDE-5A2FD580157C}"/>
              </a:ext>
            </a:extLst>
          </p:cNvPr>
          <p:cNvSpPr/>
          <p:nvPr/>
        </p:nvSpPr>
        <p:spPr>
          <a:xfrm>
            <a:off x="581192" y="702156"/>
            <a:ext cx="8562807" cy="548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Principal Components Analysis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Call: principal(r = </a:t>
            </a:r>
            <a:r>
              <a:rPr lang="en-GB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baseLW</a:t>
            </a: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nfactors</a:t>
            </a: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3, rotate = "</a:t>
            </a:r>
            <a:r>
              <a:rPr lang="en-GB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promax</a:t>
            </a: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 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impute = "none")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Standardized loadings (pattern matrix) based upon correlation matrix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RC1   RC2   RC3   h2    u2 </a:t>
            </a:r>
            <a:r>
              <a:rPr lang="es-CL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Salud               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0.95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-0.05 -0.09 0.74 0.256 1.0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Pensiones           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0.90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-0.21  0.19 0.78 0.216 1.2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Trabajo             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0.67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CL" sz="1200" dirty="0">
                <a:solidFill>
                  <a:srgbClr val="000000"/>
                </a:solidFill>
                <a:highlight>
                  <a:srgbClr val="FF00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0.36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-0.16 0.76 0.242 1.7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Educacion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0.65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0.21  0.10 0.78 0.222 1.3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Vivienda            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0.50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0.28  0.17 0.72 0.281 1.8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Delincuencia          0.09 -0.11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0.96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0.92 0.082 1.0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Medioambiente        -0.13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0.64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CL" sz="1200" dirty="0">
                <a:solidFill>
                  <a:srgbClr val="000000"/>
                </a:solidFill>
                <a:highlight>
                  <a:srgbClr val="FF00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0.45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0.77 0.233 1.9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Libertad_individual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-0.06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0.99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-0.05 0.85 0.146 1.0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Proyectos_personales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0.09  </a:t>
            </a:r>
            <a:r>
              <a:rPr lang="es-CL" sz="1200" dirty="0">
                <a:solidFill>
                  <a:srgbClr val="000000"/>
                </a:solidFill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0.92</a:t>
            </a: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-0.13 0.82 0.176 1.1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</a:t>
            </a: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RC1  RC2  RC3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 loadings           3.11 2.69 1.35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Proportion Var        0.35 0.30 0.15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Cumulative Var        0.35 0.64 0.79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Proportion Explained  0.44 0.38 0.19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Cumulative Proportion 0.44 0.81 1.00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 component correlations of 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RC1  RC2  RC3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RC1 1.00 0.70 0.62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RC2 0.70 1.00 0.58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RC3 0.62 0.58 1.00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4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73E3-30E2-41A0-B36C-BEB08A3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513F0-DB2B-46A9-ACB6-E98DD4A9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E4BB1E3-C71C-4B6C-AEBE-3DD9A44E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973683"/>
            <a:ext cx="6506909" cy="50321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 Analysis using method =  </a:t>
            </a: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minres</a:t>
            </a:r>
            <a:endParaRPr kumimoji="0" lang="en-GB" altLang="es-CL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Call: fa(r = </a:t>
            </a: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baseLW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[-c(6, 7)], </a:t>
            </a: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nfactors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2, rotate = "</a:t>
            </a: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promax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impute = "none")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Standardized loadings (pattern matrix) based upon correlation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MR1   MR2   h2   u2 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Salud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0.78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0.00 0.60 0.40 1.0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Pensiones           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0.90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-0.12 0.66 0.34 1.0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Trabajo             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0.58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0.29 0.68 0.32 1.5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Educacion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0.74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0.16 0.76 0.24 1.1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Vivienda            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0.60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0.26 0.67 0.33 1.4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Libertad_individual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0.03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0.82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0.71 0.29 1.0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Proyectos_personales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-0.03  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0.92</a:t>
            </a: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0.81 0.19 1.0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s-CL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MR1  MR2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 loadings           2.91 1.97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Proportion Var        0.42 0.28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Cumulative Var        0.42 0.70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Proportion Explained  0.60 0.40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Cumulative Proportion 0.60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s-CL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 factor correlations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MR1  MR2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MR1 1.00 0.76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MR2 0.76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s-CL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 item complexity = 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of the hypothesis that 2 factors are sufficient.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5873-D19D-46DD-895F-2505A47F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Recordando: qué es el AC y ACM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AB459-42A6-47FC-BCCA-1153ACDE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"El análisis de correspondencias (AC) es una técnica multivariada de carácter exploratorio para el análisis gráfico y numérico de casi cualquier matriz de datos con entradas no negativas, aunque principalmente trata con tablas de frecuencias" (</a:t>
            </a:r>
            <a:r>
              <a:rPr lang="es-ES" dirty="0" err="1"/>
              <a:t>Greenacre</a:t>
            </a:r>
            <a:r>
              <a:rPr lang="es-ES" dirty="0"/>
              <a:t> y </a:t>
            </a:r>
            <a:r>
              <a:rPr lang="es-CL" dirty="0" err="1"/>
              <a:t>Blasius</a:t>
            </a:r>
            <a:r>
              <a:rPr lang="es-CL" dirty="0"/>
              <a:t>, 2006, p. 4).</a:t>
            </a:r>
          </a:p>
          <a:p>
            <a:r>
              <a:rPr lang="es-CL" dirty="0"/>
              <a:t>Permite observar las estructura de relaciones entre diversas categorías de variables nominales u ordinales a partir salidas numéricas y un mapa perceptual.</a:t>
            </a:r>
          </a:p>
          <a:p>
            <a:r>
              <a:rPr lang="es-CL" dirty="0"/>
              <a:t>Al igual que el ACP es una técnica de reducción de dimensiones, por lo que puede servir para encontrar dimensiones conceptualmente significativas.</a:t>
            </a:r>
          </a:p>
        </p:txBody>
      </p:sp>
    </p:spTree>
    <p:extLst>
      <p:ext uri="{BB962C8B-B14F-4D97-AF65-F5344CB8AC3E}">
        <p14:creationId xmlns:p14="http://schemas.microsoft.com/office/powerpoint/2010/main" val="4931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8C783-1B52-4249-8326-1C004920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de la técnica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0F437-7255-4F9A-AED2-9496814A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 nominales u ordinales (las variables continuas pueden recodificarse por tramos).</a:t>
            </a:r>
          </a:p>
          <a:p>
            <a:r>
              <a:rPr lang="es-ES" dirty="0"/>
              <a:t>Dos o más variables.</a:t>
            </a:r>
          </a:p>
          <a:p>
            <a:r>
              <a:rPr lang="es-ES" dirty="0"/>
              <a:t>Relación entre las variables (Estimada a partir de Chi cuadrado), si no están relacionadas no tiene sentido realizar el análisis.</a:t>
            </a:r>
          </a:p>
          <a:p>
            <a:r>
              <a:rPr lang="es-ES" dirty="0"/>
              <a:t>Datos obtenidos de una muestra aleatoria.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822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862F8-1DCE-4896-89D6-85A9679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previas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F2472-1772-4D02-ADF7-745C9396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de investigación!!! Es fundamental tener un problema de investigación y un marco de análisis que nos permitan seleccionar las variables y analizar los resultados.</a:t>
            </a:r>
          </a:p>
          <a:p>
            <a:r>
              <a:rPr lang="es-ES" dirty="0"/>
              <a:t>Variables activas: participan en la creación de la distancia en las dimensiones. Entregan las categorías en base a las cuales se calcula la posición de los individuos y se estudia las relaciones entre ellas. </a:t>
            </a:r>
          </a:p>
          <a:p>
            <a:r>
              <a:rPr lang="es-ES" dirty="0"/>
              <a:t>Variables suplementarias: son aquéllas que, sin ser utilizadas para el cálculo de las posiciones, entregan categorías que quedan representadas en el gráfico. Se proyectan en el espacio resultante, y nos permiten estudiar la estructura de los casos en el espacio creado.</a:t>
            </a:r>
          </a:p>
          <a:p>
            <a:r>
              <a:rPr lang="es-ES" dirty="0"/>
              <a:t>Recodificaciones: Recodificar categorías en caso de ser necesario, ya sea para discretizar una variables continua o unir categorías con pocos casos.</a:t>
            </a:r>
          </a:p>
        </p:txBody>
      </p:sp>
    </p:spTree>
    <p:extLst>
      <p:ext uri="{BB962C8B-B14F-4D97-AF65-F5344CB8AC3E}">
        <p14:creationId xmlns:p14="http://schemas.microsoft.com/office/powerpoint/2010/main" val="40492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07910-64E2-4E91-94C4-755C7E17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Analizar la División sexual y de clase del tiempo de trabajo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A23E3-5F35-4BB1-9437-69CC4490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 a utilizar:</a:t>
            </a:r>
          </a:p>
          <a:p>
            <a:r>
              <a:rPr lang="es-CL" dirty="0"/>
              <a:t>Perfiles de uso del tiempo (</a:t>
            </a:r>
            <a:r>
              <a:rPr lang="es-CL" dirty="0" err="1"/>
              <a:t>Cluster</a:t>
            </a:r>
            <a:r>
              <a:rPr lang="es-CL" dirty="0"/>
              <a:t> realizados con </a:t>
            </a:r>
            <a:r>
              <a:rPr lang="es-CL" dirty="0" err="1"/>
              <a:t>Kmedias</a:t>
            </a:r>
            <a:r>
              <a:rPr lang="es-CL" dirty="0"/>
              <a:t> con las variables tiempo de trabajo en la ocupación, tiempo de trabajo doméstico y tiempo de trabajo de cuidados).</a:t>
            </a:r>
          </a:p>
          <a:p>
            <a:r>
              <a:rPr lang="es-CL" dirty="0"/>
              <a:t>Edad por tramos</a:t>
            </a:r>
          </a:p>
          <a:p>
            <a:r>
              <a:rPr lang="es-CL" dirty="0"/>
              <a:t>Sexo</a:t>
            </a:r>
          </a:p>
          <a:p>
            <a:r>
              <a:rPr lang="es-CL" dirty="0"/>
              <a:t>Clase por sexo (Burguesía y pequeña burguesía formal, Pequeña burguesía informal, Expertos/as, Trabajadores/as Calificados/as, Trabajadores/as no calificados/as, Desocupados/as, Inactivo/a)</a:t>
            </a:r>
          </a:p>
          <a:p>
            <a:r>
              <a:rPr lang="es-CL" dirty="0"/>
              <a:t>Estado Civil (</a:t>
            </a:r>
            <a:r>
              <a:rPr lang="pt-BR" dirty="0"/>
              <a:t>Soltera(o), Casada(o), Conviviendo, Viuda(o), Separada(o) de hecho o anulada(o), Divorciada(o))</a:t>
            </a:r>
          </a:p>
          <a:p>
            <a:r>
              <a:rPr lang="pt-BR" dirty="0"/>
              <a:t>Satisfacción con el tiempo dedicado a sí mismo (1 al 5, siendo 1 Totalmente instasifecho y 5 Totalmente satisfecho)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592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BBCD4A-3224-4319-A9A4-4A8A735E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423" y="643466"/>
            <a:ext cx="72351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C139623-470A-4436-846F-39BDC8BA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01" y="453643"/>
            <a:ext cx="7833977" cy="603216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BDA67F9-6BD4-4FDE-8736-97DFFC043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638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arcador de contenido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1C6FB9E-7544-416B-86D1-1E215E63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90" y="322212"/>
            <a:ext cx="8515685" cy="65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46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2888</Words>
  <Application>Microsoft Office PowerPoint</Application>
  <PresentationFormat>Panorámica</PresentationFormat>
  <Paragraphs>480</Paragraphs>
  <Slides>29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Arial Bold</vt:lpstr>
      <vt:lpstr>Calibri</vt:lpstr>
      <vt:lpstr>Gill Sans MT</vt:lpstr>
      <vt:lpstr>Lucida Console</vt:lpstr>
      <vt:lpstr>Wingdings 2</vt:lpstr>
      <vt:lpstr>DividendVTI</vt:lpstr>
      <vt:lpstr>Ayudantía Métodos Estadísticos Multivariantes de Interdependencia</vt:lpstr>
      <vt:lpstr>Análisis de correspondencias múltiple</vt:lpstr>
      <vt:lpstr>Recordando: qué es el AC y ACM</vt:lpstr>
      <vt:lpstr>Requisitos de la técnica</vt:lpstr>
      <vt:lpstr>Decisiones previas </vt:lpstr>
      <vt:lpstr>Ejemplo: Analizar la División sexual y de clase del tiempo de trabajo</vt:lpstr>
      <vt:lpstr>Presentación de PowerPoint</vt:lpstr>
      <vt:lpstr>Presentación de PowerPoint</vt:lpstr>
      <vt:lpstr>Presentación de PowerPoint</vt:lpstr>
      <vt:lpstr>Presentación de PowerPoint</vt:lpstr>
      <vt:lpstr>Medidas discriminantes</vt:lpstr>
      <vt:lpstr>Presentación de PowerPoint</vt:lpstr>
      <vt:lpstr>Presentación de PowerPoint</vt:lpstr>
      <vt:lpstr>Análisis de correspondencias múltiple en R</vt:lpstr>
      <vt:lpstr>Análisis del mapa perceptual</vt:lpstr>
      <vt:lpstr>Presentación de PowerPoint</vt:lpstr>
      <vt:lpstr>ACM en R</vt:lpstr>
      <vt:lpstr>ACM en R - Summary</vt:lpstr>
      <vt:lpstr>ACM en R - Summary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Métodos Estadísticos Multivariantes de Interdependencia</dc:title>
  <dc:creator>Gabriel Sotomayor</dc:creator>
  <cp:lastModifiedBy>Gabriel Sotomayor</cp:lastModifiedBy>
  <cp:revision>1</cp:revision>
  <dcterms:created xsi:type="dcterms:W3CDTF">2019-09-09T19:10:54Z</dcterms:created>
  <dcterms:modified xsi:type="dcterms:W3CDTF">2019-09-09T20:02:35Z</dcterms:modified>
</cp:coreProperties>
</file>