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8" r:id="rId3"/>
    <p:sldId id="259" r:id="rId4"/>
    <p:sldId id="261" r:id="rId5"/>
    <p:sldId id="262" r:id="rId6"/>
    <p:sldId id="264" r:id="rId7"/>
    <p:sldId id="263" r:id="rId8"/>
    <p:sldId id="267" r:id="rId9"/>
    <p:sldId id="265" r:id="rId10"/>
    <p:sldId id="266" r:id="rId11"/>
    <p:sldId id="257" r:id="rId12"/>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briel Sotomayor" initials="GS" lastIdx="1" clrIdx="0">
    <p:extLst>
      <p:ext uri="{19B8F6BF-5375-455C-9EA6-DF929625EA0E}">
        <p15:presenceInfo xmlns:p15="http://schemas.microsoft.com/office/powerpoint/2012/main" userId="22450ec8319e84c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Sotomayor" userId="22450ec8319e84cc" providerId="LiveId" clId="{1D964213-EE2C-4613-859B-F4AB43EEA2BC}"/>
    <pc:docChg chg="modSld">
      <pc:chgData name="Gabriel Sotomayor" userId="22450ec8319e84cc" providerId="LiveId" clId="{1D964213-EE2C-4613-859B-F4AB43EEA2BC}" dt="2019-08-13T23:25:41.072" v="1" actId="123"/>
      <pc:docMkLst>
        <pc:docMk/>
      </pc:docMkLst>
      <pc:sldChg chg="modSp">
        <pc:chgData name="Gabriel Sotomayor" userId="22450ec8319e84cc" providerId="LiveId" clId="{1D964213-EE2C-4613-859B-F4AB43EEA2BC}" dt="2019-08-13T23:25:41.072" v="1" actId="123"/>
        <pc:sldMkLst>
          <pc:docMk/>
          <pc:sldMk cId="30566475" sldId="265"/>
        </pc:sldMkLst>
        <pc:spChg chg="mod">
          <ac:chgData name="Gabriel Sotomayor" userId="22450ec8319e84cc" providerId="LiveId" clId="{1D964213-EE2C-4613-859B-F4AB43EEA2BC}" dt="2019-08-13T23:25:37.178" v="0" actId="123"/>
          <ac:spMkLst>
            <pc:docMk/>
            <pc:sldMk cId="30566475" sldId="265"/>
            <ac:spMk id="3" creationId="{FDE84ED3-C7FC-48EE-82F8-0240A19548EC}"/>
          </ac:spMkLst>
        </pc:spChg>
        <pc:spChg chg="mod">
          <ac:chgData name="Gabriel Sotomayor" userId="22450ec8319e84cc" providerId="LiveId" clId="{1D964213-EE2C-4613-859B-F4AB43EEA2BC}" dt="2019-08-13T23:25:41.072" v="1" actId="123"/>
          <ac:spMkLst>
            <pc:docMk/>
            <pc:sldMk cId="30566475" sldId="265"/>
            <ac:spMk id="4" creationId="{71626DBC-0323-4D22-9A0C-0E9E1004275D}"/>
          </ac:spMkLst>
        </pc:spChg>
      </pc:sldChg>
    </pc:docChg>
  </pc:docChgLst>
  <pc:docChgLst>
    <pc:chgData name="Gabriel Sotomayor" userId="22450ec8319e84cc" providerId="LiveId" clId="{3D0463F9-989C-467F-B549-02AC0DE61CD3}"/>
    <pc:docChg chg="undo custSel addSld modSld">
      <pc:chgData name="Gabriel Sotomayor" userId="22450ec8319e84cc" providerId="LiveId" clId="{3D0463F9-989C-467F-B549-02AC0DE61CD3}" dt="2019-07-09T02:49:40.632" v="2136" actId="20578"/>
      <pc:docMkLst>
        <pc:docMk/>
      </pc:docMkLst>
      <pc:sldChg chg="modSp">
        <pc:chgData name="Gabriel Sotomayor" userId="22450ec8319e84cc" providerId="LiveId" clId="{3D0463F9-989C-467F-B549-02AC0DE61CD3}" dt="2019-07-09T02:49:40.632" v="2136" actId="20578"/>
        <pc:sldMkLst>
          <pc:docMk/>
          <pc:sldMk cId="571558966" sldId="257"/>
        </pc:sldMkLst>
        <pc:spChg chg="mod">
          <ac:chgData name="Gabriel Sotomayor" userId="22450ec8319e84cc" providerId="LiveId" clId="{3D0463F9-989C-467F-B549-02AC0DE61CD3}" dt="2019-07-09T02:49:40.632" v="2136" actId="20578"/>
          <ac:spMkLst>
            <pc:docMk/>
            <pc:sldMk cId="571558966" sldId="257"/>
            <ac:spMk id="6" creationId="{F0814BA4-9F64-499E-9A70-81D4BA81EB0A}"/>
          </ac:spMkLst>
        </pc:spChg>
      </pc:sldChg>
      <pc:sldChg chg="modSp">
        <pc:chgData name="Gabriel Sotomayor" userId="22450ec8319e84cc" providerId="LiveId" clId="{3D0463F9-989C-467F-B549-02AC0DE61CD3}" dt="2019-07-04T17:50:14.693" v="2001" actId="20577"/>
        <pc:sldMkLst>
          <pc:docMk/>
          <pc:sldMk cId="1089392763" sldId="258"/>
        </pc:sldMkLst>
        <pc:spChg chg="mod">
          <ac:chgData name="Gabriel Sotomayor" userId="22450ec8319e84cc" providerId="LiveId" clId="{3D0463F9-989C-467F-B549-02AC0DE61CD3}" dt="2019-07-04T17:50:14.693" v="2001" actId="20577"/>
          <ac:spMkLst>
            <pc:docMk/>
            <pc:sldMk cId="1089392763" sldId="258"/>
            <ac:spMk id="3" creationId="{50D2F839-E899-440E-9C3C-14ADA13CEA96}"/>
          </ac:spMkLst>
        </pc:spChg>
      </pc:sldChg>
      <pc:sldChg chg="modSp">
        <pc:chgData name="Gabriel Sotomayor" userId="22450ec8319e84cc" providerId="LiveId" clId="{3D0463F9-989C-467F-B549-02AC0DE61CD3}" dt="2019-07-04T16:23:26.971" v="908" actId="20577"/>
        <pc:sldMkLst>
          <pc:docMk/>
          <pc:sldMk cId="3402260521" sldId="259"/>
        </pc:sldMkLst>
        <pc:spChg chg="mod">
          <ac:chgData name="Gabriel Sotomayor" userId="22450ec8319e84cc" providerId="LiveId" clId="{3D0463F9-989C-467F-B549-02AC0DE61CD3}" dt="2019-07-04T16:23:26.971" v="908" actId="20577"/>
          <ac:spMkLst>
            <pc:docMk/>
            <pc:sldMk cId="3402260521" sldId="259"/>
            <ac:spMk id="3" creationId="{2E575DEF-BEAA-42C5-98A5-A3D63B9DB438}"/>
          </ac:spMkLst>
        </pc:spChg>
      </pc:sldChg>
      <pc:sldChg chg="modSp">
        <pc:chgData name="Gabriel Sotomayor" userId="22450ec8319e84cc" providerId="LiveId" clId="{3D0463F9-989C-467F-B549-02AC0DE61CD3}" dt="2019-07-04T16:27:14.100" v="1359" actId="27636"/>
        <pc:sldMkLst>
          <pc:docMk/>
          <pc:sldMk cId="1014142176" sldId="264"/>
        </pc:sldMkLst>
        <pc:spChg chg="mod">
          <ac:chgData name="Gabriel Sotomayor" userId="22450ec8319e84cc" providerId="LiveId" clId="{3D0463F9-989C-467F-B549-02AC0DE61CD3}" dt="2019-07-04T16:27:14.100" v="1359" actId="27636"/>
          <ac:spMkLst>
            <pc:docMk/>
            <pc:sldMk cId="1014142176" sldId="264"/>
            <ac:spMk id="11" creationId="{9C5A55B7-F071-41CA-933A-5613BF3A5566}"/>
          </ac:spMkLst>
        </pc:spChg>
      </pc:sldChg>
      <pc:sldChg chg="modSp">
        <pc:chgData name="Gabriel Sotomayor" userId="22450ec8319e84cc" providerId="LiveId" clId="{3D0463F9-989C-467F-B549-02AC0DE61CD3}" dt="2019-07-08T19:19:53.485" v="2133" actId="20577"/>
        <pc:sldMkLst>
          <pc:docMk/>
          <pc:sldMk cId="30566475" sldId="265"/>
        </pc:sldMkLst>
        <pc:spChg chg="mod">
          <ac:chgData name="Gabriel Sotomayor" userId="22450ec8319e84cc" providerId="LiveId" clId="{3D0463F9-989C-467F-B549-02AC0DE61CD3}" dt="2019-07-08T19:19:53.485" v="2133" actId="20577"/>
          <ac:spMkLst>
            <pc:docMk/>
            <pc:sldMk cId="30566475" sldId="265"/>
            <ac:spMk id="3" creationId="{FDE84ED3-C7FC-48EE-82F8-0240A19548EC}"/>
          </ac:spMkLst>
        </pc:spChg>
        <pc:spChg chg="mod">
          <ac:chgData name="Gabriel Sotomayor" userId="22450ec8319e84cc" providerId="LiveId" clId="{3D0463F9-989C-467F-B549-02AC0DE61CD3}" dt="2019-07-08T19:16:08.119" v="2109" actId="27636"/>
          <ac:spMkLst>
            <pc:docMk/>
            <pc:sldMk cId="30566475" sldId="265"/>
            <ac:spMk id="4" creationId="{71626DBC-0323-4D22-9A0C-0E9E1004275D}"/>
          </ac:spMkLst>
        </pc:spChg>
      </pc:sldChg>
      <pc:sldChg chg="modSp">
        <pc:chgData name="Gabriel Sotomayor" userId="22450ec8319e84cc" providerId="LiveId" clId="{3D0463F9-989C-467F-B549-02AC0DE61CD3}" dt="2019-07-08T19:20:07.564" v="2135" actId="27636"/>
        <pc:sldMkLst>
          <pc:docMk/>
          <pc:sldMk cId="2889279468" sldId="266"/>
        </pc:sldMkLst>
        <pc:spChg chg="mod">
          <ac:chgData name="Gabriel Sotomayor" userId="22450ec8319e84cc" providerId="LiveId" clId="{3D0463F9-989C-467F-B549-02AC0DE61CD3}" dt="2019-07-04T16:08:55.998" v="108" actId="20577"/>
          <ac:spMkLst>
            <pc:docMk/>
            <pc:sldMk cId="2889279468" sldId="266"/>
            <ac:spMk id="2" creationId="{005EB34A-BF7C-498F-AFE7-92FF2FE74EDF}"/>
          </ac:spMkLst>
        </pc:spChg>
        <pc:spChg chg="mod">
          <ac:chgData name="Gabriel Sotomayor" userId="22450ec8319e84cc" providerId="LiveId" clId="{3D0463F9-989C-467F-B549-02AC0DE61CD3}" dt="2019-07-08T19:20:07.564" v="2135" actId="27636"/>
          <ac:spMkLst>
            <pc:docMk/>
            <pc:sldMk cId="2889279468" sldId="266"/>
            <ac:spMk id="3" creationId="{2FF4DA01-45A9-405F-9FE2-1526C11AAB59}"/>
          </ac:spMkLst>
        </pc:spChg>
      </pc:sldChg>
      <pc:sldChg chg="addSp delSp modSp add">
        <pc:chgData name="Gabriel Sotomayor" userId="22450ec8319e84cc" providerId="LiveId" clId="{3D0463F9-989C-467F-B549-02AC0DE61CD3}" dt="2019-07-04T16:38:59.877" v="1856" actId="123"/>
        <pc:sldMkLst>
          <pc:docMk/>
          <pc:sldMk cId="1464189490" sldId="267"/>
        </pc:sldMkLst>
        <pc:spChg chg="mod">
          <ac:chgData name="Gabriel Sotomayor" userId="22450ec8319e84cc" providerId="LiveId" clId="{3D0463F9-989C-467F-B549-02AC0DE61CD3}" dt="2019-07-04T16:35:59.447" v="1433" actId="20577"/>
          <ac:spMkLst>
            <pc:docMk/>
            <pc:sldMk cId="1464189490" sldId="267"/>
            <ac:spMk id="2" creationId="{6F040BA2-CAA5-446E-8246-26881A7113D8}"/>
          </ac:spMkLst>
        </pc:spChg>
        <pc:spChg chg="mod">
          <ac:chgData name="Gabriel Sotomayor" userId="22450ec8319e84cc" providerId="LiveId" clId="{3D0463F9-989C-467F-B549-02AC0DE61CD3}" dt="2019-07-04T16:38:59.877" v="1856" actId="123"/>
          <ac:spMkLst>
            <pc:docMk/>
            <pc:sldMk cId="1464189490" sldId="267"/>
            <ac:spMk id="3" creationId="{AC2DD4C2-DA5E-460E-9655-EFBB59F5C20D}"/>
          </ac:spMkLst>
        </pc:spChg>
        <pc:spChg chg="del">
          <ac:chgData name="Gabriel Sotomayor" userId="22450ec8319e84cc" providerId="LiveId" clId="{3D0463F9-989C-467F-B549-02AC0DE61CD3}" dt="2019-07-04T16:38:54.967" v="1855"/>
          <ac:spMkLst>
            <pc:docMk/>
            <pc:sldMk cId="1464189490" sldId="267"/>
            <ac:spMk id="4" creationId="{80C5CD3C-A0CB-4356-8449-3BCFEF6ACA2B}"/>
          </ac:spMkLst>
        </pc:spChg>
        <pc:picChg chg="add mod">
          <ac:chgData name="Gabriel Sotomayor" userId="22450ec8319e84cc" providerId="LiveId" clId="{3D0463F9-989C-467F-B549-02AC0DE61CD3}" dt="2019-07-04T16:38:54.967" v="1855"/>
          <ac:picMkLst>
            <pc:docMk/>
            <pc:sldMk cId="1464189490" sldId="267"/>
            <ac:picMk id="6" creationId="{8F1A38F0-7B39-4604-8D59-09E670242E0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8/13/2019</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057692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8/13/2019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739234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8/13/2019</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480553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8/13/2019</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990705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8/13/2019</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993398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388688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626764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8/13/2019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650771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65575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8/13/2019</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2179759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8/13/2019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49903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8/13/2019</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‹Nº›</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88351475"/>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62" r:id="rId5"/>
    <p:sldLayoutId id="2147483756" r:id="rId6"/>
    <p:sldLayoutId id="2147483757" r:id="rId7"/>
    <p:sldLayoutId id="2147483758" r:id="rId8"/>
    <p:sldLayoutId id="2147483761" r:id="rId9"/>
    <p:sldLayoutId id="2147483759" r:id="rId10"/>
    <p:sldLayoutId id="2147483760" r:id="rId11"/>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tackoverflow.com/" TargetMode="External"/><Relationship Id="rId2" Type="http://schemas.openxmlformats.org/officeDocument/2006/relationships/hyperlink" Target="https://www.rdocumentation.org/" TargetMode="External"/><Relationship Id="rId1" Type="http://schemas.openxmlformats.org/officeDocument/2006/relationships/slideLayout" Target="../slideLayouts/slideLayout2.xml"/><Relationship Id="rId4" Type="http://schemas.openxmlformats.org/officeDocument/2006/relationships/hyperlink" Target="https://stats.stackexchange.com/"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youtube.com/watch?v=Sl82PDYjXK0" TargetMode="External"/><Relationship Id="rId3" Type="http://schemas.openxmlformats.org/officeDocument/2006/relationships/hyperlink" Target="https://es.r4ds.hadley.nz/" TargetMode="External"/><Relationship Id="rId7" Type="http://schemas.openxmlformats.org/officeDocument/2006/relationships/hyperlink" Target="https://www.youtube.com/watch?v=ox8Q6YGqC3I" TargetMode="External"/><Relationship Id="rId2" Type="http://schemas.openxmlformats.org/officeDocument/2006/relationships/hyperlink" Target="https://bookdown.org/gboccardo/manual-ED-UCH/" TargetMode="External"/><Relationship Id="rId1" Type="http://schemas.openxmlformats.org/officeDocument/2006/relationships/slideLayout" Target="../slideLayouts/slideLayout2.xml"/><Relationship Id="rId6" Type="http://schemas.openxmlformats.org/officeDocument/2006/relationships/hyperlink" Target="https://www.youtube.com/playlist?list=PLccec9enm1CwAZXr9bv92QQ-f_-lVx0ts" TargetMode="External"/><Relationship Id="rId5" Type="http://schemas.openxmlformats.org/officeDocument/2006/relationships/hyperlink" Target="http://www.sthda.com/" TargetMode="External"/><Relationship Id="rId10" Type="http://schemas.openxmlformats.org/officeDocument/2006/relationships/hyperlink" Target="https://www.datacamp.com/courses/tech:r" TargetMode="External"/><Relationship Id="rId4" Type="http://schemas.openxmlformats.org/officeDocument/2006/relationships/hyperlink" Target="https://cran.r-project.org/doc/contrib/rdebuts_es.pdf" TargetMode="External"/><Relationship Id="rId9" Type="http://schemas.openxmlformats.org/officeDocument/2006/relationships/hyperlink" Target="https://www.coursera.org/specializations/jhu-data-scien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web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www.rstudio.com/products/rstudio/download/" TargetMode="External"/><Relationship Id="rId2" Type="http://schemas.openxmlformats.org/officeDocument/2006/relationships/hyperlink" Target="https://cloud.r-project.org/" TargetMode="Externa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java.com/es/download/manual.jsp"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D1D0BD6-62CC-4A63-8FCC-2F9E4E82B07A}"/>
              </a:ext>
            </a:extLst>
          </p:cNvPr>
          <p:cNvPicPr>
            <a:picLocks noChangeAspect="1"/>
          </p:cNvPicPr>
          <p:nvPr/>
        </p:nvPicPr>
        <p:blipFill rotWithShape="1">
          <a:blip r:embed="rId2"/>
          <a:srcRect b="625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bg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2A076E17-48BC-4FA4-BED4-A5B70A575BC9}"/>
              </a:ext>
            </a:extLst>
          </p:cNvPr>
          <p:cNvSpPr>
            <a:spLocks noGrp="1"/>
          </p:cNvSpPr>
          <p:nvPr>
            <p:ph type="ctrTitle"/>
          </p:nvPr>
        </p:nvSpPr>
        <p:spPr>
          <a:xfrm>
            <a:off x="7889065" y="2324906"/>
            <a:ext cx="3403426" cy="1588698"/>
          </a:xfrm>
        </p:spPr>
        <p:txBody>
          <a:bodyPr>
            <a:normAutofit/>
          </a:bodyPr>
          <a:lstStyle/>
          <a:p>
            <a:r>
              <a:rPr lang="es-CL" sz="3200" dirty="0">
                <a:solidFill>
                  <a:schemeClr val="tx1"/>
                </a:solidFill>
              </a:rPr>
              <a:t>Introducción</a:t>
            </a:r>
            <a:r>
              <a:rPr lang="es-CL" dirty="0">
                <a:solidFill>
                  <a:schemeClr val="tx1"/>
                </a:solidFill>
              </a:rPr>
              <a:t> a R</a:t>
            </a:r>
          </a:p>
        </p:txBody>
      </p:sp>
      <p:sp>
        <p:nvSpPr>
          <p:cNvPr id="3" name="Subtítulo 2">
            <a:extLst>
              <a:ext uri="{FF2B5EF4-FFF2-40B4-BE49-F238E27FC236}">
                <a16:creationId xmlns:a16="http://schemas.microsoft.com/office/drawing/2014/main" id="{8F5B4C4B-C036-46C1-8E33-36E50D8CF1CD}"/>
              </a:ext>
            </a:extLst>
          </p:cNvPr>
          <p:cNvSpPr>
            <a:spLocks noGrp="1"/>
          </p:cNvSpPr>
          <p:nvPr>
            <p:ph type="subTitle" idx="1"/>
          </p:nvPr>
        </p:nvSpPr>
        <p:spPr>
          <a:xfrm>
            <a:off x="7889065" y="3945249"/>
            <a:ext cx="3403426" cy="738820"/>
          </a:xfrm>
        </p:spPr>
        <p:txBody>
          <a:bodyPr>
            <a:normAutofit/>
          </a:bodyPr>
          <a:lstStyle/>
          <a:p>
            <a:r>
              <a:rPr lang="es-CL" dirty="0"/>
              <a:t>Gabriel Sotomayor</a:t>
            </a:r>
          </a:p>
        </p:txBody>
      </p:sp>
    </p:spTree>
    <p:extLst>
      <p:ext uri="{BB962C8B-B14F-4D97-AF65-F5344CB8AC3E}">
        <p14:creationId xmlns:p14="http://schemas.microsoft.com/office/powerpoint/2010/main" val="247555931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5EB34A-BF7C-498F-AFE7-92FF2FE74EDF}"/>
              </a:ext>
            </a:extLst>
          </p:cNvPr>
          <p:cNvSpPr>
            <a:spLocks noGrp="1"/>
          </p:cNvSpPr>
          <p:nvPr>
            <p:ph type="title"/>
          </p:nvPr>
        </p:nvSpPr>
        <p:spPr/>
        <p:txBody>
          <a:bodyPr/>
          <a:lstStyle/>
          <a:p>
            <a:r>
              <a:rPr lang="es-CL" dirty="0"/>
              <a:t>¿Como continuar?</a:t>
            </a:r>
          </a:p>
        </p:txBody>
      </p:sp>
      <p:sp>
        <p:nvSpPr>
          <p:cNvPr id="3" name="Marcador de contenido 2">
            <a:extLst>
              <a:ext uri="{FF2B5EF4-FFF2-40B4-BE49-F238E27FC236}">
                <a16:creationId xmlns:a16="http://schemas.microsoft.com/office/drawing/2014/main" id="{2FF4DA01-45A9-405F-9FE2-1526C11AAB59}"/>
              </a:ext>
            </a:extLst>
          </p:cNvPr>
          <p:cNvSpPr>
            <a:spLocks noGrp="1"/>
          </p:cNvSpPr>
          <p:nvPr>
            <p:ph idx="1"/>
          </p:nvPr>
        </p:nvSpPr>
        <p:spPr>
          <a:xfrm>
            <a:off x="581192" y="2027583"/>
            <a:ext cx="11029615" cy="4505739"/>
          </a:xfrm>
        </p:spPr>
        <p:txBody>
          <a:bodyPr>
            <a:normAutofit fontScale="92500" lnSpcReduction="20000"/>
          </a:bodyPr>
          <a:lstStyle/>
          <a:p>
            <a:r>
              <a:rPr lang="es-ES" dirty="0"/>
              <a:t>Dominar R es un camino de mediano plazo y es importante desarrollar habilidad de “hacking”, es decir:</a:t>
            </a:r>
          </a:p>
          <a:p>
            <a:pPr marL="666900" lvl="1" indent="-342900">
              <a:buFont typeface="+mj-lt"/>
              <a:buAutoNum type="arabicPeriod"/>
            </a:pPr>
            <a:r>
              <a:rPr lang="es-ES" dirty="0"/>
              <a:t>estar dispuesto a buscar respuestas de manera autónoma</a:t>
            </a:r>
          </a:p>
          <a:p>
            <a:pPr marL="666900" lvl="1" indent="-342900">
              <a:buFont typeface="+mj-lt"/>
              <a:buAutoNum type="arabicPeriod"/>
            </a:pPr>
            <a:r>
              <a:rPr lang="es-ES" dirty="0"/>
              <a:t>saber donde buscar la información</a:t>
            </a:r>
          </a:p>
          <a:p>
            <a:pPr marL="666900" lvl="1" indent="-342900">
              <a:buFont typeface="+mj-lt"/>
              <a:buAutoNum type="arabicPeriod"/>
            </a:pPr>
            <a:r>
              <a:rPr lang="es-ES" dirty="0"/>
              <a:t>utilizar nuevos datos y paquetes por su cuenta</a:t>
            </a:r>
          </a:p>
          <a:p>
            <a:r>
              <a:rPr lang="es-ES" dirty="0"/>
              <a:t>Donde buscar:</a:t>
            </a:r>
          </a:p>
          <a:p>
            <a:pPr lvl="1"/>
            <a:r>
              <a:rPr lang="es-ES" b="1" dirty="0"/>
              <a:t>GOOGLE! </a:t>
            </a:r>
            <a:r>
              <a:rPr lang="es-ES" dirty="0"/>
              <a:t>(preferentemente en inglés) y </a:t>
            </a:r>
            <a:r>
              <a:rPr lang="es-ES" dirty="0" err="1"/>
              <a:t>youtube</a:t>
            </a:r>
            <a:endParaRPr lang="es-ES" dirty="0"/>
          </a:p>
          <a:p>
            <a:pPr lvl="1"/>
            <a:r>
              <a:rPr lang="es-ES" dirty="0"/>
              <a:t>Pedir ayuda a otros usuarios</a:t>
            </a:r>
          </a:p>
          <a:p>
            <a:pPr lvl="1"/>
            <a:r>
              <a:rPr lang="es-ES" dirty="0"/>
              <a:t>Pestaña “</a:t>
            </a:r>
            <a:r>
              <a:rPr lang="es-ES" dirty="0" err="1"/>
              <a:t>help</a:t>
            </a:r>
            <a:r>
              <a:rPr lang="es-ES" dirty="0"/>
              <a:t>”</a:t>
            </a:r>
          </a:p>
          <a:p>
            <a:pPr lvl="1"/>
            <a:r>
              <a:rPr lang="es-ES" dirty="0">
                <a:hlinkClick r:id="rId2"/>
              </a:rPr>
              <a:t>https://www.rdocumentation.org/</a:t>
            </a:r>
            <a:r>
              <a:rPr lang="es-ES" dirty="0"/>
              <a:t> </a:t>
            </a:r>
          </a:p>
          <a:p>
            <a:pPr lvl="1"/>
            <a:r>
              <a:rPr lang="es-CL" dirty="0">
                <a:hlinkClick r:id="rId3"/>
              </a:rPr>
              <a:t>https://stackoverflow.com/</a:t>
            </a:r>
            <a:r>
              <a:rPr lang="es-CL" i="1" dirty="0"/>
              <a:t> </a:t>
            </a:r>
            <a:endParaRPr lang="es-ES" dirty="0"/>
          </a:p>
          <a:p>
            <a:pPr lvl="1"/>
            <a:r>
              <a:rPr lang="es-ES" dirty="0">
                <a:hlinkClick r:id="rId4"/>
              </a:rPr>
              <a:t>https://stats.stackexchange.com/</a:t>
            </a:r>
            <a:r>
              <a:rPr lang="es-ES" dirty="0"/>
              <a:t> dudas específicas de análisis de datos</a:t>
            </a:r>
          </a:p>
          <a:p>
            <a:r>
              <a:rPr lang="es-ES" dirty="0"/>
              <a:t>Además hay múltiples recursos web para aprender R de manera profunda y guiada.</a:t>
            </a:r>
          </a:p>
          <a:p>
            <a:r>
              <a:rPr lang="es-ES" dirty="0"/>
              <a:t>Cuestiones importantes que no revisamos: visualización de datos con ggplot2, el </a:t>
            </a:r>
            <a:r>
              <a:rPr lang="es-ES" dirty="0" err="1"/>
              <a:t>tidyverse</a:t>
            </a:r>
            <a:r>
              <a:rPr lang="es-ES" dirty="0"/>
              <a:t> (paquete </a:t>
            </a:r>
            <a:r>
              <a:rPr lang="es-ES" dirty="0" err="1"/>
              <a:t>dplyr</a:t>
            </a:r>
            <a:r>
              <a:rPr lang="es-ES" dirty="0"/>
              <a:t>), y profundizar en programación en R (</a:t>
            </a:r>
            <a:r>
              <a:rPr lang="es-ES" dirty="0" err="1"/>
              <a:t>loops</a:t>
            </a:r>
            <a:r>
              <a:rPr lang="es-ES" dirty="0"/>
              <a:t> y funciones), programación </a:t>
            </a:r>
            <a:r>
              <a:rPr lang="es-ES" dirty="0" err="1"/>
              <a:t>literada</a:t>
            </a:r>
            <a:r>
              <a:rPr lang="es-ES" dirty="0"/>
              <a:t> (</a:t>
            </a:r>
            <a:r>
              <a:rPr lang="es-ES" dirty="0" err="1"/>
              <a:t>Rmarkdown</a:t>
            </a:r>
            <a:r>
              <a:rPr lang="es-ES" dirty="0"/>
              <a:t>).</a:t>
            </a:r>
          </a:p>
        </p:txBody>
      </p:sp>
    </p:spTree>
    <p:extLst>
      <p:ext uri="{BB962C8B-B14F-4D97-AF65-F5344CB8AC3E}">
        <p14:creationId xmlns:p14="http://schemas.microsoft.com/office/powerpoint/2010/main" val="2889279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8FFF8BA-E008-4068-851C-2CED296AC5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ítulo 4">
            <a:extLst>
              <a:ext uri="{FF2B5EF4-FFF2-40B4-BE49-F238E27FC236}">
                <a16:creationId xmlns:a16="http://schemas.microsoft.com/office/drawing/2014/main" id="{E29F5784-9274-4C2D-A21E-DC15DF796059}"/>
              </a:ext>
            </a:extLst>
          </p:cNvPr>
          <p:cNvSpPr>
            <a:spLocks noGrp="1"/>
          </p:cNvSpPr>
          <p:nvPr>
            <p:ph type="title"/>
          </p:nvPr>
        </p:nvSpPr>
        <p:spPr>
          <a:xfrm>
            <a:off x="581193" y="702156"/>
            <a:ext cx="4076153" cy="5156642"/>
          </a:xfrm>
        </p:spPr>
        <p:txBody>
          <a:bodyPr anchor="ctr">
            <a:normAutofit/>
          </a:bodyPr>
          <a:lstStyle/>
          <a:p>
            <a:r>
              <a:rPr lang="es-CL" sz="4400" dirty="0">
                <a:solidFill>
                  <a:schemeClr val="tx2"/>
                </a:solidFill>
              </a:rPr>
              <a:t>Bibliografía y otros recursos para profundizar </a:t>
            </a:r>
          </a:p>
        </p:txBody>
      </p:sp>
      <p:sp>
        <p:nvSpPr>
          <p:cNvPr id="13" name="Rectangle 12">
            <a:extLst>
              <a:ext uri="{FF2B5EF4-FFF2-40B4-BE49-F238E27FC236}">
                <a16:creationId xmlns:a16="http://schemas.microsoft.com/office/drawing/2014/main" id="{832B0DA7-13B0-4805-B9BD-9BFACCB23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199"/>
            <a:ext cx="4210812" cy="949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D5D17921-1EF4-488E-A9AA-AC6B7F3CE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6743" y="457201"/>
            <a:ext cx="6834067" cy="94996"/>
          </a:xfrm>
          <a:prstGeom prst="rect">
            <a:avLst/>
          </a:prstGeom>
          <a:solidFill>
            <a:srgbClr val="3C474C"/>
          </a:solidFill>
          <a:ln>
            <a:noFill/>
          </a:ln>
          <a:effectLst/>
        </p:spPr>
        <p:style>
          <a:lnRef idx="1">
            <a:schemeClr val="accent1"/>
          </a:lnRef>
          <a:fillRef idx="3">
            <a:schemeClr val="accent1"/>
          </a:fillRef>
          <a:effectRef idx="2">
            <a:schemeClr val="accent1"/>
          </a:effectRef>
          <a:fontRef idx="minor">
            <a:schemeClr val="lt1"/>
          </a:fontRef>
        </p:style>
      </p:sp>
      <p:sp>
        <p:nvSpPr>
          <p:cNvPr id="6" name="Marcador de contenido 5">
            <a:extLst>
              <a:ext uri="{FF2B5EF4-FFF2-40B4-BE49-F238E27FC236}">
                <a16:creationId xmlns:a16="http://schemas.microsoft.com/office/drawing/2014/main" id="{F0814BA4-9F64-499E-9A70-81D4BA81EB0A}"/>
              </a:ext>
            </a:extLst>
          </p:cNvPr>
          <p:cNvSpPr>
            <a:spLocks noGrp="1"/>
          </p:cNvSpPr>
          <p:nvPr>
            <p:ph idx="1"/>
          </p:nvPr>
        </p:nvSpPr>
        <p:spPr>
          <a:xfrm>
            <a:off x="4776743" y="702156"/>
            <a:ext cx="6834065" cy="5698643"/>
          </a:xfrm>
        </p:spPr>
        <p:txBody>
          <a:bodyPr>
            <a:normAutofit fontScale="85000" lnSpcReduction="10000"/>
          </a:bodyPr>
          <a:lstStyle/>
          <a:p>
            <a:pPr algn="just"/>
            <a:endParaRPr lang="it-IT" dirty="0"/>
          </a:p>
          <a:p>
            <a:pPr algn="just"/>
            <a:r>
              <a:rPr lang="it-IT" dirty="0"/>
              <a:t>Boccardo, Giorgio y Ruiz, Felipe. </a:t>
            </a:r>
            <a:r>
              <a:rPr lang="es-MX" i="1" dirty="0"/>
              <a:t>Uso de </a:t>
            </a:r>
            <a:r>
              <a:rPr lang="es-MX" i="1" dirty="0" err="1"/>
              <a:t>RStudio</a:t>
            </a:r>
            <a:r>
              <a:rPr lang="es-MX" i="1" dirty="0"/>
              <a:t> para Estadística Univariada en Ciencias Sociales. Manual de apoyo docente para la asignatura Estadística Descriptiva</a:t>
            </a:r>
            <a:r>
              <a:rPr lang="es-MX" dirty="0"/>
              <a:t>. Santiago: Departamento de Sociología, Facultad de Ciencias Sociales, Universidad de Chile. </a:t>
            </a:r>
            <a:r>
              <a:rPr lang="es-MX" dirty="0">
                <a:hlinkClick r:id="rId2"/>
              </a:rPr>
              <a:t>Disponible aquí</a:t>
            </a:r>
            <a:r>
              <a:rPr lang="es-MX" dirty="0"/>
              <a:t>.</a:t>
            </a:r>
          </a:p>
          <a:p>
            <a:r>
              <a:rPr lang="es-CL" dirty="0" err="1"/>
              <a:t>Grolemund</a:t>
            </a:r>
            <a:r>
              <a:rPr lang="es-CL" dirty="0"/>
              <a:t>, Garrett y </a:t>
            </a:r>
            <a:r>
              <a:rPr lang="es-CL" dirty="0" err="1"/>
              <a:t>Wickham</a:t>
            </a:r>
            <a:r>
              <a:rPr lang="es-CL" dirty="0"/>
              <a:t> Hadley. </a:t>
            </a:r>
            <a:r>
              <a:rPr lang="es-CL" i="1" dirty="0"/>
              <a:t>R para Ciencia de Datos. </a:t>
            </a:r>
            <a:r>
              <a:rPr lang="es-CL" dirty="0">
                <a:hlinkClick r:id="rId3"/>
              </a:rPr>
              <a:t>https://es.r4ds.hadley.nz/</a:t>
            </a:r>
            <a:r>
              <a:rPr lang="es-CL" dirty="0"/>
              <a:t> </a:t>
            </a:r>
          </a:p>
          <a:p>
            <a:r>
              <a:rPr lang="fr-FR" dirty="0"/>
              <a:t>Paradis, E. (2003). R para </a:t>
            </a:r>
            <a:r>
              <a:rPr lang="fr-FR" dirty="0" err="1"/>
              <a:t>Principiantes</a:t>
            </a:r>
            <a:r>
              <a:rPr lang="fr-FR" dirty="0"/>
              <a:t>. Francia: Institut des Sciences de l’Évolution. Disponible en: </a:t>
            </a:r>
            <a:r>
              <a:rPr lang="fr-FR" dirty="0">
                <a:hlinkClick r:id="rId4"/>
              </a:rPr>
              <a:t>https://cran.r-project.org/doc/contrib/rdebuts_es.pdf</a:t>
            </a:r>
            <a:r>
              <a:rPr lang="fr-FR" dirty="0"/>
              <a:t> </a:t>
            </a:r>
            <a:endParaRPr lang="es-CL" dirty="0"/>
          </a:p>
          <a:p>
            <a:r>
              <a:rPr lang="es-CL" b="1" dirty="0"/>
              <a:t>Sitios web útiles</a:t>
            </a:r>
          </a:p>
          <a:p>
            <a:r>
              <a:rPr lang="es-CL" dirty="0">
                <a:hlinkClick r:id="rId5"/>
              </a:rPr>
              <a:t>http://www.sthda.com</a:t>
            </a:r>
            <a:r>
              <a:rPr lang="es-CL" dirty="0"/>
              <a:t> </a:t>
            </a:r>
          </a:p>
          <a:p>
            <a:r>
              <a:rPr lang="es-CL" b="1" dirty="0"/>
              <a:t>Tutoriales online para uso de software R (en español)</a:t>
            </a:r>
          </a:p>
          <a:p>
            <a:r>
              <a:rPr lang="es-CL" dirty="0">
                <a:hlinkClick r:id="rId6"/>
              </a:rPr>
              <a:t>https://www.youtube.com/playlist?list=PLccec9enm1CwAZXr9bv92QQ-f_-lVx0ts</a:t>
            </a:r>
            <a:r>
              <a:rPr lang="es-CL" dirty="0"/>
              <a:t> </a:t>
            </a:r>
          </a:p>
          <a:p>
            <a:r>
              <a:rPr lang="es-CL" dirty="0">
                <a:hlinkClick r:id="rId7"/>
              </a:rPr>
              <a:t>https://www.youtube.com/watch?v=ox8Q6YGqC3I</a:t>
            </a:r>
            <a:r>
              <a:rPr lang="es-CL" dirty="0"/>
              <a:t> </a:t>
            </a:r>
          </a:p>
          <a:p>
            <a:r>
              <a:rPr lang="es-CL" dirty="0">
                <a:hlinkClick r:id="rId8"/>
              </a:rPr>
              <a:t>https://www.youtube.com/watch?v=Sl82PDYjXK0</a:t>
            </a:r>
            <a:r>
              <a:rPr lang="es-CL" dirty="0"/>
              <a:t> </a:t>
            </a:r>
          </a:p>
          <a:p>
            <a:r>
              <a:rPr lang="es-CL" b="1" dirty="0"/>
              <a:t>Cursos online (inglés)</a:t>
            </a:r>
          </a:p>
          <a:p>
            <a:r>
              <a:rPr lang="es-CL" dirty="0"/>
              <a:t>Especialización en Ciencia de Datos Universidad John Hopkins </a:t>
            </a:r>
            <a:r>
              <a:rPr lang="es-CL" dirty="0">
                <a:hlinkClick r:id="rId9"/>
              </a:rPr>
              <a:t>https://www.coursera.org/specializations/jhu-data-science</a:t>
            </a:r>
            <a:r>
              <a:rPr lang="es-CL" dirty="0"/>
              <a:t> </a:t>
            </a:r>
          </a:p>
          <a:p>
            <a:r>
              <a:rPr lang="es-CL" dirty="0"/>
              <a:t>Data Camp </a:t>
            </a:r>
            <a:r>
              <a:rPr lang="es-CL" dirty="0">
                <a:hlinkClick r:id="rId10"/>
              </a:rPr>
              <a:t>https://www.datacamp.com/courses/tech:r</a:t>
            </a:r>
            <a:r>
              <a:rPr lang="es-CL" dirty="0"/>
              <a:t> </a:t>
            </a:r>
          </a:p>
        </p:txBody>
      </p:sp>
    </p:spTree>
    <p:extLst>
      <p:ext uri="{BB962C8B-B14F-4D97-AF65-F5344CB8AC3E}">
        <p14:creationId xmlns:p14="http://schemas.microsoft.com/office/powerpoint/2010/main" val="571558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D8E17B-8341-4DC7-B8E9-160E92BB677C}"/>
              </a:ext>
            </a:extLst>
          </p:cNvPr>
          <p:cNvSpPr>
            <a:spLocks noGrp="1"/>
          </p:cNvSpPr>
          <p:nvPr>
            <p:ph type="title"/>
          </p:nvPr>
        </p:nvSpPr>
        <p:spPr/>
        <p:txBody>
          <a:bodyPr/>
          <a:lstStyle/>
          <a:p>
            <a:r>
              <a:rPr lang="es-CL" dirty="0"/>
              <a:t>Plan de la sesión</a:t>
            </a:r>
          </a:p>
        </p:txBody>
      </p:sp>
      <p:sp>
        <p:nvSpPr>
          <p:cNvPr id="3" name="Marcador de contenido 2">
            <a:extLst>
              <a:ext uri="{FF2B5EF4-FFF2-40B4-BE49-F238E27FC236}">
                <a16:creationId xmlns:a16="http://schemas.microsoft.com/office/drawing/2014/main" id="{50D2F839-E899-440E-9C3C-14ADA13CEA96}"/>
              </a:ext>
            </a:extLst>
          </p:cNvPr>
          <p:cNvSpPr>
            <a:spLocks noGrp="1"/>
          </p:cNvSpPr>
          <p:nvPr>
            <p:ph idx="1"/>
          </p:nvPr>
        </p:nvSpPr>
        <p:spPr>
          <a:xfrm>
            <a:off x="581192" y="2340863"/>
            <a:ext cx="11029615" cy="4281609"/>
          </a:xfrm>
        </p:spPr>
        <p:txBody>
          <a:bodyPr>
            <a:normAutofit/>
          </a:bodyPr>
          <a:lstStyle/>
          <a:p>
            <a:r>
              <a:rPr lang="es-CL" dirty="0"/>
              <a:t>Introducción a R</a:t>
            </a:r>
          </a:p>
          <a:p>
            <a:pPr lvl="1"/>
            <a:r>
              <a:rPr lang="es-CL" dirty="0"/>
              <a:t>¿Qué es R?</a:t>
            </a:r>
          </a:p>
          <a:p>
            <a:pPr lvl="1"/>
            <a:r>
              <a:rPr lang="es-CL" dirty="0"/>
              <a:t>¿Por qué aprender R?</a:t>
            </a:r>
          </a:p>
          <a:p>
            <a:pPr lvl="1"/>
            <a:r>
              <a:rPr lang="es-CL" dirty="0"/>
              <a:t>R Studio</a:t>
            </a:r>
          </a:p>
          <a:p>
            <a:pPr lvl="1"/>
            <a:r>
              <a:rPr lang="es-CL" dirty="0"/>
              <a:t>Instalar R y RSTUDIO</a:t>
            </a:r>
          </a:p>
          <a:p>
            <a:r>
              <a:rPr lang="es-CL" dirty="0"/>
              <a:t>Trabajando en R</a:t>
            </a:r>
          </a:p>
          <a:p>
            <a:pPr lvl="1"/>
            <a:r>
              <a:rPr lang="es-CL" dirty="0"/>
              <a:t>Programación por objetos y funciones</a:t>
            </a:r>
          </a:p>
          <a:p>
            <a:pPr lvl="1"/>
            <a:r>
              <a:rPr lang="es-CL" dirty="0"/>
              <a:t>Gestión de datos en R</a:t>
            </a:r>
          </a:p>
          <a:p>
            <a:pPr lvl="1"/>
            <a:r>
              <a:rPr lang="es-CL" dirty="0"/>
              <a:t>Estadística Descriptiva</a:t>
            </a:r>
          </a:p>
          <a:p>
            <a:pPr lvl="1"/>
            <a:r>
              <a:rPr lang="es-CL"/>
              <a:t>Visualización básica de </a:t>
            </a:r>
            <a:r>
              <a:rPr lang="es-CL" dirty="0"/>
              <a:t>datos</a:t>
            </a:r>
          </a:p>
          <a:p>
            <a:pPr lvl="1"/>
            <a:r>
              <a:rPr lang="es-CL" dirty="0"/>
              <a:t>Estadística Bi variada</a:t>
            </a:r>
          </a:p>
        </p:txBody>
      </p:sp>
    </p:spTree>
    <p:extLst>
      <p:ext uri="{BB962C8B-B14F-4D97-AF65-F5344CB8AC3E}">
        <p14:creationId xmlns:p14="http://schemas.microsoft.com/office/powerpoint/2010/main" val="1089392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DA59E3-3BBF-432D-B333-DEA413CD5FEE}"/>
              </a:ext>
            </a:extLst>
          </p:cNvPr>
          <p:cNvSpPr>
            <a:spLocks noGrp="1"/>
          </p:cNvSpPr>
          <p:nvPr>
            <p:ph type="title"/>
          </p:nvPr>
        </p:nvSpPr>
        <p:spPr>
          <a:xfrm>
            <a:off x="581192" y="702156"/>
            <a:ext cx="7225075" cy="1326267"/>
          </a:xfrm>
        </p:spPr>
        <p:txBody>
          <a:bodyPr>
            <a:normAutofit/>
          </a:bodyPr>
          <a:lstStyle/>
          <a:p>
            <a:r>
              <a:rPr lang="es-CL" dirty="0"/>
              <a:t>¿Qué es R?</a:t>
            </a:r>
          </a:p>
        </p:txBody>
      </p:sp>
      <p:sp>
        <p:nvSpPr>
          <p:cNvPr id="3" name="Marcador de contenido 2">
            <a:extLst>
              <a:ext uri="{FF2B5EF4-FFF2-40B4-BE49-F238E27FC236}">
                <a16:creationId xmlns:a16="http://schemas.microsoft.com/office/drawing/2014/main" id="{2E575DEF-BEAA-42C5-98A5-A3D63B9DB438}"/>
              </a:ext>
            </a:extLst>
          </p:cNvPr>
          <p:cNvSpPr>
            <a:spLocks noGrp="1"/>
          </p:cNvSpPr>
          <p:nvPr>
            <p:ph idx="1"/>
          </p:nvPr>
        </p:nvSpPr>
        <p:spPr>
          <a:xfrm>
            <a:off x="581193" y="2180496"/>
            <a:ext cx="6124408" cy="3678303"/>
          </a:xfrm>
        </p:spPr>
        <p:txBody>
          <a:bodyPr>
            <a:normAutofit lnSpcReduction="10000"/>
          </a:bodyPr>
          <a:lstStyle/>
          <a:p>
            <a:pPr algn="just"/>
            <a:r>
              <a:rPr lang="es-CL" b="1" dirty="0"/>
              <a:t>R</a:t>
            </a:r>
            <a:r>
              <a:rPr lang="es-CL" dirty="0"/>
              <a:t> es un software y un </a:t>
            </a:r>
            <a:r>
              <a:rPr lang="es-CL" b="1" dirty="0"/>
              <a:t>lenguaje de programación</a:t>
            </a:r>
            <a:r>
              <a:rPr lang="es-CL" dirty="0"/>
              <a:t>, ambos de carácter libre, enfocado principalmente en el análisis y visualización de datos. Es desarrollado por </a:t>
            </a:r>
            <a:r>
              <a:rPr lang="es-CL" i="1" dirty="0" err="1"/>
              <a:t>The</a:t>
            </a:r>
            <a:r>
              <a:rPr lang="es-CL" i="1" dirty="0"/>
              <a:t> R </a:t>
            </a:r>
            <a:r>
              <a:rPr lang="es-CL" i="1" dirty="0" err="1"/>
              <a:t>Foundation</a:t>
            </a:r>
            <a:r>
              <a:rPr lang="es-CL" i="1" dirty="0"/>
              <a:t> </a:t>
            </a:r>
            <a:r>
              <a:rPr lang="es-CL" i="1" dirty="0" err="1"/>
              <a:t>for</a:t>
            </a:r>
            <a:r>
              <a:rPr lang="es-CL" i="1" dirty="0"/>
              <a:t> </a:t>
            </a:r>
            <a:r>
              <a:rPr lang="es-CL" i="1" dirty="0" err="1"/>
              <a:t>Statistical</a:t>
            </a:r>
            <a:r>
              <a:rPr lang="es-CL" i="1" dirty="0"/>
              <a:t> Computing.</a:t>
            </a:r>
            <a:endParaRPr lang="es-CL" dirty="0"/>
          </a:p>
          <a:p>
            <a:pPr algn="just"/>
            <a:r>
              <a:rPr lang="es-CL" dirty="0"/>
              <a:t>Funciona con una </a:t>
            </a:r>
            <a:r>
              <a:rPr lang="es-CL" b="1" dirty="0"/>
              <a:t>lógica de objetos</a:t>
            </a:r>
            <a:r>
              <a:rPr lang="es-CL" dirty="0"/>
              <a:t>, sobre los que podemos trabajar con </a:t>
            </a:r>
            <a:r>
              <a:rPr lang="es-CL" b="1" dirty="0"/>
              <a:t>operadores</a:t>
            </a:r>
            <a:r>
              <a:rPr lang="es-CL" dirty="0"/>
              <a:t> </a:t>
            </a:r>
            <a:r>
              <a:rPr lang="es-CL" b="1" dirty="0"/>
              <a:t>y funciones</a:t>
            </a:r>
            <a:r>
              <a:rPr lang="es-CL" dirty="0"/>
              <a:t>.</a:t>
            </a:r>
          </a:p>
          <a:p>
            <a:pPr algn="just"/>
            <a:r>
              <a:rPr lang="es-CL" dirty="0"/>
              <a:t>El hecho de que sea un lenguaje de programación nos permite </a:t>
            </a:r>
            <a:r>
              <a:rPr lang="es-CL" b="1" dirty="0"/>
              <a:t>programar funciones</a:t>
            </a:r>
            <a:r>
              <a:rPr lang="es-CL" dirty="0"/>
              <a:t>, por lo que es posible pasar de ser usuarios a programadores.</a:t>
            </a:r>
          </a:p>
          <a:p>
            <a:pPr algn="just"/>
            <a:r>
              <a:rPr lang="es-CL" dirty="0"/>
              <a:t>Instalamos una versión básica y podemos agregar paquetes con nuevas funciones.</a:t>
            </a:r>
          </a:p>
          <a:p>
            <a:pPr algn="just"/>
            <a:r>
              <a:rPr lang="es-CL" dirty="0"/>
              <a:t>Su interfaz es poco amigable, la solución: R Studio.</a:t>
            </a:r>
          </a:p>
        </p:txBody>
      </p:sp>
      <p:pic>
        <p:nvPicPr>
          <p:cNvPr id="5" name="Imagen 4">
            <a:extLst>
              <a:ext uri="{FF2B5EF4-FFF2-40B4-BE49-F238E27FC236}">
                <a16:creationId xmlns:a16="http://schemas.microsoft.com/office/drawing/2014/main" id="{67A29DA1-282B-48ED-89BA-288D4A9A2A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2497" y="954049"/>
            <a:ext cx="1582512" cy="1226447"/>
          </a:xfrm>
          <a:prstGeom prst="rect">
            <a:avLst/>
          </a:prstGeom>
        </p:spPr>
      </p:pic>
      <p:pic>
        <p:nvPicPr>
          <p:cNvPr id="7" name="Marcador de contenido 4">
            <a:extLst>
              <a:ext uri="{FF2B5EF4-FFF2-40B4-BE49-F238E27FC236}">
                <a16:creationId xmlns:a16="http://schemas.microsoft.com/office/drawing/2014/main" id="{8003F664-7ECE-42C7-AC78-CD3A82F192AF}"/>
              </a:ext>
            </a:extLst>
          </p:cNvPr>
          <p:cNvPicPr>
            <a:picLocks noChangeAspect="1"/>
          </p:cNvPicPr>
          <p:nvPr/>
        </p:nvPicPr>
        <p:blipFill>
          <a:blip r:embed="rId3"/>
          <a:stretch>
            <a:fillRect/>
          </a:stretch>
        </p:blipFill>
        <p:spPr>
          <a:xfrm>
            <a:off x="7196021" y="2494990"/>
            <a:ext cx="4545331" cy="3678303"/>
          </a:xfrm>
          <a:prstGeom prst="rect">
            <a:avLst/>
          </a:prstGeom>
        </p:spPr>
      </p:pic>
    </p:spTree>
    <p:extLst>
      <p:ext uri="{BB962C8B-B14F-4D97-AF65-F5344CB8AC3E}">
        <p14:creationId xmlns:p14="http://schemas.microsoft.com/office/powerpoint/2010/main" val="3402260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6" name="Rectangle 25">
            <a:extLst>
              <a:ext uri="{FF2B5EF4-FFF2-40B4-BE49-F238E27FC236}">
                <a16:creationId xmlns:a16="http://schemas.microsoft.com/office/drawing/2014/main" id="{C946306D-5ADD-463A-949A-DEEBA39D7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473A035-1F9A-4381-AC96-683CD2DF5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CF4ED641-0671-4D88-92E6-026A8C9F1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7A02EF2F-E7B1-40FC-885B-C4D89902B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11" name="Marcador de contenido 10" descr="Imagen que contiene texto, mapa&#10;&#10;Descripción generada automáticamente">
            <a:extLst>
              <a:ext uri="{FF2B5EF4-FFF2-40B4-BE49-F238E27FC236}">
                <a16:creationId xmlns:a16="http://schemas.microsoft.com/office/drawing/2014/main" id="{CFF1338B-C30E-480A-A642-92B37DE95BC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92657" y="869586"/>
            <a:ext cx="2996354" cy="3011412"/>
          </a:xfrm>
          <a:prstGeom prst="rect">
            <a:avLst/>
          </a:prstGeom>
        </p:spPr>
      </p:pic>
      <p:pic>
        <p:nvPicPr>
          <p:cNvPr id="13" name="Marcador de contenido 12" descr="Imagen que contiene texto, mapa&#10;&#10;Descripción generada automáticamente">
            <a:extLst>
              <a:ext uri="{FF2B5EF4-FFF2-40B4-BE49-F238E27FC236}">
                <a16:creationId xmlns:a16="http://schemas.microsoft.com/office/drawing/2014/main" id="{B7BA64A9-07F5-4848-8197-D98106DDF7EA}"/>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824057" y="869586"/>
            <a:ext cx="4349817" cy="3011412"/>
          </a:xfrm>
          <a:prstGeom prst="rect">
            <a:avLst/>
          </a:prstGeom>
        </p:spPr>
      </p:pic>
      <p:sp>
        <p:nvSpPr>
          <p:cNvPr id="34" name="Rectangle 33">
            <a:extLst>
              <a:ext uri="{FF2B5EF4-FFF2-40B4-BE49-F238E27FC236}">
                <a16:creationId xmlns:a16="http://schemas.microsoft.com/office/drawing/2014/main" id="{9180D5DB-9658-40A6-A418-7C6998222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199467"/>
            <a:ext cx="11296733" cy="219109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6AA23D20-E762-48B5-9139-D3D9B21DAB93}"/>
              </a:ext>
            </a:extLst>
          </p:cNvPr>
          <p:cNvSpPr>
            <a:spLocks noGrp="1"/>
          </p:cNvSpPr>
          <p:nvPr>
            <p:ph type="title"/>
          </p:nvPr>
        </p:nvSpPr>
        <p:spPr>
          <a:xfrm>
            <a:off x="627120" y="4319752"/>
            <a:ext cx="10947620" cy="1155959"/>
          </a:xfrm>
        </p:spPr>
        <p:txBody>
          <a:bodyPr vert="horz" lIns="91440" tIns="45720" rIns="91440" bIns="45720" rtlCol="0" anchor="b">
            <a:normAutofit/>
          </a:bodyPr>
          <a:lstStyle/>
          <a:p>
            <a:r>
              <a:rPr lang="es-CL" sz="3600" dirty="0">
                <a:solidFill>
                  <a:srgbClr val="FFFFFF"/>
                </a:solidFill>
              </a:rPr>
              <a:t>¿Porqué aprender y usar R y RSTUDIO?</a:t>
            </a:r>
          </a:p>
        </p:txBody>
      </p:sp>
    </p:spTree>
    <p:extLst>
      <p:ext uri="{BB962C8B-B14F-4D97-AF65-F5344CB8AC3E}">
        <p14:creationId xmlns:p14="http://schemas.microsoft.com/office/powerpoint/2010/main" val="2962576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5AB7E8-71F7-417B-8D7F-7DA588BE2FFE}"/>
              </a:ext>
            </a:extLst>
          </p:cNvPr>
          <p:cNvSpPr>
            <a:spLocks noGrp="1"/>
          </p:cNvSpPr>
          <p:nvPr>
            <p:ph type="title"/>
          </p:nvPr>
        </p:nvSpPr>
        <p:spPr>
          <a:xfrm>
            <a:off x="581193" y="729658"/>
            <a:ext cx="5194767" cy="988332"/>
          </a:xfrm>
        </p:spPr>
        <p:txBody>
          <a:bodyPr/>
          <a:lstStyle/>
          <a:p>
            <a:pPr algn="just"/>
            <a:r>
              <a:rPr lang="es-CL" dirty="0"/>
              <a:t>¿Porqué usar R?</a:t>
            </a:r>
          </a:p>
        </p:txBody>
      </p:sp>
      <p:sp>
        <p:nvSpPr>
          <p:cNvPr id="3" name="Marcador de contenido 2">
            <a:extLst>
              <a:ext uri="{FF2B5EF4-FFF2-40B4-BE49-F238E27FC236}">
                <a16:creationId xmlns:a16="http://schemas.microsoft.com/office/drawing/2014/main" id="{1C1797F0-9C28-4121-8263-DC7D7F41054C}"/>
              </a:ext>
            </a:extLst>
          </p:cNvPr>
          <p:cNvSpPr>
            <a:spLocks noGrp="1"/>
          </p:cNvSpPr>
          <p:nvPr>
            <p:ph sz="half" idx="1"/>
          </p:nvPr>
        </p:nvSpPr>
        <p:spPr/>
        <p:txBody>
          <a:bodyPr/>
          <a:lstStyle/>
          <a:p>
            <a:pPr algn="just"/>
            <a:r>
              <a:rPr lang="es-CL" dirty="0"/>
              <a:t>1. Es libre y gratis.</a:t>
            </a:r>
          </a:p>
          <a:p>
            <a:pPr algn="just"/>
            <a:r>
              <a:rPr lang="es-CL" dirty="0"/>
              <a:t>2. Por lo anterior ofrece grandes posibilidades de personalización de los análisis y amplitud de herramientas (en actualización).</a:t>
            </a:r>
          </a:p>
          <a:p>
            <a:pPr algn="just"/>
            <a:r>
              <a:rPr lang="es-CL" dirty="0"/>
              <a:t>3. Amplia y creciente comunidad de usuarios desarrollando funciones y resolviendo problemas en internet (la mayoría en inglés).</a:t>
            </a:r>
          </a:p>
          <a:p>
            <a:pPr algn="just"/>
            <a:r>
              <a:rPr lang="es-CL" dirty="0"/>
              <a:t>4. Su sintaxis es simple e intuitiva.</a:t>
            </a:r>
          </a:p>
        </p:txBody>
      </p:sp>
      <p:sp>
        <p:nvSpPr>
          <p:cNvPr id="4" name="Marcador de contenido 3">
            <a:extLst>
              <a:ext uri="{FF2B5EF4-FFF2-40B4-BE49-F238E27FC236}">
                <a16:creationId xmlns:a16="http://schemas.microsoft.com/office/drawing/2014/main" id="{05C44ADC-6D28-4745-927D-15F4FDCF979A}"/>
              </a:ext>
            </a:extLst>
          </p:cNvPr>
          <p:cNvSpPr>
            <a:spLocks noGrp="1"/>
          </p:cNvSpPr>
          <p:nvPr>
            <p:ph sz="half" idx="2"/>
          </p:nvPr>
        </p:nvSpPr>
        <p:spPr>
          <a:xfrm>
            <a:off x="6416039" y="2228003"/>
            <a:ext cx="5194769" cy="3633047"/>
          </a:xfrm>
        </p:spPr>
        <p:txBody>
          <a:bodyPr/>
          <a:lstStyle/>
          <a:p>
            <a:pPr algn="just"/>
            <a:r>
              <a:rPr lang="es-CL" b="1" dirty="0"/>
              <a:t>1. Replicabilidad:  </a:t>
            </a:r>
            <a:r>
              <a:rPr lang="es-CL" dirty="0"/>
              <a:t>Permite a otros entender como construimos nuestros resultados y replicarlos, cada vez más importante en la ciencia.</a:t>
            </a:r>
          </a:p>
          <a:p>
            <a:pPr algn="just"/>
            <a:r>
              <a:rPr lang="es-CL" b="1" dirty="0"/>
              <a:t>2. Eficiencia</a:t>
            </a:r>
            <a:r>
              <a:rPr lang="es-CL" dirty="0"/>
              <a:t>:  En condiciones “reales” de trabajo resulta más eficiente que trabajar con botones (aunque ahora pueda parecer contraintuitivo)</a:t>
            </a:r>
          </a:p>
          <a:p>
            <a:pPr algn="just"/>
            <a:r>
              <a:rPr lang="es-CL" b="1" dirty="0"/>
              <a:t>3. Control: </a:t>
            </a:r>
            <a:r>
              <a:rPr lang="es-CL" dirty="0"/>
              <a:t>Permite tener claridad de todas las etapas de nuestros análisis, cuestión que en otros software son realizadas por defecto.</a:t>
            </a:r>
          </a:p>
          <a:p>
            <a:pPr marL="0" indent="0" algn="just">
              <a:buNone/>
            </a:pPr>
            <a:r>
              <a:rPr lang="es-CL" dirty="0"/>
              <a:t>	(</a:t>
            </a:r>
            <a:r>
              <a:rPr lang="es-CL" dirty="0" err="1"/>
              <a:t>Elousa</a:t>
            </a:r>
            <a:r>
              <a:rPr lang="es-CL" dirty="0"/>
              <a:t>, 2009 en Boccardo y Ruiz, 2018: 8-9)</a:t>
            </a:r>
          </a:p>
        </p:txBody>
      </p:sp>
      <p:sp>
        <p:nvSpPr>
          <p:cNvPr id="5" name="Título 1">
            <a:extLst>
              <a:ext uri="{FF2B5EF4-FFF2-40B4-BE49-F238E27FC236}">
                <a16:creationId xmlns:a16="http://schemas.microsoft.com/office/drawing/2014/main" id="{205A8834-0DC8-4BFA-8774-1CA6E7023F57}"/>
              </a:ext>
            </a:extLst>
          </p:cNvPr>
          <p:cNvSpPr txBox="1">
            <a:spLocks/>
          </p:cNvSpPr>
          <p:nvPr/>
        </p:nvSpPr>
        <p:spPr>
          <a:xfrm>
            <a:off x="6416039" y="935398"/>
            <a:ext cx="5194767" cy="988332"/>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s-CL" dirty="0"/>
              <a:t>¿Porqué trabajar con sintaxis?</a:t>
            </a:r>
          </a:p>
        </p:txBody>
      </p:sp>
    </p:spTree>
    <p:extLst>
      <p:ext uri="{BB962C8B-B14F-4D97-AF65-F5344CB8AC3E}">
        <p14:creationId xmlns:p14="http://schemas.microsoft.com/office/powerpoint/2010/main" val="2564576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B539D4-8D61-481B-8DC2-CB3A9D857C19}"/>
              </a:ext>
            </a:extLst>
          </p:cNvPr>
          <p:cNvSpPr>
            <a:spLocks noGrp="1"/>
          </p:cNvSpPr>
          <p:nvPr>
            <p:ph type="title"/>
          </p:nvPr>
        </p:nvSpPr>
        <p:spPr/>
        <p:txBody>
          <a:bodyPr/>
          <a:lstStyle/>
          <a:p>
            <a:r>
              <a:rPr lang="es-CL" dirty="0"/>
              <a:t>R STUDIO</a:t>
            </a:r>
          </a:p>
        </p:txBody>
      </p:sp>
      <p:pic>
        <p:nvPicPr>
          <p:cNvPr id="9" name="Marcador de contenido 8" descr="Imagen que contiene captura de pantalla&#10;&#10;Descripción generada automáticamente">
            <a:extLst>
              <a:ext uri="{FF2B5EF4-FFF2-40B4-BE49-F238E27FC236}">
                <a16:creationId xmlns:a16="http://schemas.microsoft.com/office/drawing/2014/main" id="{5FF2C3BD-FA4C-411D-AD63-3B6464014DB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41358" y="1717990"/>
            <a:ext cx="5217628" cy="4343442"/>
          </a:xfrm>
        </p:spPr>
      </p:pic>
      <p:sp>
        <p:nvSpPr>
          <p:cNvPr id="11" name="Marcador de contenido 10">
            <a:extLst>
              <a:ext uri="{FF2B5EF4-FFF2-40B4-BE49-F238E27FC236}">
                <a16:creationId xmlns:a16="http://schemas.microsoft.com/office/drawing/2014/main" id="{9C5A55B7-F071-41CA-933A-5613BF3A5566}"/>
              </a:ext>
            </a:extLst>
          </p:cNvPr>
          <p:cNvSpPr>
            <a:spLocks noGrp="1"/>
          </p:cNvSpPr>
          <p:nvPr>
            <p:ph sz="half" idx="1"/>
          </p:nvPr>
        </p:nvSpPr>
        <p:spPr>
          <a:xfrm>
            <a:off x="581193" y="2228003"/>
            <a:ext cx="5194767" cy="4104217"/>
          </a:xfrm>
        </p:spPr>
        <p:txBody>
          <a:bodyPr>
            <a:normAutofit fontScale="92500" lnSpcReduction="10000"/>
          </a:bodyPr>
          <a:lstStyle/>
          <a:p>
            <a:pPr algn="just"/>
            <a:r>
              <a:rPr lang="es-CL" dirty="0"/>
              <a:t>Es una interfaz gráfica para R que nos permite tener mejor visualización y control de los procesos que realizamos.</a:t>
            </a:r>
          </a:p>
          <a:p>
            <a:r>
              <a:rPr lang="es-CL" dirty="0"/>
              <a:t>Tiene 4 partes principales:</a:t>
            </a:r>
          </a:p>
          <a:p>
            <a:pPr marL="666900" lvl="1" indent="-342900">
              <a:buFont typeface="+mj-lt"/>
              <a:buAutoNum type="arabicPeriod"/>
            </a:pPr>
            <a:r>
              <a:rPr lang="es-CL" dirty="0"/>
              <a:t>Editor de Sintaxis: formato de block de notas donde podemos construir nuestra sintaxis.</a:t>
            </a:r>
          </a:p>
          <a:p>
            <a:pPr marL="666900" lvl="1" indent="-342900">
              <a:buFont typeface="+mj-lt"/>
              <a:buAutoNum type="arabicPeriod"/>
            </a:pPr>
            <a:r>
              <a:rPr lang="es-CL" dirty="0"/>
              <a:t>Ambiente de trabajo (</a:t>
            </a:r>
            <a:r>
              <a:rPr lang="es-CL" dirty="0" err="1"/>
              <a:t>Environment</a:t>
            </a:r>
            <a:r>
              <a:rPr lang="es-CL" dirty="0"/>
              <a:t>):  muestra los objetos que hemos creado (memoria temporal – RAM)</a:t>
            </a:r>
          </a:p>
          <a:p>
            <a:pPr marL="666900" lvl="1" indent="-342900">
              <a:buFont typeface="+mj-lt"/>
              <a:buAutoNum type="arabicPeriod"/>
            </a:pPr>
            <a:r>
              <a:rPr lang="es-CL" dirty="0"/>
              <a:t>Consola de R: Aquí es donde podemos ver los resultados de nuestros análisis, las operaciones ejecutadas y mensajes de error.</a:t>
            </a:r>
          </a:p>
          <a:p>
            <a:pPr marL="666900" lvl="1" indent="-342900">
              <a:buFont typeface="+mj-lt"/>
              <a:buAutoNum type="arabicPeriod"/>
            </a:pPr>
            <a:r>
              <a:rPr lang="es-CL" dirty="0"/>
              <a:t>Panel de visualización: Aquí aparecen los gráficos que ejecutemos, además de tener la pestaña </a:t>
            </a:r>
            <a:r>
              <a:rPr lang="es-CL" dirty="0" err="1"/>
              <a:t>help</a:t>
            </a:r>
            <a:r>
              <a:rPr lang="es-CL" dirty="0"/>
              <a:t> y nuestro directorio de trabajo.</a:t>
            </a:r>
          </a:p>
          <a:p>
            <a:pPr marL="666900" lvl="1" indent="-342900">
              <a:buFont typeface="+mj-lt"/>
              <a:buAutoNum type="arabicPeriod"/>
            </a:pPr>
            <a:endParaRPr lang="es-CL" dirty="0"/>
          </a:p>
        </p:txBody>
      </p:sp>
      <p:sp>
        <p:nvSpPr>
          <p:cNvPr id="12" name="CuadroTexto 11">
            <a:extLst>
              <a:ext uri="{FF2B5EF4-FFF2-40B4-BE49-F238E27FC236}">
                <a16:creationId xmlns:a16="http://schemas.microsoft.com/office/drawing/2014/main" id="{F72DF6CE-15ED-486D-925C-5F49BA72303E}"/>
              </a:ext>
            </a:extLst>
          </p:cNvPr>
          <p:cNvSpPr txBox="1"/>
          <p:nvPr/>
        </p:nvSpPr>
        <p:spPr>
          <a:xfrm>
            <a:off x="6414052" y="3520379"/>
            <a:ext cx="344556" cy="369332"/>
          </a:xfrm>
          <a:prstGeom prst="rect">
            <a:avLst/>
          </a:prstGeom>
          <a:noFill/>
        </p:spPr>
        <p:txBody>
          <a:bodyPr wrap="square" rtlCol="0">
            <a:spAutoFit/>
          </a:bodyPr>
          <a:lstStyle/>
          <a:p>
            <a:r>
              <a:rPr lang="es-CL" dirty="0">
                <a:solidFill>
                  <a:srgbClr val="FF0000"/>
                </a:solidFill>
              </a:rPr>
              <a:t>1</a:t>
            </a:r>
          </a:p>
        </p:txBody>
      </p:sp>
      <p:sp>
        <p:nvSpPr>
          <p:cNvPr id="14" name="CuadroTexto 13">
            <a:extLst>
              <a:ext uri="{FF2B5EF4-FFF2-40B4-BE49-F238E27FC236}">
                <a16:creationId xmlns:a16="http://schemas.microsoft.com/office/drawing/2014/main" id="{ACDE6F04-10F6-451C-A1A5-80C2955358D6}"/>
              </a:ext>
            </a:extLst>
          </p:cNvPr>
          <p:cNvSpPr txBox="1"/>
          <p:nvPr/>
        </p:nvSpPr>
        <p:spPr>
          <a:xfrm>
            <a:off x="10330070" y="2706322"/>
            <a:ext cx="344556" cy="369332"/>
          </a:xfrm>
          <a:prstGeom prst="rect">
            <a:avLst/>
          </a:prstGeom>
          <a:noFill/>
        </p:spPr>
        <p:txBody>
          <a:bodyPr wrap="square" rtlCol="0">
            <a:spAutoFit/>
          </a:bodyPr>
          <a:lstStyle/>
          <a:p>
            <a:r>
              <a:rPr lang="es-CL" dirty="0">
                <a:solidFill>
                  <a:srgbClr val="FF0000"/>
                </a:solidFill>
              </a:rPr>
              <a:t>2</a:t>
            </a:r>
          </a:p>
        </p:txBody>
      </p:sp>
      <p:sp>
        <p:nvSpPr>
          <p:cNvPr id="15" name="CuadroTexto 14">
            <a:extLst>
              <a:ext uri="{FF2B5EF4-FFF2-40B4-BE49-F238E27FC236}">
                <a16:creationId xmlns:a16="http://schemas.microsoft.com/office/drawing/2014/main" id="{1083F0A0-A782-4782-B5FC-5EE773361CBD}"/>
              </a:ext>
            </a:extLst>
          </p:cNvPr>
          <p:cNvSpPr txBox="1"/>
          <p:nvPr/>
        </p:nvSpPr>
        <p:spPr>
          <a:xfrm>
            <a:off x="8123583" y="5363383"/>
            <a:ext cx="344556" cy="369332"/>
          </a:xfrm>
          <a:prstGeom prst="rect">
            <a:avLst/>
          </a:prstGeom>
          <a:noFill/>
        </p:spPr>
        <p:txBody>
          <a:bodyPr wrap="square" rtlCol="0">
            <a:spAutoFit/>
          </a:bodyPr>
          <a:lstStyle/>
          <a:p>
            <a:r>
              <a:rPr lang="es-CL" dirty="0">
                <a:solidFill>
                  <a:srgbClr val="FF0000"/>
                </a:solidFill>
              </a:rPr>
              <a:t>3</a:t>
            </a:r>
          </a:p>
        </p:txBody>
      </p:sp>
      <p:sp>
        <p:nvSpPr>
          <p:cNvPr id="16" name="CuadroTexto 15">
            <a:extLst>
              <a:ext uri="{FF2B5EF4-FFF2-40B4-BE49-F238E27FC236}">
                <a16:creationId xmlns:a16="http://schemas.microsoft.com/office/drawing/2014/main" id="{42BD2787-DB48-4932-AB17-3248DEF221F8}"/>
              </a:ext>
            </a:extLst>
          </p:cNvPr>
          <p:cNvSpPr txBox="1"/>
          <p:nvPr/>
        </p:nvSpPr>
        <p:spPr>
          <a:xfrm>
            <a:off x="10674626" y="3827374"/>
            <a:ext cx="344556" cy="369332"/>
          </a:xfrm>
          <a:prstGeom prst="rect">
            <a:avLst/>
          </a:prstGeom>
          <a:noFill/>
        </p:spPr>
        <p:txBody>
          <a:bodyPr wrap="square" rtlCol="0">
            <a:spAutoFit/>
          </a:bodyPr>
          <a:lstStyle/>
          <a:p>
            <a:r>
              <a:rPr lang="es-CL" dirty="0">
                <a:solidFill>
                  <a:srgbClr val="FF0000"/>
                </a:solidFill>
              </a:rPr>
              <a:t>4</a:t>
            </a:r>
          </a:p>
        </p:txBody>
      </p:sp>
    </p:spTree>
    <p:extLst>
      <p:ext uri="{BB962C8B-B14F-4D97-AF65-F5344CB8AC3E}">
        <p14:creationId xmlns:p14="http://schemas.microsoft.com/office/powerpoint/2010/main" val="1014142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BAF942-4DDE-40E2-9024-6FA272C84DB8}"/>
              </a:ext>
            </a:extLst>
          </p:cNvPr>
          <p:cNvSpPr>
            <a:spLocks noGrp="1"/>
          </p:cNvSpPr>
          <p:nvPr>
            <p:ph type="title"/>
          </p:nvPr>
        </p:nvSpPr>
        <p:spPr/>
        <p:txBody>
          <a:bodyPr/>
          <a:lstStyle/>
          <a:p>
            <a:r>
              <a:rPr lang="es-CL" dirty="0"/>
              <a:t>Instalar R y RSTUDIO</a:t>
            </a:r>
          </a:p>
        </p:txBody>
      </p:sp>
      <p:sp>
        <p:nvSpPr>
          <p:cNvPr id="3" name="Marcador de contenido 2">
            <a:extLst>
              <a:ext uri="{FF2B5EF4-FFF2-40B4-BE49-F238E27FC236}">
                <a16:creationId xmlns:a16="http://schemas.microsoft.com/office/drawing/2014/main" id="{4715E03E-1E60-48DD-A1A9-E8DA5FC1F3A2}"/>
              </a:ext>
            </a:extLst>
          </p:cNvPr>
          <p:cNvSpPr>
            <a:spLocks noGrp="1"/>
          </p:cNvSpPr>
          <p:nvPr>
            <p:ph sz="half" idx="1"/>
          </p:nvPr>
        </p:nvSpPr>
        <p:spPr>
          <a:xfrm>
            <a:off x="581193" y="2228003"/>
            <a:ext cx="5194767" cy="1668135"/>
          </a:xfrm>
        </p:spPr>
        <p:txBody>
          <a:bodyPr>
            <a:normAutofit fontScale="85000" lnSpcReduction="20000"/>
          </a:bodyPr>
          <a:lstStyle/>
          <a:p>
            <a:r>
              <a:rPr lang="es-CL" dirty="0"/>
              <a:t>Instalar R</a:t>
            </a:r>
          </a:p>
          <a:p>
            <a:r>
              <a:rPr lang="es-CL" dirty="0"/>
              <a:t>Podemos encontrar R para Windows, Linux y Mac en </a:t>
            </a:r>
            <a:r>
              <a:rPr lang="es-CL" dirty="0">
                <a:hlinkClick r:id="rId2"/>
              </a:rPr>
              <a:t>https://cloud.r-project.org/</a:t>
            </a:r>
            <a:r>
              <a:rPr lang="es-CL" dirty="0"/>
              <a:t> </a:t>
            </a:r>
          </a:p>
          <a:p>
            <a:r>
              <a:rPr lang="es-CL" dirty="0"/>
              <a:t>Debemos descargar el paquete base, luego ejecutar el instalador, e instalarlo según las opciones predeterminadas</a:t>
            </a:r>
          </a:p>
        </p:txBody>
      </p:sp>
      <p:sp>
        <p:nvSpPr>
          <p:cNvPr id="4" name="Marcador de contenido 3">
            <a:extLst>
              <a:ext uri="{FF2B5EF4-FFF2-40B4-BE49-F238E27FC236}">
                <a16:creationId xmlns:a16="http://schemas.microsoft.com/office/drawing/2014/main" id="{92AED722-6A64-4AD3-B920-01A9630F729E}"/>
              </a:ext>
            </a:extLst>
          </p:cNvPr>
          <p:cNvSpPr>
            <a:spLocks noGrp="1"/>
          </p:cNvSpPr>
          <p:nvPr>
            <p:ph sz="half" idx="2"/>
          </p:nvPr>
        </p:nvSpPr>
        <p:spPr>
          <a:xfrm>
            <a:off x="6416039" y="2228004"/>
            <a:ext cx="5194769" cy="1495858"/>
          </a:xfrm>
        </p:spPr>
        <p:txBody>
          <a:bodyPr>
            <a:normAutofit fontScale="85000" lnSpcReduction="20000"/>
          </a:bodyPr>
          <a:lstStyle/>
          <a:p>
            <a:r>
              <a:rPr lang="es-CL" dirty="0"/>
              <a:t>Podemos encontrar R Studio en su sitio web, y bajar la versión gratis, que contiene todas las funciones </a:t>
            </a:r>
            <a:r>
              <a:rPr lang="es-CL" dirty="0">
                <a:hlinkClick r:id="rId3"/>
              </a:rPr>
              <a:t>https://www.rstudio.com/products/rstudio/download/</a:t>
            </a:r>
            <a:r>
              <a:rPr lang="es-CL" dirty="0"/>
              <a:t> </a:t>
            </a:r>
          </a:p>
          <a:p>
            <a:r>
              <a:rPr lang="es-CL" dirty="0"/>
              <a:t>Debemos fijarnos en elegir el sistema operativo correcto.</a:t>
            </a:r>
          </a:p>
          <a:p>
            <a:r>
              <a:rPr lang="es-CL" dirty="0"/>
              <a:t>Igualmente lo ejecutamos e instalamos según las opciones predeterminadas</a:t>
            </a:r>
          </a:p>
        </p:txBody>
      </p:sp>
      <p:pic>
        <p:nvPicPr>
          <p:cNvPr id="6" name="Imagen 5">
            <a:extLst>
              <a:ext uri="{FF2B5EF4-FFF2-40B4-BE49-F238E27FC236}">
                <a16:creationId xmlns:a16="http://schemas.microsoft.com/office/drawing/2014/main" id="{22864349-92EE-483C-BEEF-53E9E999E382}"/>
              </a:ext>
            </a:extLst>
          </p:cNvPr>
          <p:cNvPicPr>
            <a:picLocks noChangeAspect="1"/>
          </p:cNvPicPr>
          <p:nvPr/>
        </p:nvPicPr>
        <p:blipFill>
          <a:blip r:embed="rId4"/>
          <a:stretch>
            <a:fillRect/>
          </a:stretch>
        </p:blipFill>
        <p:spPr>
          <a:xfrm>
            <a:off x="581192" y="4044526"/>
            <a:ext cx="4735251" cy="1802168"/>
          </a:xfrm>
          <a:prstGeom prst="rect">
            <a:avLst/>
          </a:prstGeom>
        </p:spPr>
      </p:pic>
      <p:pic>
        <p:nvPicPr>
          <p:cNvPr id="10" name="Imagen 9">
            <a:extLst>
              <a:ext uri="{FF2B5EF4-FFF2-40B4-BE49-F238E27FC236}">
                <a16:creationId xmlns:a16="http://schemas.microsoft.com/office/drawing/2014/main" id="{A92C6BFC-4589-4542-BD5E-F6543CE39929}"/>
              </a:ext>
            </a:extLst>
          </p:cNvPr>
          <p:cNvPicPr>
            <a:picLocks noChangeAspect="1"/>
          </p:cNvPicPr>
          <p:nvPr/>
        </p:nvPicPr>
        <p:blipFill>
          <a:blip r:embed="rId5"/>
          <a:stretch>
            <a:fillRect/>
          </a:stretch>
        </p:blipFill>
        <p:spPr>
          <a:xfrm>
            <a:off x="7206076" y="3723862"/>
            <a:ext cx="3614694" cy="2894978"/>
          </a:xfrm>
          <a:prstGeom prst="rect">
            <a:avLst/>
          </a:prstGeom>
        </p:spPr>
      </p:pic>
    </p:spTree>
    <p:extLst>
      <p:ext uri="{BB962C8B-B14F-4D97-AF65-F5344CB8AC3E}">
        <p14:creationId xmlns:p14="http://schemas.microsoft.com/office/powerpoint/2010/main" val="79438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040BA2-CAA5-446E-8246-26881A7113D8}"/>
              </a:ext>
            </a:extLst>
          </p:cNvPr>
          <p:cNvSpPr>
            <a:spLocks noGrp="1"/>
          </p:cNvSpPr>
          <p:nvPr>
            <p:ph type="title"/>
          </p:nvPr>
        </p:nvSpPr>
        <p:spPr/>
        <p:txBody>
          <a:bodyPr/>
          <a:lstStyle/>
          <a:p>
            <a:r>
              <a:rPr lang="es-CL" dirty="0"/>
              <a:t>El problema de JAVA x64</a:t>
            </a:r>
          </a:p>
        </p:txBody>
      </p:sp>
      <p:sp>
        <p:nvSpPr>
          <p:cNvPr id="3" name="Marcador de contenido 2">
            <a:extLst>
              <a:ext uri="{FF2B5EF4-FFF2-40B4-BE49-F238E27FC236}">
                <a16:creationId xmlns:a16="http://schemas.microsoft.com/office/drawing/2014/main" id="{AC2DD4C2-DA5E-460E-9655-EFBB59F5C20D}"/>
              </a:ext>
            </a:extLst>
          </p:cNvPr>
          <p:cNvSpPr>
            <a:spLocks noGrp="1"/>
          </p:cNvSpPr>
          <p:nvPr>
            <p:ph sz="half" idx="1"/>
          </p:nvPr>
        </p:nvSpPr>
        <p:spPr/>
        <p:txBody>
          <a:bodyPr/>
          <a:lstStyle/>
          <a:p>
            <a:pPr algn="just"/>
            <a:r>
              <a:rPr lang="es-CL" dirty="0"/>
              <a:t>Para algunos análisis R se basa en Java, el problema es que nuestros computadores suelen instalar de manera automática la versión de 32 bits, porque los navegadores de internet funcionan (o funcionaban) en esta arquitectura, pero nuestro computadores y R funcionan a 64 bits.</a:t>
            </a:r>
          </a:p>
          <a:p>
            <a:pPr algn="just"/>
            <a:r>
              <a:rPr lang="es-CL" dirty="0"/>
              <a:t>Para resolverlo debemos descargar e instalar la versión offline de 64 bits de Java </a:t>
            </a:r>
            <a:r>
              <a:rPr lang="es-CL" dirty="0">
                <a:hlinkClick r:id="rId2"/>
              </a:rPr>
              <a:t>https://www.java.com/es/download/manual.jsp</a:t>
            </a:r>
            <a:r>
              <a:rPr lang="es-CL" dirty="0"/>
              <a:t> </a:t>
            </a:r>
          </a:p>
        </p:txBody>
      </p:sp>
      <p:pic>
        <p:nvPicPr>
          <p:cNvPr id="6" name="Marcador de contenido 5">
            <a:extLst>
              <a:ext uri="{FF2B5EF4-FFF2-40B4-BE49-F238E27FC236}">
                <a16:creationId xmlns:a16="http://schemas.microsoft.com/office/drawing/2014/main" id="{8F1A38F0-7B39-4604-8D59-09E670242E0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16675" y="2783222"/>
            <a:ext cx="5194300" cy="2521869"/>
          </a:xfrm>
        </p:spPr>
      </p:pic>
    </p:spTree>
    <p:extLst>
      <p:ext uri="{BB962C8B-B14F-4D97-AF65-F5344CB8AC3E}">
        <p14:creationId xmlns:p14="http://schemas.microsoft.com/office/powerpoint/2010/main" val="1464189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535E8872-4D0F-4431-AEBE-8B0F43461682}"/>
              </a:ext>
            </a:extLst>
          </p:cNvPr>
          <p:cNvPicPr>
            <a:picLocks noChangeAspect="1"/>
          </p:cNvPicPr>
          <p:nvPr/>
        </p:nvPicPr>
        <p:blipFill>
          <a:blip r:embed="rId2"/>
          <a:stretch>
            <a:fillRect/>
          </a:stretch>
        </p:blipFill>
        <p:spPr>
          <a:xfrm>
            <a:off x="2822422" y="4743451"/>
            <a:ext cx="8505825" cy="1495425"/>
          </a:xfrm>
          <a:prstGeom prst="rect">
            <a:avLst/>
          </a:prstGeom>
        </p:spPr>
      </p:pic>
      <p:sp>
        <p:nvSpPr>
          <p:cNvPr id="2" name="Título 1">
            <a:extLst>
              <a:ext uri="{FF2B5EF4-FFF2-40B4-BE49-F238E27FC236}">
                <a16:creationId xmlns:a16="http://schemas.microsoft.com/office/drawing/2014/main" id="{8754A9E8-E8B6-4927-B311-EEA51CC4747E}"/>
              </a:ext>
            </a:extLst>
          </p:cNvPr>
          <p:cNvSpPr>
            <a:spLocks noGrp="1"/>
          </p:cNvSpPr>
          <p:nvPr>
            <p:ph type="title"/>
          </p:nvPr>
        </p:nvSpPr>
        <p:spPr/>
        <p:txBody>
          <a:bodyPr/>
          <a:lstStyle/>
          <a:p>
            <a:r>
              <a:rPr lang="es-CL" dirty="0"/>
              <a:t>Programación por objetos y funciones</a:t>
            </a:r>
          </a:p>
        </p:txBody>
      </p:sp>
      <p:sp>
        <p:nvSpPr>
          <p:cNvPr id="3" name="Marcador de contenido 2">
            <a:extLst>
              <a:ext uri="{FF2B5EF4-FFF2-40B4-BE49-F238E27FC236}">
                <a16:creationId xmlns:a16="http://schemas.microsoft.com/office/drawing/2014/main" id="{FDE84ED3-C7FC-48EE-82F8-0240A19548EC}"/>
              </a:ext>
            </a:extLst>
          </p:cNvPr>
          <p:cNvSpPr>
            <a:spLocks noGrp="1"/>
          </p:cNvSpPr>
          <p:nvPr>
            <p:ph sz="half" idx="1"/>
          </p:nvPr>
        </p:nvSpPr>
        <p:spPr>
          <a:xfrm>
            <a:off x="581193" y="2228003"/>
            <a:ext cx="5194767" cy="2503023"/>
          </a:xfrm>
        </p:spPr>
        <p:txBody>
          <a:bodyPr>
            <a:normAutofit fontScale="85000" lnSpcReduction="10000"/>
          </a:bodyPr>
          <a:lstStyle/>
          <a:p>
            <a:pPr marL="0" indent="0" algn="just">
              <a:buNone/>
            </a:pPr>
            <a:r>
              <a:rPr lang="es-CL" b="1" dirty="0"/>
              <a:t>Tipos de estructuras de datos en R</a:t>
            </a:r>
          </a:p>
          <a:p>
            <a:pPr algn="just"/>
            <a:r>
              <a:rPr lang="es-MX" dirty="0"/>
              <a:t>Vector (vector): columna o fila de datos de un mismo tipo (una variable individual)</a:t>
            </a:r>
          </a:p>
          <a:p>
            <a:pPr algn="just"/>
            <a:r>
              <a:rPr lang="es-MX" dirty="0"/>
              <a:t>Listas (</a:t>
            </a:r>
            <a:r>
              <a:rPr lang="es-MX" dirty="0" err="1"/>
              <a:t>list</a:t>
            </a:r>
            <a:r>
              <a:rPr lang="es-MX" dirty="0"/>
              <a:t>): Nos permiten agrupar objetos de distinto tipo.</a:t>
            </a:r>
          </a:p>
          <a:p>
            <a:pPr algn="just"/>
            <a:r>
              <a:rPr lang="es-CL" dirty="0"/>
              <a:t>Matrices (</a:t>
            </a:r>
            <a:r>
              <a:rPr lang="es-CL" dirty="0" err="1"/>
              <a:t>matrix</a:t>
            </a:r>
            <a:r>
              <a:rPr lang="es-CL" dirty="0"/>
              <a:t>): arreglo de dos dimensiones de datos de un mismo tipo (conjunto de variables)</a:t>
            </a:r>
          </a:p>
          <a:p>
            <a:pPr algn="just"/>
            <a:r>
              <a:rPr lang="es-MX" dirty="0" err="1"/>
              <a:t>Data.frame</a:t>
            </a:r>
            <a:r>
              <a:rPr lang="es-MX" dirty="0"/>
              <a:t> (base de datos): Matriz de datos en el que las columnas tienen asignado nombres, y que permite usar todo tipo de datos.</a:t>
            </a:r>
            <a:endParaRPr lang="es-CL" b="1" dirty="0"/>
          </a:p>
        </p:txBody>
      </p:sp>
      <p:sp>
        <p:nvSpPr>
          <p:cNvPr id="4" name="Marcador de contenido 3">
            <a:extLst>
              <a:ext uri="{FF2B5EF4-FFF2-40B4-BE49-F238E27FC236}">
                <a16:creationId xmlns:a16="http://schemas.microsoft.com/office/drawing/2014/main" id="{71626DBC-0323-4D22-9A0C-0E9E1004275D}"/>
              </a:ext>
            </a:extLst>
          </p:cNvPr>
          <p:cNvSpPr>
            <a:spLocks noGrp="1"/>
          </p:cNvSpPr>
          <p:nvPr>
            <p:ph sz="half" idx="2"/>
          </p:nvPr>
        </p:nvSpPr>
        <p:spPr>
          <a:xfrm>
            <a:off x="6416039" y="2228004"/>
            <a:ext cx="5194769" cy="2503022"/>
          </a:xfrm>
        </p:spPr>
        <p:txBody>
          <a:bodyPr>
            <a:normAutofit fontScale="85000" lnSpcReduction="10000"/>
          </a:bodyPr>
          <a:lstStyle/>
          <a:p>
            <a:pPr marL="0" indent="0" algn="just">
              <a:buNone/>
            </a:pPr>
            <a:r>
              <a:rPr lang="es-MX" b="1" dirty="0"/>
              <a:t>Tipos de variables en R</a:t>
            </a:r>
          </a:p>
          <a:p>
            <a:pPr algn="just"/>
            <a:r>
              <a:rPr lang="es-MX" dirty="0"/>
              <a:t>Numérico (</a:t>
            </a:r>
            <a:r>
              <a:rPr lang="es-MX" dirty="0" err="1"/>
              <a:t>numeric</a:t>
            </a:r>
            <a:r>
              <a:rPr lang="es-MX" dirty="0"/>
              <a:t>; números con decimales)</a:t>
            </a:r>
          </a:p>
          <a:p>
            <a:pPr algn="just"/>
            <a:r>
              <a:rPr lang="es-CL" dirty="0"/>
              <a:t>Números enteros (</a:t>
            </a:r>
            <a:r>
              <a:rPr lang="es-CL" dirty="0" err="1"/>
              <a:t>integer</a:t>
            </a:r>
            <a:r>
              <a:rPr lang="es-CL" dirty="0"/>
              <a:t>)</a:t>
            </a:r>
          </a:p>
          <a:p>
            <a:pPr algn="just"/>
            <a:r>
              <a:rPr lang="es-CL" dirty="0"/>
              <a:t>Lógicos: Verdadero o Falso</a:t>
            </a:r>
          </a:p>
          <a:p>
            <a:pPr algn="just"/>
            <a:r>
              <a:rPr lang="es-CL" dirty="0"/>
              <a:t>Variables cadena o texto (</a:t>
            </a:r>
            <a:r>
              <a:rPr lang="es-CL" dirty="0" err="1"/>
              <a:t>string</a:t>
            </a:r>
            <a:r>
              <a:rPr lang="es-CL" dirty="0"/>
              <a:t> / </a:t>
            </a:r>
            <a:r>
              <a:rPr lang="es-CL" dirty="0" err="1"/>
              <a:t>character</a:t>
            </a:r>
            <a:r>
              <a:rPr lang="es-CL" dirty="0"/>
              <a:t>)</a:t>
            </a:r>
          </a:p>
          <a:p>
            <a:pPr algn="just"/>
            <a:r>
              <a:rPr lang="es-CL" dirty="0"/>
              <a:t>Factores (factor): para variables cualitativas (nominales)</a:t>
            </a:r>
          </a:p>
        </p:txBody>
      </p:sp>
      <p:sp>
        <p:nvSpPr>
          <p:cNvPr id="6" name="CuadroTexto 5">
            <a:extLst>
              <a:ext uri="{FF2B5EF4-FFF2-40B4-BE49-F238E27FC236}">
                <a16:creationId xmlns:a16="http://schemas.microsoft.com/office/drawing/2014/main" id="{7A818E82-D0C7-469F-B5C3-103E51483B77}"/>
              </a:ext>
            </a:extLst>
          </p:cNvPr>
          <p:cNvSpPr txBox="1"/>
          <p:nvPr/>
        </p:nvSpPr>
        <p:spPr>
          <a:xfrm>
            <a:off x="635154" y="5327021"/>
            <a:ext cx="2187268" cy="646331"/>
          </a:xfrm>
          <a:prstGeom prst="rect">
            <a:avLst/>
          </a:prstGeom>
          <a:noFill/>
        </p:spPr>
        <p:txBody>
          <a:bodyPr wrap="square" rtlCol="0">
            <a:spAutoFit/>
          </a:bodyPr>
          <a:lstStyle/>
          <a:p>
            <a:r>
              <a:rPr lang="es-CL" dirty="0"/>
              <a:t>Estructura básica de la sintaxis de R</a:t>
            </a:r>
          </a:p>
        </p:txBody>
      </p:sp>
    </p:spTree>
    <p:extLst>
      <p:ext uri="{BB962C8B-B14F-4D97-AF65-F5344CB8AC3E}">
        <p14:creationId xmlns:p14="http://schemas.microsoft.com/office/powerpoint/2010/main" val="30566475"/>
      </p:ext>
    </p:extLst>
  </p:cSld>
  <p:clrMapOvr>
    <a:masterClrMapping/>
  </p:clrMapOvr>
</p:sld>
</file>

<file path=ppt/theme/theme1.xml><?xml version="1.0" encoding="utf-8"?>
<a:theme xmlns:a="http://schemas.openxmlformats.org/drawingml/2006/main" name="DividendVTI">
  <a:themeElements>
    <a:clrScheme name="">
      <a:dk1>
        <a:srgbClr val="000000"/>
      </a:dk1>
      <a:lt1>
        <a:srgbClr val="FFFFFF"/>
      </a:lt1>
      <a:dk2>
        <a:srgbClr val="483259"/>
      </a:dk2>
      <a:lt2>
        <a:srgbClr val="E2E5E8"/>
      </a:lt2>
      <a:accent1>
        <a:srgbClr val="C3894D"/>
      </a:accent1>
      <a:accent2>
        <a:srgbClr val="B1463B"/>
      </a:accent2>
      <a:accent3>
        <a:srgbClr val="C34D73"/>
      </a:accent3>
      <a:accent4>
        <a:srgbClr val="B13B93"/>
      </a:accent4>
      <a:accent5>
        <a:srgbClr val="B04DC3"/>
      </a:accent5>
      <a:accent6>
        <a:srgbClr val="6D3BB1"/>
      </a:accent6>
      <a:hlink>
        <a:srgbClr val="264B72"/>
      </a:hlink>
      <a:folHlink>
        <a:srgbClr val="4C4C4C"/>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834</TotalTime>
  <Words>1092</Words>
  <Application>Microsoft Office PowerPoint</Application>
  <PresentationFormat>Panorámica</PresentationFormat>
  <Paragraphs>93</Paragraphs>
  <Slides>11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vt:i4>
      </vt:variant>
    </vt:vector>
  </HeadingPairs>
  <TitlesOfParts>
    <vt:vector size="14" baseType="lpstr">
      <vt:lpstr>Gill Sans MT</vt:lpstr>
      <vt:lpstr>Wingdings 2</vt:lpstr>
      <vt:lpstr>DividendVTI</vt:lpstr>
      <vt:lpstr>Introducción a R</vt:lpstr>
      <vt:lpstr>Plan de la sesión</vt:lpstr>
      <vt:lpstr>¿Qué es R?</vt:lpstr>
      <vt:lpstr>¿Porqué aprender y usar R y RSTUDIO?</vt:lpstr>
      <vt:lpstr>¿Porqué usar R?</vt:lpstr>
      <vt:lpstr>R STUDIO</vt:lpstr>
      <vt:lpstr>Instalar R y RSTUDIO</vt:lpstr>
      <vt:lpstr>El problema de JAVA x64</vt:lpstr>
      <vt:lpstr>Programación por objetos y funciones</vt:lpstr>
      <vt:lpstr>¿Como continuar?</vt:lpstr>
      <vt:lpstr>Bibliografía y otros recursos para profundizar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R</dc:title>
  <dc:creator>Gabriel Sotomayor</dc:creator>
  <cp:lastModifiedBy>Gabriel</cp:lastModifiedBy>
  <cp:revision>9</cp:revision>
  <dcterms:created xsi:type="dcterms:W3CDTF">2019-07-03T20:38:37Z</dcterms:created>
  <dcterms:modified xsi:type="dcterms:W3CDTF">2019-08-13T23:25:48Z</dcterms:modified>
</cp:coreProperties>
</file>