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Souza" initials="SS" lastIdx="1" clrIdx="0">
    <p:extLst>
      <p:ext uri="{19B8F6BF-5375-455C-9EA6-DF929625EA0E}">
        <p15:presenceInfo xmlns:p15="http://schemas.microsoft.com/office/powerpoint/2012/main" userId="582abbb164ea5a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Miguel</a:t>
            </a:r>
            <a:r>
              <a:rPr lang="en-US" baseline="0" dirty="0"/>
              <a:t> </a:t>
            </a:r>
            <a:r>
              <a:rPr lang="en-US" baseline="0" dirty="0" err="1"/>
              <a:t>Malton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Planilha1!$A$2:$A$6</c:f>
              <c:strCache>
                <c:ptCount val="5"/>
                <c:pt idx="0">
                  <c:v>Empatia</c:v>
                </c:pt>
                <c:pt idx="1">
                  <c:v>Sociabilidade</c:v>
                </c:pt>
                <c:pt idx="2">
                  <c:v>Automotivação</c:v>
                </c:pt>
                <c:pt idx="3">
                  <c:v>Autocontrole</c:v>
                </c:pt>
                <c:pt idx="4">
                  <c:v>Autoconsciencia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2.2000000000000002</c:v>
                </c:pt>
                <c:pt idx="1">
                  <c:v>1.5</c:v>
                </c:pt>
                <c:pt idx="2">
                  <c:v>1.9</c:v>
                </c:pt>
                <c:pt idx="3">
                  <c:v>2</c:v>
                </c:pt>
                <c:pt idx="4">
                  <c:v>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3C-480C-AF26-111BBFCD87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513456"/>
        <c:axId val="152515952"/>
      </c:barChart>
      <c:catAx>
        <c:axId val="15251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2515952"/>
        <c:crosses val="autoZero"/>
        <c:auto val="1"/>
        <c:lblAlgn val="ctr"/>
        <c:lblOffset val="100"/>
        <c:noMultiLvlLbl val="0"/>
      </c:catAx>
      <c:valAx>
        <c:axId val="15251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251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Gabriel</a:t>
            </a:r>
            <a:r>
              <a:rPr lang="en-US" baseline="0" dirty="0"/>
              <a:t> Souza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Planilha1!$A$2:$A$6</c:f>
              <c:strCache>
                <c:ptCount val="5"/>
                <c:pt idx="0">
                  <c:v>Empatia</c:v>
                </c:pt>
                <c:pt idx="1">
                  <c:v>Sociabilidade</c:v>
                </c:pt>
                <c:pt idx="2">
                  <c:v>Automotivação</c:v>
                </c:pt>
                <c:pt idx="3">
                  <c:v>Autocontrole</c:v>
                </c:pt>
                <c:pt idx="4">
                  <c:v>Autoconsciencia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2.5</c:v>
                </c:pt>
                <c:pt idx="1">
                  <c:v>2.2000000000000002</c:v>
                </c:pt>
                <c:pt idx="2">
                  <c:v>3.6</c:v>
                </c:pt>
                <c:pt idx="3">
                  <c:v>3</c:v>
                </c:pt>
                <c:pt idx="4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E5-4B9E-8B62-A98E3ADC4D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515696"/>
        <c:axId val="77046640"/>
      </c:barChart>
      <c:catAx>
        <c:axId val="14951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7046640"/>
        <c:crosses val="autoZero"/>
        <c:auto val="1"/>
        <c:lblAlgn val="ctr"/>
        <c:lblOffset val="100"/>
        <c:noMultiLvlLbl val="0"/>
      </c:catAx>
      <c:valAx>
        <c:axId val="77046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9515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just"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Christopher</a:t>
            </a:r>
            <a:r>
              <a:rPr lang="en-US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Planilha1!$A$2:$A$6</c:f>
              <c:strCache>
                <c:ptCount val="5"/>
                <c:pt idx="0">
                  <c:v>Empatia</c:v>
                </c:pt>
                <c:pt idx="1">
                  <c:v>Sociabilidade</c:v>
                </c:pt>
                <c:pt idx="2">
                  <c:v>Automotivação</c:v>
                </c:pt>
                <c:pt idx="3">
                  <c:v>Autocontrole</c:v>
                </c:pt>
                <c:pt idx="4">
                  <c:v>Autoconsciencia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3.6</c:v>
                </c:pt>
                <c:pt idx="1">
                  <c:v>2.6</c:v>
                </c:pt>
                <c:pt idx="2">
                  <c:v>3.6</c:v>
                </c:pt>
                <c:pt idx="3">
                  <c:v>2.8</c:v>
                </c:pt>
                <c:pt idx="4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C6-41FC-8E6F-E6C9E9E906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516784"/>
        <c:axId val="152513872"/>
      </c:barChart>
      <c:catAx>
        <c:axId val="15251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2513872"/>
        <c:crosses val="autoZero"/>
        <c:auto val="1"/>
        <c:lblAlgn val="ctr"/>
        <c:lblOffset val="100"/>
        <c:noMultiLvlLbl val="0"/>
      </c:catAx>
      <c:valAx>
        <c:axId val="15251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2516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Murilo</a:t>
            </a:r>
            <a:r>
              <a:rPr lang="en-US" baseline="0" dirty="0"/>
              <a:t> </a:t>
            </a:r>
            <a:r>
              <a:rPr lang="en-US" baseline="0" dirty="0" err="1"/>
              <a:t>Aprigio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Planilha1!$A$2:$A$6</c:f>
              <c:strCache>
                <c:ptCount val="5"/>
                <c:pt idx="0">
                  <c:v>Empatia</c:v>
                </c:pt>
                <c:pt idx="1">
                  <c:v>Sociabilidade</c:v>
                </c:pt>
                <c:pt idx="2">
                  <c:v>Automotivação</c:v>
                </c:pt>
                <c:pt idx="3">
                  <c:v>Autocontrole</c:v>
                </c:pt>
                <c:pt idx="4">
                  <c:v>Autoconsciencia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1.7</c:v>
                </c:pt>
                <c:pt idx="1">
                  <c:v>2.4</c:v>
                </c:pt>
                <c:pt idx="2">
                  <c:v>2.9</c:v>
                </c:pt>
                <c:pt idx="3">
                  <c:v>2</c:v>
                </c:pt>
                <c:pt idx="4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4E-4A09-A3B9-BF32E1C33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8550624"/>
        <c:axId val="2128548960"/>
      </c:barChart>
      <c:catAx>
        <c:axId val="2128550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28548960"/>
        <c:crosses val="autoZero"/>
        <c:auto val="1"/>
        <c:lblAlgn val="ctr"/>
        <c:lblOffset val="100"/>
        <c:noMultiLvlLbl val="0"/>
      </c:catAx>
      <c:valAx>
        <c:axId val="212854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28550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Matheus</a:t>
            </a:r>
            <a:r>
              <a:rPr lang="en-US" baseline="0" dirty="0"/>
              <a:t> </a:t>
            </a:r>
            <a:r>
              <a:rPr lang="en-US" baseline="0" dirty="0" err="1"/>
              <a:t>torres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Planilha1!$A$2:$A$6</c:f>
              <c:strCache>
                <c:ptCount val="5"/>
                <c:pt idx="0">
                  <c:v>Empatia</c:v>
                </c:pt>
                <c:pt idx="1">
                  <c:v>Sociabilidade</c:v>
                </c:pt>
                <c:pt idx="2">
                  <c:v>Automotivação</c:v>
                </c:pt>
                <c:pt idx="3">
                  <c:v>Autocontrole</c:v>
                </c:pt>
                <c:pt idx="4">
                  <c:v>Autoconsciencia 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2.5</c:v>
                </c:pt>
                <c:pt idx="1">
                  <c:v>2.6</c:v>
                </c:pt>
                <c:pt idx="2">
                  <c:v>2.9</c:v>
                </c:pt>
                <c:pt idx="3">
                  <c:v>2.8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55-4461-8CAC-3721E57DE1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9261312"/>
        <c:axId val="1709257984"/>
      </c:barChart>
      <c:catAx>
        <c:axId val="170926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09257984"/>
        <c:crosses val="autoZero"/>
        <c:auto val="1"/>
        <c:lblAlgn val="ctr"/>
        <c:lblOffset val="100"/>
        <c:noMultiLvlLbl val="0"/>
      </c:catAx>
      <c:valAx>
        <c:axId val="1709257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09261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Planilha1!$A$2:$A$6</c:f>
              <c:strCache>
                <c:ptCount val="5"/>
                <c:pt idx="0">
                  <c:v>Empatia</c:v>
                </c:pt>
                <c:pt idx="1">
                  <c:v>Sociabilidade</c:v>
                </c:pt>
                <c:pt idx="2">
                  <c:v>Automotivação</c:v>
                </c:pt>
                <c:pt idx="3">
                  <c:v>Autocontrole</c:v>
                </c:pt>
                <c:pt idx="4">
                  <c:v>Autoconsciencia 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2.5</c:v>
                </c:pt>
                <c:pt idx="1">
                  <c:v>2.2000000000000002</c:v>
                </c:pt>
                <c:pt idx="2">
                  <c:v>2.9</c:v>
                </c:pt>
                <c:pt idx="3">
                  <c:v>2.5</c:v>
                </c:pt>
                <c:pt idx="4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54-4C76-B8DB-FD5A7742CE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4640752"/>
        <c:axId val="1714646160"/>
      </c:barChart>
      <c:catAx>
        <c:axId val="1714640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14646160"/>
        <c:crosses val="autoZero"/>
        <c:auto val="1"/>
        <c:lblAlgn val="ctr"/>
        <c:lblOffset val="100"/>
        <c:noMultiLvlLbl val="0"/>
      </c:catAx>
      <c:valAx>
        <c:axId val="171464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14640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py.io/blog/perfil-comportamental#:~:text=O%20perfil%20comportamental%20%C3%A9%20um,colaboradores%20lidam%20com%20diferentes%20est%C3%ADmulo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ED1D0-AE30-8C96-2A71-274E0CF8B7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Trabalho de psicologia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3ECC2F-1455-4A3E-EBFA-82BB0055E3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/>
              <a:t>Integrantes:</a:t>
            </a:r>
          </a:p>
          <a:p>
            <a:r>
              <a:rPr lang="pt-BR" dirty="0"/>
              <a:t>Christopher Seiti:8127566</a:t>
            </a:r>
          </a:p>
          <a:p>
            <a:r>
              <a:rPr lang="pt-BR" dirty="0"/>
              <a:t>Gabriel </a:t>
            </a:r>
            <a:r>
              <a:rPr lang="pt-BR" dirty="0" err="1"/>
              <a:t>Mantovanni</a:t>
            </a:r>
            <a:r>
              <a:rPr lang="pt-BR" dirty="0"/>
              <a:t> de Souza: 8127289</a:t>
            </a:r>
          </a:p>
          <a:p>
            <a:r>
              <a:rPr lang="pt-BR" dirty="0"/>
              <a:t>Matheus Torres:8126669</a:t>
            </a:r>
          </a:p>
          <a:p>
            <a:r>
              <a:rPr lang="pt-BR" dirty="0"/>
              <a:t>Miguel Malton:8133388</a:t>
            </a:r>
          </a:p>
          <a:p>
            <a:r>
              <a:rPr lang="pt-BR" dirty="0"/>
              <a:t>Murilo Aprigio:8134737</a:t>
            </a:r>
          </a:p>
        </p:txBody>
      </p:sp>
    </p:spTree>
    <p:extLst>
      <p:ext uri="{BB962C8B-B14F-4D97-AF65-F5344CB8AC3E}">
        <p14:creationId xmlns:p14="http://schemas.microsoft.com/office/powerpoint/2010/main" val="337778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41C16-900D-5A49-E7E0-CC9DB3EF2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2004"/>
            <a:ext cx="9601200" cy="1048624"/>
          </a:xfrm>
        </p:spPr>
        <p:txBody>
          <a:bodyPr/>
          <a:lstStyle/>
          <a:p>
            <a:pPr algn="ctr"/>
            <a:r>
              <a:rPr lang="pt-BR" dirty="0"/>
              <a:t>Resultados do grupo (</a:t>
            </a:r>
            <a:r>
              <a:rPr lang="pt-BR" dirty="0" err="1"/>
              <a:t>johari</a:t>
            </a:r>
            <a:r>
              <a:rPr lang="pt-BR" dirty="0"/>
              <a:t>)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F8AFB6D-88E2-0610-FA5C-1137AFED78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2748551"/>
            <a:ext cx="4448175" cy="2656298"/>
          </a:xfrm>
        </p:spPr>
      </p:pic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A48C49CF-C635-17AC-2653-2F97610C66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4625" y="2752464"/>
            <a:ext cx="4448175" cy="2648471"/>
          </a:xfr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7493584-4CF8-CA16-3B39-42022BF52A61}"/>
              </a:ext>
            </a:extLst>
          </p:cNvPr>
          <p:cNvSpPr/>
          <p:nvPr/>
        </p:nvSpPr>
        <p:spPr>
          <a:xfrm>
            <a:off x="2432807" y="1862356"/>
            <a:ext cx="2701255" cy="423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Matheus Torres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15AA538-AEDC-3DB3-5436-9682A8467C91}"/>
              </a:ext>
            </a:extLst>
          </p:cNvPr>
          <p:cNvSpPr/>
          <p:nvPr/>
        </p:nvSpPr>
        <p:spPr>
          <a:xfrm>
            <a:off x="7499758" y="1971413"/>
            <a:ext cx="2818701" cy="423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Murilo </a:t>
            </a:r>
            <a:r>
              <a:rPr lang="pt-BR" dirty="0" err="1"/>
              <a:t>Aprigio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2634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D02A9-745F-870F-8B3A-C17A977A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 de </a:t>
            </a:r>
            <a:r>
              <a:rPr lang="pt-BR" dirty="0" err="1"/>
              <a:t>johari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7FEB917-2901-06F6-6A3F-ED7336C0F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460" y="2286000"/>
            <a:ext cx="6353479" cy="3581400"/>
          </a:xfr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1E6457F-8FD6-DE03-BE5D-A3A429B977F9}"/>
              </a:ext>
            </a:extLst>
          </p:cNvPr>
          <p:cNvSpPr/>
          <p:nvPr/>
        </p:nvSpPr>
        <p:spPr>
          <a:xfrm>
            <a:off x="5142451" y="1761688"/>
            <a:ext cx="2206305" cy="410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Miguel </a:t>
            </a:r>
            <a:r>
              <a:rPr lang="pt-BR" dirty="0" err="1"/>
              <a:t>Malton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8268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92ADE-0C17-77BF-C632-72E32C99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17D8CF-F537-0D51-95D4-B630ECCA1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https://www.gupy.io/blog/perfil-comportamental#:~:text=O%20perfil%20comportamental%20%C3%A9%20um,colaboradores%20lidam%20com%20diferentes%20est%C3%ADmulos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/>
              <a:t>https://www.voitto.com.br/blog/artigo/janela-de-johari</a:t>
            </a:r>
          </a:p>
        </p:txBody>
      </p:sp>
    </p:spTree>
    <p:extLst>
      <p:ext uri="{BB962C8B-B14F-4D97-AF65-F5344CB8AC3E}">
        <p14:creationId xmlns:p14="http://schemas.microsoft.com/office/powerpoint/2010/main" val="229054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9BBB6-8C79-31D3-DC55-3DAD1B9C1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45057"/>
            <a:ext cx="9601200" cy="862641"/>
          </a:xfrm>
        </p:spPr>
        <p:txBody>
          <a:bodyPr/>
          <a:lstStyle/>
          <a:p>
            <a:pPr algn="ctr"/>
            <a:r>
              <a:rPr lang="pt-BR" dirty="0"/>
              <a:t>Perfil Comportamental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9ACBE3-7D62-E93D-5B4D-3F682BD8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5721"/>
            <a:ext cx="9601200" cy="5572664"/>
          </a:xfrm>
        </p:spPr>
        <p:txBody>
          <a:bodyPr>
            <a:normAutofit fontScale="92500"/>
          </a:bodyPr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Inter"/>
              </a:rPr>
              <a:t>O perfil comportamental é um conjunto de características pessoais que ajudam a prever futuras atitudes diante de diferentes situações. O perfil comportamental é, portanto, uma forma de entender como os colaboradores lidam com diferentes estímulos.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Inter"/>
              </a:rPr>
              <a:t>Tipos de perfil comportamental:</a:t>
            </a:r>
          </a:p>
          <a:p>
            <a:r>
              <a:rPr lang="pt-BR" dirty="0">
                <a:solidFill>
                  <a:schemeClr val="tx1"/>
                </a:solidFill>
                <a:latin typeface="Inter"/>
              </a:rPr>
              <a:t>Comunicador: </a:t>
            </a:r>
            <a:r>
              <a:rPr lang="pt-BR" b="0" i="0" dirty="0">
                <a:solidFill>
                  <a:schemeClr val="tx1"/>
                </a:solidFill>
                <a:effectLst/>
                <a:latin typeface="Inter"/>
              </a:rPr>
              <a:t>O perfil comunicador é caracterizado pela alta sociabilidade e conexão interpessoal. Dessa forma, esse perfil tende a ter bons relacionamentos e trabalhar bem em equipe</a:t>
            </a:r>
          </a:p>
          <a:p>
            <a:r>
              <a:rPr lang="pt-BR" dirty="0"/>
              <a:t>Planejador: </a:t>
            </a:r>
            <a:r>
              <a:rPr lang="pt-BR" b="0" i="0" dirty="0">
                <a:solidFill>
                  <a:schemeClr val="tx1"/>
                </a:solidFill>
                <a:effectLst/>
                <a:latin typeface="Inter"/>
              </a:rPr>
              <a:t>Pessoas planejadoras são calmas e estáveis, tendo uma fácil convivência em equipe. São confiáveis e gostam de rotina, cronograma e previsibilidade</a:t>
            </a:r>
            <a:r>
              <a:rPr lang="pt-BR" b="0" i="0" dirty="0">
                <a:solidFill>
                  <a:srgbClr val="888888"/>
                </a:solidFill>
                <a:effectLst/>
                <a:latin typeface="Inter"/>
              </a:rPr>
              <a:t>.</a:t>
            </a:r>
          </a:p>
          <a:p>
            <a:r>
              <a:rPr lang="pt-BR" dirty="0">
                <a:solidFill>
                  <a:schemeClr val="tx1"/>
                </a:solidFill>
                <a:latin typeface="Inter"/>
              </a:rPr>
              <a:t>Executor : </a:t>
            </a:r>
            <a:r>
              <a:rPr lang="pt-BR" b="0" i="0" dirty="0">
                <a:solidFill>
                  <a:schemeClr val="tx1"/>
                </a:solidFill>
                <a:effectLst/>
                <a:latin typeface="Inter"/>
              </a:rPr>
              <a:t>Pessoas executoras tendem a ser competitivas e dominantes. É um ótimo profissional para tomar decisões e perseguir objetivos e metas, pois é extremamente resiliente e focado. Executores podem ter uma autoconfiança e foco excessivos, dificultando seu trabalho em grupos.</a:t>
            </a:r>
          </a:p>
          <a:p>
            <a:r>
              <a:rPr lang="pt-BR" dirty="0">
                <a:solidFill>
                  <a:schemeClr val="tx1"/>
                </a:solidFill>
                <a:latin typeface="Inter"/>
              </a:rPr>
              <a:t>Analista: </a:t>
            </a:r>
            <a:r>
              <a:rPr lang="pt-BR" b="0" i="0" dirty="0">
                <a:solidFill>
                  <a:schemeClr val="tx1"/>
                </a:solidFill>
                <a:effectLst/>
                <a:latin typeface="Inter"/>
              </a:rPr>
              <a:t>Pessoas analistas costumam ser detalhistas e organizadas, são ótimos com tarefas repetitivas ou que requerem alto nível de precisão, portanto, são excelentes especialistas. O lado negativo dos analistas é a falta de habilidades para lidar com pressão e tomada de decisão, possuem pouco autogerenciamento e excesso de autocrítica</a:t>
            </a:r>
            <a:r>
              <a:rPr lang="pt-BR" b="0" i="0" dirty="0">
                <a:solidFill>
                  <a:srgbClr val="888888"/>
                </a:solidFill>
                <a:effectLst/>
                <a:latin typeface="Inter"/>
              </a:rPr>
              <a:t>.</a:t>
            </a:r>
            <a:endParaRPr lang="pt-BR" b="0" i="0" dirty="0">
              <a:solidFill>
                <a:schemeClr val="tx1"/>
              </a:solidFill>
              <a:effectLst/>
              <a:latin typeface="Inter"/>
            </a:endParaRPr>
          </a:p>
          <a:p>
            <a:endParaRPr lang="pt-BR" b="0" i="0" dirty="0">
              <a:solidFill>
                <a:schemeClr val="tx1"/>
              </a:solidFill>
              <a:effectLst/>
              <a:latin typeface="Inter"/>
            </a:endParaRPr>
          </a:p>
          <a:p>
            <a:endParaRPr lang="pt-BR" b="0" i="0" dirty="0">
              <a:solidFill>
                <a:schemeClr val="tx1"/>
              </a:solidFill>
              <a:effectLst/>
              <a:latin typeface="Inter"/>
            </a:endParaRPr>
          </a:p>
          <a:p>
            <a:endParaRPr lang="pt-BR" b="0" i="0" dirty="0">
              <a:solidFill>
                <a:schemeClr val="tx1"/>
              </a:solidFill>
              <a:effectLst/>
              <a:latin typeface="Inter"/>
            </a:endParaRPr>
          </a:p>
          <a:p>
            <a:pPr algn="l"/>
            <a:endParaRPr lang="pt-BR" b="0" i="0" dirty="0">
              <a:solidFill>
                <a:schemeClr val="tx1"/>
              </a:solidFill>
              <a:effectLst/>
              <a:latin typeface="Inter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775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CDFC6-1FC3-AA58-FC1F-71050E839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6808"/>
            <a:ext cx="9601200" cy="876649"/>
          </a:xfrm>
        </p:spPr>
        <p:txBody>
          <a:bodyPr/>
          <a:lstStyle/>
          <a:p>
            <a:pPr algn="ctr"/>
            <a:r>
              <a:rPr lang="pt-BR" dirty="0"/>
              <a:t>M.I.E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AB515B-2E00-FDBC-22B7-B0DF14F7C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23457"/>
            <a:ext cx="9601200" cy="5687735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O que é</a:t>
            </a:r>
          </a:p>
          <a:p>
            <a:r>
              <a:rPr lang="pt-BR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Medida de Inteligência Emocional</a:t>
            </a: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avaliado pelo teste, consiste na capacidade de perceber, entender e usar as emoções para facilitar o pensamento, assim como gerenciar as emoções para facilitar os processos cognitivos e promover o crescimento pessoal e intelectual e tudo isso é baseado em 5 habilidades.</a:t>
            </a:r>
          </a:p>
          <a:p>
            <a:r>
              <a:rPr lang="pt-BR" dirty="0">
                <a:solidFill>
                  <a:schemeClr val="tx1"/>
                </a:solidFill>
              </a:rPr>
              <a:t>AUTOCONSCIÊNCIA: possibilita ao indivíduo perceber, observar, discriminar e nomear seus próprios sentimentos.</a:t>
            </a:r>
          </a:p>
          <a:p>
            <a:r>
              <a:rPr lang="pt-BR" dirty="0">
                <a:solidFill>
                  <a:schemeClr val="tx1"/>
                </a:solidFill>
              </a:rPr>
              <a:t>AUTOMOTIVAÇÃO: referente à competência de criar metas para si mesmo, mantendo-se entusiasmado com os objetivos pessoais.</a:t>
            </a:r>
          </a:p>
          <a:p>
            <a:r>
              <a:rPr lang="pt-BR" dirty="0">
                <a:solidFill>
                  <a:schemeClr val="tx1"/>
                </a:solidFill>
              </a:rPr>
              <a:t>SOCIABILIDADE: refere-se à capacidade de iniciar, manter e aprofundar relações sociais; de substituir sentimentos negativos por outros positivos em relação àqueles que o cercam, fazendo com que os relacionamentos tornem-se mais verdadeiros, profundos e extensos.</a:t>
            </a:r>
          </a:p>
          <a:p>
            <a:r>
              <a:rPr lang="pt-BR" dirty="0">
                <a:solidFill>
                  <a:schemeClr val="tx1"/>
                </a:solidFill>
              </a:rPr>
              <a:t>EMPATIA: o sujeito empático percebe de forma acurada os sentimentos dos outros; possibilita leitura das intenções e desejos das pessoas que o cercam;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4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FB14-174B-61A3-63A9-65CED7B4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371600" y="83890"/>
            <a:ext cx="9601200" cy="601910"/>
          </a:xfrm>
        </p:spPr>
        <p:txBody>
          <a:bodyPr>
            <a:normAutofit fontScale="90000"/>
          </a:bodyPr>
          <a:lstStyle/>
          <a:p>
            <a:r>
              <a:rPr lang="pt-BR" dirty="0"/>
              <a:t>Resultado do M I E</a:t>
            </a: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6211CD99-BBD6-6D10-7FDC-0D31764D9E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0311805"/>
              </p:ext>
            </p:extLst>
          </p:nvPr>
        </p:nvGraphicFramePr>
        <p:xfrm>
          <a:off x="6524625" y="1510018"/>
          <a:ext cx="4448175" cy="4357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Espaço Reservado para Conteúdo 5">
            <a:extLst>
              <a:ext uri="{FF2B5EF4-FFF2-40B4-BE49-F238E27FC236}">
                <a16:creationId xmlns:a16="http://schemas.microsoft.com/office/drawing/2014/main" id="{89FE5AB8-53ED-45C5-A246-AD29F3F8380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89917316"/>
              </p:ext>
            </p:extLst>
          </p:nvPr>
        </p:nvGraphicFramePr>
        <p:xfrm>
          <a:off x="1371600" y="1300294"/>
          <a:ext cx="4448175" cy="4567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5392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17B42-C1AE-3A60-8CBC-11C83F85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do M I E 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FC6754EF-3954-3852-F4BC-6F2C4D78EDC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9901108"/>
              </p:ext>
            </p:extLst>
          </p:nvPr>
        </p:nvGraphicFramePr>
        <p:xfrm>
          <a:off x="1371600" y="2286000"/>
          <a:ext cx="4448175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CD69BE43-D4F1-D740-F2ED-619FC51C517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08845773"/>
              </p:ext>
            </p:extLst>
          </p:nvPr>
        </p:nvGraphicFramePr>
        <p:xfrm>
          <a:off x="6524625" y="2286000"/>
          <a:ext cx="4448175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715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669CA-C300-8DF5-9C29-E15EFD1B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 M I E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BCEC4397-D311-F876-8D7B-C3A242874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966402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931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D42C3-1AC9-5DCD-24CC-53914487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Média do grupo (M.I.E)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58EC643D-C0B4-12C3-37A6-A08F4A7C96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343667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14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C58D8-95DF-856A-B49C-E1B897E0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0290" y="402672"/>
            <a:ext cx="5402510" cy="796954"/>
          </a:xfrm>
        </p:spPr>
        <p:txBody>
          <a:bodyPr/>
          <a:lstStyle/>
          <a:p>
            <a:pPr algn="ctr"/>
            <a:r>
              <a:rPr lang="pt-BR" dirty="0" err="1"/>
              <a:t>Johari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6D575F-218E-67A4-0740-6403E7D39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288" y="1367406"/>
            <a:ext cx="11344712" cy="5490594"/>
          </a:xfrm>
        </p:spPr>
        <p:txBody>
          <a:bodyPr/>
          <a:lstStyle/>
          <a:p>
            <a:pPr algn="ctr"/>
            <a:r>
              <a:rPr lang="pt-BR" dirty="0"/>
              <a:t>O que é:</a:t>
            </a:r>
          </a:p>
          <a:p>
            <a:pPr algn="l"/>
            <a:r>
              <a:rPr lang="pt-BR" sz="1600" b="0" i="0" dirty="0">
                <a:effectLst/>
                <a:latin typeface="Montserrat" panose="020B0604020202020204" pitchFamily="2" charset="0"/>
              </a:rPr>
              <a:t>O instrumento tem como base uma </a:t>
            </a:r>
            <a:r>
              <a:rPr lang="pt-BR" sz="1600" b="1" i="0" dirty="0">
                <a:effectLst/>
                <a:latin typeface="var(--fonts)"/>
              </a:rPr>
              <a:t>representação gráfica</a:t>
            </a:r>
            <a:r>
              <a:rPr lang="pt-BR" sz="1600" b="0" i="0" dirty="0">
                <a:effectLst/>
                <a:latin typeface="Montserrat" panose="020B0604020202020204" pitchFamily="2" charset="0"/>
              </a:rPr>
              <a:t> para a visualização da </a:t>
            </a:r>
            <a:r>
              <a:rPr lang="pt-BR" sz="1600" b="1" i="0" dirty="0">
                <a:effectLst/>
                <a:latin typeface="var(--fonts)"/>
              </a:rPr>
              <a:t>dinâmica de relações interpessoais</a:t>
            </a:r>
            <a:r>
              <a:rPr lang="pt-BR" sz="1600" b="0" i="0" dirty="0">
                <a:effectLst/>
                <a:latin typeface="Montserrat" panose="020B0604020202020204" pitchFamily="2" charset="0"/>
              </a:rPr>
              <a:t> (e, consequentemente, de possibilidades de troca de aprendizados) em um determinado </a:t>
            </a:r>
            <a:r>
              <a:rPr lang="pt-BR" sz="1600" b="1" i="0" dirty="0">
                <a:effectLst/>
                <a:latin typeface="var(--fonts)"/>
              </a:rPr>
              <a:t>grupo</a:t>
            </a:r>
            <a:r>
              <a:rPr lang="pt-BR" sz="1600" b="0" i="0" dirty="0">
                <a:effectLst/>
                <a:latin typeface="Montserrat" panose="020B0604020202020204" pitchFamily="2" charset="0"/>
              </a:rPr>
              <a:t> ou organização.</a:t>
            </a:r>
          </a:p>
          <a:p>
            <a:pPr algn="l"/>
            <a:r>
              <a:rPr lang="pt-BR" sz="1600" b="0" i="0" dirty="0">
                <a:effectLst/>
                <a:latin typeface="Montserrat" panose="020B0604020202020204" pitchFamily="2" charset="0"/>
              </a:rPr>
              <a:t>O recurso se resume a um quadro dividido em quatro segmentos. Cada parte do quadrante deve ser preenchida por você e pelos demais colegas. Sendo assim, você terá sua percepção e a do restante do grupo.</a:t>
            </a:r>
          </a:p>
          <a:p>
            <a:pPr algn="ctr"/>
            <a:r>
              <a:rPr lang="pt-BR" sz="1600" dirty="0">
                <a:latin typeface="Montserrat" panose="020B0604020202020204" pitchFamily="2" charset="0"/>
              </a:rPr>
              <a:t>Tipos de eu:</a:t>
            </a:r>
          </a:p>
          <a:p>
            <a:pPr algn="l"/>
            <a:endParaRPr lang="pt-BR" sz="1600" b="0" i="0" dirty="0">
              <a:effectLst/>
              <a:latin typeface="Montserrat" panose="020B0604020202020204" pitchFamily="2" charset="0"/>
            </a:endParaRPr>
          </a:p>
          <a:p>
            <a:r>
              <a:rPr lang="pt-BR" dirty="0"/>
              <a:t>Eu aberto       </a:t>
            </a:r>
            <a:r>
              <a:rPr lang="pt-BR" sz="1600" dirty="0">
                <a:latin typeface="Montserrat" panose="00000500000000000000" pitchFamily="2" charset="0"/>
              </a:rPr>
              <a:t>Eu oculto       Eu cego    </a:t>
            </a:r>
            <a:r>
              <a:rPr lang="pt-BR" sz="1600" b="0" i="0" dirty="0">
                <a:effectLst/>
                <a:latin typeface="Montserrat" panose="00000500000000000000" pitchFamily="2" charset="0"/>
              </a:rPr>
              <a:t>Eu desconhecido</a:t>
            </a:r>
            <a:r>
              <a:rPr lang="pt-BR" sz="1400" b="0" i="0" dirty="0">
                <a:effectLst/>
                <a:latin typeface="Montserrat" panose="00000500000000000000" pitchFamily="2" charset="0"/>
              </a:rPr>
              <a:t>.</a:t>
            </a:r>
            <a:endParaRPr lang="pt-BR" sz="1600" b="0" i="0" dirty="0">
              <a:effectLst/>
              <a:latin typeface="Montserrat" panose="00000500000000000000" pitchFamily="2" charset="0"/>
            </a:endParaRPr>
          </a:p>
          <a:p>
            <a:endParaRPr lang="pt-BR" sz="1600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pt-BR" sz="1600" b="0" i="0" dirty="0">
              <a:effectLst/>
              <a:latin typeface="Montserrat" panose="00000500000000000000" pitchFamily="2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B4E1F9-6CD7-E668-E49F-54C80FC30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2611"/>
            <a:ext cx="3307903" cy="155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9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EA95B-9F82-2299-47C6-CDBAFED3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18782"/>
            <a:ext cx="9601200" cy="1282464"/>
          </a:xfrm>
        </p:spPr>
        <p:txBody>
          <a:bodyPr/>
          <a:lstStyle/>
          <a:p>
            <a:pPr algn="ctr"/>
            <a:r>
              <a:rPr lang="pt-BR" dirty="0"/>
              <a:t>Resultados do grupo (</a:t>
            </a:r>
            <a:r>
              <a:rPr lang="pt-BR" dirty="0" err="1"/>
              <a:t>johari</a:t>
            </a:r>
            <a:r>
              <a:rPr lang="pt-BR" dirty="0"/>
              <a:t>)</a:t>
            </a:r>
          </a:p>
        </p:txBody>
      </p:sp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80812914-8251-E784-BA4C-A1D1E3C2F8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4624" y="2476909"/>
            <a:ext cx="4448175" cy="2819631"/>
          </a:xfrm>
        </p:spPr>
      </p:pic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F8A3A5FA-AA1E-6571-7C62-5F5C109382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18423" y="2404496"/>
            <a:ext cx="4448175" cy="2964459"/>
          </a:xfr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8C61DA7-84D7-30E5-0845-4FA40430A936}"/>
              </a:ext>
            </a:extLst>
          </p:cNvPr>
          <p:cNvSpPr/>
          <p:nvPr/>
        </p:nvSpPr>
        <p:spPr>
          <a:xfrm>
            <a:off x="2206305" y="1719743"/>
            <a:ext cx="2877423" cy="566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Gabriel Souza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2A7603A-6992-1772-6638-83DE6BC1A625}"/>
              </a:ext>
            </a:extLst>
          </p:cNvPr>
          <p:cNvSpPr/>
          <p:nvPr/>
        </p:nvSpPr>
        <p:spPr>
          <a:xfrm>
            <a:off x="7348756" y="1719743"/>
            <a:ext cx="2726422" cy="566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Christopher</a:t>
            </a:r>
          </a:p>
        </p:txBody>
      </p:sp>
    </p:spTree>
    <p:extLst>
      <p:ext uri="{BB962C8B-B14F-4D97-AF65-F5344CB8AC3E}">
        <p14:creationId xmlns:p14="http://schemas.microsoft.com/office/powerpoint/2010/main" val="3540305144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125</TotalTime>
  <Words>598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Franklin Gothic Book</vt:lpstr>
      <vt:lpstr>Inter</vt:lpstr>
      <vt:lpstr>Montserrat</vt:lpstr>
      <vt:lpstr>var(--fonts)</vt:lpstr>
      <vt:lpstr>Cortar</vt:lpstr>
      <vt:lpstr>Trabalho de psicologia</vt:lpstr>
      <vt:lpstr>Perfil Comportamental</vt:lpstr>
      <vt:lpstr>M.I.E</vt:lpstr>
      <vt:lpstr>Resultado do M I E</vt:lpstr>
      <vt:lpstr>Resultado do M I E </vt:lpstr>
      <vt:lpstr>Resultado M I E</vt:lpstr>
      <vt:lpstr>Média do grupo (M.I.E)</vt:lpstr>
      <vt:lpstr>Johari</vt:lpstr>
      <vt:lpstr>Resultados do grupo (johari)</vt:lpstr>
      <vt:lpstr>Resultados do grupo (johari)</vt:lpstr>
      <vt:lpstr>Resultado de johari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psicologia</dc:title>
  <dc:creator>Susan Souza</dc:creator>
  <cp:lastModifiedBy>Susan Souza</cp:lastModifiedBy>
  <cp:revision>3</cp:revision>
  <dcterms:created xsi:type="dcterms:W3CDTF">2022-11-10T13:15:05Z</dcterms:created>
  <dcterms:modified xsi:type="dcterms:W3CDTF">2022-11-10T17:55:45Z</dcterms:modified>
</cp:coreProperties>
</file>