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Caveat"/>
      <p:regular r:id="rId33"/>
      <p:bold r:id="rId34"/>
    </p:embeddedFon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ve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font" Target="fonts/Caveat-bold.fntdata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9965926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9965926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9965926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9965926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9965926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9965926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9cdf0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9cdf0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9cdf07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9cdf07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99965926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99965926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99965926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99965926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99b217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99b217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9b217b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9b217b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99b217b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99b217b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9965926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9965926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99b217b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99b217b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9b217b0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99b217b0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99b217b0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99b217b0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99b217b0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99b217b0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99b217b0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99b217b0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99b217b0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99b217b0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9b217b0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99b217b0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99b217b0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99b217b0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9965926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9965926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9965926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9965926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9965926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9965926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9965926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9965926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9965926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99965926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9965926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9965926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9965926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99965926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65949" y="963425"/>
            <a:ext cx="6812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PROJETO DE BANCO DE DADOS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</a:rPr>
              <a:t>Sistema para biblioteca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797175" y="3514525"/>
            <a:ext cx="398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Gabriel Stahlberg Oliveira - 171015x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Marcos A. C. Francischini   - 1710338</a:t>
            </a: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CRIAÇÃO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963" y="1081125"/>
            <a:ext cx="3662075" cy="36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CRIAÇÃO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388" y="1198125"/>
            <a:ext cx="6947227" cy="36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CRIAÇÃO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1198125"/>
            <a:ext cx="81248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CRIAÇÃO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88" y="1286400"/>
            <a:ext cx="5914625" cy="33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6275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CRIAÇÃO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25" y="1953375"/>
            <a:ext cx="8093725" cy="20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INSERÇÃO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75" y="1198125"/>
            <a:ext cx="5735051" cy="36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INSERÇÃO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88" y="1198125"/>
            <a:ext cx="5529826" cy="364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PACKAGE PROCEDIMENTO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593975" y="1352225"/>
            <a:ext cx="80376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/>
              <a:t>PROCEDURE</a:t>
            </a:r>
            <a:r>
              <a:rPr lang="pt-BR" sz="2000"/>
              <a:t>: </a:t>
            </a:r>
            <a:r>
              <a:rPr b="1" lang="pt-BR" sz="2000">
                <a:solidFill>
                  <a:srgbClr val="980000"/>
                </a:solidFill>
              </a:rPr>
              <a:t>efetuar_emprestimo(p_leitor_id number, p_pront_func varchar, p_exemplar_id number)</a:t>
            </a:r>
            <a:endParaRPr b="1" sz="2000">
              <a:solidFill>
                <a:srgbClr val="98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Verifica o status do leitor (ativo / inativo);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Verifica a quantidade máxima que esse tipo de leitor pode ficar com o exemplar;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A partir dessa quantidade, calcula-se a data prevista para devolução;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Verifica a existência do funcionário;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Recupera o id da obra correspondente ao exemplar solicitado;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Verifica se o leitor havia reservado essa obra e se sim, se o período de 3 dias não foi expirado. Caso contrário, verifica se a o exemplar está disponível para empréstimo;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Registra o empréstimo ou </a:t>
            </a:r>
            <a:r>
              <a:rPr lang="pt-BR" sz="1600"/>
              <a:t>notifica</a:t>
            </a:r>
            <a:r>
              <a:rPr lang="pt-BR" sz="1600"/>
              <a:t> caso haja algum impedimento.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PACKAGE PROCEDIMENTO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593975" y="1352225"/>
            <a:ext cx="80376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/>
              <a:t>PROCEDURE</a:t>
            </a:r>
            <a:r>
              <a:rPr lang="pt-BR" sz="2000"/>
              <a:t>: </a:t>
            </a:r>
            <a:r>
              <a:rPr b="1" lang="pt-BR" sz="2000">
                <a:solidFill>
                  <a:srgbClr val="980000"/>
                </a:solidFill>
              </a:rPr>
              <a:t>efetuar_reserva(p_obra_id number, p_leitor_id number, p_pront_func varchar);</a:t>
            </a:r>
            <a:endParaRPr b="1" sz="2000">
              <a:solidFill>
                <a:srgbClr val="98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Verifica a possibilidade de ter algum exemplar dessa obra diponível. Caso tenha, informa-o(a) que é possível fazer o empréstimo diretamente;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Verifica se há alguma reserva que tenha expirado os 3 dias de prazo para a realização do empréstimo. Caso tenha, torna o exemplar disponível;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Caso uma das obras que tenha expirado o prazo seja a obra correspondente ao exemplar que deseja-se reservar, efetua-se o empréstimo automaticamente;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Registra a reserva ou notifica caso haja algum impedimento.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PACKAGE PROCEDIMENTO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593975" y="1352225"/>
            <a:ext cx="80376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 sz="2000"/>
              <a:t>PROCEDURE</a:t>
            </a:r>
            <a:r>
              <a:rPr lang="pt-BR" sz="2000"/>
              <a:t>: </a:t>
            </a:r>
            <a:r>
              <a:rPr b="1" lang="pt-BR" sz="2000">
                <a:solidFill>
                  <a:srgbClr val="980000"/>
                </a:solidFill>
              </a:rPr>
              <a:t>efetuar_devolucao(p_exemplar_id number);</a:t>
            </a:r>
            <a:endParaRPr b="1" sz="2000">
              <a:solidFill>
                <a:srgbClr val="98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Verifica se a devolução está sendo feita dentro do prazo estipulado. Caso não, o leitor torna-se inativo para novos empréstimos e/ou reservas até que regularize sua situação;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Caso essa devolução seja para regularizar a situação do leitor, o mesmo torna-se ativo para empréstimos novamente;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Verifica se a obra correspondente a esse exemplar possui alguma reserva;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Caso tenha a reserva, é enviada uma mensagem ao leitor que efetuou a reserva, avisando-o de que possui 3 dias para realizar o empréstimo do exemplar;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Caso não tenha nenhuma reserva, o exemplar torna-se novamente disponível.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524950"/>
            <a:ext cx="75057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000000"/>
                </a:solidFill>
              </a:rPr>
              <a:t>AGENDA</a:t>
            </a:r>
            <a:endParaRPr b="1" sz="3800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48925" y="1336600"/>
            <a:ext cx="4123200" cy="23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pt-BR" sz="2400">
                <a:solidFill>
                  <a:srgbClr val="000000"/>
                </a:solidFill>
              </a:rPr>
              <a:t>Apresentar DER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pt-BR" sz="2400">
                <a:solidFill>
                  <a:srgbClr val="000000"/>
                </a:solidFill>
              </a:rPr>
              <a:t>Apresentar Modelo Lógico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pt-BR" sz="2400">
                <a:solidFill>
                  <a:srgbClr val="000000"/>
                </a:solidFill>
              </a:rPr>
              <a:t>Parte de Criação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pt-BR" sz="2400">
                <a:solidFill>
                  <a:srgbClr val="000000"/>
                </a:solidFill>
              </a:rPr>
              <a:t>Parte de Inserção</a:t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4630350" y="1184200"/>
            <a:ext cx="36945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➔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Packages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Procedimento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Relatório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Cat_Leitor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Cat_Obra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Funcionário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Leitor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Obra Literária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PACKAGE RELATÓRIO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88" y="1517300"/>
            <a:ext cx="6526625" cy="28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819150" y="3227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PACKAGE RELATÓRIO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75" y="1045725"/>
            <a:ext cx="5477000" cy="37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PACKAGE CAT_LEITOR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25" y="1564850"/>
            <a:ext cx="7670351" cy="27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PACKAGE CAT_OBRA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1400175"/>
            <a:ext cx="76866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PACKAGE FUNCIONÁRIO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1440325"/>
            <a:ext cx="75914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PACKAGE LEITOR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988" y="1350525"/>
            <a:ext cx="6402024" cy="3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PACKAGE OBRA_LITERÁRIA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1324875"/>
            <a:ext cx="70961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1579350" y="1770600"/>
            <a:ext cx="5985300" cy="1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OBRIGADO !</a:t>
            </a:r>
            <a:endParaRPr sz="100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556800" y="589075"/>
            <a:ext cx="8030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</a:rPr>
              <a:t>Diagrama Entidade Relacionamento(DER)</a:t>
            </a:r>
            <a:endParaRPr b="1" sz="3200">
              <a:solidFill>
                <a:srgbClr val="000000"/>
              </a:solidFill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900" y="1231375"/>
            <a:ext cx="5132199" cy="35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MODELO LÓGICO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025" y="1198125"/>
            <a:ext cx="6203926" cy="348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MODELO LÓGICO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88" y="1198125"/>
            <a:ext cx="6773825" cy="36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CRIAÇÃO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94959"/>
            <a:ext cx="7505701" cy="28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CRIAÇÃO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50" y="1898350"/>
            <a:ext cx="7832700" cy="2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CRIAÇÃO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0" y="1350525"/>
            <a:ext cx="8351701" cy="31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4751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</a:rPr>
              <a:t>PARTE DE CRIAÇÃO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663" y="1198125"/>
            <a:ext cx="4726674" cy="36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