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77" r:id="rId6"/>
    <p:sldId id="275" r:id="rId7"/>
    <p:sldId id="260" r:id="rId8"/>
    <p:sldId id="276" r:id="rId9"/>
  </p:sldIdLst>
  <p:sldSz cx="9144000" cy="5143500" type="screen16x9"/>
  <p:notesSz cx="6858000" cy="9144000"/>
  <p:embeddedFontLst>
    <p:embeddedFont>
      <p:font typeface="Advent Pro SemiBold" panose="020B0604020202020204" charset="-18"/>
      <p:regular r:id="rId11"/>
      <p:bold r:id="rId12"/>
    </p:embeddedFont>
    <p:embeddedFont>
      <p:font typeface="Fira Sans Condensed Medium" panose="020B0604020202020204" charset="0"/>
      <p:regular r:id="rId13"/>
      <p:bold r:id="rId14"/>
      <p:italic r:id="rId15"/>
      <p:boldItalic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Maven Pro" panose="020B0604020202020204" charset="-18"/>
      <p:regular r:id="rId21"/>
      <p:bold r:id="rId22"/>
    </p:embeddedFont>
    <p:embeddedFont>
      <p:font typeface="Share Tech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05B40C-E45B-42CC-BE56-7BD7A1FABC5A}">
  <a:tblStyle styleId="{CB05B40C-E45B-42CC-BE56-7BD7A1FABC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33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7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9" r:id="rId7"/>
    <p:sldLayoutId id="2147483663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5807315" y="4172762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Stancu Gabriel – Iulian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30432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09600" y="922067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Digits </a:t>
            </a:r>
            <a:r>
              <a:rPr lang="en" dirty="0">
                <a:solidFill>
                  <a:schemeClr val="accent2"/>
                </a:solidFill>
              </a:rPr>
              <a:t>Recognition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2305424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Studied methods, possible solutions and desired approaches description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57669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THEORETICAL BACKGROUND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2275274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and desired achievements description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247725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 description, overall usage of the solution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59034" y="1084838"/>
            <a:ext cx="3945481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Parameter displaying screens recording </a:t>
            </a:r>
          </a:p>
          <a:p>
            <a:pPr marL="285750" indent="-285750"/>
            <a:r>
              <a:rPr lang="en-US" dirty="0"/>
              <a:t>Numerical parameters </a:t>
            </a:r>
          </a:p>
          <a:p>
            <a:pPr marL="285750" indent="-285750"/>
            <a:r>
              <a:rPr lang="en-US" dirty="0">
                <a:solidFill>
                  <a:schemeClr val="accent2"/>
                </a:solidFill>
                <a:latin typeface="Share Tech"/>
                <a:sym typeface="Share Tech"/>
              </a:rPr>
              <a:t>MATCHING</a:t>
            </a:r>
            <a:r>
              <a:rPr lang="en-US" dirty="0"/>
              <a:t> of the screen captures on digits (in – memory values)</a:t>
            </a:r>
          </a:p>
          <a:p>
            <a:pPr marL="285750" indent="-285750"/>
            <a:r>
              <a:rPr lang="en-US" dirty="0"/>
              <a:t>Storing parameter values when physical context does not allow direct access to them</a:t>
            </a:r>
          </a:p>
          <a:p>
            <a:pPr marL="285750" indent="-285750"/>
            <a:r>
              <a:rPr lang="en-US" dirty="0"/>
              <a:t>Electrical circuits, medical equipment measured values etc.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THEORETICAL BACKGROUND</a:t>
            </a:r>
            <a:endParaRPr sz="3000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5919666" y="3016653"/>
            <a:ext cx="264163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successfully getting the numbers, store them (i.e. in a database) for further use</a:t>
            </a: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258623" y="1361122"/>
            <a:ext cx="298057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pictures of a screen that continuously displays parameter values: circuit measurements (voltages on certain branches etc.), medical equipment (pulse, temperature of patient etc.)</a:t>
            </a: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894471" y="1369912"/>
            <a:ext cx="283082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Recognize the digits in these screen pictures (usually in the same photo area =&gt; speedup), truncate / label them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282652" y="3013390"/>
            <a:ext cx="2926558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Take each truncated / labeled digit, apply matching algorithms to determine the actual digit. Form numbers by grouping close digits</a:t>
            </a:r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9824;p58">
            <a:extLst>
              <a:ext uri="{FF2B5EF4-FFF2-40B4-BE49-F238E27FC236}">
                <a16:creationId xmlns:a16="http://schemas.microsoft.com/office/drawing/2014/main" id="{95297739-67B4-4CE4-AB07-4A6421C7CDB8}"/>
              </a:ext>
            </a:extLst>
          </p:cNvPr>
          <p:cNvSpPr/>
          <p:nvPr/>
        </p:nvSpPr>
        <p:spPr>
          <a:xfrm>
            <a:off x="3615644" y="1803588"/>
            <a:ext cx="514263" cy="464674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grpSp>
        <p:nvGrpSpPr>
          <p:cNvPr id="66" name="Google Shape;9862;p58">
            <a:extLst>
              <a:ext uri="{FF2B5EF4-FFF2-40B4-BE49-F238E27FC236}">
                <a16:creationId xmlns:a16="http://schemas.microsoft.com/office/drawing/2014/main" id="{DC9E56E2-9AF4-4D1F-9ED9-BC6B01DBED66}"/>
              </a:ext>
            </a:extLst>
          </p:cNvPr>
          <p:cNvGrpSpPr/>
          <p:nvPr/>
        </p:nvGrpSpPr>
        <p:grpSpPr>
          <a:xfrm>
            <a:off x="5104844" y="1918892"/>
            <a:ext cx="332761" cy="234066"/>
            <a:chOff x="7989683" y="2350207"/>
            <a:chExt cx="332761" cy="234066"/>
          </a:xfrm>
          <a:solidFill>
            <a:schemeClr val="bg2"/>
          </a:solidFill>
        </p:grpSpPr>
        <p:sp>
          <p:nvSpPr>
            <p:cNvPr id="67" name="Google Shape;9863;p58">
              <a:extLst>
                <a:ext uri="{FF2B5EF4-FFF2-40B4-BE49-F238E27FC236}">
                  <a16:creationId xmlns:a16="http://schemas.microsoft.com/office/drawing/2014/main" id="{B2830214-1967-4241-857F-80945B7B1579}"/>
                </a:ext>
              </a:extLst>
            </p:cNvPr>
            <p:cNvSpPr/>
            <p:nvPr/>
          </p:nvSpPr>
          <p:spPr>
            <a:xfrm>
              <a:off x="8258902" y="2396188"/>
              <a:ext cx="29119" cy="22101"/>
            </a:xfrm>
            <a:custGeom>
              <a:avLst/>
              <a:gdLst/>
              <a:ahLst/>
              <a:cxnLst/>
              <a:rect l="l" t="t" r="r" b="b"/>
              <a:pathLst>
                <a:path w="917" h="696" extrusionOk="0">
                  <a:moveTo>
                    <a:pt x="165" y="0"/>
                  </a:moveTo>
                  <a:cubicBezTo>
                    <a:pt x="114" y="0"/>
                    <a:pt x="64" y="22"/>
                    <a:pt x="36" y="64"/>
                  </a:cubicBezTo>
                  <a:cubicBezTo>
                    <a:pt x="0" y="148"/>
                    <a:pt x="12" y="243"/>
                    <a:pt x="84" y="291"/>
                  </a:cubicBezTo>
                  <a:cubicBezTo>
                    <a:pt x="262" y="410"/>
                    <a:pt x="441" y="529"/>
                    <a:pt x="631" y="660"/>
                  </a:cubicBezTo>
                  <a:cubicBezTo>
                    <a:pt x="667" y="684"/>
                    <a:pt x="691" y="695"/>
                    <a:pt x="726" y="695"/>
                  </a:cubicBezTo>
                  <a:cubicBezTo>
                    <a:pt x="762" y="695"/>
                    <a:pt x="834" y="660"/>
                    <a:pt x="857" y="624"/>
                  </a:cubicBezTo>
                  <a:cubicBezTo>
                    <a:pt x="917" y="565"/>
                    <a:pt x="893" y="457"/>
                    <a:pt x="810" y="398"/>
                  </a:cubicBezTo>
                  <a:cubicBezTo>
                    <a:pt x="619" y="267"/>
                    <a:pt x="441" y="148"/>
                    <a:pt x="262" y="29"/>
                  </a:cubicBezTo>
                  <a:cubicBezTo>
                    <a:pt x="234" y="10"/>
                    <a:pt x="199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864;p58">
              <a:extLst>
                <a:ext uri="{FF2B5EF4-FFF2-40B4-BE49-F238E27FC236}">
                  <a16:creationId xmlns:a16="http://schemas.microsoft.com/office/drawing/2014/main" id="{96159EF8-637E-4CBF-933E-217431473DB4}"/>
                </a:ext>
              </a:extLst>
            </p:cNvPr>
            <p:cNvSpPr/>
            <p:nvPr/>
          </p:nvSpPr>
          <p:spPr>
            <a:xfrm>
              <a:off x="8051320" y="2350207"/>
              <a:ext cx="194753" cy="49919"/>
            </a:xfrm>
            <a:custGeom>
              <a:avLst/>
              <a:gdLst/>
              <a:ahLst/>
              <a:cxnLst/>
              <a:rect l="l" t="t" r="r" b="b"/>
              <a:pathLst>
                <a:path w="6133" h="1572" extrusionOk="0">
                  <a:moveTo>
                    <a:pt x="3299" y="0"/>
                  </a:moveTo>
                  <a:cubicBezTo>
                    <a:pt x="2501" y="0"/>
                    <a:pt x="1441" y="417"/>
                    <a:pt x="108" y="1274"/>
                  </a:cubicBezTo>
                  <a:cubicBezTo>
                    <a:pt x="24" y="1322"/>
                    <a:pt x="1" y="1429"/>
                    <a:pt x="60" y="1501"/>
                  </a:cubicBezTo>
                  <a:cubicBezTo>
                    <a:pt x="84" y="1548"/>
                    <a:pt x="144" y="1572"/>
                    <a:pt x="191" y="1572"/>
                  </a:cubicBezTo>
                  <a:cubicBezTo>
                    <a:pt x="227" y="1572"/>
                    <a:pt x="251" y="1560"/>
                    <a:pt x="286" y="1548"/>
                  </a:cubicBezTo>
                  <a:cubicBezTo>
                    <a:pt x="1572" y="727"/>
                    <a:pt x="2560" y="322"/>
                    <a:pt x="3299" y="322"/>
                  </a:cubicBezTo>
                  <a:cubicBezTo>
                    <a:pt x="3954" y="322"/>
                    <a:pt x="4787" y="643"/>
                    <a:pt x="5859" y="1262"/>
                  </a:cubicBezTo>
                  <a:cubicBezTo>
                    <a:pt x="5885" y="1277"/>
                    <a:pt x="5912" y="1284"/>
                    <a:pt x="5939" y="1284"/>
                  </a:cubicBezTo>
                  <a:cubicBezTo>
                    <a:pt x="5997" y="1284"/>
                    <a:pt x="6052" y="1252"/>
                    <a:pt x="6085" y="1203"/>
                  </a:cubicBezTo>
                  <a:cubicBezTo>
                    <a:pt x="6132" y="1131"/>
                    <a:pt x="6097" y="1024"/>
                    <a:pt x="6025" y="977"/>
                  </a:cubicBezTo>
                  <a:cubicBezTo>
                    <a:pt x="4906" y="322"/>
                    <a:pt x="4013" y="0"/>
                    <a:pt x="3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865;p58">
              <a:extLst>
                <a:ext uri="{FF2B5EF4-FFF2-40B4-BE49-F238E27FC236}">
                  <a16:creationId xmlns:a16="http://schemas.microsoft.com/office/drawing/2014/main" id="{796F723F-1214-4E4F-B9B5-B9C8EE34D912}"/>
                </a:ext>
              </a:extLst>
            </p:cNvPr>
            <p:cNvSpPr/>
            <p:nvPr/>
          </p:nvSpPr>
          <p:spPr>
            <a:xfrm>
              <a:off x="7989683" y="2378183"/>
              <a:ext cx="332761" cy="206090"/>
            </a:xfrm>
            <a:custGeom>
              <a:avLst/>
              <a:gdLst/>
              <a:ahLst/>
              <a:cxnLst/>
              <a:rect l="l" t="t" r="r" b="b"/>
              <a:pathLst>
                <a:path w="10479" h="6490" extrusionOk="0">
                  <a:moveTo>
                    <a:pt x="5240" y="334"/>
                  </a:moveTo>
                  <a:cubicBezTo>
                    <a:pt x="6597" y="334"/>
                    <a:pt x="9276" y="2453"/>
                    <a:pt x="10086" y="3096"/>
                  </a:cubicBezTo>
                  <a:cubicBezTo>
                    <a:pt x="10121" y="3132"/>
                    <a:pt x="10157" y="3179"/>
                    <a:pt x="10157" y="3239"/>
                  </a:cubicBezTo>
                  <a:cubicBezTo>
                    <a:pt x="10157" y="3298"/>
                    <a:pt x="10121" y="3346"/>
                    <a:pt x="10086" y="3394"/>
                  </a:cubicBezTo>
                  <a:cubicBezTo>
                    <a:pt x="9288" y="4025"/>
                    <a:pt x="6597" y="6144"/>
                    <a:pt x="5240" y="6144"/>
                  </a:cubicBezTo>
                  <a:cubicBezTo>
                    <a:pt x="3894" y="6144"/>
                    <a:pt x="1215" y="4025"/>
                    <a:pt x="406" y="3394"/>
                  </a:cubicBezTo>
                  <a:cubicBezTo>
                    <a:pt x="358" y="3346"/>
                    <a:pt x="334" y="3298"/>
                    <a:pt x="334" y="3239"/>
                  </a:cubicBezTo>
                  <a:cubicBezTo>
                    <a:pt x="334" y="3179"/>
                    <a:pt x="358" y="3120"/>
                    <a:pt x="406" y="3096"/>
                  </a:cubicBezTo>
                  <a:cubicBezTo>
                    <a:pt x="1192" y="2453"/>
                    <a:pt x="3894" y="334"/>
                    <a:pt x="5240" y="334"/>
                  </a:cubicBezTo>
                  <a:close/>
                  <a:moveTo>
                    <a:pt x="5240" y="0"/>
                  </a:moveTo>
                  <a:cubicBezTo>
                    <a:pt x="3811" y="0"/>
                    <a:pt x="1239" y="1977"/>
                    <a:pt x="191" y="2822"/>
                  </a:cubicBezTo>
                  <a:cubicBezTo>
                    <a:pt x="84" y="2929"/>
                    <a:pt x="1" y="3072"/>
                    <a:pt x="1" y="3239"/>
                  </a:cubicBezTo>
                  <a:cubicBezTo>
                    <a:pt x="1" y="3406"/>
                    <a:pt x="84" y="3548"/>
                    <a:pt x="191" y="3656"/>
                  </a:cubicBezTo>
                  <a:cubicBezTo>
                    <a:pt x="1239" y="4501"/>
                    <a:pt x="3811" y="6489"/>
                    <a:pt x="5240" y="6489"/>
                  </a:cubicBezTo>
                  <a:cubicBezTo>
                    <a:pt x="6657" y="6489"/>
                    <a:pt x="9252" y="4501"/>
                    <a:pt x="10288" y="3656"/>
                  </a:cubicBezTo>
                  <a:cubicBezTo>
                    <a:pt x="10407" y="3548"/>
                    <a:pt x="10478" y="3406"/>
                    <a:pt x="10478" y="3239"/>
                  </a:cubicBezTo>
                  <a:cubicBezTo>
                    <a:pt x="10478" y="3072"/>
                    <a:pt x="10407" y="2929"/>
                    <a:pt x="10288" y="2822"/>
                  </a:cubicBezTo>
                  <a:cubicBezTo>
                    <a:pt x="9252" y="1977"/>
                    <a:pt x="6668" y="0"/>
                    <a:pt x="5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866;p58">
              <a:extLst>
                <a:ext uri="{FF2B5EF4-FFF2-40B4-BE49-F238E27FC236}">
                  <a16:creationId xmlns:a16="http://schemas.microsoft.com/office/drawing/2014/main" id="{5876BF7A-B9B8-473C-8035-294543C1C90C}"/>
                </a:ext>
              </a:extLst>
            </p:cNvPr>
            <p:cNvSpPr/>
            <p:nvPr/>
          </p:nvSpPr>
          <p:spPr>
            <a:xfrm>
              <a:off x="8081201" y="2405746"/>
              <a:ext cx="151598" cy="149884"/>
            </a:xfrm>
            <a:custGeom>
              <a:avLst/>
              <a:gdLst/>
              <a:ahLst/>
              <a:cxnLst/>
              <a:rect l="l" t="t" r="r" b="b"/>
              <a:pathLst>
                <a:path w="4774" h="4720" extrusionOk="0">
                  <a:moveTo>
                    <a:pt x="2351" y="1"/>
                  </a:moveTo>
                  <a:cubicBezTo>
                    <a:pt x="2329" y="1"/>
                    <a:pt x="2308" y="1"/>
                    <a:pt x="2286" y="2"/>
                  </a:cubicBezTo>
                  <a:cubicBezTo>
                    <a:pt x="1048" y="49"/>
                    <a:pt x="36" y="1049"/>
                    <a:pt x="12" y="2288"/>
                  </a:cubicBezTo>
                  <a:cubicBezTo>
                    <a:pt x="0" y="2907"/>
                    <a:pt x="203" y="3478"/>
                    <a:pt x="572" y="3907"/>
                  </a:cubicBezTo>
                  <a:cubicBezTo>
                    <a:pt x="602" y="3943"/>
                    <a:pt x="646" y="3960"/>
                    <a:pt x="691" y="3960"/>
                  </a:cubicBezTo>
                  <a:cubicBezTo>
                    <a:pt x="735" y="3960"/>
                    <a:pt x="780" y="3943"/>
                    <a:pt x="810" y="3907"/>
                  </a:cubicBezTo>
                  <a:cubicBezTo>
                    <a:pt x="869" y="3847"/>
                    <a:pt x="869" y="3740"/>
                    <a:pt x="810" y="3681"/>
                  </a:cubicBezTo>
                  <a:cubicBezTo>
                    <a:pt x="488" y="3312"/>
                    <a:pt x="310" y="2800"/>
                    <a:pt x="322" y="2264"/>
                  </a:cubicBezTo>
                  <a:cubicBezTo>
                    <a:pt x="369" y="1228"/>
                    <a:pt x="1215" y="383"/>
                    <a:pt x="2262" y="335"/>
                  </a:cubicBezTo>
                  <a:cubicBezTo>
                    <a:pt x="2297" y="333"/>
                    <a:pt x="2332" y="332"/>
                    <a:pt x="2366" y="332"/>
                  </a:cubicBezTo>
                  <a:cubicBezTo>
                    <a:pt x="3487" y="332"/>
                    <a:pt x="4416" y="1263"/>
                    <a:pt x="4382" y="2407"/>
                  </a:cubicBezTo>
                  <a:cubicBezTo>
                    <a:pt x="4370" y="3478"/>
                    <a:pt x="3489" y="4347"/>
                    <a:pt x="2417" y="4395"/>
                  </a:cubicBezTo>
                  <a:cubicBezTo>
                    <a:pt x="2394" y="4396"/>
                    <a:pt x="2371" y="4396"/>
                    <a:pt x="2348" y="4396"/>
                  </a:cubicBezTo>
                  <a:cubicBezTo>
                    <a:pt x="2003" y="4396"/>
                    <a:pt x="1671" y="4313"/>
                    <a:pt x="1381" y="4157"/>
                  </a:cubicBezTo>
                  <a:cubicBezTo>
                    <a:pt x="1355" y="4141"/>
                    <a:pt x="1323" y="4132"/>
                    <a:pt x="1290" y="4132"/>
                  </a:cubicBezTo>
                  <a:cubicBezTo>
                    <a:pt x="1248" y="4132"/>
                    <a:pt x="1206" y="4147"/>
                    <a:pt x="1179" y="4181"/>
                  </a:cubicBezTo>
                  <a:cubicBezTo>
                    <a:pt x="1108" y="4264"/>
                    <a:pt x="1119" y="4395"/>
                    <a:pt x="1227" y="4443"/>
                  </a:cubicBezTo>
                  <a:cubicBezTo>
                    <a:pt x="1540" y="4615"/>
                    <a:pt x="1902" y="4720"/>
                    <a:pt x="2287" y="4720"/>
                  </a:cubicBezTo>
                  <a:cubicBezTo>
                    <a:pt x="2326" y="4720"/>
                    <a:pt x="2366" y="4719"/>
                    <a:pt x="2405" y="4716"/>
                  </a:cubicBezTo>
                  <a:cubicBezTo>
                    <a:pt x="3655" y="4693"/>
                    <a:pt x="4679" y="3681"/>
                    <a:pt x="4715" y="2442"/>
                  </a:cubicBezTo>
                  <a:cubicBezTo>
                    <a:pt x="4774" y="1095"/>
                    <a:pt x="3690" y="1"/>
                    <a:pt x="23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867;p58">
              <a:extLst>
                <a:ext uri="{FF2B5EF4-FFF2-40B4-BE49-F238E27FC236}">
                  <a16:creationId xmlns:a16="http://schemas.microsoft.com/office/drawing/2014/main" id="{5572B500-6F7E-460D-9F17-4B1EC44F889C}"/>
                </a:ext>
              </a:extLst>
            </p:cNvPr>
            <p:cNvSpPr/>
            <p:nvPr/>
          </p:nvSpPr>
          <p:spPr>
            <a:xfrm>
              <a:off x="8115973" y="2440550"/>
              <a:ext cx="80562" cy="80213"/>
            </a:xfrm>
            <a:custGeom>
              <a:avLst/>
              <a:gdLst/>
              <a:ahLst/>
              <a:cxnLst/>
              <a:rect l="l" t="t" r="r" b="b"/>
              <a:pathLst>
                <a:path w="2537" h="2526" extrusionOk="0">
                  <a:moveTo>
                    <a:pt x="1263" y="1"/>
                  </a:moveTo>
                  <a:cubicBezTo>
                    <a:pt x="572" y="1"/>
                    <a:pt x="1" y="561"/>
                    <a:pt x="1" y="1263"/>
                  </a:cubicBezTo>
                  <a:cubicBezTo>
                    <a:pt x="1" y="1965"/>
                    <a:pt x="572" y="2525"/>
                    <a:pt x="1263" y="2525"/>
                  </a:cubicBezTo>
                  <a:cubicBezTo>
                    <a:pt x="1965" y="2525"/>
                    <a:pt x="2537" y="1965"/>
                    <a:pt x="2537" y="1263"/>
                  </a:cubicBezTo>
                  <a:cubicBezTo>
                    <a:pt x="2537" y="1168"/>
                    <a:pt x="2453" y="1096"/>
                    <a:pt x="2370" y="1096"/>
                  </a:cubicBezTo>
                  <a:cubicBezTo>
                    <a:pt x="2275" y="1096"/>
                    <a:pt x="2203" y="1168"/>
                    <a:pt x="2203" y="1263"/>
                  </a:cubicBezTo>
                  <a:cubicBezTo>
                    <a:pt x="2203" y="1787"/>
                    <a:pt x="1787" y="2204"/>
                    <a:pt x="1263" y="2204"/>
                  </a:cubicBezTo>
                  <a:cubicBezTo>
                    <a:pt x="751" y="2204"/>
                    <a:pt x="334" y="1787"/>
                    <a:pt x="334" y="1263"/>
                  </a:cubicBezTo>
                  <a:cubicBezTo>
                    <a:pt x="334" y="739"/>
                    <a:pt x="751" y="322"/>
                    <a:pt x="1263" y="322"/>
                  </a:cubicBezTo>
                  <a:cubicBezTo>
                    <a:pt x="1358" y="322"/>
                    <a:pt x="1429" y="251"/>
                    <a:pt x="1429" y="156"/>
                  </a:cubicBezTo>
                  <a:cubicBezTo>
                    <a:pt x="1429" y="72"/>
                    <a:pt x="1358" y="1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9868;p58">
              <a:extLst>
                <a:ext uri="{FF2B5EF4-FFF2-40B4-BE49-F238E27FC236}">
                  <a16:creationId xmlns:a16="http://schemas.microsoft.com/office/drawing/2014/main" id="{34E05827-72BC-4FAB-BFB1-D0062E78343F}"/>
                </a:ext>
              </a:extLst>
            </p:cNvPr>
            <p:cNvSpPr/>
            <p:nvPr/>
          </p:nvSpPr>
          <p:spPr>
            <a:xfrm>
              <a:off x="8164749" y="2447377"/>
              <a:ext cx="24610" cy="246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10887;p60">
            <a:extLst>
              <a:ext uri="{FF2B5EF4-FFF2-40B4-BE49-F238E27FC236}">
                <a16:creationId xmlns:a16="http://schemas.microsoft.com/office/drawing/2014/main" id="{44DDC9A5-42BC-40CB-9B0E-DE5FDAC95E9E}"/>
              </a:ext>
            </a:extLst>
          </p:cNvPr>
          <p:cNvSpPr/>
          <p:nvPr/>
        </p:nvSpPr>
        <p:spPr>
          <a:xfrm>
            <a:off x="3670550" y="3263610"/>
            <a:ext cx="394152" cy="361529"/>
          </a:xfrm>
          <a:custGeom>
            <a:avLst/>
            <a:gdLst/>
            <a:ahLst/>
            <a:cxnLst/>
            <a:rect l="l" t="t" r="r" b="b"/>
            <a:pathLst>
              <a:path w="12384" h="11359" extrusionOk="0">
                <a:moveTo>
                  <a:pt x="2775" y="1024"/>
                </a:moveTo>
                <a:cubicBezTo>
                  <a:pt x="3346" y="1024"/>
                  <a:pt x="3811" y="1501"/>
                  <a:pt x="3811" y="2060"/>
                </a:cubicBezTo>
                <a:cubicBezTo>
                  <a:pt x="3811" y="2298"/>
                  <a:pt x="3727" y="2536"/>
                  <a:pt x="3573" y="2727"/>
                </a:cubicBezTo>
                <a:cubicBezTo>
                  <a:pt x="3525" y="2786"/>
                  <a:pt x="3513" y="2870"/>
                  <a:pt x="3549" y="2941"/>
                </a:cubicBezTo>
                <a:cubicBezTo>
                  <a:pt x="3573" y="3013"/>
                  <a:pt x="3644" y="3060"/>
                  <a:pt x="3727" y="3060"/>
                </a:cubicBezTo>
                <a:lnTo>
                  <a:pt x="4096" y="3060"/>
                </a:lnTo>
                <a:cubicBezTo>
                  <a:pt x="4120" y="3060"/>
                  <a:pt x="4156" y="3084"/>
                  <a:pt x="4156" y="3120"/>
                </a:cubicBezTo>
                <a:lnTo>
                  <a:pt x="4156" y="3370"/>
                </a:lnTo>
                <a:cubicBezTo>
                  <a:pt x="4156" y="3406"/>
                  <a:pt x="4120" y="3429"/>
                  <a:pt x="4096" y="3429"/>
                </a:cubicBezTo>
                <a:lnTo>
                  <a:pt x="1846" y="3429"/>
                </a:lnTo>
                <a:lnTo>
                  <a:pt x="1453" y="3418"/>
                </a:lnTo>
                <a:cubicBezTo>
                  <a:pt x="1418" y="3418"/>
                  <a:pt x="1394" y="3382"/>
                  <a:pt x="1394" y="3358"/>
                </a:cubicBezTo>
                <a:lnTo>
                  <a:pt x="1394" y="3096"/>
                </a:lnTo>
                <a:cubicBezTo>
                  <a:pt x="1394" y="3072"/>
                  <a:pt x="1418" y="3037"/>
                  <a:pt x="1453" y="3037"/>
                </a:cubicBezTo>
                <a:lnTo>
                  <a:pt x="3132" y="3037"/>
                </a:lnTo>
                <a:cubicBezTo>
                  <a:pt x="3239" y="3037"/>
                  <a:pt x="3323" y="2953"/>
                  <a:pt x="3323" y="2846"/>
                </a:cubicBezTo>
                <a:cubicBezTo>
                  <a:pt x="3323" y="2739"/>
                  <a:pt x="3227" y="2656"/>
                  <a:pt x="3132" y="2656"/>
                </a:cubicBezTo>
                <a:lnTo>
                  <a:pt x="1906" y="2656"/>
                </a:lnTo>
                <a:cubicBezTo>
                  <a:pt x="1787" y="2477"/>
                  <a:pt x="1727" y="2275"/>
                  <a:pt x="1727" y="2060"/>
                </a:cubicBezTo>
                <a:cubicBezTo>
                  <a:pt x="1727" y="1477"/>
                  <a:pt x="2203" y="1024"/>
                  <a:pt x="2775" y="1024"/>
                </a:cubicBezTo>
                <a:close/>
                <a:moveTo>
                  <a:pt x="9597" y="1024"/>
                </a:moveTo>
                <a:cubicBezTo>
                  <a:pt x="10169" y="1024"/>
                  <a:pt x="10645" y="1501"/>
                  <a:pt x="10645" y="2060"/>
                </a:cubicBezTo>
                <a:cubicBezTo>
                  <a:pt x="10645" y="2298"/>
                  <a:pt x="10550" y="2536"/>
                  <a:pt x="10407" y="2727"/>
                </a:cubicBezTo>
                <a:cubicBezTo>
                  <a:pt x="10359" y="2786"/>
                  <a:pt x="10347" y="2870"/>
                  <a:pt x="10371" y="2941"/>
                </a:cubicBezTo>
                <a:cubicBezTo>
                  <a:pt x="10407" y="3013"/>
                  <a:pt x="10478" y="3060"/>
                  <a:pt x="10550" y="3060"/>
                </a:cubicBezTo>
                <a:lnTo>
                  <a:pt x="10931" y="3060"/>
                </a:lnTo>
                <a:cubicBezTo>
                  <a:pt x="10954" y="3060"/>
                  <a:pt x="10990" y="3084"/>
                  <a:pt x="10990" y="3120"/>
                </a:cubicBezTo>
                <a:lnTo>
                  <a:pt x="10990" y="3370"/>
                </a:lnTo>
                <a:cubicBezTo>
                  <a:pt x="10990" y="3406"/>
                  <a:pt x="10954" y="3429"/>
                  <a:pt x="10931" y="3429"/>
                </a:cubicBezTo>
                <a:lnTo>
                  <a:pt x="8276" y="3429"/>
                </a:lnTo>
                <a:lnTo>
                  <a:pt x="8276" y="3418"/>
                </a:lnTo>
                <a:cubicBezTo>
                  <a:pt x="8252" y="3418"/>
                  <a:pt x="8216" y="3382"/>
                  <a:pt x="8216" y="3358"/>
                </a:cubicBezTo>
                <a:lnTo>
                  <a:pt x="8216" y="3096"/>
                </a:lnTo>
                <a:cubicBezTo>
                  <a:pt x="8216" y="3072"/>
                  <a:pt x="8252" y="3037"/>
                  <a:pt x="8276" y="3037"/>
                </a:cubicBezTo>
                <a:lnTo>
                  <a:pt x="9954" y="3037"/>
                </a:lnTo>
                <a:cubicBezTo>
                  <a:pt x="10061" y="3037"/>
                  <a:pt x="10157" y="2953"/>
                  <a:pt x="10157" y="2846"/>
                </a:cubicBezTo>
                <a:cubicBezTo>
                  <a:pt x="10157" y="2739"/>
                  <a:pt x="10061" y="2656"/>
                  <a:pt x="9954" y="2656"/>
                </a:cubicBezTo>
                <a:lnTo>
                  <a:pt x="8740" y="2656"/>
                </a:lnTo>
                <a:cubicBezTo>
                  <a:pt x="8621" y="2477"/>
                  <a:pt x="8561" y="2275"/>
                  <a:pt x="8561" y="2060"/>
                </a:cubicBezTo>
                <a:cubicBezTo>
                  <a:pt x="8561" y="1477"/>
                  <a:pt x="9038" y="1024"/>
                  <a:pt x="9597" y="1024"/>
                </a:cubicBezTo>
                <a:close/>
                <a:moveTo>
                  <a:pt x="6192" y="2691"/>
                </a:moveTo>
                <a:cubicBezTo>
                  <a:pt x="6763" y="2691"/>
                  <a:pt x="7240" y="3167"/>
                  <a:pt x="7240" y="3727"/>
                </a:cubicBezTo>
                <a:cubicBezTo>
                  <a:pt x="7240" y="3965"/>
                  <a:pt x="7144" y="4203"/>
                  <a:pt x="7002" y="4394"/>
                </a:cubicBezTo>
                <a:cubicBezTo>
                  <a:pt x="6954" y="4453"/>
                  <a:pt x="6942" y="4537"/>
                  <a:pt x="6966" y="4608"/>
                </a:cubicBezTo>
                <a:cubicBezTo>
                  <a:pt x="7002" y="4680"/>
                  <a:pt x="7073" y="4727"/>
                  <a:pt x="7144" y="4727"/>
                </a:cubicBezTo>
                <a:lnTo>
                  <a:pt x="7514" y="4727"/>
                </a:lnTo>
                <a:cubicBezTo>
                  <a:pt x="7549" y="4727"/>
                  <a:pt x="7573" y="4751"/>
                  <a:pt x="7573" y="4787"/>
                </a:cubicBezTo>
                <a:lnTo>
                  <a:pt x="7573" y="5037"/>
                </a:lnTo>
                <a:cubicBezTo>
                  <a:pt x="7573" y="5072"/>
                  <a:pt x="7549" y="5096"/>
                  <a:pt x="7514" y="5096"/>
                </a:cubicBezTo>
                <a:lnTo>
                  <a:pt x="4870" y="5096"/>
                </a:lnTo>
                <a:lnTo>
                  <a:pt x="4870" y="5084"/>
                </a:lnTo>
                <a:cubicBezTo>
                  <a:pt x="4847" y="5084"/>
                  <a:pt x="4811" y="5049"/>
                  <a:pt x="4811" y="5025"/>
                </a:cubicBezTo>
                <a:lnTo>
                  <a:pt x="4811" y="4775"/>
                </a:lnTo>
                <a:cubicBezTo>
                  <a:pt x="4811" y="4739"/>
                  <a:pt x="4847" y="4715"/>
                  <a:pt x="4870" y="4715"/>
                </a:cubicBezTo>
                <a:lnTo>
                  <a:pt x="6549" y="4715"/>
                </a:lnTo>
                <a:cubicBezTo>
                  <a:pt x="6656" y="4715"/>
                  <a:pt x="6740" y="4620"/>
                  <a:pt x="6740" y="4513"/>
                </a:cubicBezTo>
                <a:cubicBezTo>
                  <a:pt x="6740" y="4418"/>
                  <a:pt x="6656" y="4322"/>
                  <a:pt x="6549" y="4322"/>
                </a:cubicBezTo>
                <a:lnTo>
                  <a:pt x="5335" y="4322"/>
                </a:lnTo>
                <a:cubicBezTo>
                  <a:pt x="5216" y="4144"/>
                  <a:pt x="5156" y="3941"/>
                  <a:pt x="5156" y="3727"/>
                </a:cubicBezTo>
                <a:cubicBezTo>
                  <a:pt x="5156" y="3144"/>
                  <a:pt x="5632" y="2691"/>
                  <a:pt x="6192" y="2691"/>
                </a:cubicBezTo>
                <a:close/>
                <a:moveTo>
                  <a:pt x="3477" y="3799"/>
                </a:moveTo>
                <a:cubicBezTo>
                  <a:pt x="3442" y="4203"/>
                  <a:pt x="3442" y="5072"/>
                  <a:pt x="3870" y="6335"/>
                </a:cubicBezTo>
                <a:lnTo>
                  <a:pt x="1703" y="6335"/>
                </a:lnTo>
                <a:cubicBezTo>
                  <a:pt x="2132" y="5072"/>
                  <a:pt x="2132" y="4203"/>
                  <a:pt x="2108" y="3799"/>
                </a:cubicBezTo>
                <a:close/>
                <a:moveTo>
                  <a:pt x="10288" y="3799"/>
                </a:moveTo>
                <a:cubicBezTo>
                  <a:pt x="10264" y="4203"/>
                  <a:pt x="10264" y="5072"/>
                  <a:pt x="10693" y="6335"/>
                </a:cubicBezTo>
                <a:lnTo>
                  <a:pt x="8514" y="6335"/>
                </a:lnTo>
                <a:cubicBezTo>
                  <a:pt x="8954" y="5072"/>
                  <a:pt x="8966" y="4203"/>
                  <a:pt x="8918" y="3799"/>
                </a:cubicBezTo>
                <a:close/>
                <a:moveTo>
                  <a:pt x="4037" y="6739"/>
                </a:moveTo>
                <a:lnTo>
                  <a:pt x="4096" y="7097"/>
                </a:lnTo>
                <a:lnTo>
                  <a:pt x="1489" y="7097"/>
                </a:lnTo>
                <a:lnTo>
                  <a:pt x="1549" y="6739"/>
                </a:lnTo>
                <a:close/>
                <a:moveTo>
                  <a:pt x="10859" y="6739"/>
                </a:moveTo>
                <a:lnTo>
                  <a:pt x="10919" y="7097"/>
                </a:lnTo>
                <a:lnTo>
                  <a:pt x="8311" y="7097"/>
                </a:lnTo>
                <a:lnTo>
                  <a:pt x="8371" y="6739"/>
                </a:lnTo>
                <a:close/>
                <a:moveTo>
                  <a:pt x="6883" y="5465"/>
                </a:moveTo>
                <a:cubicBezTo>
                  <a:pt x="6847" y="5870"/>
                  <a:pt x="6847" y="6739"/>
                  <a:pt x="7287" y="8001"/>
                </a:cubicBezTo>
                <a:lnTo>
                  <a:pt x="5108" y="8001"/>
                </a:lnTo>
                <a:cubicBezTo>
                  <a:pt x="5537" y="6751"/>
                  <a:pt x="5537" y="5870"/>
                  <a:pt x="5513" y="5465"/>
                </a:cubicBezTo>
                <a:close/>
                <a:moveTo>
                  <a:pt x="4513" y="7478"/>
                </a:moveTo>
                <a:lnTo>
                  <a:pt x="4668" y="8049"/>
                </a:lnTo>
                <a:lnTo>
                  <a:pt x="4668" y="8061"/>
                </a:lnTo>
                <a:cubicBezTo>
                  <a:pt x="4632" y="8085"/>
                  <a:pt x="4608" y="8132"/>
                  <a:pt x="4608" y="8180"/>
                </a:cubicBezTo>
                <a:lnTo>
                  <a:pt x="4525" y="8561"/>
                </a:lnTo>
                <a:lnTo>
                  <a:pt x="775" y="8561"/>
                </a:lnTo>
                <a:lnTo>
                  <a:pt x="1072" y="7478"/>
                </a:lnTo>
                <a:close/>
                <a:moveTo>
                  <a:pt x="11335" y="7478"/>
                </a:moveTo>
                <a:lnTo>
                  <a:pt x="11633" y="8561"/>
                </a:lnTo>
                <a:lnTo>
                  <a:pt x="7883" y="8561"/>
                </a:lnTo>
                <a:lnTo>
                  <a:pt x="7799" y="8180"/>
                </a:lnTo>
                <a:cubicBezTo>
                  <a:pt x="7787" y="8120"/>
                  <a:pt x="7764" y="8085"/>
                  <a:pt x="7740" y="8049"/>
                </a:cubicBezTo>
                <a:lnTo>
                  <a:pt x="7895" y="7478"/>
                </a:lnTo>
                <a:close/>
                <a:moveTo>
                  <a:pt x="7442" y="8394"/>
                </a:moveTo>
                <a:lnTo>
                  <a:pt x="7502" y="8752"/>
                </a:lnTo>
                <a:lnTo>
                  <a:pt x="4906" y="8752"/>
                </a:lnTo>
                <a:lnTo>
                  <a:pt x="4966" y="8394"/>
                </a:lnTo>
                <a:close/>
                <a:moveTo>
                  <a:pt x="4132" y="8954"/>
                </a:moveTo>
                <a:lnTo>
                  <a:pt x="4037" y="9311"/>
                </a:lnTo>
                <a:lnTo>
                  <a:pt x="406" y="9311"/>
                </a:lnTo>
                <a:lnTo>
                  <a:pt x="406" y="8954"/>
                </a:lnTo>
                <a:close/>
                <a:moveTo>
                  <a:pt x="12002" y="8954"/>
                </a:moveTo>
                <a:lnTo>
                  <a:pt x="12002" y="9311"/>
                </a:lnTo>
                <a:lnTo>
                  <a:pt x="8371" y="9311"/>
                </a:lnTo>
                <a:lnTo>
                  <a:pt x="8276" y="8954"/>
                </a:lnTo>
                <a:close/>
                <a:moveTo>
                  <a:pt x="7906" y="9144"/>
                </a:moveTo>
                <a:lnTo>
                  <a:pt x="8204" y="10228"/>
                </a:lnTo>
                <a:lnTo>
                  <a:pt x="4192" y="10228"/>
                </a:lnTo>
                <a:lnTo>
                  <a:pt x="4489" y="9144"/>
                </a:lnTo>
                <a:close/>
                <a:moveTo>
                  <a:pt x="8573" y="10621"/>
                </a:moveTo>
                <a:lnTo>
                  <a:pt x="8573" y="10978"/>
                </a:lnTo>
                <a:lnTo>
                  <a:pt x="3799" y="10978"/>
                </a:lnTo>
                <a:lnTo>
                  <a:pt x="3799" y="10621"/>
                </a:lnTo>
                <a:close/>
                <a:moveTo>
                  <a:pt x="9621" y="0"/>
                </a:moveTo>
                <a:cubicBezTo>
                  <a:pt x="9514" y="0"/>
                  <a:pt x="9430" y="96"/>
                  <a:pt x="9430" y="203"/>
                </a:cubicBezTo>
                <a:lnTo>
                  <a:pt x="9430" y="596"/>
                </a:lnTo>
                <a:cubicBezTo>
                  <a:pt x="8728" y="691"/>
                  <a:pt x="8180" y="1298"/>
                  <a:pt x="8180" y="2024"/>
                </a:cubicBezTo>
                <a:cubicBezTo>
                  <a:pt x="8180" y="2239"/>
                  <a:pt x="8216" y="2441"/>
                  <a:pt x="8311" y="2620"/>
                </a:cubicBezTo>
                <a:lnTo>
                  <a:pt x="8299" y="2620"/>
                </a:lnTo>
                <a:cubicBezTo>
                  <a:pt x="8037" y="2620"/>
                  <a:pt x="7835" y="2834"/>
                  <a:pt x="7835" y="3084"/>
                </a:cubicBezTo>
                <a:lnTo>
                  <a:pt x="7835" y="3334"/>
                </a:lnTo>
                <a:cubicBezTo>
                  <a:pt x="7835" y="3596"/>
                  <a:pt x="8037" y="3799"/>
                  <a:pt x="8299" y="3799"/>
                </a:cubicBezTo>
                <a:lnTo>
                  <a:pt x="8549" y="3799"/>
                </a:lnTo>
                <a:cubicBezTo>
                  <a:pt x="8573" y="4144"/>
                  <a:pt x="8597" y="5037"/>
                  <a:pt x="8121" y="6358"/>
                </a:cubicBezTo>
                <a:cubicBezTo>
                  <a:pt x="8073" y="6394"/>
                  <a:pt x="8037" y="6442"/>
                  <a:pt x="8026" y="6501"/>
                </a:cubicBezTo>
                <a:lnTo>
                  <a:pt x="7918" y="7073"/>
                </a:lnTo>
                <a:lnTo>
                  <a:pt x="7764" y="7073"/>
                </a:lnTo>
                <a:cubicBezTo>
                  <a:pt x="7668" y="7073"/>
                  <a:pt x="7597" y="7132"/>
                  <a:pt x="7561" y="7228"/>
                </a:cubicBezTo>
                <a:lnTo>
                  <a:pt x="7525" y="7394"/>
                </a:lnTo>
                <a:cubicBezTo>
                  <a:pt x="7252" y="6418"/>
                  <a:pt x="7264" y="5751"/>
                  <a:pt x="7299" y="5465"/>
                </a:cubicBezTo>
                <a:lnTo>
                  <a:pt x="7549" y="5465"/>
                </a:lnTo>
                <a:cubicBezTo>
                  <a:pt x="7799" y="5465"/>
                  <a:pt x="8014" y="5263"/>
                  <a:pt x="8014" y="5013"/>
                </a:cubicBezTo>
                <a:lnTo>
                  <a:pt x="8014" y="4751"/>
                </a:lnTo>
                <a:cubicBezTo>
                  <a:pt x="8014" y="4501"/>
                  <a:pt x="7799" y="4287"/>
                  <a:pt x="7549" y="4287"/>
                </a:cubicBezTo>
                <a:lnTo>
                  <a:pt x="7537" y="4287"/>
                </a:lnTo>
                <a:cubicBezTo>
                  <a:pt x="7621" y="4108"/>
                  <a:pt x="7668" y="3906"/>
                  <a:pt x="7668" y="3691"/>
                </a:cubicBezTo>
                <a:cubicBezTo>
                  <a:pt x="7668" y="2965"/>
                  <a:pt x="7121" y="2358"/>
                  <a:pt x="6418" y="2263"/>
                </a:cubicBezTo>
                <a:lnTo>
                  <a:pt x="6418" y="1882"/>
                </a:lnTo>
                <a:cubicBezTo>
                  <a:pt x="6418" y="1774"/>
                  <a:pt x="6335" y="1691"/>
                  <a:pt x="6228" y="1691"/>
                </a:cubicBezTo>
                <a:cubicBezTo>
                  <a:pt x="6121" y="1691"/>
                  <a:pt x="6037" y="1774"/>
                  <a:pt x="6037" y="1882"/>
                </a:cubicBezTo>
                <a:lnTo>
                  <a:pt x="6037" y="2286"/>
                </a:lnTo>
                <a:cubicBezTo>
                  <a:pt x="5335" y="2370"/>
                  <a:pt x="4787" y="2989"/>
                  <a:pt x="4787" y="3715"/>
                </a:cubicBezTo>
                <a:cubicBezTo>
                  <a:pt x="4787" y="3918"/>
                  <a:pt x="4823" y="4132"/>
                  <a:pt x="4918" y="4310"/>
                </a:cubicBezTo>
                <a:lnTo>
                  <a:pt x="4906" y="4310"/>
                </a:lnTo>
                <a:cubicBezTo>
                  <a:pt x="4644" y="4310"/>
                  <a:pt x="4442" y="4513"/>
                  <a:pt x="4442" y="4775"/>
                </a:cubicBezTo>
                <a:lnTo>
                  <a:pt x="4442" y="5025"/>
                </a:lnTo>
                <a:cubicBezTo>
                  <a:pt x="4442" y="5275"/>
                  <a:pt x="4644" y="5489"/>
                  <a:pt x="4906" y="5489"/>
                </a:cubicBezTo>
                <a:lnTo>
                  <a:pt x="5156" y="5489"/>
                </a:lnTo>
                <a:cubicBezTo>
                  <a:pt x="5180" y="5763"/>
                  <a:pt x="5180" y="6442"/>
                  <a:pt x="4930" y="7406"/>
                </a:cubicBezTo>
                <a:lnTo>
                  <a:pt x="4882" y="7239"/>
                </a:lnTo>
                <a:cubicBezTo>
                  <a:pt x="4858" y="7156"/>
                  <a:pt x="4787" y="7097"/>
                  <a:pt x="4692" y="7097"/>
                </a:cubicBezTo>
                <a:lnTo>
                  <a:pt x="4525" y="7097"/>
                </a:lnTo>
                <a:lnTo>
                  <a:pt x="4430" y="6513"/>
                </a:lnTo>
                <a:cubicBezTo>
                  <a:pt x="4406" y="6454"/>
                  <a:pt x="4382" y="6406"/>
                  <a:pt x="4335" y="6382"/>
                </a:cubicBezTo>
                <a:cubicBezTo>
                  <a:pt x="3858" y="5049"/>
                  <a:pt x="3870" y="4156"/>
                  <a:pt x="3906" y="3822"/>
                </a:cubicBezTo>
                <a:lnTo>
                  <a:pt x="4156" y="3822"/>
                </a:lnTo>
                <a:cubicBezTo>
                  <a:pt x="4406" y="3822"/>
                  <a:pt x="4620" y="3608"/>
                  <a:pt x="4620" y="3358"/>
                </a:cubicBezTo>
                <a:lnTo>
                  <a:pt x="4620" y="3108"/>
                </a:lnTo>
                <a:cubicBezTo>
                  <a:pt x="4620" y="2846"/>
                  <a:pt x="4406" y="2644"/>
                  <a:pt x="4156" y="2644"/>
                </a:cubicBezTo>
                <a:lnTo>
                  <a:pt x="4144" y="2644"/>
                </a:lnTo>
                <a:cubicBezTo>
                  <a:pt x="4227" y="2465"/>
                  <a:pt x="4275" y="2251"/>
                  <a:pt x="4275" y="2048"/>
                </a:cubicBezTo>
                <a:cubicBezTo>
                  <a:pt x="4275" y="1322"/>
                  <a:pt x="3727" y="703"/>
                  <a:pt x="3025" y="620"/>
                </a:cubicBezTo>
                <a:lnTo>
                  <a:pt x="3025" y="215"/>
                </a:lnTo>
                <a:cubicBezTo>
                  <a:pt x="3025" y="108"/>
                  <a:pt x="2942" y="24"/>
                  <a:pt x="2834" y="24"/>
                </a:cubicBezTo>
                <a:cubicBezTo>
                  <a:pt x="2727" y="24"/>
                  <a:pt x="2644" y="108"/>
                  <a:pt x="2644" y="215"/>
                </a:cubicBezTo>
                <a:lnTo>
                  <a:pt x="2644" y="620"/>
                </a:lnTo>
                <a:cubicBezTo>
                  <a:pt x="1941" y="703"/>
                  <a:pt x="1394" y="1322"/>
                  <a:pt x="1394" y="2048"/>
                </a:cubicBezTo>
                <a:cubicBezTo>
                  <a:pt x="1394" y="2251"/>
                  <a:pt x="1429" y="2465"/>
                  <a:pt x="1525" y="2644"/>
                </a:cubicBezTo>
                <a:lnTo>
                  <a:pt x="1513" y="2644"/>
                </a:lnTo>
                <a:cubicBezTo>
                  <a:pt x="1251" y="2644"/>
                  <a:pt x="1048" y="2846"/>
                  <a:pt x="1048" y="3108"/>
                </a:cubicBezTo>
                <a:lnTo>
                  <a:pt x="1048" y="3358"/>
                </a:lnTo>
                <a:cubicBezTo>
                  <a:pt x="1048" y="3608"/>
                  <a:pt x="1251" y="3822"/>
                  <a:pt x="1513" y="3822"/>
                </a:cubicBezTo>
                <a:lnTo>
                  <a:pt x="1763" y="3822"/>
                </a:lnTo>
                <a:cubicBezTo>
                  <a:pt x="1787" y="4156"/>
                  <a:pt x="1810" y="5049"/>
                  <a:pt x="1334" y="6382"/>
                </a:cubicBezTo>
                <a:cubicBezTo>
                  <a:pt x="1287" y="6406"/>
                  <a:pt x="1251" y="6454"/>
                  <a:pt x="1239" y="6513"/>
                </a:cubicBezTo>
                <a:lnTo>
                  <a:pt x="1132" y="7097"/>
                </a:lnTo>
                <a:lnTo>
                  <a:pt x="977" y="7097"/>
                </a:lnTo>
                <a:cubicBezTo>
                  <a:pt x="882" y="7097"/>
                  <a:pt x="810" y="7156"/>
                  <a:pt x="775" y="7239"/>
                </a:cubicBezTo>
                <a:lnTo>
                  <a:pt x="417" y="8561"/>
                </a:lnTo>
                <a:lnTo>
                  <a:pt x="203" y="8561"/>
                </a:lnTo>
                <a:cubicBezTo>
                  <a:pt x="96" y="8561"/>
                  <a:pt x="1" y="8656"/>
                  <a:pt x="1" y="8763"/>
                </a:cubicBezTo>
                <a:lnTo>
                  <a:pt x="1" y="9502"/>
                </a:lnTo>
                <a:cubicBezTo>
                  <a:pt x="1" y="9609"/>
                  <a:pt x="96" y="9692"/>
                  <a:pt x="203" y="9692"/>
                </a:cubicBezTo>
                <a:lnTo>
                  <a:pt x="3918" y="9692"/>
                </a:lnTo>
                <a:lnTo>
                  <a:pt x="3775" y="10228"/>
                </a:lnTo>
                <a:lnTo>
                  <a:pt x="3620" y="10228"/>
                </a:lnTo>
                <a:cubicBezTo>
                  <a:pt x="3513" y="10228"/>
                  <a:pt x="3430" y="10323"/>
                  <a:pt x="3430" y="10430"/>
                </a:cubicBezTo>
                <a:lnTo>
                  <a:pt x="3430" y="11168"/>
                </a:lnTo>
                <a:cubicBezTo>
                  <a:pt x="3430" y="11276"/>
                  <a:pt x="3513" y="11359"/>
                  <a:pt x="3620" y="11359"/>
                </a:cubicBezTo>
                <a:lnTo>
                  <a:pt x="8788" y="11359"/>
                </a:lnTo>
                <a:cubicBezTo>
                  <a:pt x="8895" y="11359"/>
                  <a:pt x="8978" y="11276"/>
                  <a:pt x="8978" y="11168"/>
                </a:cubicBezTo>
                <a:lnTo>
                  <a:pt x="8978" y="10430"/>
                </a:lnTo>
                <a:cubicBezTo>
                  <a:pt x="8978" y="10323"/>
                  <a:pt x="8895" y="10228"/>
                  <a:pt x="8788" y="10228"/>
                </a:cubicBezTo>
                <a:lnTo>
                  <a:pt x="8621" y="10228"/>
                </a:lnTo>
                <a:lnTo>
                  <a:pt x="8478" y="9692"/>
                </a:lnTo>
                <a:lnTo>
                  <a:pt x="12193" y="9692"/>
                </a:lnTo>
                <a:cubicBezTo>
                  <a:pt x="12300" y="9692"/>
                  <a:pt x="12383" y="9609"/>
                  <a:pt x="12383" y="9502"/>
                </a:cubicBezTo>
                <a:lnTo>
                  <a:pt x="12383" y="8763"/>
                </a:lnTo>
                <a:cubicBezTo>
                  <a:pt x="12383" y="8656"/>
                  <a:pt x="12300" y="8561"/>
                  <a:pt x="12193" y="8561"/>
                </a:cubicBezTo>
                <a:lnTo>
                  <a:pt x="12026" y="8561"/>
                </a:lnTo>
                <a:lnTo>
                  <a:pt x="11669" y="7239"/>
                </a:lnTo>
                <a:cubicBezTo>
                  <a:pt x="11645" y="7156"/>
                  <a:pt x="11574" y="7097"/>
                  <a:pt x="11478" y="7097"/>
                </a:cubicBezTo>
                <a:lnTo>
                  <a:pt x="11312" y="7097"/>
                </a:lnTo>
                <a:lnTo>
                  <a:pt x="11216" y="6501"/>
                </a:lnTo>
                <a:cubicBezTo>
                  <a:pt x="11193" y="6442"/>
                  <a:pt x="11169" y="6394"/>
                  <a:pt x="11121" y="6358"/>
                </a:cubicBezTo>
                <a:cubicBezTo>
                  <a:pt x="10645" y="5037"/>
                  <a:pt x="10657" y="4144"/>
                  <a:pt x="10693" y="3799"/>
                </a:cubicBezTo>
                <a:lnTo>
                  <a:pt x="10943" y="3799"/>
                </a:lnTo>
                <a:cubicBezTo>
                  <a:pt x="11193" y="3799"/>
                  <a:pt x="11407" y="3596"/>
                  <a:pt x="11407" y="3334"/>
                </a:cubicBezTo>
                <a:lnTo>
                  <a:pt x="11407" y="3084"/>
                </a:lnTo>
                <a:cubicBezTo>
                  <a:pt x="11407" y="2834"/>
                  <a:pt x="11193" y="2620"/>
                  <a:pt x="10943" y="2620"/>
                </a:cubicBezTo>
                <a:lnTo>
                  <a:pt x="10931" y="2620"/>
                </a:lnTo>
                <a:cubicBezTo>
                  <a:pt x="11014" y="2441"/>
                  <a:pt x="11062" y="2239"/>
                  <a:pt x="11062" y="2024"/>
                </a:cubicBezTo>
                <a:cubicBezTo>
                  <a:pt x="11062" y="1298"/>
                  <a:pt x="10514" y="691"/>
                  <a:pt x="9811" y="596"/>
                </a:cubicBezTo>
                <a:lnTo>
                  <a:pt x="9811" y="203"/>
                </a:lnTo>
                <a:cubicBezTo>
                  <a:pt x="9811" y="96"/>
                  <a:pt x="9728" y="0"/>
                  <a:pt x="962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10969;p60">
            <a:extLst>
              <a:ext uri="{FF2B5EF4-FFF2-40B4-BE49-F238E27FC236}">
                <a16:creationId xmlns:a16="http://schemas.microsoft.com/office/drawing/2014/main" id="{9AB99755-1789-454C-92E8-2FB9E4410B52}"/>
              </a:ext>
            </a:extLst>
          </p:cNvPr>
          <p:cNvGrpSpPr/>
          <p:nvPr/>
        </p:nvGrpSpPr>
        <p:grpSpPr>
          <a:xfrm>
            <a:off x="5085526" y="3304923"/>
            <a:ext cx="371395" cy="278904"/>
            <a:chOff x="6644957" y="2456353"/>
            <a:chExt cx="371395" cy="278904"/>
          </a:xfrm>
          <a:solidFill>
            <a:schemeClr val="bg2"/>
          </a:solidFill>
        </p:grpSpPr>
        <p:sp>
          <p:nvSpPr>
            <p:cNvPr id="75" name="Google Shape;10970;p60">
              <a:extLst>
                <a:ext uri="{FF2B5EF4-FFF2-40B4-BE49-F238E27FC236}">
                  <a16:creationId xmlns:a16="http://schemas.microsoft.com/office/drawing/2014/main" id="{7DAAC727-76F3-4266-9F4B-6E54EA25DD24}"/>
                </a:ext>
              </a:extLst>
            </p:cNvPr>
            <p:cNvSpPr/>
            <p:nvPr/>
          </p:nvSpPr>
          <p:spPr>
            <a:xfrm>
              <a:off x="6644957" y="2456353"/>
              <a:ext cx="371395" cy="203123"/>
            </a:xfrm>
            <a:custGeom>
              <a:avLst/>
              <a:gdLst/>
              <a:ahLst/>
              <a:cxnLst/>
              <a:rect l="l" t="t" r="r" b="b"/>
              <a:pathLst>
                <a:path w="11669" h="6382" extrusionOk="0">
                  <a:moveTo>
                    <a:pt x="4763" y="0"/>
                  </a:moveTo>
                  <a:cubicBezTo>
                    <a:pt x="4167" y="0"/>
                    <a:pt x="3596" y="191"/>
                    <a:pt x="3120" y="548"/>
                  </a:cubicBezTo>
                  <a:cubicBezTo>
                    <a:pt x="2679" y="881"/>
                    <a:pt x="2358" y="1322"/>
                    <a:pt x="2179" y="1834"/>
                  </a:cubicBezTo>
                  <a:cubicBezTo>
                    <a:pt x="977" y="1893"/>
                    <a:pt x="0" y="2881"/>
                    <a:pt x="0" y="4108"/>
                  </a:cubicBezTo>
                  <a:cubicBezTo>
                    <a:pt x="0" y="5358"/>
                    <a:pt x="1036" y="6382"/>
                    <a:pt x="2286" y="6382"/>
                  </a:cubicBezTo>
                  <a:lnTo>
                    <a:pt x="3096" y="6382"/>
                  </a:lnTo>
                  <a:cubicBezTo>
                    <a:pt x="3191" y="6382"/>
                    <a:pt x="3274" y="6310"/>
                    <a:pt x="3274" y="6203"/>
                  </a:cubicBezTo>
                  <a:cubicBezTo>
                    <a:pt x="3274" y="6120"/>
                    <a:pt x="3203" y="6025"/>
                    <a:pt x="3096" y="6025"/>
                  </a:cubicBezTo>
                  <a:lnTo>
                    <a:pt x="2286" y="6025"/>
                  </a:lnTo>
                  <a:cubicBezTo>
                    <a:pt x="1215" y="6025"/>
                    <a:pt x="346" y="5167"/>
                    <a:pt x="346" y="4096"/>
                  </a:cubicBezTo>
                  <a:cubicBezTo>
                    <a:pt x="346" y="3024"/>
                    <a:pt x="1215" y="2155"/>
                    <a:pt x="2286" y="2155"/>
                  </a:cubicBezTo>
                  <a:lnTo>
                    <a:pt x="2298" y="2155"/>
                  </a:lnTo>
                  <a:cubicBezTo>
                    <a:pt x="2370" y="2155"/>
                    <a:pt x="2441" y="2107"/>
                    <a:pt x="2465" y="2036"/>
                  </a:cubicBezTo>
                  <a:cubicBezTo>
                    <a:pt x="2608" y="1548"/>
                    <a:pt x="2905" y="1119"/>
                    <a:pt x="3310" y="822"/>
                  </a:cubicBezTo>
                  <a:cubicBezTo>
                    <a:pt x="3727" y="500"/>
                    <a:pt x="4227" y="321"/>
                    <a:pt x="4751" y="321"/>
                  </a:cubicBezTo>
                  <a:cubicBezTo>
                    <a:pt x="5584" y="321"/>
                    <a:pt x="6346" y="738"/>
                    <a:pt x="6775" y="1453"/>
                  </a:cubicBezTo>
                  <a:cubicBezTo>
                    <a:pt x="6811" y="1516"/>
                    <a:pt x="6861" y="1545"/>
                    <a:pt x="6914" y="1545"/>
                  </a:cubicBezTo>
                  <a:cubicBezTo>
                    <a:pt x="6931" y="1545"/>
                    <a:pt x="6948" y="1542"/>
                    <a:pt x="6965" y="1536"/>
                  </a:cubicBezTo>
                  <a:cubicBezTo>
                    <a:pt x="7168" y="1476"/>
                    <a:pt x="7370" y="1429"/>
                    <a:pt x="7585" y="1429"/>
                  </a:cubicBezTo>
                  <a:cubicBezTo>
                    <a:pt x="8430" y="1429"/>
                    <a:pt x="9168" y="1976"/>
                    <a:pt x="9430" y="2786"/>
                  </a:cubicBezTo>
                  <a:cubicBezTo>
                    <a:pt x="9452" y="2851"/>
                    <a:pt x="9513" y="2907"/>
                    <a:pt x="9587" y="2907"/>
                  </a:cubicBezTo>
                  <a:cubicBezTo>
                    <a:pt x="9594" y="2907"/>
                    <a:pt x="9601" y="2906"/>
                    <a:pt x="9609" y="2905"/>
                  </a:cubicBezTo>
                  <a:cubicBezTo>
                    <a:pt x="9668" y="2905"/>
                    <a:pt x="9728" y="2881"/>
                    <a:pt x="9763" y="2881"/>
                  </a:cubicBezTo>
                  <a:cubicBezTo>
                    <a:pt x="10633" y="2881"/>
                    <a:pt x="11335" y="3584"/>
                    <a:pt x="11335" y="4453"/>
                  </a:cubicBezTo>
                  <a:cubicBezTo>
                    <a:pt x="11335" y="5310"/>
                    <a:pt x="10633" y="6013"/>
                    <a:pt x="9763" y="6013"/>
                  </a:cubicBezTo>
                  <a:lnTo>
                    <a:pt x="8573" y="6013"/>
                  </a:lnTo>
                  <a:cubicBezTo>
                    <a:pt x="8489" y="6013"/>
                    <a:pt x="8394" y="6084"/>
                    <a:pt x="8394" y="6191"/>
                  </a:cubicBezTo>
                  <a:cubicBezTo>
                    <a:pt x="8394" y="6298"/>
                    <a:pt x="8478" y="6370"/>
                    <a:pt x="8573" y="6370"/>
                  </a:cubicBezTo>
                  <a:lnTo>
                    <a:pt x="9763" y="6370"/>
                  </a:lnTo>
                  <a:cubicBezTo>
                    <a:pt x="10823" y="6370"/>
                    <a:pt x="11668" y="5501"/>
                    <a:pt x="11668" y="4465"/>
                  </a:cubicBezTo>
                  <a:cubicBezTo>
                    <a:pt x="11668" y="3417"/>
                    <a:pt x="10859" y="2560"/>
                    <a:pt x="9811" y="2560"/>
                  </a:cubicBezTo>
                  <a:lnTo>
                    <a:pt x="9740" y="2560"/>
                  </a:lnTo>
                  <a:cubicBezTo>
                    <a:pt x="9585" y="2155"/>
                    <a:pt x="9323" y="1798"/>
                    <a:pt x="8966" y="1548"/>
                  </a:cubicBezTo>
                  <a:cubicBezTo>
                    <a:pt x="8561" y="1250"/>
                    <a:pt x="8097" y="1095"/>
                    <a:pt x="7608" y="1095"/>
                  </a:cubicBezTo>
                  <a:cubicBezTo>
                    <a:pt x="7418" y="1095"/>
                    <a:pt x="7204" y="1131"/>
                    <a:pt x="7013" y="1179"/>
                  </a:cubicBezTo>
                  <a:cubicBezTo>
                    <a:pt x="6513" y="429"/>
                    <a:pt x="5680" y="0"/>
                    <a:pt x="4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76" name="Google Shape;10971;p60">
              <a:extLst>
                <a:ext uri="{FF2B5EF4-FFF2-40B4-BE49-F238E27FC236}">
                  <a16:creationId xmlns:a16="http://schemas.microsoft.com/office/drawing/2014/main" id="{5ABD92BD-DA07-40C6-8C0D-EC9875C5475A}"/>
                </a:ext>
              </a:extLst>
            </p:cNvPr>
            <p:cNvSpPr/>
            <p:nvPr/>
          </p:nvSpPr>
          <p:spPr>
            <a:xfrm>
              <a:off x="6761668" y="2549194"/>
              <a:ext cx="139850" cy="186064"/>
            </a:xfrm>
            <a:custGeom>
              <a:avLst/>
              <a:gdLst/>
              <a:ahLst/>
              <a:cxnLst/>
              <a:rect l="l" t="t" r="r" b="b"/>
              <a:pathLst>
                <a:path w="4394" h="5846" extrusionOk="0">
                  <a:moveTo>
                    <a:pt x="2584" y="357"/>
                  </a:moveTo>
                  <a:lnTo>
                    <a:pt x="2584" y="1476"/>
                  </a:lnTo>
                  <a:cubicBezTo>
                    <a:pt x="2584" y="1667"/>
                    <a:pt x="2751" y="1834"/>
                    <a:pt x="2941" y="1834"/>
                  </a:cubicBezTo>
                  <a:lnTo>
                    <a:pt x="3501" y="1834"/>
                  </a:lnTo>
                  <a:cubicBezTo>
                    <a:pt x="3584" y="1834"/>
                    <a:pt x="3679" y="1750"/>
                    <a:pt x="3679" y="1655"/>
                  </a:cubicBezTo>
                  <a:cubicBezTo>
                    <a:pt x="3679" y="1548"/>
                    <a:pt x="3596" y="1476"/>
                    <a:pt x="3501" y="1476"/>
                  </a:cubicBezTo>
                  <a:lnTo>
                    <a:pt x="2941" y="1476"/>
                  </a:lnTo>
                  <a:cubicBezTo>
                    <a:pt x="2941" y="1476"/>
                    <a:pt x="2929" y="1476"/>
                    <a:pt x="2929" y="1453"/>
                  </a:cubicBezTo>
                  <a:lnTo>
                    <a:pt x="2929" y="393"/>
                  </a:lnTo>
                  <a:lnTo>
                    <a:pt x="4001" y="1465"/>
                  </a:lnTo>
                  <a:cubicBezTo>
                    <a:pt x="4037" y="1500"/>
                    <a:pt x="4060" y="1560"/>
                    <a:pt x="4060" y="1607"/>
                  </a:cubicBezTo>
                  <a:lnTo>
                    <a:pt x="4060" y="5501"/>
                  </a:lnTo>
                  <a:lnTo>
                    <a:pt x="4049" y="5501"/>
                  </a:lnTo>
                  <a:lnTo>
                    <a:pt x="369" y="5525"/>
                  </a:lnTo>
                  <a:cubicBezTo>
                    <a:pt x="369" y="5525"/>
                    <a:pt x="358" y="5525"/>
                    <a:pt x="358" y="5501"/>
                  </a:cubicBezTo>
                  <a:lnTo>
                    <a:pt x="358" y="369"/>
                  </a:lnTo>
                  <a:cubicBezTo>
                    <a:pt x="358" y="369"/>
                    <a:pt x="358" y="357"/>
                    <a:pt x="369" y="357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5489"/>
                  </a:lnTo>
                  <a:cubicBezTo>
                    <a:pt x="0" y="5679"/>
                    <a:pt x="155" y="5846"/>
                    <a:pt x="358" y="5846"/>
                  </a:cubicBezTo>
                  <a:lnTo>
                    <a:pt x="4013" y="5846"/>
                  </a:lnTo>
                  <a:cubicBezTo>
                    <a:pt x="4203" y="5846"/>
                    <a:pt x="4370" y="5679"/>
                    <a:pt x="4370" y="5489"/>
                  </a:cubicBezTo>
                  <a:lnTo>
                    <a:pt x="4370" y="1607"/>
                  </a:lnTo>
                  <a:cubicBezTo>
                    <a:pt x="4394" y="1476"/>
                    <a:pt x="4334" y="1334"/>
                    <a:pt x="4227" y="1238"/>
                  </a:cubicBezTo>
                  <a:lnTo>
                    <a:pt x="3156" y="167"/>
                  </a:lnTo>
                  <a:cubicBezTo>
                    <a:pt x="3048" y="60"/>
                    <a:pt x="2917" y="0"/>
                    <a:pt x="2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77" name="Google Shape;10972;p60">
              <a:extLst>
                <a:ext uri="{FF2B5EF4-FFF2-40B4-BE49-F238E27FC236}">
                  <a16:creationId xmlns:a16="http://schemas.microsoft.com/office/drawing/2014/main" id="{188490A2-1B91-4CCE-B398-FE6D24F2BBDE}"/>
                </a:ext>
              </a:extLst>
            </p:cNvPr>
            <p:cNvSpPr/>
            <p:nvPr/>
          </p:nvSpPr>
          <p:spPr>
            <a:xfrm>
              <a:off x="6802216" y="2625357"/>
              <a:ext cx="58754" cy="75431"/>
            </a:xfrm>
            <a:custGeom>
              <a:avLst/>
              <a:gdLst/>
              <a:ahLst/>
              <a:cxnLst/>
              <a:rect l="l" t="t" r="r" b="b"/>
              <a:pathLst>
                <a:path w="1846" h="2370" extrusionOk="0">
                  <a:moveTo>
                    <a:pt x="929" y="0"/>
                  </a:moveTo>
                  <a:cubicBezTo>
                    <a:pt x="881" y="0"/>
                    <a:pt x="822" y="36"/>
                    <a:pt x="786" y="60"/>
                  </a:cubicBezTo>
                  <a:lnTo>
                    <a:pt x="60" y="988"/>
                  </a:lnTo>
                  <a:cubicBezTo>
                    <a:pt x="0" y="1060"/>
                    <a:pt x="12" y="1167"/>
                    <a:pt x="96" y="1227"/>
                  </a:cubicBezTo>
                  <a:cubicBezTo>
                    <a:pt x="123" y="1250"/>
                    <a:pt x="157" y="1260"/>
                    <a:pt x="190" y="1260"/>
                  </a:cubicBezTo>
                  <a:cubicBezTo>
                    <a:pt x="243" y="1260"/>
                    <a:pt x="297" y="1234"/>
                    <a:pt x="334" y="1191"/>
                  </a:cubicBezTo>
                  <a:lnTo>
                    <a:pt x="762" y="655"/>
                  </a:lnTo>
                  <a:lnTo>
                    <a:pt x="762" y="2191"/>
                  </a:lnTo>
                  <a:cubicBezTo>
                    <a:pt x="762" y="2274"/>
                    <a:pt x="834" y="2370"/>
                    <a:pt x="941" y="2370"/>
                  </a:cubicBezTo>
                  <a:cubicBezTo>
                    <a:pt x="1024" y="2370"/>
                    <a:pt x="1120" y="2298"/>
                    <a:pt x="1120" y="2191"/>
                  </a:cubicBezTo>
                  <a:lnTo>
                    <a:pt x="1120" y="655"/>
                  </a:lnTo>
                  <a:lnTo>
                    <a:pt x="1548" y="1191"/>
                  </a:lnTo>
                  <a:cubicBezTo>
                    <a:pt x="1584" y="1238"/>
                    <a:pt x="1643" y="1250"/>
                    <a:pt x="1691" y="1250"/>
                  </a:cubicBezTo>
                  <a:cubicBezTo>
                    <a:pt x="1727" y="1250"/>
                    <a:pt x="1762" y="1238"/>
                    <a:pt x="1786" y="1203"/>
                  </a:cubicBezTo>
                  <a:cubicBezTo>
                    <a:pt x="1834" y="1167"/>
                    <a:pt x="1846" y="1060"/>
                    <a:pt x="1786" y="988"/>
                  </a:cubicBezTo>
                  <a:lnTo>
                    <a:pt x="1060" y="60"/>
                  </a:lnTo>
                  <a:cubicBezTo>
                    <a:pt x="1036" y="12"/>
                    <a:pt x="989" y="0"/>
                    <a:pt x="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78" name="Google Shape;10973;p60">
              <a:extLst>
                <a:ext uri="{FF2B5EF4-FFF2-40B4-BE49-F238E27FC236}">
                  <a16:creationId xmlns:a16="http://schemas.microsoft.com/office/drawing/2014/main" id="{4E3DEF74-BFF5-463B-BA04-FD8945EB1751}"/>
                </a:ext>
              </a:extLst>
            </p:cNvPr>
            <p:cNvSpPr/>
            <p:nvPr/>
          </p:nvSpPr>
          <p:spPr>
            <a:xfrm>
              <a:off x="6802216" y="2480828"/>
              <a:ext cx="47009" cy="33132"/>
            </a:xfrm>
            <a:custGeom>
              <a:avLst/>
              <a:gdLst/>
              <a:ahLst/>
              <a:cxnLst/>
              <a:rect l="l" t="t" r="r" b="b"/>
              <a:pathLst>
                <a:path w="1477" h="1041" extrusionOk="0">
                  <a:moveTo>
                    <a:pt x="193" y="0"/>
                  </a:moveTo>
                  <a:cubicBezTo>
                    <a:pt x="119" y="0"/>
                    <a:pt x="45" y="64"/>
                    <a:pt x="24" y="136"/>
                  </a:cubicBezTo>
                  <a:cubicBezTo>
                    <a:pt x="0" y="231"/>
                    <a:pt x="60" y="314"/>
                    <a:pt x="155" y="338"/>
                  </a:cubicBezTo>
                  <a:cubicBezTo>
                    <a:pt x="560" y="422"/>
                    <a:pt x="917" y="636"/>
                    <a:pt x="1155" y="969"/>
                  </a:cubicBezTo>
                  <a:cubicBezTo>
                    <a:pt x="1179" y="1017"/>
                    <a:pt x="1239" y="1041"/>
                    <a:pt x="1286" y="1041"/>
                  </a:cubicBezTo>
                  <a:cubicBezTo>
                    <a:pt x="1310" y="1041"/>
                    <a:pt x="1358" y="1029"/>
                    <a:pt x="1393" y="1017"/>
                  </a:cubicBezTo>
                  <a:cubicBezTo>
                    <a:pt x="1465" y="946"/>
                    <a:pt x="1477" y="838"/>
                    <a:pt x="1429" y="767"/>
                  </a:cubicBezTo>
                  <a:cubicBezTo>
                    <a:pt x="1131" y="374"/>
                    <a:pt x="703" y="88"/>
                    <a:pt x="227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79" name="Google Shape;10974;p60">
              <a:extLst>
                <a:ext uri="{FF2B5EF4-FFF2-40B4-BE49-F238E27FC236}">
                  <a16:creationId xmlns:a16="http://schemas.microsoft.com/office/drawing/2014/main" id="{F1B10D60-1FF4-4C37-9681-6F1ED9E4085B}"/>
                </a:ext>
              </a:extLst>
            </p:cNvPr>
            <p:cNvSpPr/>
            <p:nvPr/>
          </p:nvSpPr>
          <p:spPr>
            <a:xfrm>
              <a:off x="6895439" y="2517112"/>
              <a:ext cx="36793" cy="32114"/>
            </a:xfrm>
            <a:custGeom>
              <a:avLst/>
              <a:gdLst/>
              <a:ahLst/>
              <a:cxnLst/>
              <a:rect l="l" t="t" r="r" b="b"/>
              <a:pathLst>
                <a:path w="1156" h="1009" extrusionOk="0">
                  <a:moveTo>
                    <a:pt x="206" y="1"/>
                  </a:moveTo>
                  <a:cubicBezTo>
                    <a:pt x="131" y="1"/>
                    <a:pt x="65" y="39"/>
                    <a:pt x="36" y="115"/>
                  </a:cubicBezTo>
                  <a:cubicBezTo>
                    <a:pt x="0" y="198"/>
                    <a:pt x="48" y="306"/>
                    <a:pt x="143" y="341"/>
                  </a:cubicBezTo>
                  <a:cubicBezTo>
                    <a:pt x="429" y="437"/>
                    <a:pt x="667" y="639"/>
                    <a:pt x="810" y="913"/>
                  </a:cubicBezTo>
                  <a:cubicBezTo>
                    <a:pt x="846" y="972"/>
                    <a:pt x="893" y="1008"/>
                    <a:pt x="965" y="1008"/>
                  </a:cubicBezTo>
                  <a:cubicBezTo>
                    <a:pt x="989" y="1008"/>
                    <a:pt x="1024" y="1008"/>
                    <a:pt x="1036" y="996"/>
                  </a:cubicBezTo>
                  <a:cubicBezTo>
                    <a:pt x="1108" y="937"/>
                    <a:pt x="1155" y="829"/>
                    <a:pt x="1108" y="734"/>
                  </a:cubicBezTo>
                  <a:cubicBezTo>
                    <a:pt x="929" y="401"/>
                    <a:pt x="619" y="127"/>
                    <a:pt x="262" y="8"/>
                  </a:cubicBezTo>
                  <a:cubicBezTo>
                    <a:pt x="243" y="3"/>
                    <a:pt x="224" y="1"/>
                    <a:pt x="2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ine 13">
            <a:extLst>
              <a:ext uri="{FF2B5EF4-FFF2-40B4-BE49-F238E27FC236}">
                <a16:creationId xmlns:a16="http://schemas.microsoft.com/office/drawing/2014/main" id="{6421957E-09D2-4C49-8D63-D316DFE0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2" y="133350"/>
            <a:ext cx="32670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1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819303" y="2003575"/>
            <a:ext cx="7524000" cy="212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952957" y="2111850"/>
            <a:ext cx="7256700" cy="1943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ALTERNATIVES</a:t>
            </a:r>
            <a:endParaRPr dirty="0"/>
          </a:p>
        </p:txBody>
      </p:sp>
      <p:graphicFrame>
        <p:nvGraphicFramePr>
          <p:cNvPr id="1243" name="Google Shape;1243;p44"/>
          <p:cNvGraphicFramePr/>
          <p:nvPr>
            <p:extLst>
              <p:ext uri="{D42A27DB-BD31-4B8C-83A1-F6EECF244321}">
                <p14:modId xmlns:p14="http://schemas.microsoft.com/office/powerpoint/2010/main" val="1464457370"/>
              </p:ext>
            </p:extLst>
          </p:nvPr>
        </p:nvGraphicFramePr>
        <p:xfrm>
          <a:off x="819303" y="1606447"/>
          <a:ext cx="7355812" cy="2153230"/>
        </p:xfrm>
        <a:graphic>
          <a:graphicData uri="http://schemas.openxmlformats.org/drawingml/2006/table">
            <a:tbl>
              <a:tblPr>
                <a:noFill/>
                <a:tableStyleId>{CB05B40C-E45B-42CC-BE56-7BD7A1FABC5A}</a:tableStyleId>
              </a:tblPr>
              <a:tblGrid>
                <a:gridCol w="190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5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50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DIFFICULTY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ACCURACY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DESCRIPTION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0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OpenCV KNN</a:t>
                      </a: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HARD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HIGH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Train and test a model to recognize the digits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Projection</a:t>
                      </a:r>
                      <a:endParaRPr sz="2000" dirty="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AVERAGE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AVERAGE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Project digits on the “ground”, compute best match against known patterns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COMPARING APPROACHES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3" y="1196026"/>
            <a:ext cx="17390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OpenCV KNN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US" dirty="0"/>
              <a:t>Process the images to extract contours of digits</a:t>
            </a:r>
          </a:p>
          <a:p>
            <a:pPr marL="285750" lvl="0" indent="-285750"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US" dirty="0"/>
              <a:t>Label the data</a:t>
            </a:r>
          </a:p>
          <a:p>
            <a:pPr marL="285750" lvl="0" indent="-285750"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US" dirty="0"/>
              <a:t>Train using the labeled data</a:t>
            </a:r>
          </a:p>
          <a:p>
            <a:pPr marL="285750" lvl="0" indent="-285750"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US" dirty="0"/>
              <a:t>For each contour in labeled data (test sample), get best digit match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6612549" y="1196025"/>
            <a:ext cx="15751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Projections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dirty="0"/>
              <a:t>Enhance image clarity</a:t>
            </a:r>
          </a:p>
          <a:p>
            <a:pPr marL="285750" indent="-285750"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dirty="0"/>
              <a:t>Identify different objects (digits) in the images</a:t>
            </a:r>
          </a:p>
          <a:p>
            <a:pPr marL="285750" indent="-285750"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dirty="0"/>
              <a:t>Label them </a:t>
            </a:r>
          </a:p>
          <a:p>
            <a:pPr marL="285750" indent="-285750"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dirty="0"/>
              <a:t>Truncate and project on ground plane</a:t>
            </a:r>
          </a:p>
          <a:p>
            <a:pPr marL="285750" indent="-285750"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dirty="0"/>
              <a:t>Compare against known projection patterns </a:t>
            </a:r>
          </a:p>
          <a:p>
            <a:pPr marL="285750" indent="-285750"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dirty="0"/>
              <a:t>Get best pattern match</a:t>
            </a:r>
            <a:endParaRPr dirty="0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  <a:stCxn id="572" idx="1"/>
          </p:cNvCxnSpPr>
          <p:nvPr/>
        </p:nvCxnSpPr>
        <p:spPr>
          <a:xfrm rot="10800000" flipH="1" flipV="1">
            <a:off x="931232" y="1484925"/>
            <a:ext cx="2554089" cy="2273307"/>
          </a:xfrm>
          <a:prstGeom prst="bentConnector3">
            <a:avLst>
              <a:gd name="adj1" fmla="val -895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  <a:stCxn id="574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19937"/>
              <a:gd name="adj2" fmla="val 8664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br>
              <a:rPr lang="en" dirty="0"/>
            </a:br>
            <a:r>
              <a:rPr lang="en" dirty="0">
                <a:solidFill>
                  <a:schemeClr val="accent3"/>
                </a:solidFill>
              </a:rPr>
              <a:t>YOU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579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277</Words>
  <Application>Microsoft Office PowerPoint</Application>
  <PresentationFormat>Expunere pe ecran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5" baseType="lpstr">
      <vt:lpstr>Maven Pro</vt:lpstr>
      <vt:lpstr>Fira Sans Extra Condensed Medium</vt:lpstr>
      <vt:lpstr>Share Tech</vt:lpstr>
      <vt:lpstr>Advent Pro SemiBold</vt:lpstr>
      <vt:lpstr>Arial</vt:lpstr>
      <vt:lpstr>Fira Sans Condensed Medium</vt:lpstr>
      <vt:lpstr>Data Science Consulting by Slidesgo</vt:lpstr>
      <vt:lpstr>Digits Recognition </vt:lpstr>
      <vt:lpstr>DESIGN</vt:lpstr>
      <vt:lpstr>INTRODUCTION</vt:lpstr>
      <vt:lpstr>THEORETICAL BACKGROUND</vt:lpstr>
      <vt:lpstr>Prezentare PowerPoint</vt:lpstr>
      <vt:lpstr>DESIGN ALTERNATIVES</vt:lpstr>
      <vt:lpstr>COMPARING APPROACHES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Digits Recognition </dc:title>
  <cp:lastModifiedBy>Gabriel Stancu</cp:lastModifiedBy>
  <cp:revision>10</cp:revision>
  <dcterms:modified xsi:type="dcterms:W3CDTF">2021-03-28T16:26:42Z</dcterms:modified>
</cp:coreProperties>
</file>