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13.png" ContentType="image/png"/>
  <Override PartName="/ppt/media/image50.png" ContentType="image/png"/>
  <Override PartName="/ppt/media/image40.png" ContentType="image/png"/>
  <Override PartName="/ppt/media/image4.png" ContentType="image/png"/>
  <Override PartName="/ppt/media/image34.png" ContentType="image/png"/>
  <Override PartName="/ppt/media/image41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8.png" ContentType="image/png"/>
  <Override PartName="/ppt/media/image11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2520" y="521280"/>
            <a:ext cx="77083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722520" y="521280"/>
            <a:ext cx="77083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722520" y="521280"/>
            <a:ext cx="77083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722520" y="521280"/>
            <a:ext cx="77083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2520" y="521280"/>
            <a:ext cx="77083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722520" y="521280"/>
            <a:ext cx="77083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ubTitle"/>
          </p:nvPr>
        </p:nvSpPr>
        <p:spPr>
          <a:xfrm>
            <a:off x="722520" y="521280"/>
            <a:ext cx="77083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50960" y="773640"/>
            <a:ext cx="7641360" cy="31089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pt-PT" sz="7200" spc="-1" strike="noStrike">
                <a:solidFill>
                  <a:srgbClr val="000000"/>
                </a:solidFill>
                <a:latin typeface="Arial"/>
              </a:rPr>
              <a:t>Clique para editar o formato do título</a:t>
            </a:r>
            <a:endParaRPr b="0" lang="pt-PT" sz="7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" name="Group 2"/>
          <p:cNvGrpSpPr/>
          <p:nvPr/>
        </p:nvGrpSpPr>
        <p:grpSpPr>
          <a:xfrm>
            <a:off x="-696600" y="-125280"/>
            <a:ext cx="1859040" cy="4057200"/>
            <a:chOff x="-696600" y="-125280"/>
            <a:chExt cx="1859040" cy="4057200"/>
          </a:xfrm>
        </p:grpSpPr>
        <p:sp>
          <p:nvSpPr>
            <p:cNvPr id="2" name="CustomShape 3"/>
            <p:cNvSpPr/>
            <p:nvPr/>
          </p:nvSpPr>
          <p:spPr>
            <a:xfrm rot="21430200">
              <a:off x="-179640" y="-96840"/>
              <a:ext cx="1244520" cy="4000680"/>
            </a:xfrm>
            <a:custGeom>
              <a:avLst/>
              <a:gdLst/>
              <a:ahLst/>
              <a:rect l="l" t="t" r="r" b="b"/>
              <a:pathLst>
                <a:path w="20548" h="52504">
                  <a:moveTo>
                    <a:pt x="20041" y="0"/>
                  </a:moveTo>
                  <a:cubicBezTo>
                    <a:pt x="19883" y="254"/>
                    <a:pt x="19679" y="536"/>
                    <a:pt x="19462" y="839"/>
                  </a:cubicBezTo>
                  <a:cubicBezTo>
                    <a:pt x="18998" y="1480"/>
                    <a:pt x="18472" y="2208"/>
                    <a:pt x="18245" y="2868"/>
                  </a:cubicBezTo>
                  <a:cubicBezTo>
                    <a:pt x="17949" y="3734"/>
                    <a:pt x="17946" y="4842"/>
                    <a:pt x="17939" y="5918"/>
                  </a:cubicBezTo>
                  <a:cubicBezTo>
                    <a:pt x="17935" y="6609"/>
                    <a:pt x="17932" y="7264"/>
                    <a:pt x="17853" y="7823"/>
                  </a:cubicBezTo>
                  <a:cubicBezTo>
                    <a:pt x="17699" y="8955"/>
                    <a:pt x="17577" y="10063"/>
                    <a:pt x="17455" y="11136"/>
                  </a:cubicBezTo>
                  <a:cubicBezTo>
                    <a:pt x="17097" y="14395"/>
                    <a:pt x="16755" y="17471"/>
                    <a:pt x="15577" y="20738"/>
                  </a:cubicBezTo>
                  <a:cubicBezTo>
                    <a:pt x="14893" y="22630"/>
                    <a:pt x="13415" y="24272"/>
                    <a:pt x="11988" y="25860"/>
                  </a:cubicBezTo>
                  <a:cubicBezTo>
                    <a:pt x="11399" y="26511"/>
                    <a:pt x="10790" y="27190"/>
                    <a:pt x="10257" y="27864"/>
                  </a:cubicBezTo>
                  <a:cubicBezTo>
                    <a:pt x="9554" y="28752"/>
                    <a:pt x="8781" y="29647"/>
                    <a:pt x="8034" y="30515"/>
                  </a:cubicBezTo>
                  <a:cubicBezTo>
                    <a:pt x="6487" y="32308"/>
                    <a:pt x="4889" y="34160"/>
                    <a:pt x="3692" y="36177"/>
                  </a:cubicBezTo>
                  <a:cubicBezTo>
                    <a:pt x="2346" y="38447"/>
                    <a:pt x="1810" y="41539"/>
                    <a:pt x="1340" y="44266"/>
                  </a:cubicBezTo>
                  <a:cubicBezTo>
                    <a:pt x="1198" y="45079"/>
                    <a:pt x="1063" y="45848"/>
                    <a:pt x="915" y="46579"/>
                  </a:cubicBezTo>
                  <a:cubicBezTo>
                    <a:pt x="718" y="47536"/>
                    <a:pt x="590" y="48513"/>
                    <a:pt x="464" y="49460"/>
                  </a:cubicBezTo>
                  <a:cubicBezTo>
                    <a:pt x="336" y="50428"/>
                    <a:pt x="204" y="51424"/>
                    <a:pt x="1" y="52382"/>
                  </a:cubicBezTo>
                  <a:lnTo>
                    <a:pt x="583" y="52503"/>
                  </a:lnTo>
                  <a:cubicBezTo>
                    <a:pt x="790" y="51527"/>
                    <a:pt x="921" y="50516"/>
                    <a:pt x="1053" y="49539"/>
                  </a:cubicBezTo>
                  <a:cubicBezTo>
                    <a:pt x="1175" y="48601"/>
                    <a:pt x="1303" y="47634"/>
                    <a:pt x="1494" y="46697"/>
                  </a:cubicBezTo>
                  <a:cubicBezTo>
                    <a:pt x="1648" y="45957"/>
                    <a:pt x="1780" y="45184"/>
                    <a:pt x="1922" y="44365"/>
                  </a:cubicBezTo>
                  <a:cubicBezTo>
                    <a:pt x="2386" y="41690"/>
                    <a:pt x="2912" y="38657"/>
                    <a:pt x="4202" y="36482"/>
                  </a:cubicBezTo>
                  <a:cubicBezTo>
                    <a:pt x="5373" y="34509"/>
                    <a:pt x="6955" y="32673"/>
                    <a:pt x="8485" y="30900"/>
                  </a:cubicBezTo>
                  <a:cubicBezTo>
                    <a:pt x="9235" y="30032"/>
                    <a:pt x="10011" y="29130"/>
                    <a:pt x="10722" y="28232"/>
                  </a:cubicBezTo>
                  <a:cubicBezTo>
                    <a:pt x="11244" y="27571"/>
                    <a:pt x="11821" y="26933"/>
                    <a:pt x="12429" y="26255"/>
                  </a:cubicBezTo>
                  <a:cubicBezTo>
                    <a:pt x="13896" y="24627"/>
                    <a:pt x="15413" y="22942"/>
                    <a:pt x="16133" y="20939"/>
                  </a:cubicBezTo>
                  <a:cubicBezTo>
                    <a:pt x="17337" y="17606"/>
                    <a:pt x="17683" y="14494"/>
                    <a:pt x="18048" y="11202"/>
                  </a:cubicBezTo>
                  <a:cubicBezTo>
                    <a:pt x="18166" y="10132"/>
                    <a:pt x="18288" y="9027"/>
                    <a:pt x="18442" y="7906"/>
                  </a:cubicBezTo>
                  <a:cubicBezTo>
                    <a:pt x="18524" y="7303"/>
                    <a:pt x="18528" y="6632"/>
                    <a:pt x="18531" y="5922"/>
                  </a:cubicBezTo>
                  <a:cubicBezTo>
                    <a:pt x="18538" y="4895"/>
                    <a:pt x="18544" y="3832"/>
                    <a:pt x="18808" y="3060"/>
                  </a:cubicBezTo>
                  <a:cubicBezTo>
                    <a:pt x="19005" y="2484"/>
                    <a:pt x="19502" y="1793"/>
                    <a:pt x="19942" y="1188"/>
                  </a:cubicBezTo>
                  <a:cubicBezTo>
                    <a:pt x="20166" y="879"/>
                    <a:pt x="20377" y="586"/>
                    <a:pt x="20548" y="313"/>
                  </a:cubicBezTo>
                  <a:lnTo>
                    <a:pt x="200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flipH="1" rot="21162600">
              <a:off x="-502200" y="-72000"/>
              <a:ext cx="1030680" cy="3132000"/>
            </a:xfrm>
            <a:custGeom>
              <a:avLst/>
              <a:gdLst/>
              <a:ahLst/>
              <a:rect l="l" t="t" r="r" b="b"/>
              <a:pathLst>
                <a:path w="17017" h="51697">
                  <a:moveTo>
                    <a:pt x="2507" y="1"/>
                  </a:moveTo>
                  <a:lnTo>
                    <a:pt x="1951" y="211"/>
                  </a:lnTo>
                  <a:cubicBezTo>
                    <a:pt x="2296" y="1119"/>
                    <a:pt x="2520" y="2083"/>
                    <a:pt x="2760" y="3103"/>
                  </a:cubicBezTo>
                  <a:cubicBezTo>
                    <a:pt x="2977" y="4037"/>
                    <a:pt x="3204" y="5001"/>
                    <a:pt x="3533" y="5922"/>
                  </a:cubicBezTo>
                  <a:cubicBezTo>
                    <a:pt x="3599" y="6116"/>
                    <a:pt x="3671" y="6310"/>
                    <a:pt x="3740" y="6501"/>
                  </a:cubicBezTo>
                  <a:cubicBezTo>
                    <a:pt x="4122" y="7537"/>
                    <a:pt x="4481" y="8517"/>
                    <a:pt x="4573" y="9616"/>
                  </a:cubicBezTo>
                  <a:cubicBezTo>
                    <a:pt x="4822" y="12527"/>
                    <a:pt x="3441" y="15893"/>
                    <a:pt x="2224" y="18860"/>
                  </a:cubicBezTo>
                  <a:cubicBezTo>
                    <a:pt x="1869" y="19725"/>
                    <a:pt x="1533" y="20545"/>
                    <a:pt x="1247" y="21321"/>
                  </a:cubicBezTo>
                  <a:cubicBezTo>
                    <a:pt x="0" y="24732"/>
                    <a:pt x="1720" y="26670"/>
                    <a:pt x="3711" y="28914"/>
                  </a:cubicBezTo>
                  <a:cubicBezTo>
                    <a:pt x="4194" y="29456"/>
                    <a:pt x="4695" y="30019"/>
                    <a:pt x="5185" y="30637"/>
                  </a:cubicBezTo>
                  <a:cubicBezTo>
                    <a:pt x="5741" y="31331"/>
                    <a:pt x="6297" y="32019"/>
                    <a:pt x="6852" y="32700"/>
                  </a:cubicBezTo>
                  <a:cubicBezTo>
                    <a:pt x="9330" y="35756"/>
                    <a:pt x="11668" y="38638"/>
                    <a:pt x="13613" y="42059"/>
                  </a:cubicBezTo>
                  <a:cubicBezTo>
                    <a:pt x="13850" y="42477"/>
                    <a:pt x="14087" y="42875"/>
                    <a:pt x="14324" y="43266"/>
                  </a:cubicBezTo>
                  <a:cubicBezTo>
                    <a:pt x="15444" y="45142"/>
                    <a:pt x="16418" y="46760"/>
                    <a:pt x="16319" y="49027"/>
                  </a:cubicBezTo>
                  <a:cubicBezTo>
                    <a:pt x="16300" y="49481"/>
                    <a:pt x="16221" y="49905"/>
                    <a:pt x="16145" y="50313"/>
                  </a:cubicBezTo>
                  <a:cubicBezTo>
                    <a:pt x="16066" y="50747"/>
                    <a:pt x="15984" y="51190"/>
                    <a:pt x="15967" y="51677"/>
                  </a:cubicBezTo>
                  <a:lnTo>
                    <a:pt x="16559" y="51697"/>
                  </a:lnTo>
                  <a:cubicBezTo>
                    <a:pt x="16576" y="51256"/>
                    <a:pt x="16652" y="50849"/>
                    <a:pt x="16731" y="50421"/>
                  </a:cubicBezTo>
                  <a:cubicBezTo>
                    <a:pt x="16810" y="49994"/>
                    <a:pt x="16892" y="49550"/>
                    <a:pt x="16912" y="49053"/>
                  </a:cubicBezTo>
                  <a:cubicBezTo>
                    <a:pt x="17017" y="46609"/>
                    <a:pt x="15954" y="44835"/>
                    <a:pt x="14829" y="42960"/>
                  </a:cubicBezTo>
                  <a:cubicBezTo>
                    <a:pt x="14599" y="42573"/>
                    <a:pt x="14363" y="42178"/>
                    <a:pt x="14129" y="41766"/>
                  </a:cubicBezTo>
                  <a:cubicBezTo>
                    <a:pt x="12162" y="38302"/>
                    <a:pt x="9807" y="35400"/>
                    <a:pt x="7313" y="32328"/>
                  </a:cubicBezTo>
                  <a:cubicBezTo>
                    <a:pt x="6760" y="31647"/>
                    <a:pt x="6204" y="30959"/>
                    <a:pt x="5651" y="30265"/>
                  </a:cubicBezTo>
                  <a:cubicBezTo>
                    <a:pt x="5149" y="29637"/>
                    <a:pt x="4645" y="29068"/>
                    <a:pt x="4155" y="28519"/>
                  </a:cubicBezTo>
                  <a:cubicBezTo>
                    <a:pt x="2138" y="26245"/>
                    <a:pt x="678" y="24604"/>
                    <a:pt x="1806" y="21525"/>
                  </a:cubicBezTo>
                  <a:cubicBezTo>
                    <a:pt x="2086" y="20758"/>
                    <a:pt x="2418" y="19946"/>
                    <a:pt x="2773" y="19087"/>
                  </a:cubicBezTo>
                  <a:cubicBezTo>
                    <a:pt x="4016" y="16057"/>
                    <a:pt x="5425" y="12623"/>
                    <a:pt x="5165" y="9567"/>
                  </a:cubicBezTo>
                  <a:cubicBezTo>
                    <a:pt x="5066" y="8389"/>
                    <a:pt x="4675" y="7327"/>
                    <a:pt x="4300" y="6297"/>
                  </a:cubicBezTo>
                  <a:cubicBezTo>
                    <a:pt x="4230" y="6106"/>
                    <a:pt x="4158" y="5915"/>
                    <a:pt x="4092" y="5725"/>
                  </a:cubicBezTo>
                  <a:cubicBezTo>
                    <a:pt x="3776" y="4833"/>
                    <a:pt x="3553" y="3886"/>
                    <a:pt x="3339" y="2968"/>
                  </a:cubicBezTo>
                  <a:cubicBezTo>
                    <a:pt x="3105" y="1975"/>
                    <a:pt x="2865" y="948"/>
                    <a:pt x="2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CustomShape 5"/>
          <p:cNvSpPr/>
          <p:nvPr/>
        </p:nvSpPr>
        <p:spPr>
          <a:xfrm>
            <a:off x="8181360" y="-111960"/>
            <a:ext cx="1213920" cy="4636080"/>
          </a:xfrm>
          <a:custGeom>
            <a:avLst/>
            <a:gdLst/>
            <a:ahLst/>
            <a:rect l="l" t="t" r="r" b="b"/>
            <a:pathLst>
              <a:path w="17017" h="5169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pt-PT" sz="2900" spc="-1" strike="noStrike">
                <a:solidFill>
                  <a:srgbClr val="000000"/>
                </a:solidFill>
                <a:latin typeface="Arial"/>
              </a:rPr>
              <a:t>Clique para editar o formato do título</a:t>
            </a:r>
            <a:endParaRPr b="0" lang="pt-PT" sz="2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3" name="Group 2"/>
          <p:cNvGrpSpPr/>
          <p:nvPr/>
        </p:nvGrpSpPr>
        <p:grpSpPr>
          <a:xfrm>
            <a:off x="7233480" y="-967680"/>
            <a:ext cx="3724560" cy="3228840"/>
            <a:chOff x="7233480" y="-967680"/>
            <a:chExt cx="3724560" cy="3228840"/>
          </a:xfrm>
        </p:grpSpPr>
        <p:sp>
          <p:nvSpPr>
            <p:cNvPr id="44" name="CustomShape 3"/>
            <p:cNvSpPr/>
            <p:nvPr/>
          </p:nvSpPr>
          <p:spPr>
            <a:xfrm rot="8301000">
              <a:off x="8132760" y="-930960"/>
              <a:ext cx="1244520" cy="3180960"/>
            </a:xfrm>
            <a:custGeom>
              <a:avLst/>
              <a:gdLst/>
              <a:ahLst/>
              <a:rect l="l" t="t" r="r" b="b"/>
              <a:pathLst>
                <a:path w="20548" h="52504">
                  <a:moveTo>
                    <a:pt x="20041" y="0"/>
                  </a:moveTo>
                  <a:cubicBezTo>
                    <a:pt x="19883" y="254"/>
                    <a:pt x="19679" y="536"/>
                    <a:pt x="19462" y="839"/>
                  </a:cubicBezTo>
                  <a:cubicBezTo>
                    <a:pt x="18998" y="1480"/>
                    <a:pt x="18472" y="2208"/>
                    <a:pt x="18245" y="2868"/>
                  </a:cubicBezTo>
                  <a:cubicBezTo>
                    <a:pt x="17949" y="3734"/>
                    <a:pt x="17946" y="4842"/>
                    <a:pt x="17939" y="5918"/>
                  </a:cubicBezTo>
                  <a:cubicBezTo>
                    <a:pt x="17935" y="6609"/>
                    <a:pt x="17932" y="7264"/>
                    <a:pt x="17853" y="7823"/>
                  </a:cubicBezTo>
                  <a:cubicBezTo>
                    <a:pt x="17699" y="8955"/>
                    <a:pt x="17577" y="10063"/>
                    <a:pt x="17455" y="11136"/>
                  </a:cubicBezTo>
                  <a:cubicBezTo>
                    <a:pt x="17097" y="14395"/>
                    <a:pt x="16755" y="17471"/>
                    <a:pt x="15577" y="20738"/>
                  </a:cubicBezTo>
                  <a:cubicBezTo>
                    <a:pt x="14893" y="22630"/>
                    <a:pt x="13415" y="24272"/>
                    <a:pt x="11988" y="25860"/>
                  </a:cubicBezTo>
                  <a:cubicBezTo>
                    <a:pt x="11399" y="26511"/>
                    <a:pt x="10790" y="27190"/>
                    <a:pt x="10257" y="27864"/>
                  </a:cubicBezTo>
                  <a:cubicBezTo>
                    <a:pt x="9554" y="28752"/>
                    <a:pt x="8781" y="29647"/>
                    <a:pt x="8034" y="30515"/>
                  </a:cubicBezTo>
                  <a:cubicBezTo>
                    <a:pt x="6487" y="32308"/>
                    <a:pt x="4889" y="34160"/>
                    <a:pt x="3692" y="36177"/>
                  </a:cubicBezTo>
                  <a:cubicBezTo>
                    <a:pt x="2346" y="38447"/>
                    <a:pt x="1810" y="41539"/>
                    <a:pt x="1340" y="44266"/>
                  </a:cubicBezTo>
                  <a:cubicBezTo>
                    <a:pt x="1198" y="45079"/>
                    <a:pt x="1063" y="45848"/>
                    <a:pt x="915" y="46579"/>
                  </a:cubicBezTo>
                  <a:cubicBezTo>
                    <a:pt x="718" y="47536"/>
                    <a:pt x="590" y="48513"/>
                    <a:pt x="464" y="49460"/>
                  </a:cubicBezTo>
                  <a:cubicBezTo>
                    <a:pt x="336" y="50428"/>
                    <a:pt x="204" y="51424"/>
                    <a:pt x="1" y="52382"/>
                  </a:cubicBezTo>
                  <a:lnTo>
                    <a:pt x="583" y="52503"/>
                  </a:lnTo>
                  <a:cubicBezTo>
                    <a:pt x="790" y="51527"/>
                    <a:pt x="921" y="50516"/>
                    <a:pt x="1053" y="49539"/>
                  </a:cubicBezTo>
                  <a:cubicBezTo>
                    <a:pt x="1175" y="48601"/>
                    <a:pt x="1303" y="47634"/>
                    <a:pt x="1494" y="46697"/>
                  </a:cubicBezTo>
                  <a:cubicBezTo>
                    <a:pt x="1648" y="45957"/>
                    <a:pt x="1780" y="45184"/>
                    <a:pt x="1922" y="44365"/>
                  </a:cubicBezTo>
                  <a:cubicBezTo>
                    <a:pt x="2386" y="41690"/>
                    <a:pt x="2912" y="38657"/>
                    <a:pt x="4202" y="36482"/>
                  </a:cubicBezTo>
                  <a:cubicBezTo>
                    <a:pt x="5373" y="34509"/>
                    <a:pt x="6955" y="32673"/>
                    <a:pt x="8485" y="30900"/>
                  </a:cubicBezTo>
                  <a:cubicBezTo>
                    <a:pt x="9235" y="30032"/>
                    <a:pt x="10011" y="29130"/>
                    <a:pt x="10722" y="28232"/>
                  </a:cubicBezTo>
                  <a:cubicBezTo>
                    <a:pt x="11244" y="27571"/>
                    <a:pt x="11821" y="26933"/>
                    <a:pt x="12429" y="26255"/>
                  </a:cubicBezTo>
                  <a:cubicBezTo>
                    <a:pt x="13896" y="24627"/>
                    <a:pt x="15413" y="22942"/>
                    <a:pt x="16133" y="20939"/>
                  </a:cubicBezTo>
                  <a:cubicBezTo>
                    <a:pt x="17337" y="17606"/>
                    <a:pt x="17683" y="14494"/>
                    <a:pt x="18048" y="11202"/>
                  </a:cubicBezTo>
                  <a:cubicBezTo>
                    <a:pt x="18166" y="10132"/>
                    <a:pt x="18288" y="9027"/>
                    <a:pt x="18442" y="7906"/>
                  </a:cubicBezTo>
                  <a:cubicBezTo>
                    <a:pt x="18524" y="7303"/>
                    <a:pt x="18528" y="6632"/>
                    <a:pt x="18531" y="5922"/>
                  </a:cubicBezTo>
                  <a:cubicBezTo>
                    <a:pt x="18538" y="4895"/>
                    <a:pt x="18544" y="3832"/>
                    <a:pt x="18808" y="3060"/>
                  </a:cubicBezTo>
                  <a:cubicBezTo>
                    <a:pt x="19005" y="2484"/>
                    <a:pt x="19502" y="1793"/>
                    <a:pt x="19942" y="1188"/>
                  </a:cubicBezTo>
                  <a:cubicBezTo>
                    <a:pt x="20166" y="879"/>
                    <a:pt x="20377" y="586"/>
                    <a:pt x="20548" y="313"/>
                  </a:cubicBezTo>
                  <a:lnTo>
                    <a:pt x="200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"/>
            <p:cNvSpPr/>
            <p:nvPr/>
          </p:nvSpPr>
          <p:spPr>
            <a:xfrm flipH="1" rot="7197600">
              <a:off x="8449200" y="-620280"/>
              <a:ext cx="2073960" cy="2201760"/>
            </a:xfrm>
            <a:custGeom>
              <a:avLst/>
              <a:gdLst/>
              <a:ahLst/>
              <a:rect l="l" t="t" r="r" b="b"/>
              <a:pathLst>
                <a:path w="34236" h="36343">
                  <a:moveTo>
                    <a:pt x="3454" y="1"/>
                  </a:moveTo>
                  <a:cubicBezTo>
                    <a:pt x="3217" y="564"/>
                    <a:pt x="2938" y="1179"/>
                    <a:pt x="2639" y="1830"/>
                  </a:cubicBezTo>
                  <a:cubicBezTo>
                    <a:pt x="1527" y="4274"/>
                    <a:pt x="142" y="7317"/>
                    <a:pt x="59" y="9762"/>
                  </a:cubicBezTo>
                  <a:cubicBezTo>
                    <a:pt x="0" y="11502"/>
                    <a:pt x="1556" y="12976"/>
                    <a:pt x="3064" y="14400"/>
                  </a:cubicBezTo>
                  <a:cubicBezTo>
                    <a:pt x="3840" y="15137"/>
                    <a:pt x="4573" y="15831"/>
                    <a:pt x="5057" y="16529"/>
                  </a:cubicBezTo>
                  <a:cubicBezTo>
                    <a:pt x="6529" y="18670"/>
                    <a:pt x="7191" y="20552"/>
                    <a:pt x="8033" y="22936"/>
                  </a:cubicBezTo>
                  <a:cubicBezTo>
                    <a:pt x="8139" y="23239"/>
                    <a:pt x="8247" y="23548"/>
                    <a:pt x="8359" y="23864"/>
                  </a:cubicBezTo>
                  <a:cubicBezTo>
                    <a:pt x="9224" y="26292"/>
                    <a:pt x="11151" y="26950"/>
                    <a:pt x="13386" y="27710"/>
                  </a:cubicBezTo>
                  <a:cubicBezTo>
                    <a:pt x="13866" y="27875"/>
                    <a:pt x="14362" y="28045"/>
                    <a:pt x="14866" y="28240"/>
                  </a:cubicBezTo>
                  <a:cubicBezTo>
                    <a:pt x="17859" y="29391"/>
                    <a:pt x="20803" y="30760"/>
                    <a:pt x="23653" y="32082"/>
                  </a:cubicBezTo>
                  <a:cubicBezTo>
                    <a:pt x="25511" y="32943"/>
                    <a:pt x="27435" y="33839"/>
                    <a:pt x="29354" y="34665"/>
                  </a:cubicBezTo>
                  <a:cubicBezTo>
                    <a:pt x="29919" y="34905"/>
                    <a:pt x="30561" y="35099"/>
                    <a:pt x="31238" y="35306"/>
                  </a:cubicBezTo>
                  <a:cubicBezTo>
                    <a:pt x="32202" y="35599"/>
                    <a:pt x="33199" y="35901"/>
                    <a:pt x="33929" y="36342"/>
                  </a:cubicBezTo>
                  <a:lnTo>
                    <a:pt x="34235" y="35832"/>
                  </a:lnTo>
                  <a:cubicBezTo>
                    <a:pt x="33443" y="35355"/>
                    <a:pt x="32409" y="35040"/>
                    <a:pt x="31413" y="34736"/>
                  </a:cubicBezTo>
                  <a:cubicBezTo>
                    <a:pt x="30748" y="34536"/>
                    <a:pt x="30123" y="34345"/>
                    <a:pt x="29591" y="34118"/>
                  </a:cubicBezTo>
                  <a:cubicBezTo>
                    <a:pt x="27679" y="33296"/>
                    <a:pt x="25757" y="32404"/>
                    <a:pt x="23902" y="31542"/>
                  </a:cubicBezTo>
                  <a:cubicBezTo>
                    <a:pt x="21044" y="30216"/>
                    <a:pt x="18090" y="28845"/>
                    <a:pt x="15079" y="27684"/>
                  </a:cubicBezTo>
                  <a:cubicBezTo>
                    <a:pt x="14566" y="27486"/>
                    <a:pt x="14063" y="27315"/>
                    <a:pt x="13576" y="27151"/>
                  </a:cubicBezTo>
                  <a:cubicBezTo>
                    <a:pt x="11405" y="26407"/>
                    <a:pt x="9688" y="25822"/>
                    <a:pt x="8918" y="23667"/>
                  </a:cubicBezTo>
                  <a:cubicBezTo>
                    <a:pt x="8806" y="23351"/>
                    <a:pt x="8698" y="23042"/>
                    <a:pt x="8592" y="22743"/>
                  </a:cubicBezTo>
                  <a:cubicBezTo>
                    <a:pt x="7770" y="20410"/>
                    <a:pt x="7062" y="18397"/>
                    <a:pt x="5543" y="16193"/>
                  </a:cubicBezTo>
                  <a:cubicBezTo>
                    <a:pt x="5027" y="15443"/>
                    <a:pt x="4271" y="14725"/>
                    <a:pt x="3471" y="13969"/>
                  </a:cubicBezTo>
                  <a:cubicBezTo>
                    <a:pt x="2060" y="12633"/>
                    <a:pt x="603" y="11255"/>
                    <a:pt x="652" y="9781"/>
                  </a:cubicBezTo>
                  <a:cubicBezTo>
                    <a:pt x="730" y="7455"/>
                    <a:pt x="2089" y="4475"/>
                    <a:pt x="3182" y="2077"/>
                  </a:cubicBezTo>
                  <a:cubicBezTo>
                    <a:pt x="3481" y="1422"/>
                    <a:pt x="3761" y="800"/>
                    <a:pt x="4001" y="234"/>
                  </a:cubicBezTo>
                  <a:lnTo>
                    <a:pt x="3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" name="CustomShape 5"/>
          <p:cNvSpPr/>
          <p:nvPr/>
        </p:nvSpPr>
        <p:spPr>
          <a:xfrm rot="15882600">
            <a:off x="-1111320" y="-934560"/>
            <a:ext cx="2073960" cy="2201760"/>
          </a:xfrm>
          <a:custGeom>
            <a:avLst/>
            <a:gdLst/>
            <a:ahLst/>
            <a:rect l="l" t="t" r="r" b="b"/>
            <a:pathLst>
              <a:path w="34236" h="36343">
                <a:moveTo>
                  <a:pt x="3454" y="1"/>
                </a:moveTo>
                <a:cubicBezTo>
                  <a:pt x="3217" y="564"/>
                  <a:pt x="2938" y="1179"/>
                  <a:pt x="2639" y="1830"/>
                </a:cubicBezTo>
                <a:cubicBezTo>
                  <a:pt x="1527" y="4274"/>
                  <a:pt x="142" y="7317"/>
                  <a:pt x="59" y="9762"/>
                </a:cubicBezTo>
                <a:cubicBezTo>
                  <a:pt x="0" y="11502"/>
                  <a:pt x="1556" y="12976"/>
                  <a:pt x="3064" y="14400"/>
                </a:cubicBezTo>
                <a:cubicBezTo>
                  <a:pt x="3840" y="15137"/>
                  <a:pt x="4573" y="15831"/>
                  <a:pt x="5057" y="16529"/>
                </a:cubicBezTo>
                <a:cubicBezTo>
                  <a:pt x="6529" y="18670"/>
                  <a:pt x="7191" y="20552"/>
                  <a:pt x="8033" y="22936"/>
                </a:cubicBezTo>
                <a:cubicBezTo>
                  <a:pt x="8139" y="23239"/>
                  <a:pt x="8247" y="23548"/>
                  <a:pt x="8359" y="23864"/>
                </a:cubicBezTo>
                <a:cubicBezTo>
                  <a:pt x="9224" y="26292"/>
                  <a:pt x="11151" y="26950"/>
                  <a:pt x="13386" y="27710"/>
                </a:cubicBezTo>
                <a:cubicBezTo>
                  <a:pt x="13866" y="27875"/>
                  <a:pt x="14362" y="28045"/>
                  <a:pt x="14866" y="28240"/>
                </a:cubicBezTo>
                <a:cubicBezTo>
                  <a:pt x="17859" y="29391"/>
                  <a:pt x="20803" y="30760"/>
                  <a:pt x="23653" y="32082"/>
                </a:cubicBezTo>
                <a:cubicBezTo>
                  <a:pt x="25511" y="32943"/>
                  <a:pt x="27435" y="33839"/>
                  <a:pt x="29354" y="34665"/>
                </a:cubicBezTo>
                <a:cubicBezTo>
                  <a:pt x="29919" y="34905"/>
                  <a:pt x="30561" y="35099"/>
                  <a:pt x="31238" y="35306"/>
                </a:cubicBezTo>
                <a:cubicBezTo>
                  <a:pt x="32202" y="35599"/>
                  <a:pt x="33199" y="35901"/>
                  <a:pt x="33929" y="36342"/>
                </a:cubicBezTo>
                <a:lnTo>
                  <a:pt x="34235" y="35832"/>
                </a:lnTo>
                <a:cubicBezTo>
                  <a:pt x="33443" y="35355"/>
                  <a:pt x="32409" y="35040"/>
                  <a:pt x="31413" y="34736"/>
                </a:cubicBezTo>
                <a:cubicBezTo>
                  <a:pt x="30748" y="34536"/>
                  <a:pt x="30123" y="34345"/>
                  <a:pt x="29591" y="34118"/>
                </a:cubicBezTo>
                <a:cubicBezTo>
                  <a:pt x="27679" y="33296"/>
                  <a:pt x="25757" y="32404"/>
                  <a:pt x="23902" y="31542"/>
                </a:cubicBezTo>
                <a:cubicBezTo>
                  <a:pt x="21044" y="30216"/>
                  <a:pt x="18090" y="28845"/>
                  <a:pt x="15079" y="27684"/>
                </a:cubicBezTo>
                <a:cubicBezTo>
                  <a:pt x="14566" y="27486"/>
                  <a:pt x="14063" y="27315"/>
                  <a:pt x="13576" y="27151"/>
                </a:cubicBezTo>
                <a:cubicBezTo>
                  <a:pt x="11405" y="26407"/>
                  <a:pt x="9688" y="25822"/>
                  <a:pt x="8918" y="23667"/>
                </a:cubicBezTo>
                <a:cubicBezTo>
                  <a:pt x="8806" y="23351"/>
                  <a:pt x="8698" y="23042"/>
                  <a:pt x="8592" y="22743"/>
                </a:cubicBezTo>
                <a:cubicBezTo>
                  <a:pt x="7770" y="20410"/>
                  <a:pt x="7062" y="18397"/>
                  <a:pt x="5543" y="16193"/>
                </a:cubicBezTo>
                <a:cubicBezTo>
                  <a:pt x="5027" y="15443"/>
                  <a:pt x="4271" y="14725"/>
                  <a:pt x="3471" y="13969"/>
                </a:cubicBezTo>
                <a:cubicBezTo>
                  <a:pt x="2060" y="12633"/>
                  <a:pt x="603" y="11255"/>
                  <a:pt x="652" y="9781"/>
                </a:cubicBezTo>
                <a:cubicBezTo>
                  <a:pt x="730" y="7455"/>
                  <a:pt x="2089" y="4475"/>
                  <a:pt x="3182" y="2077"/>
                </a:cubicBezTo>
                <a:cubicBezTo>
                  <a:pt x="3481" y="1422"/>
                  <a:pt x="3761" y="800"/>
                  <a:pt x="4001" y="234"/>
                </a:cubicBezTo>
                <a:lnTo>
                  <a:pt x="34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pt-PT" sz="3500" spc="-1" strike="noStrike">
                <a:solidFill>
                  <a:srgbClr val="000000"/>
                </a:solidFill>
                <a:latin typeface="Arial"/>
              </a:rPr>
              <a:t>Clique para editar o formato do título</a:t>
            </a:r>
            <a:endParaRPr b="0" lang="pt-PT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 flipH="1" rot="1401600">
            <a:off x="8048520" y="111240"/>
            <a:ext cx="2374200" cy="2805480"/>
          </a:xfrm>
          <a:custGeom>
            <a:avLst/>
            <a:gdLst/>
            <a:ahLst/>
            <a:rect l="l" t="t" r="r" b="b"/>
            <a:pathLst>
              <a:path w="39184" h="4631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6" name="Group 3"/>
          <p:cNvGrpSpPr/>
          <p:nvPr/>
        </p:nvGrpSpPr>
        <p:grpSpPr>
          <a:xfrm>
            <a:off x="-1849680" y="-812520"/>
            <a:ext cx="2959200" cy="3357720"/>
            <a:chOff x="-1849680" y="-812520"/>
            <a:chExt cx="2959200" cy="3357720"/>
          </a:xfrm>
        </p:grpSpPr>
        <p:sp>
          <p:nvSpPr>
            <p:cNvPr id="87" name="CustomShape 4"/>
            <p:cNvSpPr/>
            <p:nvPr/>
          </p:nvSpPr>
          <p:spPr>
            <a:xfrm rot="18180000">
              <a:off x="-1911600" y="219960"/>
              <a:ext cx="2806920" cy="1193040"/>
            </a:xfrm>
            <a:custGeom>
              <a:avLst/>
              <a:gdLst/>
              <a:ahLst/>
              <a:rect l="l" t="t" r="r" b="b"/>
              <a:pathLst>
                <a:path w="31345" h="15587">
                  <a:moveTo>
                    <a:pt x="30788" y="0"/>
                  </a:moveTo>
                  <a:cubicBezTo>
                    <a:pt x="30548" y="648"/>
                    <a:pt x="30314" y="1315"/>
                    <a:pt x="30074" y="2000"/>
                  </a:cubicBezTo>
                  <a:cubicBezTo>
                    <a:pt x="29285" y="4244"/>
                    <a:pt x="28473" y="6566"/>
                    <a:pt x="27396" y="8520"/>
                  </a:cubicBezTo>
                  <a:cubicBezTo>
                    <a:pt x="26219" y="10665"/>
                    <a:pt x="23851" y="11484"/>
                    <a:pt x="21561" y="12277"/>
                  </a:cubicBezTo>
                  <a:cubicBezTo>
                    <a:pt x="21182" y="12408"/>
                    <a:pt x="20804" y="12540"/>
                    <a:pt x="20436" y="12675"/>
                  </a:cubicBezTo>
                  <a:cubicBezTo>
                    <a:pt x="16907" y="13975"/>
                    <a:pt x="13844" y="14991"/>
                    <a:pt x="10468" y="14991"/>
                  </a:cubicBezTo>
                  <a:cubicBezTo>
                    <a:pt x="9863" y="14991"/>
                    <a:pt x="9249" y="14958"/>
                    <a:pt x="8619" y="14889"/>
                  </a:cubicBezTo>
                  <a:cubicBezTo>
                    <a:pt x="7491" y="14764"/>
                    <a:pt x="6267" y="14452"/>
                    <a:pt x="5086" y="14148"/>
                  </a:cubicBezTo>
                  <a:cubicBezTo>
                    <a:pt x="3486" y="13740"/>
                    <a:pt x="1837" y="13311"/>
                    <a:pt x="291" y="13311"/>
                  </a:cubicBezTo>
                  <a:cubicBezTo>
                    <a:pt x="193" y="13311"/>
                    <a:pt x="97" y="13313"/>
                    <a:pt x="0" y="13316"/>
                  </a:cubicBezTo>
                  <a:lnTo>
                    <a:pt x="20" y="13908"/>
                  </a:lnTo>
                  <a:cubicBezTo>
                    <a:pt x="99" y="13906"/>
                    <a:pt x="180" y="13905"/>
                    <a:pt x="260" y="13905"/>
                  </a:cubicBezTo>
                  <a:cubicBezTo>
                    <a:pt x="1737" y="13905"/>
                    <a:pt x="3366" y="14319"/>
                    <a:pt x="4938" y="14725"/>
                  </a:cubicBezTo>
                  <a:cubicBezTo>
                    <a:pt x="6142" y="15030"/>
                    <a:pt x="7385" y="15349"/>
                    <a:pt x="8554" y="15478"/>
                  </a:cubicBezTo>
                  <a:cubicBezTo>
                    <a:pt x="9211" y="15550"/>
                    <a:pt x="9853" y="15586"/>
                    <a:pt x="10484" y="15586"/>
                  </a:cubicBezTo>
                  <a:cubicBezTo>
                    <a:pt x="13945" y="15586"/>
                    <a:pt x="17057" y="14553"/>
                    <a:pt x="20643" y="13234"/>
                  </a:cubicBezTo>
                  <a:cubicBezTo>
                    <a:pt x="21004" y="13099"/>
                    <a:pt x="21380" y="12971"/>
                    <a:pt x="21758" y="12839"/>
                  </a:cubicBezTo>
                  <a:cubicBezTo>
                    <a:pt x="24041" y="12047"/>
                    <a:pt x="26627" y="11152"/>
                    <a:pt x="27917" y="8806"/>
                  </a:cubicBezTo>
                  <a:cubicBezTo>
                    <a:pt x="29015" y="6810"/>
                    <a:pt x="29838" y="4464"/>
                    <a:pt x="30633" y="2194"/>
                  </a:cubicBezTo>
                  <a:cubicBezTo>
                    <a:pt x="30873" y="1516"/>
                    <a:pt x="31107" y="849"/>
                    <a:pt x="31344" y="207"/>
                  </a:cubicBezTo>
                  <a:lnTo>
                    <a:pt x="307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5"/>
            <p:cNvSpPr/>
            <p:nvPr/>
          </p:nvSpPr>
          <p:spPr>
            <a:xfrm rot="20763600">
              <a:off x="-1536840" y="-573480"/>
              <a:ext cx="2333880" cy="2880360"/>
            </a:xfrm>
            <a:custGeom>
              <a:avLst/>
              <a:gdLst/>
              <a:ahLst/>
              <a:rect l="l" t="t" r="r" b="b"/>
              <a:pathLst>
                <a:path w="37849" h="42665">
                  <a:moveTo>
                    <a:pt x="34362" y="0"/>
                  </a:moveTo>
                  <a:lnTo>
                    <a:pt x="33773" y="93"/>
                  </a:lnTo>
                  <a:cubicBezTo>
                    <a:pt x="34056" y="1905"/>
                    <a:pt x="34542" y="3747"/>
                    <a:pt x="35013" y="5527"/>
                  </a:cubicBezTo>
                  <a:cubicBezTo>
                    <a:pt x="36102" y="9655"/>
                    <a:pt x="37231" y="13926"/>
                    <a:pt x="35928" y="18232"/>
                  </a:cubicBezTo>
                  <a:cubicBezTo>
                    <a:pt x="35529" y="19551"/>
                    <a:pt x="34523" y="20491"/>
                    <a:pt x="33457" y="21485"/>
                  </a:cubicBezTo>
                  <a:cubicBezTo>
                    <a:pt x="32444" y="22433"/>
                    <a:pt x="31395" y="23413"/>
                    <a:pt x="30832" y="24782"/>
                  </a:cubicBezTo>
                  <a:cubicBezTo>
                    <a:pt x="30549" y="25465"/>
                    <a:pt x="30345" y="26252"/>
                    <a:pt x="30148" y="27012"/>
                  </a:cubicBezTo>
                  <a:cubicBezTo>
                    <a:pt x="29644" y="28943"/>
                    <a:pt x="29125" y="30943"/>
                    <a:pt x="27289" y="31663"/>
                  </a:cubicBezTo>
                  <a:cubicBezTo>
                    <a:pt x="26513" y="31966"/>
                    <a:pt x="24388" y="32404"/>
                    <a:pt x="21693" y="32960"/>
                  </a:cubicBezTo>
                  <a:cubicBezTo>
                    <a:pt x="13788" y="34588"/>
                    <a:pt x="1841" y="37048"/>
                    <a:pt x="288" y="40651"/>
                  </a:cubicBezTo>
                  <a:cubicBezTo>
                    <a:pt x="1" y="41315"/>
                    <a:pt x="64" y="41993"/>
                    <a:pt x="479" y="42664"/>
                  </a:cubicBezTo>
                  <a:lnTo>
                    <a:pt x="985" y="42352"/>
                  </a:lnTo>
                  <a:cubicBezTo>
                    <a:pt x="672" y="41848"/>
                    <a:pt x="626" y="41371"/>
                    <a:pt x="834" y="40885"/>
                  </a:cubicBezTo>
                  <a:cubicBezTo>
                    <a:pt x="2265" y="37569"/>
                    <a:pt x="14502" y="35049"/>
                    <a:pt x="21811" y="33542"/>
                  </a:cubicBezTo>
                  <a:cubicBezTo>
                    <a:pt x="24532" y="32982"/>
                    <a:pt x="26684" y="32539"/>
                    <a:pt x="27506" y="32216"/>
                  </a:cubicBezTo>
                  <a:cubicBezTo>
                    <a:pt x="29624" y="31387"/>
                    <a:pt x="30207" y="29141"/>
                    <a:pt x="30723" y="27160"/>
                  </a:cubicBezTo>
                  <a:cubicBezTo>
                    <a:pt x="30924" y="26387"/>
                    <a:pt x="31112" y="25653"/>
                    <a:pt x="31378" y="25008"/>
                  </a:cubicBezTo>
                  <a:cubicBezTo>
                    <a:pt x="31894" y="23758"/>
                    <a:pt x="32895" y="22824"/>
                    <a:pt x="33862" y="21920"/>
                  </a:cubicBezTo>
                  <a:cubicBezTo>
                    <a:pt x="34937" y="20916"/>
                    <a:pt x="36053" y="19876"/>
                    <a:pt x="36496" y="18403"/>
                  </a:cubicBezTo>
                  <a:cubicBezTo>
                    <a:pt x="37849" y="13938"/>
                    <a:pt x="36698" y="9587"/>
                    <a:pt x="35585" y="5376"/>
                  </a:cubicBezTo>
                  <a:cubicBezTo>
                    <a:pt x="35119" y="3609"/>
                    <a:pt x="34638" y="1784"/>
                    <a:pt x="34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pt-PT" sz="3500" spc="-1" strike="noStrike">
                <a:solidFill>
                  <a:srgbClr val="000000"/>
                </a:solidFill>
                <a:latin typeface="Arial"/>
              </a:rPr>
              <a:t>Clique para editar o formato do título</a:t>
            </a:r>
            <a:endParaRPr b="0" lang="pt-PT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 flipH="1" rot="21144600">
            <a:off x="8414640" y="-775440"/>
            <a:ext cx="1246680" cy="4104000"/>
          </a:xfrm>
          <a:custGeom>
            <a:avLst/>
            <a:gdLst/>
            <a:ahLst/>
            <a:rect l="l" t="t" r="r" b="b"/>
            <a:pathLst>
              <a:path w="20548" h="52504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"/>
          <p:cNvSpPr/>
          <p:nvPr/>
        </p:nvSpPr>
        <p:spPr>
          <a:xfrm rot="20062200">
            <a:off x="8888400" y="-1041840"/>
            <a:ext cx="1047960" cy="3400920"/>
          </a:xfrm>
          <a:custGeom>
            <a:avLst/>
            <a:gdLst/>
            <a:ahLst/>
            <a:rect l="l" t="t" r="r" b="b"/>
            <a:pathLst>
              <a:path w="17017" h="5169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4"/>
          <p:cNvSpPr/>
          <p:nvPr/>
        </p:nvSpPr>
        <p:spPr>
          <a:xfrm flipH="1" rot="654600">
            <a:off x="-626040" y="-1175040"/>
            <a:ext cx="1213920" cy="4002120"/>
          </a:xfrm>
          <a:custGeom>
            <a:avLst/>
            <a:gdLst/>
            <a:ahLst/>
            <a:rect l="l" t="t" r="r" b="b"/>
            <a:pathLst>
              <a:path w="17017" h="5169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pt-PT" sz="3500" spc="-1" strike="noStrike">
                <a:solidFill>
                  <a:srgbClr val="000000"/>
                </a:solidFill>
                <a:latin typeface="Arial"/>
              </a:rPr>
              <a:t>Clique para editar o formato do título</a:t>
            </a:r>
            <a:endParaRPr b="0" lang="pt-PT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 flipH="1">
            <a:off x="-332640" y="-846360"/>
            <a:ext cx="855720" cy="3527280"/>
          </a:xfrm>
          <a:custGeom>
            <a:avLst/>
            <a:gdLst/>
            <a:ahLst/>
            <a:rect l="l" t="t" r="r" b="b"/>
            <a:pathLst>
              <a:path w="17017" h="5169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3"/>
          <p:cNvSpPr/>
          <p:nvPr/>
        </p:nvSpPr>
        <p:spPr>
          <a:xfrm flipH="1" rot="895200">
            <a:off x="8570520" y="26280"/>
            <a:ext cx="1383120" cy="1264320"/>
          </a:xfrm>
          <a:custGeom>
            <a:avLst/>
            <a:gdLst/>
            <a:ahLst/>
            <a:rect l="l" t="t" r="r" b="b"/>
            <a:pathLst>
              <a:path w="31345" h="15587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pt-PT" sz="3500" spc="-1" strike="noStrike">
                <a:solidFill>
                  <a:srgbClr val="000000"/>
                </a:solidFill>
                <a:latin typeface="Arial"/>
              </a:rPr>
              <a:t>Clique para editar o formato do título</a:t>
            </a:r>
            <a:endParaRPr b="0" lang="pt-PT" sz="3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8" name="Group 2"/>
          <p:cNvGrpSpPr/>
          <p:nvPr/>
        </p:nvGrpSpPr>
        <p:grpSpPr>
          <a:xfrm>
            <a:off x="-1663920" y="-1480680"/>
            <a:ext cx="4162320" cy="3120120"/>
            <a:chOff x="-1663920" y="-1480680"/>
            <a:chExt cx="4162320" cy="3120120"/>
          </a:xfrm>
        </p:grpSpPr>
        <p:sp>
          <p:nvSpPr>
            <p:cNvPr id="209" name="CustomShape 3"/>
            <p:cNvSpPr/>
            <p:nvPr/>
          </p:nvSpPr>
          <p:spPr>
            <a:xfrm rot="3970800">
              <a:off x="-204840" y="-1738080"/>
              <a:ext cx="1244520" cy="4000680"/>
            </a:xfrm>
            <a:custGeom>
              <a:avLst/>
              <a:gdLst/>
              <a:ahLst/>
              <a:rect l="l" t="t" r="r" b="b"/>
              <a:pathLst>
                <a:path w="20548" h="52504">
                  <a:moveTo>
                    <a:pt x="20041" y="0"/>
                  </a:moveTo>
                  <a:cubicBezTo>
                    <a:pt x="19883" y="254"/>
                    <a:pt x="19679" y="536"/>
                    <a:pt x="19462" y="839"/>
                  </a:cubicBezTo>
                  <a:cubicBezTo>
                    <a:pt x="18998" y="1480"/>
                    <a:pt x="18472" y="2208"/>
                    <a:pt x="18245" y="2868"/>
                  </a:cubicBezTo>
                  <a:cubicBezTo>
                    <a:pt x="17949" y="3734"/>
                    <a:pt x="17946" y="4842"/>
                    <a:pt x="17939" y="5918"/>
                  </a:cubicBezTo>
                  <a:cubicBezTo>
                    <a:pt x="17935" y="6609"/>
                    <a:pt x="17932" y="7264"/>
                    <a:pt x="17853" y="7823"/>
                  </a:cubicBezTo>
                  <a:cubicBezTo>
                    <a:pt x="17699" y="8955"/>
                    <a:pt x="17577" y="10063"/>
                    <a:pt x="17455" y="11136"/>
                  </a:cubicBezTo>
                  <a:cubicBezTo>
                    <a:pt x="17097" y="14395"/>
                    <a:pt x="16755" y="17471"/>
                    <a:pt x="15577" y="20738"/>
                  </a:cubicBezTo>
                  <a:cubicBezTo>
                    <a:pt x="14893" y="22630"/>
                    <a:pt x="13415" y="24272"/>
                    <a:pt x="11988" y="25860"/>
                  </a:cubicBezTo>
                  <a:cubicBezTo>
                    <a:pt x="11399" y="26511"/>
                    <a:pt x="10790" y="27190"/>
                    <a:pt x="10257" y="27864"/>
                  </a:cubicBezTo>
                  <a:cubicBezTo>
                    <a:pt x="9554" y="28752"/>
                    <a:pt x="8781" y="29647"/>
                    <a:pt x="8034" y="30515"/>
                  </a:cubicBezTo>
                  <a:cubicBezTo>
                    <a:pt x="6487" y="32308"/>
                    <a:pt x="4889" y="34160"/>
                    <a:pt x="3692" y="36177"/>
                  </a:cubicBezTo>
                  <a:cubicBezTo>
                    <a:pt x="2346" y="38447"/>
                    <a:pt x="1810" y="41539"/>
                    <a:pt x="1340" y="44266"/>
                  </a:cubicBezTo>
                  <a:cubicBezTo>
                    <a:pt x="1198" y="45079"/>
                    <a:pt x="1063" y="45848"/>
                    <a:pt x="915" y="46579"/>
                  </a:cubicBezTo>
                  <a:cubicBezTo>
                    <a:pt x="718" y="47536"/>
                    <a:pt x="590" y="48513"/>
                    <a:pt x="464" y="49460"/>
                  </a:cubicBezTo>
                  <a:cubicBezTo>
                    <a:pt x="336" y="50428"/>
                    <a:pt x="204" y="51424"/>
                    <a:pt x="1" y="52382"/>
                  </a:cubicBezTo>
                  <a:lnTo>
                    <a:pt x="583" y="52503"/>
                  </a:lnTo>
                  <a:cubicBezTo>
                    <a:pt x="790" y="51527"/>
                    <a:pt x="921" y="50516"/>
                    <a:pt x="1053" y="49539"/>
                  </a:cubicBezTo>
                  <a:cubicBezTo>
                    <a:pt x="1175" y="48601"/>
                    <a:pt x="1303" y="47634"/>
                    <a:pt x="1494" y="46697"/>
                  </a:cubicBezTo>
                  <a:cubicBezTo>
                    <a:pt x="1648" y="45957"/>
                    <a:pt x="1780" y="45184"/>
                    <a:pt x="1922" y="44365"/>
                  </a:cubicBezTo>
                  <a:cubicBezTo>
                    <a:pt x="2386" y="41690"/>
                    <a:pt x="2912" y="38657"/>
                    <a:pt x="4202" y="36482"/>
                  </a:cubicBezTo>
                  <a:cubicBezTo>
                    <a:pt x="5373" y="34509"/>
                    <a:pt x="6955" y="32673"/>
                    <a:pt x="8485" y="30900"/>
                  </a:cubicBezTo>
                  <a:cubicBezTo>
                    <a:pt x="9235" y="30032"/>
                    <a:pt x="10011" y="29130"/>
                    <a:pt x="10722" y="28232"/>
                  </a:cubicBezTo>
                  <a:cubicBezTo>
                    <a:pt x="11244" y="27571"/>
                    <a:pt x="11821" y="26933"/>
                    <a:pt x="12429" y="26255"/>
                  </a:cubicBezTo>
                  <a:cubicBezTo>
                    <a:pt x="13896" y="24627"/>
                    <a:pt x="15413" y="22942"/>
                    <a:pt x="16133" y="20939"/>
                  </a:cubicBezTo>
                  <a:cubicBezTo>
                    <a:pt x="17337" y="17606"/>
                    <a:pt x="17683" y="14494"/>
                    <a:pt x="18048" y="11202"/>
                  </a:cubicBezTo>
                  <a:cubicBezTo>
                    <a:pt x="18166" y="10132"/>
                    <a:pt x="18288" y="9027"/>
                    <a:pt x="18442" y="7906"/>
                  </a:cubicBezTo>
                  <a:cubicBezTo>
                    <a:pt x="18524" y="7303"/>
                    <a:pt x="18528" y="6632"/>
                    <a:pt x="18531" y="5922"/>
                  </a:cubicBezTo>
                  <a:cubicBezTo>
                    <a:pt x="18538" y="4895"/>
                    <a:pt x="18544" y="3832"/>
                    <a:pt x="18808" y="3060"/>
                  </a:cubicBezTo>
                  <a:cubicBezTo>
                    <a:pt x="19005" y="2484"/>
                    <a:pt x="19502" y="1793"/>
                    <a:pt x="19942" y="1188"/>
                  </a:cubicBezTo>
                  <a:cubicBezTo>
                    <a:pt x="20166" y="879"/>
                    <a:pt x="20377" y="586"/>
                    <a:pt x="20548" y="313"/>
                  </a:cubicBezTo>
                  <a:lnTo>
                    <a:pt x="200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4"/>
            <p:cNvSpPr/>
            <p:nvPr/>
          </p:nvSpPr>
          <p:spPr>
            <a:xfrm flipH="1" rot="3702600">
              <a:off x="130680" y="-1850400"/>
              <a:ext cx="1030680" cy="3132000"/>
            </a:xfrm>
            <a:custGeom>
              <a:avLst/>
              <a:gdLst/>
              <a:ahLst/>
              <a:rect l="l" t="t" r="r" b="b"/>
              <a:pathLst>
                <a:path w="17017" h="51697">
                  <a:moveTo>
                    <a:pt x="2507" y="1"/>
                  </a:moveTo>
                  <a:lnTo>
                    <a:pt x="1951" y="211"/>
                  </a:lnTo>
                  <a:cubicBezTo>
                    <a:pt x="2296" y="1119"/>
                    <a:pt x="2520" y="2083"/>
                    <a:pt x="2760" y="3103"/>
                  </a:cubicBezTo>
                  <a:cubicBezTo>
                    <a:pt x="2977" y="4037"/>
                    <a:pt x="3204" y="5001"/>
                    <a:pt x="3533" y="5922"/>
                  </a:cubicBezTo>
                  <a:cubicBezTo>
                    <a:pt x="3599" y="6116"/>
                    <a:pt x="3671" y="6310"/>
                    <a:pt x="3740" y="6501"/>
                  </a:cubicBezTo>
                  <a:cubicBezTo>
                    <a:pt x="4122" y="7537"/>
                    <a:pt x="4481" y="8517"/>
                    <a:pt x="4573" y="9616"/>
                  </a:cubicBezTo>
                  <a:cubicBezTo>
                    <a:pt x="4822" y="12527"/>
                    <a:pt x="3441" y="15893"/>
                    <a:pt x="2224" y="18860"/>
                  </a:cubicBezTo>
                  <a:cubicBezTo>
                    <a:pt x="1869" y="19725"/>
                    <a:pt x="1533" y="20545"/>
                    <a:pt x="1247" y="21321"/>
                  </a:cubicBezTo>
                  <a:cubicBezTo>
                    <a:pt x="0" y="24732"/>
                    <a:pt x="1720" y="26670"/>
                    <a:pt x="3711" y="28914"/>
                  </a:cubicBezTo>
                  <a:cubicBezTo>
                    <a:pt x="4194" y="29456"/>
                    <a:pt x="4695" y="30019"/>
                    <a:pt x="5185" y="30637"/>
                  </a:cubicBezTo>
                  <a:cubicBezTo>
                    <a:pt x="5741" y="31331"/>
                    <a:pt x="6297" y="32019"/>
                    <a:pt x="6852" y="32700"/>
                  </a:cubicBezTo>
                  <a:cubicBezTo>
                    <a:pt x="9330" y="35756"/>
                    <a:pt x="11668" y="38638"/>
                    <a:pt x="13613" y="42059"/>
                  </a:cubicBezTo>
                  <a:cubicBezTo>
                    <a:pt x="13850" y="42477"/>
                    <a:pt x="14087" y="42875"/>
                    <a:pt x="14324" y="43266"/>
                  </a:cubicBezTo>
                  <a:cubicBezTo>
                    <a:pt x="15444" y="45142"/>
                    <a:pt x="16418" y="46760"/>
                    <a:pt x="16319" y="49027"/>
                  </a:cubicBezTo>
                  <a:cubicBezTo>
                    <a:pt x="16300" y="49481"/>
                    <a:pt x="16221" y="49905"/>
                    <a:pt x="16145" y="50313"/>
                  </a:cubicBezTo>
                  <a:cubicBezTo>
                    <a:pt x="16066" y="50747"/>
                    <a:pt x="15984" y="51190"/>
                    <a:pt x="15967" y="51677"/>
                  </a:cubicBezTo>
                  <a:lnTo>
                    <a:pt x="16559" y="51697"/>
                  </a:lnTo>
                  <a:cubicBezTo>
                    <a:pt x="16576" y="51256"/>
                    <a:pt x="16652" y="50849"/>
                    <a:pt x="16731" y="50421"/>
                  </a:cubicBezTo>
                  <a:cubicBezTo>
                    <a:pt x="16810" y="49994"/>
                    <a:pt x="16892" y="49550"/>
                    <a:pt x="16912" y="49053"/>
                  </a:cubicBezTo>
                  <a:cubicBezTo>
                    <a:pt x="17017" y="46609"/>
                    <a:pt x="15954" y="44835"/>
                    <a:pt x="14829" y="42960"/>
                  </a:cubicBezTo>
                  <a:cubicBezTo>
                    <a:pt x="14599" y="42573"/>
                    <a:pt x="14363" y="42178"/>
                    <a:pt x="14129" y="41766"/>
                  </a:cubicBezTo>
                  <a:cubicBezTo>
                    <a:pt x="12162" y="38302"/>
                    <a:pt x="9807" y="35400"/>
                    <a:pt x="7313" y="32328"/>
                  </a:cubicBezTo>
                  <a:cubicBezTo>
                    <a:pt x="6760" y="31647"/>
                    <a:pt x="6204" y="30959"/>
                    <a:pt x="5651" y="30265"/>
                  </a:cubicBezTo>
                  <a:cubicBezTo>
                    <a:pt x="5149" y="29637"/>
                    <a:pt x="4645" y="29068"/>
                    <a:pt x="4155" y="28519"/>
                  </a:cubicBezTo>
                  <a:cubicBezTo>
                    <a:pt x="2138" y="26245"/>
                    <a:pt x="678" y="24604"/>
                    <a:pt x="1806" y="21525"/>
                  </a:cubicBezTo>
                  <a:cubicBezTo>
                    <a:pt x="2086" y="20758"/>
                    <a:pt x="2418" y="19946"/>
                    <a:pt x="2773" y="19087"/>
                  </a:cubicBezTo>
                  <a:cubicBezTo>
                    <a:pt x="4016" y="16057"/>
                    <a:pt x="5425" y="12623"/>
                    <a:pt x="5165" y="9567"/>
                  </a:cubicBezTo>
                  <a:cubicBezTo>
                    <a:pt x="5066" y="8389"/>
                    <a:pt x="4675" y="7327"/>
                    <a:pt x="4300" y="6297"/>
                  </a:cubicBezTo>
                  <a:cubicBezTo>
                    <a:pt x="4230" y="6106"/>
                    <a:pt x="4158" y="5915"/>
                    <a:pt x="4092" y="5725"/>
                  </a:cubicBezTo>
                  <a:cubicBezTo>
                    <a:pt x="3776" y="4833"/>
                    <a:pt x="3553" y="3886"/>
                    <a:pt x="3339" y="2968"/>
                  </a:cubicBezTo>
                  <a:cubicBezTo>
                    <a:pt x="3105" y="1975"/>
                    <a:pt x="2865" y="948"/>
                    <a:pt x="2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1" name="CustomShape 5"/>
          <p:cNvSpPr/>
          <p:nvPr/>
        </p:nvSpPr>
        <p:spPr>
          <a:xfrm rot="7656600">
            <a:off x="7534080" y="-1778040"/>
            <a:ext cx="1213920" cy="4636080"/>
          </a:xfrm>
          <a:custGeom>
            <a:avLst/>
            <a:gdLst/>
            <a:ahLst/>
            <a:rect l="l" t="t" r="r" b="b"/>
            <a:pathLst>
              <a:path w="17017" h="5169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722520" y="521280"/>
            <a:ext cx="77083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pt-PT" sz="3500" spc="-1" strike="noStrike">
                <a:solidFill>
                  <a:srgbClr val="000000"/>
                </a:solidFill>
                <a:latin typeface="Arial"/>
              </a:rPr>
              <a:t>Clique para editar o formato do título</a:t>
            </a:r>
            <a:endParaRPr b="0" lang="pt-PT" sz="3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0" name="Group 2"/>
          <p:cNvGrpSpPr/>
          <p:nvPr/>
        </p:nvGrpSpPr>
        <p:grpSpPr>
          <a:xfrm>
            <a:off x="-791640" y="-1221480"/>
            <a:ext cx="1858680" cy="4057200"/>
            <a:chOff x="-791640" y="-1221480"/>
            <a:chExt cx="1858680" cy="4057200"/>
          </a:xfrm>
        </p:grpSpPr>
        <p:sp>
          <p:nvSpPr>
            <p:cNvPr id="251" name="CustomShape 3"/>
            <p:cNvSpPr/>
            <p:nvPr/>
          </p:nvSpPr>
          <p:spPr>
            <a:xfrm rot="21430200">
              <a:off x="-275040" y="-1193040"/>
              <a:ext cx="1244520" cy="4000680"/>
            </a:xfrm>
            <a:custGeom>
              <a:avLst/>
              <a:gdLst/>
              <a:ahLst/>
              <a:rect l="l" t="t" r="r" b="b"/>
              <a:pathLst>
                <a:path w="20548" h="52504">
                  <a:moveTo>
                    <a:pt x="20041" y="0"/>
                  </a:moveTo>
                  <a:cubicBezTo>
                    <a:pt x="19883" y="254"/>
                    <a:pt x="19679" y="536"/>
                    <a:pt x="19462" y="839"/>
                  </a:cubicBezTo>
                  <a:cubicBezTo>
                    <a:pt x="18998" y="1480"/>
                    <a:pt x="18472" y="2208"/>
                    <a:pt x="18245" y="2868"/>
                  </a:cubicBezTo>
                  <a:cubicBezTo>
                    <a:pt x="17949" y="3734"/>
                    <a:pt x="17946" y="4842"/>
                    <a:pt x="17939" y="5918"/>
                  </a:cubicBezTo>
                  <a:cubicBezTo>
                    <a:pt x="17935" y="6609"/>
                    <a:pt x="17932" y="7264"/>
                    <a:pt x="17853" y="7823"/>
                  </a:cubicBezTo>
                  <a:cubicBezTo>
                    <a:pt x="17699" y="8955"/>
                    <a:pt x="17577" y="10063"/>
                    <a:pt x="17455" y="11136"/>
                  </a:cubicBezTo>
                  <a:cubicBezTo>
                    <a:pt x="17097" y="14395"/>
                    <a:pt x="16755" y="17471"/>
                    <a:pt x="15577" y="20738"/>
                  </a:cubicBezTo>
                  <a:cubicBezTo>
                    <a:pt x="14893" y="22630"/>
                    <a:pt x="13415" y="24272"/>
                    <a:pt x="11988" y="25860"/>
                  </a:cubicBezTo>
                  <a:cubicBezTo>
                    <a:pt x="11399" y="26511"/>
                    <a:pt x="10790" y="27190"/>
                    <a:pt x="10257" y="27864"/>
                  </a:cubicBezTo>
                  <a:cubicBezTo>
                    <a:pt x="9554" y="28752"/>
                    <a:pt x="8781" y="29647"/>
                    <a:pt x="8034" y="30515"/>
                  </a:cubicBezTo>
                  <a:cubicBezTo>
                    <a:pt x="6487" y="32308"/>
                    <a:pt x="4889" y="34160"/>
                    <a:pt x="3692" y="36177"/>
                  </a:cubicBezTo>
                  <a:cubicBezTo>
                    <a:pt x="2346" y="38447"/>
                    <a:pt x="1810" y="41539"/>
                    <a:pt x="1340" y="44266"/>
                  </a:cubicBezTo>
                  <a:cubicBezTo>
                    <a:pt x="1198" y="45079"/>
                    <a:pt x="1063" y="45848"/>
                    <a:pt x="915" y="46579"/>
                  </a:cubicBezTo>
                  <a:cubicBezTo>
                    <a:pt x="718" y="47536"/>
                    <a:pt x="590" y="48513"/>
                    <a:pt x="464" y="49460"/>
                  </a:cubicBezTo>
                  <a:cubicBezTo>
                    <a:pt x="336" y="50428"/>
                    <a:pt x="204" y="51424"/>
                    <a:pt x="1" y="52382"/>
                  </a:cubicBezTo>
                  <a:lnTo>
                    <a:pt x="583" y="52503"/>
                  </a:lnTo>
                  <a:cubicBezTo>
                    <a:pt x="790" y="51527"/>
                    <a:pt x="921" y="50516"/>
                    <a:pt x="1053" y="49539"/>
                  </a:cubicBezTo>
                  <a:cubicBezTo>
                    <a:pt x="1175" y="48601"/>
                    <a:pt x="1303" y="47634"/>
                    <a:pt x="1494" y="46697"/>
                  </a:cubicBezTo>
                  <a:cubicBezTo>
                    <a:pt x="1648" y="45957"/>
                    <a:pt x="1780" y="45184"/>
                    <a:pt x="1922" y="44365"/>
                  </a:cubicBezTo>
                  <a:cubicBezTo>
                    <a:pt x="2386" y="41690"/>
                    <a:pt x="2912" y="38657"/>
                    <a:pt x="4202" y="36482"/>
                  </a:cubicBezTo>
                  <a:cubicBezTo>
                    <a:pt x="5373" y="34509"/>
                    <a:pt x="6955" y="32673"/>
                    <a:pt x="8485" y="30900"/>
                  </a:cubicBezTo>
                  <a:cubicBezTo>
                    <a:pt x="9235" y="30032"/>
                    <a:pt x="10011" y="29130"/>
                    <a:pt x="10722" y="28232"/>
                  </a:cubicBezTo>
                  <a:cubicBezTo>
                    <a:pt x="11244" y="27571"/>
                    <a:pt x="11821" y="26933"/>
                    <a:pt x="12429" y="26255"/>
                  </a:cubicBezTo>
                  <a:cubicBezTo>
                    <a:pt x="13896" y="24627"/>
                    <a:pt x="15413" y="22942"/>
                    <a:pt x="16133" y="20939"/>
                  </a:cubicBezTo>
                  <a:cubicBezTo>
                    <a:pt x="17337" y="17606"/>
                    <a:pt x="17683" y="14494"/>
                    <a:pt x="18048" y="11202"/>
                  </a:cubicBezTo>
                  <a:cubicBezTo>
                    <a:pt x="18166" y="10132"/>
                    <a:pt x="18288" y="9027"/>
                    <a:pt x="18442" y="7906"/>
                  </a:cubicBezTo>
                  <a:cubicBezTo>
                    <a:pt x="18524" y="7303"/>
                    <a:pt x="18528" y="6632"/>
                    <a:pt x="18531" y="5922"/>
                  </a:cubicBezTo>
                  <a:cubicBezTo>
                    <a:pt x="18538" y="4895"/>
                    <a:pt x="18544" y="3832"/>
                    <a:pt x="18808" y="3060"/>
                  </a:cubicBezTo>
                  <a:cubicBezTo>
                    <a:pt x="19005" y="2484"/>
                    <a:pt x="19502" y="1793"/>
                    <a:pt x="19942" y="1188"/>
                  </a:cubicBezTo>
                  <a:cubicBezTo>
                    <a:pt x="20166" y="879"/>
                    <a:pt x="20377" y="586"/>
                    <a:pt x="20548" y="313"/>
                  </a:cubicBezTo>
                  <a:lnTo>
                    <a:pt x="200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CustomShape 4"/>
            <p:cNvSpPr/>
            <p:nvPr/>
          </p:nvSpPr>
          <p:spPr>
            <a:xfrm flipH="1" rot="21162600">
              <a:off x="-597240" y="-1168200"/>
              <a:ext cx="1030680" cy="3132000"/>
            </a:xfrm>
            <a:custGeom>
              <a:avLst/>
              <a:gdLst/>
              <a:ahLst/>
              <a:rect l="l" t="t" r="r" b="b"/>
              <a:pathLst>
                <a:path w="17017" h="51697">
                  <a:moveTo>
                    <a:pt x="2507" y="1"/>
                  </a:moveTo>
                  <a:lnTo>
                    <a:pt x="1951" y="211"/>
                  </a:lnTo>
                  <a:cubicBezTo>
                    <a:pt x="2296" y="1119"/>
                    <a:pt x="2520" y="2083"/>
                    <a:pt x="2760" y="3103"/>
                  </a:cubicBezTo>
                  <a:cubicBezTo>
                    <a:pt x="2977" y="4037"/>
                    <a:pt x="3204" y="5001"/>
                    <a:pt x="3533" y="5922"/>
                  </a:cubicBezTo>
                  <a:cubicBezTo>
                    <a:pt x="3599" y="6116"/>
                    <a:pt x="3671" y="6310"/>
                    <a:pt x="3740" y="6501"/>
                  </a:cubicBezTo>
                  <a:cubicBezTo>
                    <a:pt x="4122" y="7537"/>
                    <a:pt x="4481" y="8517"/>
                    <a:pt x="4573" y="9616"/>
                  </a:cubicBezTo>
                  <a:cubicBezTo>
                    <a:pt x="4822" y="12527"/>
                    <a:pt x="3441" y="15893"/>
                    <a:pt x="2224" y="18860"/>
                  </a:cubicBezTo>
                  <a:cubicBezTo>
                    <a:pt x="1869" y="19725"/>
                    <a:pt x="1533" y="20545"/>
                    <a:pt x="1247" y="21321"/>
                  </a:cubicBezTo>
                  <a:cubicBezTo>
                    <a:pt x="0" y="24732"/>
                    <a:pt x="1720" y="26670"/>
                    <a:pt x="3711" y="28914"/>
                  </a:cubicBezTo>
                  <a:cubicBezTo>
                    <a:pt x="4194" y="29456"/>
                    <a:pt x="4695" y="30019"/>
                    <a:pt x="5185" y="30637"/>
                  </a:cubicBezTo>
                  <a:cubicBezTo>
                    <a:pt x="5741" y="31331"/>
                    <a:pt x="6297" y="32019"/>
                    <a:pt x="6852" y="32700"/>
                  </a:cubicBezTo>
                  <a:cubicBezTo>
                    <a:pt x="9330" y="35756"/>
                    <a:pt x="11668" y="38638"/>
                    <a:pt x="13613" y="42059"/>
                  </a:cubicBezTo>
                  <a:cubicBezTo>
                    <a:pt x="13850" y="42477"/>
                    <a:pt x="14087" y="42875"/>
                    <a:pt x="14324" y="43266"/>
                  </a:cubicBezTo>
                  <a:cubicBezTo>
                    <a:pt x="15444" y="45142"/>
                    <a:pt x="16418" y="46760"/>
                    <a:pt x="16319" y="49027"/>
                  </a:cubicBezTo>
                  <a:cubicBezTo>
                    <a:pt x="16300" y="49481"/>
                    <a:pt x="16221" y="49905"/>
                    <a:pt x="16145" y="50313"/>
                  </a:cubicBezTo>
                  <a:cubicBezTo>
                    <a:pt x="16066" y="50747"/>
                    <a:pt x="15984" y="51190"/>
                    <a:pt x="15967" y="51677"/>
                  </a:cubicBezTo>
                  <a:lnTo>
                    <a:pt x="16559" y="51697"/>
                  </a:lnTo>
                  <a:cubicBezTo>
                    <a:pt x="16576" y="51256"/>
                    <a:pt x="16652" y="50849"/>
                    <a:pt x="16731" y="50421"/>
                  </a:cubicBezTo>
                  <a:cubicBezTo>
                    <a:pt x="16810" y="49994"/>
                    <a:pt x="16892" y="49550"/>
                    <a:pt x="16912" y="49053"/>
                  </a:cubicBezTo>
                  <a:cubicBezTo>
                    <a:pt x="17017" y="46609"/>
                    <a:pt x="15954" y="44835"/>
                    <a:pt x="14829" y="42960"/>
                  </a:cubicBezTo>
                  <a:cubicBezTo>
                    <a:pt x="14599" y="42573"/>
                    <a:pt x="14363" y="42178"/>
                    <a:pt x="14129" y="41766"/>
                  </a:cubicBezTo>
                  <a:cubicBezTo>
                    <a:pt x="12162" y="38302"/>
                    <a:pt x="9807" y="35400"/>
                    <a:pt x="7313" y="32328"/>
                  </a:cubicBezTo>
                  <a:cubicBezTo>
                    <a:pt x="6760" y="31647"/>
                    <a:pt x="6204" y="30959"/>
                    <a:pt x="5651" y="30265"/>
                  </a:cubicBezTo>
                  <a:cubicBezTo>
                    <a:pt x="5149" y="29637"/>
                    <a:pt x="4645" y="29068"/>
                    <a:pt x="4155" y="28519"/>
                  </a:cubicBezTo>
                  <a:cubicBezTo>
                    <a:pt x="2138" y="26245"/>
                    <a:pt x="678" y="24604"/>
                    <a:pt x="1806" y="21525"/>
                  </a:cubicBezTo>
                  <a:cubicBezTo>
                    <a:pt x="2086" y="20758"/>
                    <a:pt x="2418" y="19946"/>
                    <a:pt x="2773" y="19087"/>
                  </a:cubicBezTo>
                  <a:cubicBezTo>
                    <a:pt x="4016" y="16057"/>
                    <a:pt x="5425" y="12623"/>
                    <a:pt x="5165" y="9567"/>
                  </a:cubicBezTo>
                  <a:cubicBezTo>
                    <a:pt x="5066" y="8389"/>
                    <a:pt x="4675" y="7327"/>
                    <a:pt x="4300" y="6297"/>
                  </a:cubicBezTo>
                  <a:cubicBezTo>
                    <a:pt x="4230" y="6106"/>
                    <a:pt x="4158" y="5915"/>
                    <a:pt x="4092" y="5725"/>
                  </a:cubicBezTo>
                  <a:cubicBezTo>
                    <a:pt x="3776" y="4833"/>
                    <a:pt x="3553" y="3886"/>
                    <a:pt x="3339" y="2968"/>
                  </a:cubicBezTo>
                  <a:cubicBezTo>
                    <a:pt x="3105" y="1975"/>
                    <a:pt x="2865" y="948"/>
                    <a:pt x="2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3" name="CustomShape 5"/>
          <p:cNvSpPr/>
          <p:nvPr/>
        </p:nvSpPr>
        <p:spPr>
          <a:xfrm>
            <a:off x="8581320" y="-702720"/>
            <a:ext cx="1213920" cy="4636080"/>
          </a:xfrm>
          <a:custGeom>
            <a:avLst/>
            <a:gdLst/>
            <a:ahLst/>
            <a:rect l="l" t="t" r="r" b="b"/>
            <a:pathLst>
              <a:path w="17017" h="5169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7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827280" y="-420480"/>
            <a:ext cx="7641360" cy="1801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" sz="3300" spc="-1" strike="noStrike">
                <a:solidFill>
                  <a:srgbClr val="302926"/>
                </a:solidFill>
                <a:latin typeface="Abril Fatface"/>
                <a:ea typeface="Abril Fatface"/>
              </a:rPr>
              <a:t>Imprecise but Fun: Playful Interaction Using Electromyography</a:t>
            </a:r>
            <a:endParaRPr b="0" lang="pt-PT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3233880" y="4851000"/>
            <a:ext cx="2676240" cy="249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302926"/>
                </a:solidFill>
                <a:latin typeface="Nunito"/>
                <a:ea typeface="Nunito"/>
              </a:rPr>
              <a:t>Interação Humano-Computador</a:t>
            </a:r>
            <a:endParaRPr b="0" lang="pt-PT" sz="9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1294920" y="4868640"/>
            <a:ext cx="666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4"/>
          <p:cNvSpPr/>
          <p:nvPr/>
        </p:nvSpPr>
        <p:spPr>
          <a:xfrm>
            <a:off x="7958160" y="4630680"/>
            <a:ext cx="95832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5"/>
          <p:cNvSpPr/>
          <p:nvPr/>
        </p:nvSpPr>
        <p:spPr>
          <a:xfrm>
            <a:off x="4788360" y="3072600"/>
            <a:ext cx="23929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02926"/>
                </a:solidFill>
                <a:latin typeface="Nunito"/>
                <a:ea typeface="Nunito"/>
              </a:rPr>
              <a:t>Class: TP3</a:t>
            </a:r>
            <a:endParaRPr b="0" lang="pt-PT" sz="1400" spc="-1" strike="noStrike">
              <a:latin typeface="Arial"/>
            </a:endParaRPr>
          </a:p>
        </p:txBody>
      </p:sp>
      <p:pic>
        <p:nvPicPr>
          <p:cNvPr id="296" name="Google Shape;128;p21" descr=""/>
          <p:cNvPicPr/>
          <p:nvPr/>
        </p:nvPicPr>
        <p:blipFill>
          <a:blip r:embed="rId1"/>
          <a:stretch/>
        </p:blipFill>
        <p:spPr>
          <a:xfrm>
            <a:off x="8284320" y="4285440"/>
            <a:ext cx="882000" cy="882000"/>
          </a:xfrm>
          <a:prstGeom prst="rect">
            <a:avLst/>
          </a:prstGeom>
          <a:ln>
            <a:noFill/>
          </a:ln>
        </p:spPr>
      </p:pic>
      <p:sp>
        <p:nvSpPr>
          <p:cNvPr id="297" name="CustomShape 6"/>
          <p:cNvSpPr/>
          <p:nvPr/>
        </p:nvSpPr>
        <p:spPr>
          <a:xfrm>
            <a:off x="1282320" y="3676680"/>
            <a:ext cx="657936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302926"/>
                </a:solidFill>
                <a:latin typeface="Nunito"/>
                <a:ea typeface="Nunito"/>
              </a:rPr>
              <a:t>Jakob Karolus, Simon Thanheiser, David Peterson, Nicolas Viot, Thomas Kosch, Albrecht Schmidt, and Paweł W. Wozniak. 2022. </a:t>
            </a:r>
            <a:endParaRPr b="0" lang="pt-PT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i="1" lang="en" sz="1200" spc="-1" strike="noStrike">
                <a:solidFill>
                  <a:srgbClr val="302926"/>
                </a:solidFill>
                <a:latin typeface="Nunito"/>
                <a:ea typeface="Nunito"/>
              </a:rPr>
              <a:t>Imprecise but Fun: Playful Interaction Using Electromyography</a:t>
            </a:r>
            <a:r>
              <a:rPr b="0" lang="en" sz="1200" spc="-1" strike="noStrike">
                <a:solidFill>
                  <a:srgbClr val="302926"/>
                </a:solidFill>
                <a:latin typeface="Nunito"/>
                <a:ea typeface="Nunito"/>
              </a:rPr>
              <a:t>. Proc. ACM Hum.-Comput. Interact. 6, </a:t>
            </a:r>
            <a:r>
              <a:rPr b="1" lang="en" sz="1200" spc="-1" strike="noStrike">
                <a:solidFill>
                  <a:srgbClr val="302926"/>
                </a:solidFill>
                <a:latin typeface="Nunito"/>
                <a:ea typeface="Nunito"/>
              </a:rPr>
              <a:t>MHCI</a:t>
            </a:r>
            <a:r>
              <a:rPr b="0" lang="en" sz="1200" spc="-1" strike="noStrike">
                <a:solidFill>
                  <a:srgbClr val="302926"/>
                </a:solidFill>
                <a:latin typeface="Nunito"/>
                <a:ea typeface="Nunito"/>
              </a:rPr>
              <a:t>, Article 190 (September </a:t>
            </a:r>
            <a:r>
              <a:rPr b="1" lang="en" sz="1200" spc="-1" strike="noStrike">
                <a:solidFill>
                  <a:srgbClr val="302926"/>
                </a:solidFill>
                <a:latin typeface="Nunito"/>
                <a:ea typeface="Nunito"/>
              </a:rPr>
              <a:t>2022</a:t>
            </a:r>
            <a:r>
              <a:rPr b="0" lang="en" sz="1200" spc="-1" strike="noStrike">
                <a:solidFill>
                  <a:srgbClr val="302926"/>
                </a:solidFill>
                <a:latin typeface="Nunito"/>
                <a:ea typeface="Nunito"/>
              </a:rPr>
              <a:t>), </a:t>
            </a:r>
            <a:r>
              <a:rPr b="1" lang="en" sz="1200" spc="-1" strike="noStrike">
                <a:solidFill>
                  <a:srgbClr val="302926"/>
                </a:solidFill>
                <a:latin typeface="Nunito"/>
                <a:ea typeface="Nunito"/>
              </a:rPr>
              <a:t>21 pages</a:t>
            </a:r>
            <a:r>
              <a:rPr b="0" lang="en" sz="1200" spc="-1" strike="noStrike">
                <a:solidFill>
                  <a:srgbClr val="302926"/>
                </a:solidFill>
                <a:latin typeface="Nunito"/>
                <a:ea typeface="Nunito"/>
              </a:rPr>
              <a:t>.</a:t>
            </a:r>
            <a:endParaRPr b="0" lang="pt-PT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302926"/>
                </a:solidFill>
                <a:latin typeface="Nunito"/>
                <a:ea typeface="Nunito"/>
              </a:rPr>
              <a:t> </a:t>
            </a:r>
            <a:r>
              <a:rPr b="0" lang="en" sz="1200" spc="-1" strike="noStrike">
                <a:solidFill>
                  <a:srgbClr val="302926"/>
                </a:solidFill>
                <a:latin typeface="Nunito"/>
                <a:ea typeface="Nunito"/>
              </a:rPr>
              <a:t>https://doi.org/10.1145/3546725</a:t>
            </a:r>
            <a:endParaRPr b="0" lang="pt-PT" sz="1200" spc="-1" strike="noStrike">
              <a:latin typeface="Arial"/>
            </a:endParaRPr>
          </a:p>
        </p:txBody>
      </p:sp>
      <p:pic>
        <p:nvPicPr>
          <p:cNvPr id="298" name="Google Shape;130;p21" descr=""/>
          <p:cNvPicPr/>
          <p:nvPr/>
        </p:nvPicPr>
        <p:blipFill>
          <a:blip r:embed="rId2"/>
          <a:stretch/>
        </p:blipFill>
        <p:spPr>
          <a:xfrm>
            <a:off x="1542960" y="1670760"/>
            <a:ext cx="3096720" cy="1801440"/>
          </a:xfrm>
          <a:prstGeom prst="rect">
            <a:avLst/>
          </a:prstGeom>
          <a:ln>
            <a:noFill/>
          </a:ln>
        </p:spPr>
      </p:pic>
      <p:sp>
        <p:nvSpPr>
          <p:cNvPr id="299" name="CustomShape 7"/>
          <p:cNvSpPr/>
          <p:nvPr/>
        </p:nvSpPr>
        <p:spPr>
          <a:xfrm>
            <a:off x="4640040" y="1661400"/>
            <a:ext cx="299952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Presented by:</a:t>
            </a:r>
            <a:endParaRPr b="0" lang="pt-PT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PT" sz="16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302926"/>
                </a:solidFill>
                <a:latin typeface="Nunito"/>
                <a:ea typeface="Nunito"/>
              </a:rPr>
              <a:t>Vítor Santos nº107186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02926"/>
                </a:solidFill>
                <a:latin typeface="Nunito"/>
                <a:ea typeface="Nunito"/>
              </a:rPr>
              <a:t>       </a:t>
            </a:r>
            <a:endParaRPr b="0" lang="pt-PT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302926"/>
                </a:solidFill>
                <a:latin typeface="Nunito"/>
                <a:ea typeface="Nunito"/>
              </a:rPr>
              <a:t>Gabriel Teixeira nº107876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300" name="CustomShape 8"/>
          <p:cNvSpPr/>
          <p:nvPr/>
        </p:nvSpPr>
        <p:spPr>
          <a:xfrm>
            <a:off x="4876200" y="3052440"/>
            <a:ext cx="2763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/>
    </mc:Choice>
    <mc:Fallback>
      <p:transition spd="med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718200" y="168120"/>
            <a:ext cx="7708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500" spc="-1" strike="noStrike">
                <a:solidFill>
                  <a:srgbClr val="302926"/>
                </a:solidFill>
                <a:latin typeface="Abril Fatface"/>
                <a:ea typeface="Abril Fatface"/>
              </a:rPr>
              <a:t>Study II</a:t>
            </a:r>
            <a:endParaRPr b="0" lang="pt-PT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7644600" y="4630680"/>
            <a:ext cx="127188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302926"/>
                </a:solidFill>
                <a:latin typeface="Nunito"/>
                <a:ea typeface="Nunito"/>
              </a:rPr>
              <a:t>10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0" y="893520"/>
            <a:ext cx="914364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algn="ctr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1" lang="en" sz="1300" spc="-1" strike="noStrike">
                <a:solidFill>
                  <a:srgbClr val="000000"/>
                </a:solidFill>
                <a:latin typeface="Abril Fatface"/>
                <a:ea typeface="Abril Fatface"/>
              </a:rPr>
              <a:t>“</a:t>
            </a:r>
            <a:r>
              <a:rPr b="1" lang="en" sz="1300" spc="-1" strike="noStrike">
                <a:solidFill>
                  <a:srgbClr val="000000"/>
                </a:solidFill>
                <a:latin typeface="Abril Fatface"/>
                <a:ea typeface="Abril Fatface"/>
              </a:rPr>
              <a:t>EMG-BASED INPUT IN </a:t>
            </a:r>
            <a:r>
              <a:rPr b="1" lang="en" sz="1300" spc="-1" strike="noStrike" u="sng">
                <a:solidFill>
                  <a:srgbClr val="000000"/>
                </a:solidFill>
                <a:uFillTx/>
                <a:latin typeface="Abril Fatface"/>
                <a:ea typeface="Abril Fatface"/>
              </a:rPr>
              <a:t>GAME DESIGN</a:t>
            </a:r>
            <a:r>
              <a:rPr b="1" lang="en" sz="1300" spc="-1" strike="noStrike">
                <a:solidFill>
                  <a:srgbClr val="000000"/>
                </a:solidFill>
                <a:latin typeface="Abril Fatface"/>
                <a:ea typeface="Abril Fatface"/>
              </a:rPr>
              <a:t> - VROCKETBOOTS”</a:t>
            </a:r>
            <a:endParaRPr b="0" lang="pt-PT" sz="1300" spc="-1" strike="noStrike">
              <a:latin typeface="Arial"/>
            </a:endParaRPr>
          </a:p>
        </p:txBody>
      </p:sp>
      <p:sp>
        <p:nvSpPr>
          <p:cNvPr id="396" name="CustomShape 4"/>
          <p:cNvSpPr/>
          <p:nvPr/>
        </p:nvSpPr>
        <p:spPr>
          <a:xfrm>
            <a:off x="1528920" y="1561680"/>
            <a:ext cx="6086160" cy="155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302926"/>
                </a:solidFill>
                <a:latin typeface="Nunito"/>
                <a:ea typeface="Nunito"/>
              </a:rPr>
              <a:t>VR locomotion</a:t>
            </a:r>
            <a:r>
              <a:rPr b="0" lang="en" sz="1800" spc="-1" strike="noStrike">
                <a:solidFill>
                  <a:srgbClr val="302926"/>
                </a:solidFill>
                <a:latin typeface="Nunito"/>
                <a:ea typeface="Nunito"/>
              </a:rPr>
              <a:t> chosen:</a:t>
            </a:r>
            <a:endParaRPr b="0" lang="pt-PT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1" lang="en" sz="1800" spc="-1" strike="noStrike">
                <a:solidFill>
                  <a:srgbClr val="302926"/>
                </a:solidFill>
                <a:latin typeface="Nunito"/>
                <a:ea typeface="Nunito"/>
              </a:rPr>
              <a:t>Immersive potential</a:t>
            </a:r>
            <a:endParaRPr b="0" lang="pt-PT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302926"/>
                </a:solidFill>
                <a:latin typeface="Nunito"/>
                <a:ea typeface="Nunito"/>
              </a:rPr>
              <a:t>Direct </a:t>
            </a:r>
            <a:r>
              <a:rPr b="1" lang="en" sz="1800" spc="-1" strike="noStrike">
                <a:solidFill>
                  <a:srgbClr val="302926"/>
                </a:solidFill>
                <a:latin typeface="Nunito"/>
                <a:ea typeface="Nunito"/>
              </a:rPr>
              <a:t>muscle input</a:t>
            </a:r>
            <a:r>
              <a:rPr b="0" lang="en" sz="1800" spc="-1" strike="noStrike">
                <a:solidFill>
                  <a:srgbClr val="302926"/>
                </a:solidFill>
                <a:latin typeface="Nunito"/>
                <a:ea typeface="Nunito"/>
              </a:rPr>
              <a:t> as interaction with the </a:t>
            </a:r>
            <a:r>
              <a:rPr b="1" lang="en" sz="1800" spc="-1" strike="noStrike">
                <a:solidFill>
                  <a:srgbClr val="302926"/>
                </a:solidFill>
                <a:latin typeface="Nunito"/>
                <a:ea typeface="Nunito"/>
              </a:rPr>
              <a:t>virtual world</a:t>
            </a:r>
            <a:endParaRPr b="0" lang="pt-PT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1" lang="en" sz="1800" spc="-1" strike="noStrike">
                <a:solidFill>
                  <a:srgbClr val="302926"/>
                </a:solidFill>
                <a:latin typeface="Nunito"/>
                <a:ea typeface="Nunito"/>
              </a:rPr>
              <a:t>Naturally </a:t>
            </a:r>
            <a:r>
              <a:rPr b="0" lang="en" sz="1800" spc="-1" strike="noStrike">
                <a:solidFill>
                  <a:srgbClr val="302926"/>
                </a:solidFill>
                <a:latin typeface="Nunito"/>
                <a:ea typeface="Nunito"/>
              </a:rPr>
              <a:t>engaging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397" name="Google Shape;265;p30" descr=""/>
          <p:cNvPicPr/>
          <p:nvPr/>
        </p:nvPicPr>
        <p:blipFill>
          <a:blip r:embed="rId1"/>
          <a:stretch/>
        </p:blipFill>
        <p:spPr>
          <a:xfrm>
            <a:off x="3622680" y="3131640"/>
            <a:ext cx="1821960" cy="182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718200" y="168120"/>
            <a:ext cx="7708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500" spc="-1" strike="noStrike">
                <a:solidFill>
                  <a:srgbClr val="302926"/>
                </a:solidFill>
                <a:latin typeface="Abril Fatface"/>
                <a:ea typeface="Abril Fatface"/>
              </a:rPr>
              <a:t>VRocketBoots</a:t>
            </a:r>
            <a:endParaRPr b="0" lang="pt-PT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CustomShape 2"/>
          <p:cNvSpPr/>
          <p:nvPr/>
        </p:nvSpPr>
        <p:spPr>
          <a:xfrm>
            <a:off x="7644600" y="4630680"/>
            <a:ext cx="127188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302926"/>
                </a:solidFill>
                <a:latin typeface="Nunito"/>
                <a:ea typeface="Nunito"/>
              </a:rPr>
              <a:t>11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400" name="CustomShape 3"/>
          <p:cNvSpPr/>
          <p:nvPr/>
        </p:nvSpPr>
        <p:spPr>
          <a:xfrm>
            <a:off x="273960" y="1044720"/>
            <a:ext cx="4297680" cy="23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302926"/>
                </a:solidFill>
                <a:latin typeface="Nunito"/>
                <a:ea typeface="Nunito"/>
              </a:rPr>
              <a:t>Flight simulation </a:t>
            </a:r>
            <a:r>
              <a:rPr b="0" lang="en" sz="1800" spc="-1" strike="noStrike">
                <a:solidFill>
                  <a:srgbClr val="302926"/>
                </a:solidFill>
                <a:latin typeface="Nunito"/>
                <a:ea typeface="Nunito"/>
              </a:rPr>
              <a:t>game</a:t>
            </a:r>
            <a:endParaRPr b="0" lang="pt-PT" sz="18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Follow a given </a:t>
            </a:r>
            <a:r>
              <a:rPr b="1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trajectory </a:t>
            </a:r>
            <a:r>
              <a:rPr b="0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(350 m, 34 rings)</a:t>
            </a:r>
            <a:endParaRPr b="0" lang="pt-PT" sz="16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1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Increase altitude</a:t>
            </a:r>
            <a:r>
              <a:rPr b="0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 by </a:t>
            </a:r>
            <a:r>
              <a:rPr b="1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standing on toes</a:t>
            </a:r>
            <a:endParaRPr b="0" lang="pt-PT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302926"/>
                </a:solidFill>
                <a:latin typeface="Nunito"/>
                <a:ea typeface="Nunito"/>
              </a:rPr>
              <a:t>NOTE: (non-continuous thrust !!!)</a:t>
            </a:r>
            <a:endParaRPr b="0" lang="pt-PT" sz="13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1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Decrease altitude </a:t>
            </a:r>
            <a:r>
              <a:rPr b="0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on normal pose</a:t>
            </a:r>
            <a:endParaRPr b="0" lang="pt-PT" sz="16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1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EMG</a:t>
            </a:r>
            <a:r>
              <a:rPr b="0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 vs </a:t>
            </a:r>
            <a:r>
              <a:rPr b="1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Controller</a:t>
            </a:r>
            <a:endParaRPr b="0" lang="pt-PT" sz="1600" spc="-1" strike="noStrike">
              <a:latin typeface="Arial"/>
            </a:endParaRPr>
          </a:p>
        </p:txBody>
      </p:sp>
      <p:pic>
        <p:nvPicPr>
          <p:cNvPr id="401" name="Google Shape;273;p31" descr=""/>
          <p:cNvPicPr/>
          <p:nvPr/>
        </p:nvPicPr>
        <p:blipFill>
          <a:blip r:embed="rId1"/>
          <a:stretch/>
        </p:blipFill>
        <p:spPr>
          <a:xfrm>
            <a:off x="4690080" y="1294560"/>
            <a:ext cx="4147200" cy="2781720"/>
          </a:xfrm>
          <a:prstGeom prst="rect">
            <a:avLst/>
          </a:prstGeom>
          <a:ln>
            <a:noFill/>
          </a:ln>
        </p:spPr>
      </p:pic>
      <p:sp>
        <p:nvSpPr>
          <p:cNvPr id="402" name="CustomShape 4"/>
          <p:cNvSpPr/>
          <p:nvPr/>
        </p:nvSpPr>
        <p:spPr>
          <a:xfrm>
            <a:off x="273960" y="3052440"/>
            <a:ext cx="4297680" cy="21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302926"/>
                </a:solidFill>
                <a:latin typeface="Nunito"/>
                <a:ea typeface="Nunito"/>
              </a:rPr>
              <a:t>Why ?</a:t>
            </a:r>
            <a:endParaRPr b="0" lang="pt-PT" sz="18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1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Implicit control</a:t>
            </a:r>
            <a:endParaRPr b="0" lang="pt-PT" sz="16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1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Playful</a:t>
            </a:r>
            <a:r>
              <a:rPr b="0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 large environment </a:t>
            </a:r>
            <a:r>
              <a:rPr b="1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traversal</a:t>
            </a:r>
            <a:endParaRPr b="0" lang="pt-PT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PT" sz="16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Nacke et al’s guidelines:</a:t>
            </a:r>
            <a:endParaRPr b="0" lang="pt-PT" sz="1600" spc="-1" strike="noStrike">
              <a:latin typeface="Arial"/>
            </a:endParaRPr>
          </a:p>
          <a:p>
            <a:pPr lvl="1" marL="914400" indent="-329760">
              <a:lnSpc>
                <a:spcPct val="100000"/>
              </a:lnSpc>
              <a:buClr>
                <a:srgbClr val="302926"/>
              </a:buClr>
              <a:buFont typeface="Nunito"/>
              <a:buChar char="○"/>
              <a:tabLst>
                <a:tab algn="l" pos="0"/>
              </a:tabLst>
            </a:pPr>
            <a:r>
              <a:rPr b="0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Direct </a:t>
            </a:r>
            <a:r>
              <a:rPr b="1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physio. input</a:t>
            </a:r>
            <a:r>
              <a:rPr b="0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 -&gt; </a:t>
            </a:r>
            <a:r>
              <a:rPr b="1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virtual </a:t>
            </a:r>
            <a:r>
              <a:rPr b="0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world </a:t>
            </a:r>
            <a:r>
              <a:rPr b="1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action</a:t>
            </a:r>
            <a:endParaRPr b="0" lang="pt-P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2052000" y="168120"/>
            <a:ext cx="45439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500" spc="-1" strike="noStrike">
                <a:solidFill>
                  <a:srgbClr val="302926"/>
                </a:solidFill>
                <a:latin typeface="Abril Fatface"/>
                <a:ea typeface="Abril Fatface"/>
              </a:rPr>
              <a:t>Participants</a:t>
            </a:r>
            <a:endParaRPr b="0" lang="pt-PT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7644600" y="4630680"/>
            <a:ext cx="127188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302926"/>
                </a:solidFill>
                <a:latin typeface="Nunito"/>
                <a:ea typeface="Nunito"/>
              </a:rPr>
              <a:t>12</a:t>
            </a:r>
            <a:endParaRPr b="0" lang="pt-PT" sz="1200" spc="-1" strike="noStrike">
              <a:latin typeface="Arial"/>
            </a:endParaRPr>
          </a:p>
        </p:txBody>
      </p:sp>
      <p:pic>
        <p:nvPicPr>
          <p:cNvPr id="405" name="Google Shape;281;p32" descr=""/>
          <p:cNvPicPr/>
          <p:nvPr/>
        </p:nvPicPr>
        <p:blipFill>
          <a:blip r:embed="rId1"/>
          <a:stretch/>
        </p:blipFill>
        <p:spPr>
          <a:xfrm>
            <a:off x="5763960" y="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406" name="CustomShape 3"/>
          <p:cNvSpPr/>
          <p:nvPr/>
        </p:nvSpPr>
        <p:spPr>
          <a:xfrm>
            <a:off x="1033560" y="1545840"/>
            <a:ext cx="5316840" cy="310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100" spc="-1" strike="noStrike">
                <a:solidFill>
                  <a:srgbClr val="302926"/>
                </a:solidFill>
                <a:latin typeface="Nunito"/>
                <a:ea typeface="Nunito"/>
              </a:rPr>
              <a:t>Composition</a:t>
            </a:r>
            <a:endParaRPr b="0" lang="pt-PT" sz="2100" spc="-1" strike="noStrike"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1" lang="en" sz="1900" spc="-1" strike="noStrike">
                <a:solidFill>
                  <a:srgbClr val="302926"/>
                </a:solidFill>
                <a:latin typeface="Nunito"/>
                <a:ea typeface="Nunito"/>
              </a:rPr>
              <a:t>University </a:t>
            </a:r>
            <a:r>
              <a:rPr b="0" lang="en" sz="1900" spc="-1" strike="noStrike">
                <a:solidFill>
                  <a:srgbClr val="302926"/>
                </a:solidFill>
                <a:latin typeface="Nunito"/>
                <a:ea typeface="Nunito"/>
              </a:rPr>
              <a:t>recruitment</a:t>
            </a:r>
            <a:endParaRPr b="0" lang="pt-PT" sz="1900" spc="-1" strike="noStrike">
              <a:latin typeface="Arial"/>
            </a:endParaRPr>
          </a:p>
          <a:p>
            <a:pPr marL="457200" indent="-34884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0" lang="en" sz="1900" spc="-1" strike="noStrike">
                <a:solidFill>
                  <a:srgbClr val="302926"/>
                </a:solidFill>
                <a:latin typeface="Nunito"/>
                <a:ea typeface="Nunito"/>
              </a:rPr>
              <a:t>20 in total (14 m, 6 f)</a:t>
            </a:r>
            <a:endParaRPr b="0" lang="pt-PT" sz="1900" spc="-1" strike="noStrike">
              <a:latin typeface="Arial"/>
            </a:endParaRPr>
          </a:p>
          <a:p>
            <a:pPr marL="457200" indent="-34884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0" lang="en" sz="1900" spc="-1" strike="noStrike">
                <a:solidFill>
                  <a:srgbClr val="302926"/>
                </a:solidFill>
                <a:latin typeface="Nunito"/>
                <a:ea typeface="Nunito"/>
              </a:rPr>
              <a:t>Average age: </a:t>
            </a:r>
            <a:r>
              <a:rPr b="1" lang="en" sz="1900" spc="-1" strike="noStrike">
                <a:solidFill>
                  <a:srgbClr val="302926"/>
                </a:solidFill>
                <a:latin typeface="Nunito"/>
                <a:ea typeface="Nunito"/>
              </a:rPr>
              <a:t>26.3</a:t>
            </a:r>
            <a:r>
              <a:rPr b="0" lang="en" sz="1900" spc="-1" strike="noStrike">
                <a:solidFill>
                  <a:srgbClr val="302926"/>
                </a:solidFill>
                <a:latin typeface="Nunito"/>
                <a:ea typeface="Nunito"/>
              </a:rPr>
              <a:t> years</a:t>
            </a:r>
            <a:endParaRPr b="0" lang="pt-PT" sz="1900" spc="-1" strike="noStrike">
              <a:latin typeface="Arial"/>
            </a:endParaRPr>
          </a:p>
          <a:p>
            <a:pPr marL="457200" indent="-34884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0" lang="en" sz="1900" spc="-1" strike="noStrike">
                <a:solidFill>
                  <a:srgbClr val="302926"/>
                </a:solidFill>
                <a:latin typeface="Nunito"/>
                <a:ea typeface="Nunito"/>
              </a:rPr>
              <a:t>Standard deviation: 2.9 years</a:t>
            </a:r>
            <a:endParaRPr b="0" lang="pt-PT" sz="1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PT" sz="1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302926"/>
                </a:solidFill>
                <a:latin typeface="Nunito"/>
                <a:ea typeface="Nunito"/>
              </a:rPr>
              <a:t>Experience</a:t>
            </a:r>
            <a:endParaRPr b="0" lang="pt-PT" sz="1900" spc="-1" strike="noStrike">
              <a:latin typeface="Arial"/>
            </a:endParaRPr>
          </a:p>
          <a:p>
            <a:pPr marL="457200" indent="-34884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1" lang="en" sz="1900" spc="-1" strike="noStrike">
                <a:solidFill>
                  <a:srgbClr val="302926"/>
                </a:solidFill>
                <a:latin typeface="Nunito"/>
                <a:ea typeface="Nunito"/>
              </a:rPr>
              <a:t>3D </a:t>
            </a:r>
            <a:r>
              <a:rPr b="0" lang="en" sz="1900" spc="-1" strike="noStrike">
                <a:solidFill>
                  <a:srgbClr val="302926"/>
                </a:solidFill>
                <a:latin typeface="Nunito"/>
                <a:ea typeface="Nunito"/>
              </a:rPr>
              <a:t>apps - 75%</a:t>
            </a:r>
            <a:endParaRPr b="0" lang="pt-PT" sz="1900" spc="-1" strike="noStrike">
              <a:latin typeface="Arial"/>
            </a:endParaRPr>
          </a:p>
          <a:p>
            <a:pPr marL="457200" indent="-34884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1" lang="en" sz="1900" spc="-1" strike="noStrike">
                <a:solidFill>
                  <a:srgbClr val="302926"/>
                </a:solidFill>
                <a:latin typeface="Nunito"/>
                <a:ea typeface="Nunito"/>
              </a:rPr>
              <a:t>VR </a:t>
            </a:r>
            <a:r>
              <a:rPr b="0" lang="en" sz="1900" spc="-1" strike="noStrike">
                <a:solidFill>
                  <a:srgbClr val="302926"/>
                </a:solidFill>
                <a:latin typeface="Nunito"/>
                <a:ea typeface="Nunito"/>
              </a:rPr>
              <a:t>- 40%</a:t>
            </a:r>
            <a:endParaRPr b="0" lang="pt-PT" sz="1900" spc="-1" strike="noStrike">
              <a:latin typeface="Arial"/>
            </a:endParaRPr>
          </a:p>
          <a:p>
            <a:pPr marL="457200" indent="-34884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0" lang="en" sz="1900" spc="-1" strike="noStrike">
                <a:solidFill>
                  <a:srgbClr val="302926"/>
                </a:solidFill>
                <a:latin typeface="Nunito"/>
                <a:ea typeface="Nunito"/>
              </a:rPr>
              <a:t>No previous study participation</a:t>
            </a:r>
            <a:endParaRPr b="0" lang="pt-PT" sz="1900" spc="-1" strike="noStrike">
              <a:latin typeface="Arial"/>
            </a:endParaRPr>
          </a:p>
        </p:txBody>
      </p:sp>
      <p:pic>
        <p:nvPicPr>
          <p:cNvPr id="407" name="Google Shape;283;p32" descr=""/>
          <p:cNvPicPr/>
          <p:nvPr/>
        </p:nvPicPr>
        <p:blipFill>
          <a:blip r:embed="rId2"/>
          <a:stretch/>
        </p:blipFill>
        <p:spPr>
          <a:xfrm>
            <a:off x="5628600" y="2370960"/>
            <a:ext cx="1489680" cy="148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 txBox="1"/>
          <p:nvPr/>
        </p:nvSpPr>
        <p:spPr>
          <a:xfrm>
            <a:off x="718200" y="168120"/>
            <a:ext cx="7708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500" spc="-1" strike="noStrike">
                <a:solidFill>
                  <a:srgbClr val="302926"/>
                </a:solidFill>
                <a:latin typeface="Abril Fatface"/>
                <a:ea typeface="Abril Fatface"/>
              </a:rPr>
              <a:t>Procedure</a:t>
            </a:r>
            <a:endParaRPr b="0" lang="pt-PT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CustomShape 2"/>
          <p:cNvSpPr/>
          <p:nvPr/>
        </p:nvSpPr>
        <p:spPr>
          <a:xfrm>
            <a:off x="7644600" y="4630680"/>
            <a:ext cx="127188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302926"/>
                </a:solidFill>
                <a:latin typeface="Nunito"/>
                <a:ea typeface="Nunito"/>
              </a:rPr>
              <a:t>13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410" name="CustomShape 3"/>
          <p:cNvSpPr/>
          <p:nvPr/>
        </p:nvSpPr>
        <p:spPr>
          <a:xfrm>
            <a:off x="124560" y="1284120"/>
            <a:ext cx="4297680" cy="24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302926"/>
                </a:solidFill>
                <a:latin typeface="Nunito"/>
                <a:ea typeface="Nunito"/>
              </a:rPr>
              <a:t>Setup</a:t>
            </a:r>
            <a:endParaRPr b="0" lang="pt-PT" sz="18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1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Electrodes</a:t>
            </a:r>
            <a:r>
              <a:rPr b="0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 attached only on </a:t>
            </a:r>
            <a:r>
              <a:rPr b="1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one leg </a:t>
            </a:r>
            <a:r>
              <a:rPr b="0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on the calves (gastrocnemius muscle)</a:t>
            </a:r>
            <a:endParaRPr b="0" lang="pt-PT" sz="16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1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EMG Calibrated </a:t>
            </a:r>
            <a:r>
              <a:rPr b="0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by performing </a:t>
            </a:r>
            <a:r>
              <a:rPr b="1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take-off gesture</a:t>
            </a:r>
            <a:endParaRPr b="0" lang="pt-PT" sz="16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1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Time </a:t>
            </a:r>
            <a:r>
              <a:rPr b="0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to familiarize</a:t>
            </a:r>
            <a:endParaRPr b="0" lang="pt-PT" sz="1600" spc="-1" strike="noStrike">
              <a:latin typeface="Arial"/>
            </a:endParaRPr>
          </a:p>
          <a:p>
            <a:pPr lvl="1" marL="914400" indent="-329760">
              <a:lnSpc>
                <a:spcPct val="100000"/>
              </a:lnSpc>
              <a:buClr>
                <a:srgbClr val="302926"/>
              </a:buClr>
              <a:buFont typeface="Nunito"/>
              <a:buChar char="○"/>
              <a:tabLst>
                <a:tab algn="l" pos="0"/>
              </a:tabLst>
            </a:pPr>
            <a:r>
              <a:rPr b="0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Two flight ring </a:t>
            </a:r>
            <a:r>
              <a:rPr b="1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practice course</a:t>
            </a:r>
            <a:endParaRPr b="0" lang="pt-PT" sz="1600" spc="-1" strike="noStrike">
              <a:latin typeface="Arial"/>
            </a:endParaRPr>
          </a:p>
        </p:txBody>
      </p:sp>
      <p:pic>
        <p:nvPicPr>
          <p:cNvPr id="411" name="Google Shape;291;p33" descr=""/>
          <p:cNvPicPr/>
          <p:nvPr/>
        </p:nvPicPr>
        <p:blipFill>
          <a:blip r:embed="rId1"/>
          <a:stretch/>
        </p:blipFill>
        <p:spPr>
          <a:xfrm>
            <a:off x="5821920" y="21420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412" name="Google Shape;292;p33" descr=""/>
          <p:cNvPicPr/>
          <p:nvPr/>
        </p:nvPicPr>
        <p:blipFill>
          <a:blip r:embed="rId2"/>
          <a:stretch/>
        </p:blipFill>
        <p:spPr>
          <a:xfrm>
            <a:off x="4484880" y="1284120"/>
            <a:ext cx="4384800" cy="3202560"/>
          </a:xfrm>
          <a:prstGeom prst="rect">
            <a:avLst/>
          </a:prstGeom>
          <a:ln>
            <a:noFill/>
          </a:ln>
        </p:spPr>
      </p:pic>
      <p:sp>
        <p:nvSpPr>
          <p:cNvPr id="413" name="CustomShape 4"/>
          <p:cNvSpPr/>
          <p:nvPr/>
        </p:nvSpPr>
        <p:spPr>
          <a:xfrm>
            <a:off x="186840" y="3223800"/>
            <a:ext cx="4297680" cy="14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302926"/>
                </a:solidFill>
                <a:latin typeface="Nunito"/>
                <a:ea typeface="Nunito"/>
              </a:rPr>
              <a:t>Experiment</a:t>
            </a:r>
            <a:endParaRPr b="0" lang="pt-PT" sz="18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1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Perform flight</a:t>
            </a:r>
            <a:endParaRPr b="0" lang="pt-PT" sz="16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Short break</a:t>
            </a:r>
            <a:endParaRPr b="0" lang="pt-PT" sz="16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Switch to </a:t>
            </a:r>
            <a:r>
              <a:rPr b="1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other condition </a:t>
            </a:r>
            <a:r>
              <a:rPr b="0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(EMG or Controller)</a:t>
            </a:r>
            <a:endParaRPr b="0" lang="pt-P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Shape 1"/>
          <p:cNvSpPr txBox="1"/>
          <p:nvPr/>
        </p:nvSpPr>
        <p:spPr>
          <a:xfrm>
            <a:off x="678960" y="272880"/>
            <a:ext cx="21877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500" spc="-1" strike="noStrike">
                <a:solidFill>
                  <a:srgbClr val="302926"/>
                </a:solidFill>
                <a:latin typeface="Abril Fatface"/>
                <a:ea typeface="Abril Fatface"/>
              </a:rPr>
              <a:t>Results</a:t>
            </a:r>
            <a:endParaRPr b="0" lang="pt-PT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7644600" y="4630680"/>
            <a:ext cx="127188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302926"/>
                </a:solidFill>
                <a:latin typeface="Nunito"/>
                <a:ea typeface="Nunito"/>
              </a:rPr>
              <a:t>14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543600" y="1710360"/>
            <a:ext cx="4297680" cy="19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302926"/>
                </a:solidFill>
                <a:latin typeface="Nunito"/>
                <a:ea typeface="Nunito"/>
              </a:rPr>
              <a:t>Completion Time </a:t>
            </a:r>
            <a:r>
              <a:rPr b="0" lang="en" sz="1800" spc="-1" strike="noStrike">
                <a:solidFill>
                  <a:srgbClr val="302926"/>
                </a:solidFill>
                <a:latin typeface="Nunito"/>
                <a:ea typeface="Nunito"/>
              </a:rPr>
              <a:t>(average)</a:t>
            </a:r>
            <a:endParaRPr b="0" lang="pt-PT" sz="18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1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Controller</a:t>
            </a:r>
            <a:r>
              <a:rPr b="0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: 52.8 s</a:t>
            </a:r>
            <a:endParaRPr b="0" lang="pt-PT" sz="16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1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EMG: </a:t>
            </a:r>
            <a:r>
              <a:rPr b="0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85.5 s</a:t>
            </a:r>
            <a:endParaRPr b="0" lang="pt-PT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PT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Flight Path Precision</a:t>
            </a:r>
            <a:endParaRPr b="0" lang="pt-PT" sz="1700" spc="-1" strike="noStrike"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0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Red line - Mean</a:t>
            </a:r>
            <a:endParaRPr b="0" lang="pt-PT" sz="1700" spc="-1" strike="noStrike"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0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Red corridor - Standard Deviation</a:t>
            </a:r>
            <a:endParaRPr b="0" lang="pt-PT" sz="1700" spc="-1" strike="noStrike">
              <a:latin typeface="Arial"/>
            </a:endParaRPr>
          </a:p>
        </p:txBody>
      </p:sp>
      <p:pic>
        <p:nvPicPr>
          <p:cNvPr id="417" name="Google Shape;301;p34" descr=""/>
          <p:cNvPicPr/>
          <p:nvPr/>
        </p:nvPicPr>
        <p:blipFill>
          <a:blip r:embed="rId1"/>
          <a:stretch/>
        </p:blipFill>
        <p:spPr>
          <a:xfrm>
            <a:off x="2819520" y="156600"/>
            <a:ext cx="804960" cy="804960"/>
          </a:xfrm>
          <a:prstGeom prst="rect">
            <a:avLst/>
          </a:prstGeom>
          <a:ln>
            <a:noFill/>
          </a:ln>
        </p:spPr>
      </p:pic>
      <p:pic>
        <p:nvPicPr>
          <p:cNvPr id="418" name="Google Shape;302;p34" descr=""/>
          <p:cNvPicPr/>
          <p:nvPr/>
        </p:nvPicPr>
        <p:blipFill>
          <a:blip r:embed="rId2"/>
          <a:stretch/>
        </p:blipFill>
        <p:spPr>
          <a:xfrm>
            <a:off x="4785480" y="248400"/>
            <a:ext cx="3124800" cy="2305800"/>
          </a:xfrm>
          <a:prstGeom prst="rect">
            <a:avLst/>
          </a:prstGeom>
          <a:ln>
            <a:noFill/>
          </a:ln>
        </p:spPr>
      </p:pic>
      <p:pic>
        <p:nvPicPr>
          <p:cNvPr id="419" name="Google Shape;303;p34" descr=""/>
          <p:cNvPicPr/>
          <p:nvPr/>
        </p:nvPicPr>
        <p:blipFill>
          <a:blip r:embed="rId3"/>
          <a:stretch/>
        </p:blipFill>
        <p:spPr>
          <a:xfrm>
            <a:off x="4785480" y="2554560"/>
            <a:ext cx="3124800" cy="233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1844640" y="272880"/>
            <a:ext cx="429768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500" spc="-1" strike="noStrike">
                <a:solidFill>
                  <a:srgbClr val="302926"/>
                </a:solidFill>
                <a:latin typeface="Abril Fatface"/>
                <a:ea typeface="Abril Fatface"/>
              </a:rPr>
              <a:t>Results - Interviews</a:t>
            </a:r>
            <a:endParaRPr b="0" lang="pt-PT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7644600" y="4630680"/>
            <a:ext cx="127188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302926"/>
                </a:solidFill>
                <a:latin typeface="Nunito"/>
                <a:ea typeface="Nunito"/>
              </a:rPr>
              <a:t>15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422" name="CustomShape 3"/>
          <p:cNvSpPr/>
          <p:nvPr/>
        </p:nvSpPr>
        <p:spPr>
          <a:xfrm>
            <a:off x="678960" y="1131480"/>
            <a:ext cx="4353480" cy="17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302926"/>
                </a:solidFill>
                <a:latin typeface="Nunito"/>
                <a:ea typeface="Nunito"/>
              </a:rPr>
              <a:t>Preference</a:t>
            </a:r>
            <a:endParaRPr b="0" lang="pt-PT" sz="1800" spc="-1" strike="noStrike"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1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70%</a:t>
            </a:r>
            <a:r>
              <a:rPr b="0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 of participants </a:t>
            </a:r>
            <a:r>
              <a:rPr b="1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preferred EMG</a:t>
            </a:r>
            <a:endParaRPr b="0" lang="pt-PT" sz="1700" spc="-1" strike="noStrike"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1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Challenging</a:t>
            </a:r>
            <a:r>
              <a:rPr b="0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 and </a:t>
            </a:r>
            <a:r>
              <a:rPr b="1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immersive</a:t>
            </a:r>
            <a:r>
              <a:rPr b="0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 nature</a:t>
            </a:r>
            <a:endParaRPr b="0" lang="pt-PT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PT" sz="1700" spc="-1" strike="noStrike">
              <a:latin typeface="Arial"/>
            </a:endParaRPr>
          </a:p>
        </p:txBody>
      </p:sp>
      <p:pic>
        <p:nvPicPr>
          <p:cNvPr id="423" name="Google Shape;311;p35" descr=""/>
          <p:cNvPicPr/>
          <p:nvPr/>
        </p:nvPicPr>
        <p:blipFill>
          <a:blip r:embed="rId1"/>
          <a:stretch/>
        </p:blipFill>
        <p:spPr>
          <a:xfrm>
            <a:off x="6240960" y="156600"/>
            <a:ext cx="804960" cy="804960"/>
          </a:xfrm>
          <a:prstGeom prst="rect">
            <a:avLst/>
          </a:prstGeom>
          <a:ln>
            <a:noFill/>
          </a:ln>
        </p:spPr>
      </p:pic>
      <p:sp>
        <p:nvSpPr>
          <p:cNvPr id="424" name="CustomShape 4"/>
          <p:cNvSpPr/>
          <p:nvPr/>
        </p:nvSpPr>
        <p:spPr>
          <a:xfrm>
            <a:off x="808920" y="2040840"/>
            <a:ext cx="730332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700" spc="-1" strike="noStrike">
                <a:solidFill>
                  <a:srgbClr val="302926"/>
                </a:solidFill>
                <a:latin typeface="Times New Roman"/>
                <a:ea typeface="Times New Roman"/>
              </a:rPr>
              <a:t>“</a:t>
            </a:r>
            <a:r>
              <a:rPr b="0" i="1" lang="en" sz="1700" spc="-1" strike="noStrike">
                <a:solidFill>
                  <a:srgbClr val="302926"/>
                </a:solidFill>
                <a:latin typeface="Times New Roman"/>
                <a:ea typeface="Times New Roman"/>
              </a:rPr>
              <a:t>It was more </a:t>
            </a:r>
            <a:r>
              <a:rPr b="1" i="1" lang="en" sz="1700" spc="-1" strike="noStrike">
                <a:solidFill>
                  <a:srgbClr val="302926"/>
                </a:solidFill>
                <a:latin typeface="Times New Roman"/>
                <a:ea typeface="Times New Roman"/>
              </a:rPr>
              <a:t>challenging</a:t>
            </a:r>
            <a:r>
              <a:rPr b="0" i="1" lang="en" sz="1700" spc="-1" strike="noStrike">
                <a:solidFill>
                  <a:srgbClr val="302926"/>
                </a:solidFill>
                <a:latin typeface="Times New Roman"/>
                <a:ea typeface="Times New Roman"/>
              </a:rPr>
              <a:t> and </a:t>
            </a:r>
            <a:r>
              <a:rPr b="1" i="1" lang="en" sz="1700" spc="-1" strike="noStrike">
                <a:solidFill>
                  <a:srgbClr val="302926"/>
                </a:solidFill>
                <a:latin typeface="Times New Roman"/>
                <a:ea typeface="Times New Roman"/>
              </a:rPr>
              <a:t>immersive</a:t>
            </a:r>
            <a:r>
              <a:rPr b="0" i="1" lang="en" sz="1700" spc="-1" strike="noStrike">
                <a:solidFill>
                  <a:srgbClr val="302926"/>
                </a:solidFill>
                <a:latin typeface="Times New Roman"/>
                <a:ea typeface="Times New Roman"/>
              </a:rPr>
              <a:t>. A very different way of using controls, which made it more </a:t>
            </a:r>
            <a:r>
              <a:rPr b="1" i="1" lang="en" sz="1700" spc="-1" strike="noStrike">
                <a:solidFill>
                  <a:srgbClr val="302926"/>
                </a:solidFill>
                <a:latin typeface="Times New Roman"/>
                <a:ea typeface="Times New Roman"/>
              </a:rPr>
              <a:t>fun</a:t>
            </a:r>
            <a:r>
              <a:rPr b="0" i="1" lang="en" sz="1700" spc="-1" strike="noStrike">
                <a:solidFill>
                  <a:srgbClr val="302926"/>
                </a:solidFill>
                <a:latin typeface="Times New Roman"/>
                <a:ea typeface="Times New Roman"/>
              </a:rPr>
              <a:t>.” (P3, m, 28y)</a:t>
            </a:r>
            <a:endParaRPr b="0" lang="pt-PT" sz="1700" spc="-1" strike="noStrike">
              <a:latin typeface="Arial"/>
            </a:endParaRPr>
          </a:p>
        </p:txBody>
      </p:sp>
      <p:sp>
        <p:nvSpPr>
          <p:cNvPr id="425" name="CustomShape 5"/>
          <p:cNvSpPr/>
          <p:nvPr/>
        </p:nvSpPr>
        <p:spPr>
          <a:xfrm>
            <a:off x="808920" y="3010320"/>
            <a:ext cx="4353480" cy="17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302926"/>
                </a:solidFill>
                <a:latin typeface="Nunito"/>
                <a:ea typeface="Nunito"/>
              </a:rPr>
              <a:t>Immersion</a:t>
            </a:r>
            <a:endParaRPr b="0" lang="pt-PT" sz="1800" spc="-1" strike="noStrike"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0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Reported </a:t>
            </a:r>
            <a:r>
              <a:rPr b="1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EMG </a:t>
            </a:r>
            <a:r>
              <a:rPr b="0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as more </a:t>
            </a:r>
            <a:r>
              <a:rPr b="1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immersive</a:t>
            </a:r>
            <a:endParaRPr b="0" lang="pt-PT" sz="1700" spc="-1" strike="noStrike"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1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Challenging </a:t>
            </a:r>
            <a:r>
              <a:rPr b="0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nature augmented </a:t>
            </a:r>
            <a:r>
              <a:rPr b="1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fun</a:t>
            </a:r>
            <a:endParaRPr b="0" lang="pt-PT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PT" sz="1700" spc="-1" strike="noStrike">
              <a:latin typeface="Arial"/>
            </a:endParaRPr>
          </a:p>
        </p:txBody>
      </p:sp>
      <p:sp>
        <p:nvSpPr>
          <p:cNvPr id="426" name="CustomShape 6"/>
          <p:cNvSpPr/>
          <p:nvPr/>
        </p:nvSpPr>
        <p:spPr>
          <a:xfrm>
            <a:off x="920160" y="4010400"/>
            <a:ext cx="730332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700" spc="-1" strike="noStrike">
                <a:solidFill>
                  <a:srgbClr val="302926"/>
                </a:solidFill>
                <a:latin typeface="Times New Roman"/>
                <a:ea typeface="Times New Roman"/>
              </a:rPr>
              <a:t>“</a:t>
            </a:r>
            <a:r>
              <a:rPr b="0" i="1" lang="en" sz="1700" spc="-1" strike="noStrike">
                <a:solidFill>
                  <a:srgbClr val="302926"/>
                </a:solidFill>
                <a:latin typeface="Times New Roman"/>
                <a:ea typeface="Times New Roman"/>
              </a:rPr>
              <a:t>It felt more like a </a:t>
            </a:r>
            <a:r>
              <a:rPr b="1" i="1" lang="en" sz="1700" spc="-1" strike="noStrike">
                <a:solidFill>
                  <a:srgbClr val="302926"/>
                </a:solidFill>
                <a:latin typeface="Times New Roman"/>
                <a:ea typeface="Times New Roman"/>
              </a:rPr>
              <a:t>workout</a:t>
            </a:r>
            <a:r>
              <a:rPr b="0" i="1" lang="en" sz="1700" spc="-1" strike="noStrike">
                <a:solidFill>
                  <a:srgbClr val="302926"/>
                </a:solidFill>
                <a:latin typeface="Times New Roman"/>
                <a:ea typeface="Times New Roman"/>
              </a:rPr>
              <a:t>. It activates more parts of my body. But it became a </a:t>
            </a:r>
            <a:r>
              <a:rPr b="1" i="1" lang="en" sz="1700" spc="-1" strike="noStrike">
                <a:solidFill>
                  <a:srgbClr val="302926"/>
                </a:solidFill>
                <a:latin typeface="Times New Roman"/>
                <a:ea typeface="Times New Roman"/>
              </a:rPr>
              <a:t>bit tiresome</a:t>
            </a:r>
            <a:r>
              <a:rPr b="0" i="1" lang="en" sz="1700" spc="-1" strike="noStrike">
                <a:solidFill>
                  <a:srgbClr val="302926"/>
                </a:solidFill>
                <a:latin typeface="Times New Roman"/>
                <a:ea typeface="Times New Roman"/>
              </a:rPr>
              <a:t> in the end.” (P9, m, 23y)</a:t>
            </a:r>
            <a:endParaRPr b="0" lang="pt-PT" sz="1700" spc="-1" strike="noStrike">
              <a:latin typeface="Arial"/>
            </a:endParaRPr>
          </a:p>
        </p:txBody>
      </p:sp>
      <p:pic>
        <p:nvPicPr>
          <p:cNvPr id="427" name="Google Shape;315;p35" descr=""/>
          <p:cNvPicPr/>
          <p:nvPr/>
        </p:nvPicPr>
        <p:blipFill>
          <a:blip r:embed="rId2"/>
          <a:stretch/>
        </p:blipFill>
        <p:spPr>
          <a:xfrm>
            <a:off x="5369040" y="2661840"/>
            <a:ext cx="1218960" cy="121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Shape 1"/>
          <p:cNvSpPr txBox="1"/>
          <p:nvPr/>
        </p:nvSpPr>
        <p:spPr>
          <a:xfrm>
            <a:off x="1844640" y="272880"/>
            <a:ext cx="429768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500" spc="-1" strike="noStrike">
                <a:solidFill>
                  <a:srgbClr val="302926"/>
                </a:solidFill>
                <a:latin typeface="Abril Fatface"/>
                <a:ea typeface="Abril Fatface"/>
              </a:rPr>
              <a:t>Results - Interviews</a:t>
            </a:r>
            <a:endParaRPr b="0" lang="pt-PT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CustomShape 2"/>
          <p:cNvSpPr/>
          <p:nvPr/>
        </p:nvSpPr>
        <p:spPr>
          <a:xfrm>
            <a:off x="7644600" y="4630680"/>
            <a:ext cx="127188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302926"/>
                </a:solidFill>
                <a:latin typeface="Nunito"/>
                <a:ea typeface="Nunito"/>
              </a:rPr>
              <a:t>16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430" name="CustomShape 3"/>
          <p:cNvSpPr/>
          <p:nvPr/>
        </p:nvSpPr>
        <p:spPr>
          <a:xfrm>
            <a:off x="678960" y="1131480"/>
            <a:ext cx="4353480" cy="12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302926"/>
                </a:solidFill>
                <a:latin typeface="Nunito"/>
                <a:ea typeface="Nunito"/>
              </a:rPr>
              <a:t>Control</a:t>
            </a:r>
            <a:endParaRPr b="0" lang="pt-PT" sz="1800" spc="-1" strike="noStrike"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1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Imprecision</a:t>
            </a:r>
            <a:endParaRPr b="0" lang="pt-PT" sz="1700" spc="-1" strike="noStrike"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1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Break </a:t>
            </a:r>
            <a:r>
              <a:rPr b="0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in the VR Illusion</a:t>
            </a:r>
            <a:endParaRPr b="0" lang="pt-PT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PT" sz="1700" spc="-1" strike="noStrike">
              <a:latin typeface="Arial"/>
            </a:endParaRPr>
          </a:p>
        </p:txBody>
      </p:sp>
      <p:pic>
        <p:nvPicPr>
          <p:cNvPr id="431" name="Google Shape;323;p36" descr=""/>
          <p:cNvPicPr/>
          <p:nvPr/>
        </p:nvPicPr>
        <p:blipFill>
          <a:blip r:embed="rId1"/>
          <a:stretch/>
        </p:blipFill>
        <p:spPr>
          <a:xfrm>
            <a:off x="6240960" y="156600"/>
            <a:ext cx="804960" cy="804960"/>
          </a:xfrm>
          <a:prstGeom prst="rect">
            <a:avLst/>
          </a:prstGeom>
          <a:ln>
            <a:noFill/>
          </a:ln>
        </p:spPr>
      </p:pic>
      <p:sp>
        <p:nvSpPr>
          <p:cNvPr id="432" name="CustomShape 4"/>
          <p:cNvSpPr/>
          <p:nvPr/>
        </p:nvSpPr>
        <p:spPr>
          <a:xfrm>
            <a:off x="808920" y="2040840"/>
            <a:ext cx="730332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700" spc="-1" strike="noStrike">
                <a:solidFill>
                  <a:srgbClr val="302926"/>
                </a:solidFill>
                <a:latin typeface="Times New Roman"/>
                <a:ea typeface="Times New Roman"/>
              </a:rPr>
              <a:t>“</a:t>
            </a:r>
            <a:r>
              <a:rPr b="0" i="1" lang="en" sz="1700" spc="-1" strike="noStrike">
                <a:solidFill>
                  <a:srgbClr val="302926"/>
                </a:solidFill>
                <a:latin typeface="Times New Roman"/>
                <a:ea typeface="Times New Roman"/>
              </a:rPr>
              <a:t>It felt quite </a:t>
            </a:r>
            <a:r>
              <a:rPr b="1" i="1" lang="en" sz="1700" spc="-1" strike="noStrike">
                <a:solidFill>
                  <a:srgbClr val="302926"/>
                </a:solidFill>
                <a:latin typeface="Times New Roman"/>
                <a:ea typeface="Times New Roman"/>
              </a:rPr>
              <a:t>natural</a:t>
            </a:r>
            <a:r>
              <a:rPr b="0" i="1" lang="en" sz="1700" spc="-1" strike="noStrike">
                <a:solidFill>
                  <a:srgbClr val="302926"/>
                </a:solidFill>
                <a:latin typeface="Times New Roman"/>
                <a:ea typeface="Times New Roman"/>
              </a:rPr>
              <a:t> to fly upwards, but when going in different directions it </a:t>
            </a:r>
            <a:r>
              <a:rPr b="1" i="1" lang="en" sz="1700" spc="-1" strike="noStrike">
                <a:solidFill>
                  <a:srgbClr val="302926"/>
                </a:solidFill>
                <a:latin typeface="Times New Roman"/>
                <a:ea typeface="Times New Roman"/>
              </a:rPr>
              <a:t>broke the illusion</a:t>
            </a:r>
            <a:r>
              <a:rPr b="0" i="1" lang="en" sz="1700" spc="-1" strike="noStrike">
                <a:solidFill>
                  <a:srgbClr val="302926"/>
                </a:solidFill>
                <a:latin typeface="Times New Roman"/>
                <a:ea typeface="Times New Roman"/>
              </a:rPr>
              <a:t> a bit.” (P20, m, 28y)</a:t>
            </a:r>
            <a:endParaRPr b="0" lang="pt-PT" sz="1700" spc="-1" strike="noStrike">
              <a:latin typeface="Arial"/>
            </a:endParaRPr>
          </a:p>
        </p:txBody>
      </p:sp>
      <p:sp>
        <p:nvSpPr>
          <p:cNvPr id="433" name="CustomShape 5"/>
          <p:cNvSpPr/>
          <p:nvPr/>
        </p:nvSpPr>
        <p:spPr>
          <a:xfrm>
            <a:off x="808920" y="2748960"/>
            <a:ext cx="5182560" cy="97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302926"/>
                </a:solidFill>
                <a:latin typeface="Nunito"/>
                <a:ea typeface="Nunito"/>
              </a:rPr>
              <a:t>User insight</a:t>
            </a:r>
            <a:endParaRPr b="0" lang="pt-PT" sz="1800" spc="-1" strike="noStrike"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1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Continuous movement </a:t>
            </a:r>
            <a:r>
              <a:rPr b="0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suggestion</a:t>
            </a:r>
            <a:endParaRPr b="0" lang="pt-PT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PT" sz="1700" spc="-1" strike="noStrike">
              <a:latin typeface="Arial"/>
            </a:endParaRPr>
          </a:p>
        </p:txBody>
      </p:sp>
      <p:sp>
        <p:nvSpPr>
          <p:cNvPr id="434" name="CustomShape 6"/>
          <p:cNvSpPr/>
          <p:nvPr/>
        </p:nvSpPr>
        <p:spPr>
          <a:xfrm>
            <a:off x="920160" y="3479040"/>
            <a:ext cx="730332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700" spc="-1" strike="noStrike">
                <a:solidFill>
                  <a:srgbClr val="302926"/>
                </a:solidFill>
                <a:latin typeface="Times New Roman"/>
                <a:ea typeface="Times New Roman"/>
              </a:rPr>
              <a:t>“</a:t>
            </a:r>
            <a:r>
              <a:rPr b="0" i="1" lang="en" sz="1700" spc="-1" strike="noStrike">
                <a:solidFill>
                  <a:srgbClr val="302926"/>
                </a:solidFill>
                <a:latin typeface="Times New Roman"/>
                <a:ea typeface="Times New Roman"/>
              </a:rPr>
              <a:t>If it was possible to make it into a </a:t>
            </a:r>
            <a:r>
              <a:rPr b="1" i="1" lang="en" sz="1700" spc="-1" strike="noStrike">
                <a:solidFill>
                  <a:srgbClr val="302926"/>
                </a:solidFill>
                <a:latin typeface="Times New Roman"/>
                <a:ea typeface="Times New Roman"/>
              </a:rPr>
              <a:t>continuous </a:t>
            </a:r>
            <a:r>
              <a:rPr b="0" i="1" lang="en" sz="1700" spc="-1" strike="noStrike">
                <a:solidFill>
                  <a:srgbClr val="302926"/>
                </a:solidFill>
                <a:latin typeface="Times New Roman"/>
                <a:ea typeface="Times New Roman"/>
              </a:rPr>
              <a:t>movement, then it would feel like </a:t>
            </a:r>
            <a:r>
              <a:rPr b="1" i="1" lang="en" sz="1700" spc="-1" strike="noStrike">
                <a:solidFill>
                  <a:srgbClr val="302926"/>
                </a:solidFill>
                <a:latin typeface="Times New Roman"/>
                <a:ea typeface="Times New Roman"/>
              </a:rPr>
              <a:t>real life</a:t>
            </a:r>
            <a:r>
              <a:rPr b="0" i="1" lang="en" sz="1700" spc="-1" strike="noStrike">
                <a:solidFill>
                  <a:srgbClr val="302926"/>
                </a:solidFill>
                <a:latin typeface="Times New Roman"/>
                <a:ea typeface="Times New Roman"/>
              </a:rPr>
              <a:t>.” (P19, m, 25)</a:t>
            </a:r>
            <a:endParaRPr b="0" lang="pt-PT" sz="1700" spc="-1" strike="noStrike">
              <a:latin typeface="Arial"/>
            </a:endParaRPr>
          </a:p>
        </p:txBody>
      </p:sp>
      <p:pic>
        <p:nvPicPr>
          <p:cNvPr id="435" name="Google Shape;327;p36" descr=""/>
          <p:cNvPicPr/>
          <p:nvPr/>
        </p:nvPicPr>
        <p:blipFill>
          <a:blip r:embed="rId2"/>
          <a:stretch/>
        </p:blipFill>
        <p:spPr>
          <a:xfrm>
            <a:off x="4057920" y="1235520"/>
            <a:ext cx="804960" cy="804960"/>
          </a:xfrm>
          <a:prstGeom prst="rect">
            <a:avLst/>
          </a:prstGeom>
          <a:ln>
            <a:noFill/>
          </a:ln>
        </p:spPr>
      </p:pic>
      <p:pic>
        <p:nvPicPr>
          <p:cNvPr id="436" name="Google Shape;328;p36" descr=""/>
          <p:cNvPicPr/>
          <p:nvPr/>
        </p:nvPicPr>
        <p:blipFill>
          <a:blip r:embed="rId3"/>
          <a:stretch/>
        </p:blipFill>
        <p:spPr>
          <a:xfrm>
            <a:off x="4572000" y="961920"/>
            <a:ext cx="572400" cy="572400"/>
          </a:xfrm>
          <a:prstGeom prst="rect">
            <a:avLst/>
          </a:prstGeom>
          <a:ln>
            <a:noFill/>
          </a:ln>
        </p:spPr>
      </p:pic>
      <p:pic>
        <p:nvPicPr>
          <p:cNvPr id="437" name="Google Shape;329;p36" descr=""/>
          <p:cNvPicPr/>
          <p:nvPr/>
        </p:nvPicPr>
        <p:blipFill>
          <a:blip r:embed="rId4"/>
          <a:stretch/>
        </p:blipFill>
        <p:spPr>
          <a:xfrm>
            <a:off x="3850920" y="3887280"/>
            <a:ext cx="1059480" cy="1059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extShape 1"/>
          <p:cNvSpPr txBox="1"/>
          <p:nvPr/>
        </p:nvSpPr>
        <p:spPr>
          <a:xfrm>
            <a:off x="1844640" y="272880"/>
            <a:ext cx="429768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500" spc="-1" strike="noStrike">
                <a:solidFill>
                  <a:srgbClr val="302926"/>
                </a:solidFill>
                <a:latin typeface="Abril Fatface"/>
                <a:ea typeface="Abril Fatface"/>
              </a:rPr>
              <a:t>Discussion</a:t>
            </a:r>
            <a:endParaRPr b="0" lang="pt-PT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7644600" y="4630680"/>
            <a:ext cx="127188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302926"/>
                </a:solidFill>
                <a:latin typeface="Nunito"/>
                <a:ea typeface="Nunito"/>
              </a:rPr>
              <a:t>17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678960" y="1131480"/>
            <a:ext cx="5552640" cy="40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302926"/>
                </a:solidFill>
                <a:latin typeface="Nunito"/>
                <a:ea typeface="Nunito"/>
              </a:rPr>
              <a:t>Imprecise but Fun</a:t>
            </a:r>
            <a:endParaRPr b="0" lang="pt-PT" sz="1800" spc="-1" strike="noStrike"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1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Bad </a:t>
            </a:r>
            <a:r>
              <a:rPr b="0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for accuracy and completion time (RQ1)</a:t>
            </a:r>
            <a:endParaRPr b="0" lang="pt-PT" sz="1700" spc="-1" strike="noStrike"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1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Challenging, playful </a:t>
            </a:r>
            <a:r>
              <a:rPr b="0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interaction</a:t>
            </a:r>
            <a:r>
              <a:rPr b="1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 </a:t>
            </a:r>
            <a:r>
              <a:rPr b="0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through difficult muscle control (RQ2)</a:t>
            </a:r>
            <a:endParaRPr b="0" lang="pt-PT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PT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EMG as a Game Element</a:t>
            </a:r>
            <a:endParaRPr b="0" lang="pt-PT" sz="1700" spc="-1" strike="noStrike"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1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Large muscle</a:t>
            </a:r>
            <a:r>
              <a:rPr b="0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 usage</a:t>
            </a:r>
            <a:endParaRPr b="0" lang="pt-PT" sz="1700" spc="-1" strike="noStrike"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1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Direct mapping</a:t>
            </a:r>
            <a:r>
              <a:rPr b="0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 to game elements</a:t>
            </a:r>
            <a:endParaRPr b="0" lang="pt-PT" sz="1700" spc="-1" strike="noStrike"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0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Use fatigue with </a:t>
            </a:r>
            <a:r>
              <a:rPr b="1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great care</a:t>
            </a:r>
            <a:endParaRPr b="0" lang="pt-PT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PT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Limitations</a:t>
            </a:r>
            <a:endParaRPr b="0" lang="pt-PT" sz="1700" spc="-1" strike="noStrike"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1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Fatigue</a:t>
            </a:r>
            <a:endParaRPr b="0" lang="pt-PT" sz="1700" spc="-1" strike="noStrike"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1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Habituation</a:t>
            </a:r>
            <a:endParaRPr b="0" lang="pt-PT" sz="1700" spc="-1" strike="noStrike"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1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Best </a:t>
            </a:r>
            <a:r>
              <a:rPr b="0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muscle groups remain an </a:t>
            </a:r>
            <a:r>
              <a:rPr b="1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open question</a:t>
            </a:r>
            <a:endParaRPr b="0" lang="pt-PT" sz="1700" spc="-1" strike="noStrike">
              <a:latin typeface="Arial"/>
            </a:endParaRPr>
          </a:p>
        </p:txBody>
      </p:sp>
      <p:pic>
        <p:nvPicPr>
          <p:cNvPr id="441" name="Google Shape;337;p37" descr=""/>
          <p:cNvPicPr/>
          <p:nvPr/>
        </p:nvPicPr>
        <p:blipFill>
          <a:blip r:embed="rId1"/>
          <a:stretch/>
        </p:blipFill>
        <p:spPr>
          <a:xfrm>
            <a:off x="5426640" y="325800"/>
            <a:ext cx="804960" cy="804960"/>
          </a:xfrm>
          <a:prstGeom prst="rect">
            <a:avLst/>
          </a:prstGeom>
          <a:ln>
            <a:noFill/>
          </a:ln>
        </p:spPr>
      </p:pic>
      <p:pic>
        <p:nvPicPr>
          <p:cNvPr id="442" name="Google Shape;338;p37" descr=""/>
          <p:cNvPicPr/>
          <p:nvPr/>
        </p:nvPicPr>
        <p:blipFill>
          <a:blip r:embed="rId2"/>
          <a:stretch/>
        </p:blipFill>
        <p:spPr>
          <a:xfrm>
            <a:off x="4842720" y="2747520"/>
            <a:ext cx="804960" cy="804960"/>
          </a:xfrm>
          <a:prstGeom prst="rect">
            <a:avLst/>
          </a:prstGeom>
          <a:ln>
            <a:noFill/>
          </a:ln>
        </p:spPr>
      </p:pic>
      <p:pic>
        <p:nvPicPr>
          <p:cNvPr id="443" name="Google Shape;339;p37" descr=""/>
          <p:cNvPicPr/>
          <p:nvPr/>
        </p:nvPicPr>
        <p:blipFill>
          <a:blip r:embed="rId3"/>
          <a:stretch/>
        </p:blipFill>
        <p:spPr>
          <a:xfrm>
            <a:off x="6231960" y="1230120"/>
            <a:ext cx="1218960" cy="1218960"/>
          </a:xfrm>
          <a:prstGeom prst="rect">
            <a:avLst/>
          </a:prstGeom>
          <a:ln>
            <a:noFill/>
          </a:ln>
        </p:spPr>
      </p:pic>
      <p:pic>
        <p:nvPicPr>
          <p:cNvPr id="444" name="Google Shape;340;p37" descr=""/>
          <p:cNvPicPr/>
          <p:nvPr/>
        </p:nvPicPr>
        <p:blipFill>
          <a:blip r:embed="rId4"/>
          <a:stretch/>
        </p:blipFill>
        <p:spPr>
          <a:xfrm>
            <a:off x="2605320" y="4057920"/>
            <a:ext cx="572400" cy="572400"/>
          </a:xfrm>
          <a:prstGeom prst="rect">
            <a:avLst/>
          </a:prstGeom>
          <a:ln>
            <a:noFill/>
          </a:ln>
        </p:spPr>
      </p:pic>
      <p:pic>
        <p:nvPicPr>
          <p:cNvPr id="445" name="Google Shape;341;p37" descr=""/>
          <p:cNvPicPr/>
          <p:nvPr/>
        </p:nvPicPr>
        <p:blipFill>
          <a:blip r:embed="rId5"/>
          <a:stretch/>
        </p:blipFill>
        <p:spPr>
          <a:xfrm>
            <a:off x="6966000" y="4265640"/>
            <a:ext cx="728640" cy="728640"/>
          </a:xfrm>
          <a:prstGeom prst="rect">
            <a:avLst/>
          </a:prstGeom>
          <a:ln>
            <a:noFill/>
          </a:ln>
        </p:spPr>
      </p:pic>
      <p:pic>
        <p:nvPicPr>
          <p:cNvPr id="446" name="Google Shape;342;p37" descr=""/>
          <p:cNvPicPr/>
          <p:nvPr/>
        </p:nvPicPr>
        <p:blipFill>
          <a:blip r:embed="rId6"/>
          <a:stretch/>
        </p:blipFill>
        <p:spPr>
          <a:xfrm>
            <a:off x="5759640" y="4265640"/>
            <a:ext cx="728640" cy="728640"/>
          </a:xfrm>
          <a:prstGeom prst="rect">
            <a:avLst/>
          </a:prstGeom>
          <a:ln>
            <a:noFill/>
          </a:ln>
        </p:spPr>
      </p:pic>
      <p:pic>
        <p:nvPicPr>
          <p:cNvPr id="447" name="Google Shape;343;p37" descr=""/>
          <p:cNvPicPr/>
          <p:nvPr/>
        </p:nvPicPr>
        <p:blipFill>
          <a:blip r:embed="rId7"/>
          <a:stretch/>
        </p:blipFill>
        <p:spPr>
          <a:xfrm>
            <a:off x="6231960" y="3727800"/>
            <a:ext cx="902520" cy="902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Shape 1"/>
          <p:cNvSpPr txBox="1"/>
          <p:nvPr/>
        </p:nvSpPr>
        <p:spPr>
          <a:xfrm>
            <a:off x="1844640" y="272880"/>
            <a:ext cx="429768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500" spc="-1" strike="noStrike">
                <a:solidFill>
                  <a:srgbClr val="302926"/>
                </a:solidFill>
                <a:latin typeface="Abril Fatface"/>
                <a:ea typeface="Abril Fatface"/>
              </a:rPr>
              <a:t>Conclusion</a:t>
            </a:r>
            <a:endParaRPr b="0" lang="pt-PT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CustomShape 2"/>
          <p:cNvSpPr/>
          <p:nvPr/>
        </p:nvSpPr>
        <p:spPr>
          <a:xfrm>
            <a:off x="7644600" y="4630680"/>
            <a:ext cx="127188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302926"/>
                </a:solidFill>
                <a:latin typeface="Nunito"/>
                <a:ea typeface="Nunito"/>
              </a:rPr>
              <a:t>18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450" name="CustomShape 3"/>
          <p:cNvSpPr/>
          <p:nvPr/>
        </p:nvSpPr>
        <p:spPr>
          <a:xfrm>
            <a:off x="577440" y="2244600"/>
            <a:ext cx="6372720" cy="25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302926"/>
                </a:solidFill>
                <a:latin typeface="Nunito"/>
                <a:ea typeface="Nunito"/>
              </a:rPr>
              <a:t>Suggestions</a:t>
            </a:r>
            <a:r>
              <a:rPr b="0" lang="en" sz="1900" spc="-1" strike="noStrike">
                <a:solidFill>
                  <a:srgbClr val="302926"/>
                </a:solidFill>
                <a:latin typeface="Nunito"/>
                <a:ea typeface="Nunito"/>
              </a:rPr>
              <a:t> for </a:t>
            </a:r>
            <a:r>
              <a:rPr b="1" lang="en" sz="1900" spc="-1" strike="noStrike">
                <a:solidFill>
                  <a:srgbClr val="302926"/>
                </a:solidFill>
                <a:latin typeface="Nunito"/>
                <a:ea typeface="Nunito"/>
              </a:rPr>
              <a:t>EMG</a:t>
            </a:r>
            <a:r>
              <a:rPr b="0" lang="en" sz="1900" spc="-1" strike="noStrike">
                <a:solidFill>
                  <a:srgbClr val="302926"/>
                </a:solidFill>
                <a:latin typeface="Nunito"/>
                <a:ea typeface="Nunito"/>
              </a:rPr>
              <a:t>-based game</a:t>
            </a:r>
            <a:r>
              <a:rPr b="1" lang="en" sz="1900" spc="-1" strike="noStrike">
                <a:solidFill>
                  <a:srgbClr val="302926"/>
                </a:solidFill>
                <a:latin typeface="Nunito"/>
                <a:ea typeface="Nunito"/>
              </a:rPr>
              <a:t> design</a:t>
            </a:r>
            <a:endParaRPr b="0" lang="pt-PT" sz="1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PT" sz="1900" spc="-1" strike="noStrike"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0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Target </a:t>
            </a:r>
            <a:r>
              <a:rPr b="1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large muscles </a:t>
            </a:r>
            <a:r>
              <a:rPr b="0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and </a:t>
            </a:r>
            <a:r>
              <a:rPr b="1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coarse </a:t>
            </a:r>
            <a:r>
              <a:rPr b="0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movements</a:t>
            </a:r>
            <a:endParaRPr b="0" lang="pt-PT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PT" sz="1700" spc="-1" strike="noStrike"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0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Limit design to </a:t>
            </a:r>
            <a:r>
              <a:rPr b="1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coarse </a:t>
            </a:r>
            <a:r>
              <a:rPr b="0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movements</a:t>
            </a:r>
            <a:endParaRPr b="0" lang="pt-PT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PT" sz="1700" spc="-1" strike="noStrike"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0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Otherwise, </a:t>
            </a:r>
            <a:r>
              <a:rPr b="1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unintended EMG input</a:t>
            </a:r>
            <a:r>
              <a:rPr b="0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 may break immersion</a:t>
            </a:r>
            <a:endParaRPr b="0" lang="pt-PT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PT" sz="1700" spc="-1" strike="noStrike">
              <a:latin typeface="Arial"/>
            </a:endParaRPr>
          </a:p>
        </p:txBody>
      </p:sp>
      <p:sp>
        <p:nvSpPr>
          <p:cNvPr id="451" name="CustomShape 4"/>
          <p:cNvSpPr/>
          <p:nvPr/>
        </p:nvSpPr>
        <p:spPr>
          <a:xfrm>
            <a:off x="577440" y="1213200"/>
            <a:ext cx="637272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302926"/>
                </a:solidFill>
                <a:latin typeface="Nunito"/>
                <a:ea typeface="Nunito"/>
              </a:rPr>
              <a:t>EMG’s Imprecision</a:t>
            </a:r>
            <a:endParaRPr b="0" lang="pt-PT" sz="1900" spc="-1" strike="noStrike">
              <a:latin typeface="Arial"/>
            </a:endParaRPr>
          </a:p>
          <a:p>
            <a:pPr marL="457200" indent="-34884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1" lang="en" sz="1900" spc="-1" strike="noStrike">
                <a:solidFill>
                  <a:srgbClr val="302926"/>
                </a:solidFill>
                <a:latin typeface="Nunito"/>
                <a:ea typeface="Nunito"/>
              </a:rPr>
              <a:t>Challenging</a:t>
            </a:r>
            <a:r>
              <a:rPr b="0" lang="en" sz="1900" spc="-1" strike="noStrike">
                <a:solidFill>
                  <a:srgbClr val="302926"/>
                </a:solidFill>
                <a:latin typeface="Nunito"/>
                <a:ea typeface="Nunito"/>
              </a:rPr>
              <a:t> and </a:t>
            </a:r>
            <a:r>
              <a:rPr b="1" lang="en" sz="1900" spc="-1" strike="noStrike">
                <a:solidFill>
                  <a:srgbClr val="302926"/>
                </a:solidFill>
                <a:latin typeface="Nunito"/>
                <a:ea typeface="Nunito"/>
              </a:rPr>
              <a:t>engaging</a:t>
            </a:r>
            <a:r>
              <a:rPr b="0" lang="en" sz="1900" spc="-1" strike="noStrike">
                <a:solidFill>
                  <a:srgbClr val="302926"/>
                </a:solidFill>
                <a:latin typeface="Nunito"/>
                <a:ea typeface="Nunito"/>
              </a:rPr>
              <a:t> game experiences</a:t>
            </a:r>
            <a:endParaRPr b="0" lang="pt-PT" sz="1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PT" sz="1900" spc="-1" strike="noStrike">
              <a:latin typeface="Arial"/>
            </a:endParaRPr>
          </a:p>
        </p:txBody>
      </p:sp>
      <p:pic>
        <p:nvPicPr>
          <p:cNvPr id="452" name="Google Shape;352;p38" descr=""/>
          <p:cNvPicPr/>
          <p:nvPr/>
        </p:nvPicPr>
        <p:blipFill>
          <a:blip r:embed="rId1"/>
          <a:stretch/>
        </p:blipFill>
        <p:spPr>
          <a:xfrm>
            <a:off x="6485760" y="1164600"/>
            <a:ext cx="971640" cy="971640"/>
          </a:xfrm>
          <a:prstGeom prst="rect">
            <a:avLst/>
          </a:prstGeom>
          <a:ln>
            <a:noFill/>
          </a:ln>
        </p:spPr>
      </p:pic>
      <p:pic>
        <p:nvPicPr>
          <p:cNvPr id="453" name="Google Shape;353;p38" descr=""/>
          <p:cNvPicPr/>
          <p:nvPr/>
        </p:nvPicPr>
        <p:blipFill>
          <a:blip r:embed="rId2"/>
          <a:stretch/>
        </p:blipFill>
        <p:spPr>
          <a:xfrm>
            <a:off x="6485760" y="2707200"/>
            <a:ext cx="1218960" cy="121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Shape 1"/>
          <p:cNvSpPr txBox="1"/>
          <p:nvPr/>
        </p:nvSpPr>
        <p:spPr>
          <a:xfrm>
            <a:off x="1844640" y="272880"/>
            <a:ext cx="51055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500" spc="-1" strike="noStrike">
                <a:solidFill>
                  <a:srgbClr val="302926"/>
                </a:solidFill>
                <a:latin typeface="Abril Fatface"/>
                <a:ea typeface="Abril Fatface"/>
              </a:rPr>
              <a:t>Bibliography &amp; Credits</a:t>
            </a:r>
            <a:endParaRPr b="0" lang="pt-PT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7644600" y="4630680"/>
            <a:ext cx="127188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302926"/>
                </a:solidFill>
                <a:latin typeface="Nunito"/>
                <a:ea typeface="Nunito"/>
              </a:rPr>
              <a:t>18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456" name="CustomShape 3"/>
          <p:cNvSpPr/>
          <p:nvPr/>
        </p:nvSpPr>
        <p:spPr>
          <a:xfrm>
            <a:off x="577440" y="2829240"/>
            <a:ext cx="637272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302926"/>
                </a:solidFill>
                <a:latin typeface="Nunito"/>
                <a:ea typeface="Nunito"/>
              </a:rPr>
              <a:t>Slide template </a:t>
            </a:r>
            <a:r>
              <a:rPr b="0" lang="en" sz="1900" spc="-1" strike="noStrike">
                <a:solidFill>
                  <a:srgbClr val="302926"/>
                </a:solidFill>
                <a:latin typeface="Nunito"/>
                <a:ea typeface="Nunito"/>
              </a:rPr>
              <a:t>provided by </a:t>
            </a:r>
            <a:r>
              <a:rPr b="1" lang="en" sz="1900" spc="-1" strike="noStrike">
                <a:solidFill>
                  <a:srgbClr val="302926"/>
                </a:solidFill>
                <a:latin typeface="Nunito"/>
                <a:ea typeface="Nunito"/>
              </a:rPr>
              <a:t>Slidesgo</a:t>
            </a:r>
            <a:endParaRPr b="0" lang="pt-PT" sz="1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PT" sz="1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302926"/>
                </a:solidFill>
                <a:latin typeface="Nunito"/>
                <a:ea typeface="Nunito"/>
              </a:rPr>
              <a:t>Icons </a:t>
            </a:r>
            <a:r>
              <a:rPr b="0" lang="en" sz="1900" spc="-1" strike="noStrike">
                <a:solidFill>
                  <a:srgbClr val="302926"/>
                </a:solidFill>
                <a:latin typeface="Nunito"/>
                <a:ea typeface="Nunito"/>
              </a:rPr>
              <a:t>provided by Google Slides Add-On </a:t>
            </a:r>
            <a:r>
              <a:rPr b="1" lang="en" sz="1900" spc="-1" strike="noStrike">
                <a:solidFill>
                  <a:srgbClr val="302926"/>
                </a:solidFill>
                <a:latin typeface="Nunito"/>
                <a:ea typeface="Nunito"/>
              </a:rPr>
              <a:t>Flaticon</a:t>
            </a:r>
            <a:endParaRPr b="0" lang="pt-PT" sz="1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PT" sz="1900" spc="-1" strike="noStrike">
              <a:latin typeface="Arial"/>
            </a:endParaRPr>
          </a:p>
        </p:txBody>
      </p:sp>
      <p:sp>
        <p:nvSpPr>
          <p:cNvPr id="457" name="CustomShape 4"/>
          <p:cNvSpPr/>
          <p:nvPr/>
        </p:nvSpPr>
        <p:spPr>
          <a:xfrm>
            <a:off x="577440" y="1213200"/>
            <a:ext cx="6372720" cy="188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302926"/>
                </a:solidFill>
                <a:latin typeface="Nunito"/>
                <a:ea typeface="Nunito"/>
              </a:rPr>
              <a:t>Bibliography</a:t>
            </a:r>
            <a:endParaRPr b="0" lang="pt-PT" sz="1900" spc="-1" strike="noStrike">
              <a:latin typeface="Arial"/>
            </a:endParaRPr>
          </a:p>
          <a:p>
            <a:pPr marL="457200" indent="-348840">
              <a:lnSpc>
                <a:spcPct val="100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0" lang="en" sz="1900" spc="-1" strike="noStrike">
                <a:solidFill>
                  <a:srgbClr val="302926"/>
                </a:solidFill>
                <a:latin typeface="Nunito"/>
                <a:ea typeface="Nunito"/>
              </a:rPr>
              <a:t>M.A. Cavalcanti Garcia and T.M. M. Vieira, Surface electromyography: Why, when and how to use it, Rev Andal Med Deporte. 2011;4(1):17-28 </a:t>
            </a:r>
            <a:endParaRPr b="0" lang="pt-PT" sz="1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PT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971280" y="3097800"/>
            <a:ext cx="240012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5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302926"/>
                </a:solidFill>
                <a:latin typeface="Nunito SemiBold"/>
                <a:ea typeface="Nunito SemiBold"/>
              </a:rPr>
              <a:t>Emergence of </a:t>
            </a:r>
            <a:endParaRPr b="0" lang="pt-PT" sz="1700" spc="-1" strike="noStrike">
              <a:latin typeface="Arial"/>
            </a:endParaRPr>
          </a:p>
          <a:p>
            <a:pPr algn="ctr">
              <a:lnSpc>
                <a:spcPct val="50000"/>
              </a:lnSpc>
              <a:spcBef>
                <a:spcPts val="1599"/>
              </a:spcBef>
              <a:tabLst>
                <a:tab algn="l" pos="0"/>
              </a:tabLst>
            </a:pPr>
            <a:r>
              <a:rPr b="1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Physiological</a:t>
            </a:r>
            <a:endParaRPr b="0" lang="pt-PT" sz="1700" spc="-1" strike="noStrike">
              <a:latin typeface="Arial"/>
            </a:endParaRPr>
          </a:p>
          <a:p>
            <a:pPr algn="ctr">
              <a:lnSpc>
                <a:spcPct val="5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700" spc="-1" strike="noStrike">
                <a:solidFill>
                  <a:srgbClr val="302926"/>
                </a:solidFill>
                <a:latin typeface="Nunito SemiBold"/>
                <a:ea typeface="Nunito SemiBold"/>
              </a:rPr>
              <a:t>Input</a:t>
            </a:r>
            <a:endParaRPr b="0" lang="pt-PT" sz="1700" spc="-1" strike="noStrike">
              <a:latin typeface="Arial"/>
            </a:endParaRPr>
          </a:p>
          <a:p>
            <a:pPr marL="9144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pt-PT" sz="1700" spc="-1" strike="noStrike">
              <a:latin typeface="Arial"/>
            </a:endParaRPr>
          </a:p>
        </p:txBody>
      </p:sp>
      <p:pic>
        <p:nvPicPr>
          <p:cNvPr id="302" name="Google Shape;138;p22" descr=""/>
          <p:cNvPicPr/>
          <p:nvPr/>
        </p:nvPicPr>
        <p:blipFill>
          <a:blip r:embed="rId1"/>
          <a:stretch/>
        </p:blipFill>
        <p:spPr>
          <a:xfrm>
            <a:off x="1441800" y="1529640"/>
            <a:ext cx="1458360" cy="1458360"/>
          </a:xfrm>
          <a:prstGeom prst="rect">
            <a:avLst/>
          </a:prstGeom>
          <a:ln>
            <a:noFill/>
          </a:ln>
        </p:spPr>
      </p:pic>
      <p:pic>
        <p:nvPicPr>
          <p:cNvPr id="303" name="Google Shape;139;p22" descr=""/>
          <p:cNvPicPr/>
          <p:nvPr/>
        </p:nvPicPr>
        <p:blipFill>
          <a:blip r:embed="rId2"/>
          <a:stretch/>
        </p:blipFill>
        <p:spPr>
          <a:xfrm>
            <a:off x="2307240" y="2378160"/>
            <a:ext cx="475560" cy="475560"/>
          </a:xfrm>
          <a:prstGeom prst="rect">
            <a:avLst/>
          </a:prstGeom>
          <a:ln>
            <a:noFill/>
          </a:ln>
        </p:spPr>
      </p:pic>
      <p:sp>
        <p:nvSpPr>
          <p:cNvPr id="304" name="TextShape 2"/>
          <p:cNvSpPr txBox="1"/>
          <p:nvPr/>
        </p:nvSpPr>
        <p:spPr>
          <a:xfrm>
            <a:off x="630720" y="365400"/>
            <a:ext cx="7717320" cy="800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800" spc="-1" strike="noStrike">
                <a:solidFill>
                  <a:srgbClr val="302926"/>
                </a:solidFill>
                <a:latin typeface="Abril Fatface"/>
                <a:ea typeface="Abril Fatface"/>
              </a:rPr>
              <a:t>Motivation</a:t>
            </a:r>
            <a:endParaRPr b="0" lang="pt-PT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981360" y="4868640"/>
            <a:ext cx="666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4"/>
          <p:cNvSpPr/>
          <p:nvPr/>
        </p:nvSpPr>
        <p:spPr>
          <a:xfrm>
            <a:off x="7644600" y="4630680"/>
            <a:ext cx="127188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302926"/>
                </a:solidFill>
                <a:latin typeface="Nunito"/>
                <a:ea typeface="Nunito"/>
              </a:rPr>
              <a:t>2</a:t>
            </a:r>
            <a:endParaRPr b="0" lang="pt-PT" sz="1200" spc="-1" strike="noStrike">
              <a:latin typeface="Arial"/>
            </a:endParaRPr>
          </a:p>
        </p:txBody>
      </p:sp>
      <p:pic>
        <p:nvPicPr>
          <p:cNvPr id="307" name="Google Shape;143;p22" descr=""/>
          <p:cNvPicPr/>
          <p:nvPr/>
        </p:nvPicPr>
        <p:blipFill>
          <a:blip r:embed="rId3"/>
          <a:stretch/>
        </p:blipFill>
        <p:spPr>
          <a:xfrm>
            <a:off x="6179400" y="306720"/>
            <a:ext cx="917640" cy="917640"/>
          </a:xfrm>
          <a:prstGeom prst="rect">
            <a:avLst/>
          </a:prstGeom>
          <a:ln>
            <a:noFill/>
          </a:ln>
        </p:spPr>
      </p:pic>
      <p:sp>
        <p:nvSpPr>
          <p:cNvPr id="308" name="CustomShape 5"/>
          <p:cNvSpPr/>
          <p:nvPr/>
        </p:nvSpPr>
        <p:spPr>
          <a:xfrm>
            <a:off x="3408480" y="2988360"/>
            <a:ext cx="240012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302926"/>
                </a:solidFill>
                <a:latin typeface="Nunito SemiBold"/>
                <a:ea typeface="Nunito SemiBold"/>
              </a:rPr>
              <a:t>Potential: </a:t>
            </a:r>
            <a:r>
              <a:rPr b="1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easy,</a:t>
            </a:r>
            <a:r>
              <a:rPr b="0" lang="en" sz="1700" spc="-1" strike="noStrike">
                <a:solidFill>
                  <a:srgbClr val="302926"/>
                </a:solidFill>
                <a:latin typeface="Nunito SemiBold"/>
                <a:ea typeface="Nunito SemiBold"/>
              </a:rPr>
              <a:t> </a:t>
            </a:r>
            <a:r>
              <a:rPr b="1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intuitive </a:t>
            </a:r>
            <a:r>
              <a:rPr b="0" lang="en" sz="1700" spc="-1" strike="noStrike">
                <a:solidFill>
                  <a:srgbClr val="302926"/>
                </a:solidFill>
                <a:latin typeface="Nunito SemiBold"/>
                <a:ea typeface="Nunito SemiBold"/>
              </a:rPr>
              <a:t>and</a:t>
            </a:r>
            <a:r>
              <a:rPr b="1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 flexible</a:t>
            </a:r>
            <a:r>
              <a:rPr b="0" lang="en" sz="1700" spc="-1" strike="noStrike">
                <a:solidFill>
                  <a:srgbClr val="302926"/>
                </a:solidFill>
                <a:latin typeface="Nunito SemiBold"/>
                <a:ea typeface="Nunito SemiBold"/>
              </a:rPr>
              <a:t> </a:t>
            </a:r>
            <a:r>
              <a:rPr b="1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playful</a:t>
            </a:r>
            <a:r>
              <a:rPr b="0" lang="en" sz="1700" spc="-1" strike="noStrike">
                <a:solidFill>
                  <a:srgbClr val="302926"/>
                </a:solidFill>
                <a:latin typeface="Nunito SemiBold"/>
                <a:ea typeface="Nunito SemiBold"/>
              </a:rPr>
              <a:t> interaction</a:t>
            </a:r>
            <a:endParaRPr b="0" lang="pt-PT" sz="1700" spc="-1" strike="noStrike">
              <a:latin typeface="Arial"/>
            </a:endParaRPr>
          </a:p>
          <a:p>
            <a:pPr marL="9144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pt-PT" sz="1700" spc="-1" strike="noStrike">
              <a:latin typeface="Arial"/>
            </a:endParaRPr>
          </a:p>
        </p:txBody>
      </p:sp>
      <p:pic>
        <p:nvPicPr>
          <p:cNvPr id="309" name="Google Shape;145;p22" descr=""/>
          <p:cNvPicPr/>
          <p:nvPr/>
        </p:nvPicPr>
        <p:blipFill>
          <a:blip r:embed="rId4"/>
          <a:stretch/>
        </p:blipFill>
        <p:spPr>
          <a:xfrm>
            <a:off x="3999240" y="176940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310" name="CustomShape 6"/>
          <p:cNvSpPr/>
          <p:nvPr/>
        </p:nvSpPr>
        <p:spPr>
          <a:xfrm>
            <a:off x="6320520" y="2988360"/>
            <a:ext cx="132372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Exotic </a:t>
            </a:r>
            <a:r>
              <a:rPr b="0" lang="en" sz="1700" spc="-1" strike="noStrike">
                <a:solidFill>
                  <a:srgbClr val="302926"/>
                </a:solidFill>
                <a:latin typeface="Nunito SemiBold"/>
                <a:ea typeface="Nunito SemiBold"/>
              </a:rPr>
              <a:t>input modality</a:t>
            </a:r>
            <a:endParaRPr b="0" lang="pt-PT" sz="1700" spc="-1" strike="noStrike">
              <a:latin typeface="Arial"/>
            </a:endParaRPr>
          </a:p>
          <a:p>
            <a:pPr marL="9144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pt-PT" sz="1700" spc="-1" strike="noStrike">
              <a:latin typeface="Arial"/>
            </a:endParaRPr>
          </a:p>
        </p:txBody>
      </p:sp>
      <p:pic>
        <p:nvPicPr>
          <p:cNvPr id="311" name="Google Shape;147;p22" descr=""/>
          <p:cNvPicPr/>
          <p:nvPr/>
        </p:nvPicPr>
        <p:blipFill>
          <a:blip r:embed="rId5"/>
          <a:stretch/>
        </p:blipFill>
        <p:spPr>
          <a:xfrm>
            <a:off x="6373080" y="1649520"/>
            <a:ext cx="1218960" cy="121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713160" y="539640"/>
            <a:ext cx="7717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500" spc="-1" strike="noStrike">
                <a:solidFill>
                  <a:srgbClr val="302926"/>
                </a:solidFill>
                <a:latin typeface="Abril Fatface"/>
                <a:ea typeface="Abril Fatface"/>
              </a:rPr>
              <a:t>Introduction</a:t>
            </a:r>
            <a:endParaRPr b="0" lang="pt-PT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 flipH="1" rot="10800000">
            <a:off x="981720" y="4855320"/>
            <a:ext cx="7254720" cy="1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3"/>
          <p:cNvSpPr/>
          <p:nvPr/>
        </p:nvSpPr>
        <p:spPr>
          <a:xfrm>
            <a:off x="7644600" y="4630680"/>
            <a:ext cx="127188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302926"/>
                </a:solidFill>
                <a:latin typeface="Nunito"/>
                <a:ea typeface="Nunito"/>
              </a:rPr>
              <a:t>3</a:t>
            </a:r>
            <a:endParaRPr b="0" lang="pt-PT" sz="1200" spc="-1" strike="noStrike">
              <a:latin typeface="Arial"/>
            </a:endParaRPr>
          </a:p>
        </p:txBody>
      </p:sp>
      <p:pic>
        <p:nvPicPr>
          <p:cNvPr id="315" name="Google Shape;155;p23" descr=""/>
          <p:cNvPicPr/>
          <p:nvPr/>
        </p:nvPicPr>
        <p:blipFill>
          <a:blip r:embed="rId1"/>
          <a:stretch/>
        </p:blipFill>
        <p:spPr>
          <a:xfrm>
            <a:off x="4184280" y="3741480"/>
            <a:ext cx="927360" cy="927360"/>
          </a:xfrm>
          <a:prstGeom prst="rect">
            <a:avLst/>
          </a:prstGeom>
          <a:ln>
            <a:noFill/>
          </a:ln>
        </p:spPr>
      </p:pic>
      <p:grpSp>
        <p:nvGrpSpPr>
          <p:cNvPr id="316" name="Group 4"/>
          <p:cNvGrpSpPr/>
          <p:nvPr/>
        </p:nvGrpSpPr>
        <p:grpSpPr>
          <a:xfrm>
            <a:off x="713160" y="1524600"/>
            <a:ext cx="7717320" cy="1941120"/>
            <a:chOff x="713160" y="1524600"/>
            <a:chExt cx="7717320" cy="1941120"/>
          </a:xfrm>
        </p:grpSpPr>
        <p:sp>
          <p:nvSpPr>
            <p:cNvPr id="317" name="CustomShape 5"/>
            <p:cNvSpPr/>
            <p:nvPr/>
          </p:nvSpPr>
          <p:spPr>
            <a:xfrm>
              <a:off x="713160" y="1524600"/>
              <a:ext cx="7717320" cy="1941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marL="457200" indent="-342720">
                <a:lnSpc>
                  <a:spcPct val="115000"/>
                </a:lnSpc>
                <a:buClr>
                  <a:srgbClr val="302926"/>
                </a:buClr>
                <a:buFont typeface="Nunito"/>
                <a:buChar char="●"/>
              </a:pPr>
              <a:r>
                <a:rPr b="1" lang="en" sz="1800" spc="-1" strike="noStrike">
                  <a:solidFill>
                    <a:srgbClr val="000000"/>
                  </a:solidFill>
                  <a:latin typeface="Nunito"/>
                  <a:ea typeface="Nunito"/>
                </a:rPr>
                <a:t>Context</a:t>
              </a:r>
              <a:endParaRPr b="0" lang="pt-PT" sz="1800" spc="-1" strike="noStrike">
                <a:latin typeface="Arial"/>
              </a:endParaRPr>
            </a:p>
            <a:p>
              <a:pPr lvl="1" marL="914400" indent="-317160">
                <a:lnSpc>
                  <a:spcPct val="150000"/>
                </a:lnSpc>
                <a:buClr>
                  <a:srgbClr val="302926"/>
                </a:buClr>
                <a:buFont typeface="Nunito"/>
                <a:buChar char="○"/>
              </a:pPr>
              <a:r>
                <a:rPr b="1" lang="en" sz="1400" spc="-1" strike="noStrike">
                  <a:solidFill>
                    <a:srgbClr val="302926"/>
                  </a:solidFill>
                  <a:latin typeface="Nunito"/>
                  <a:ea typeface="Nunito"/>
                </a:rPr>
                <a:t>Physiological sensing</a:t>
              </a:r>
              <a:endParaRPr b="0" lang="pt-PT" sz="1400" spc="-1" strike="noStrike">
                <a:latin typeface="Arial"/>
              </a:endParaRPr>
            </a:p>
            <a:p>
              <a:pPr lvl="1" marL="914400" indent="-317160">
                <a:lnSpc>
                  <a:spcPct val="150000"/>
                </a:lnSpc>
                <a:buClr>
                  <a:srgbClr val="302926"/>
                </a:buClr>
                <a:buFont typeface="Nunito"/>
                <a:buChar char="○"/>
              </a:pPr>
              <a:r>
                <a:rPr b="0" lang="en" sz="1400" spc="-1" strike="noStrike">
                  <a:solidFill>
                    <a:srgbClr val="302926"/>
                  </a:solidFill>
                  <a:latin typeface="Nunito"/>
                  <a:ea typeface="Nunito"/>
                </a:rPr>
                <a:t>Insight into </a:t>
              </a:r>
              <a:r>
                <a:rPr b="1" lang="en" sz="1400" spc="-1" strike="noStrike">
                  <a:solidFill>
                    <a:srgbClr val="302926"/>
                  </a:solidFill>
                  <a:latin typeface="Nunito"/>
                  <a:ea typeface="Nunito"/>
                </a:rPr>
                <a:t>user's state of being</a:t>
              </a:r>
              <a:endParaRPr b="0" lang="pt-PT" sz="1400" spc="-1" strike="noStrike">
                <a:latin typeface="Arial"/>
              </a:endParaRPr>
            </a:p>
            <a:p>
              <a:pPr lvl="1" marL="914400" indent="-317160">
                <a:lnSpc>
                  <a:spcPct val="150000"/>
                </a:lnSpc>
                <a:buClr>
                  <a:srgbClr val="302926"/>
                </a:buClr>
                <a:buFont typeface="Nunito"/>
                <a:buChar char="○"/>
              </a:pPr>
              <a:r>
                <a:rPr b="0" lang="en" sz="1400" spc="-1" strike="noStrike">
                  <a:solidFill>
                    <a:srgbClr val="302926"/>
                  </a:solidFill>
                  <a:latin typeface="Nunito"/>
                  <a:ea typeface="Nunito"/>
                </a:rPr>
                <a:t>Challenge (</a:t>
              </a:r>
              <a:r>
                <a:rPr b="1" lang="en" sz="1400" spc="-1" strike="noStrike">
                  <a:solidFill>
                    <a:srgbClr val="302926"/>
                  </a:solidFill>
                  <a:latin typeface="Nunito"/>
                  <a:ea typeface="Nunito"/>
                </a:rPr>
                <a:t>hard</a:t>
              </a:r>
              <a:r>
                <a:rPr b="0" lang="en" sz="1400" spc="-1" strike="noStrike">
                  <a:solidFill>
                    <a:srgbClr val="302926"/>
                  </a:solidFill>
                  <a:latin typeface="Nunito"/>
                  <a:ea typeface="Nunito"/>
                </a:rPr>
                <a:t>): </a:t>
              </a:r>
              <a:r>
                <a:rPr b="1" lang="en" sz="1400" spc="-1" strike="noStrike">
                  <a:solidFill>
                    <a:srgbClr val="302926"/>
                  </a:solidFill>
                  <a:latin typeface="Nunito"/>
                  <a:ea typeface="Nunito"/>
                </a:rPr>
                <a:t>good robustness</a:t>
              </a:r>
              <a:r>
                <a:rPr b="0" lang="en" sz="1400" spc="-1" strike="noStrike">
                  <a:solidFill>
                    <a:srgbClr val="302926"/>
                  </a:solidFill>
                  <a:latin typeface="Nunito"/>
                  <a:ea typeface="Nunito"/>
                </a:rPr>
                <a:t> and </a:t>
              </a:r>
              <a:r>
                <a:rPr b="1" lang="en" sz="1400" spc="-1" strike="noStrike">
                  <a:solidFill>
                    <a:srgbClr val="302926"/>
                  </a:solidFill>
                  <a:latin typeface="Nunito"/>
                  <a:ea typeface="Nunito"/>
                </a:rPr>
                <a:t>effective deployment</a:t>
              </a:r>
              <a:r>
                <a:rPr b="0" lang="en" sz="1400" spc="-1" strike="noStrike">
                  <a:solidFill>
                    <a:srgbClr val="302926"/>
                  </a:solidFill>
                  <a:latin typeface="Nunito"/>
                  <a:ea typeface="Nunito"/>
                </a:rPr>
                <a:t> </a:t>
              </a:r>
              <a:endParaRPr b="0" lang="pt-PT" sz="1400" spc="-1" strike="noStrike">
                <a:latin typeface="Arial"/>
              </a:endParaRPr>
            </a:p>
            <a:p>
              <a:pPr lvl="1" marL="914400" indent="-317160">
                <a:lnSpc>
                  <a:spcPct val="150000"/>
                </a:lnSpc>
                <a:buClr>
                  <a:srgbClr val="302926"/>
                </a:buClr>
                <a:buFont typeface="Nunito"/>
                <a:buChar char="○"/>
              </a:pPr>
              <a:r>
                <a:rPr b="1" lang="en" sz="1400" spc="-1" strike="noStrike">
                  <a:solidFill>
                    <a:srgbClr val="302926"/>
                  </a:solidFill>
                  <a:latin typeface="Nunito"/>
                  <a:ea typeface="Nunito"/>
                </a:rPr>
                <a:t>Imprecise</a:t>
              </a:r>
              <a:r>
                <a:rPr b="0" lang="en" sz="1400" spc="-1" strike="noStrike">
                  <a:solidFill>
                    <a:srgbClr val="302926"/>
                  </a:solidFill>
                  <a:latin typeface="Nunito"/>
                  <a:ea typeface="Nunito"/>
                </a:rPr>
                <a:t> readings as a limitation</a:t>
              </a:r>
              <a:endParaRPr b="0" lang="pt-PT" sz="1400" spc="-1" strike="noStrike">
                <a:latin typeface="Arial"/>
              </a:endParaRPr>
            </a:p>
            <a:p>
              <a:pPr lvl="1" marL="914400" indent="-317160">
                <a:lnSpc>
                  <a:spcPct val="150000"/>
                </a:lnSpc>
                <a:buClr>
                  <a:srgbClr val="302926"/>
                </a:buClr>
                <a:buFont typeface="Nunito"/>
                <a:buChar char="○"/>
              </a:pPr>
              <a:r>
                <a:rPr b="0" lang="en" sz="1400" spc="-1" strike="noStrike">
                  <a:solidFill>
                    <a:srgbClr val="302926"/>
                  </a:solidFill>
                  <a:latin typeface="Nunito"/>
                  <a:ea typeface="Nunito"/>
                </a:rPr>
                <a:t>Using Electromyography (EMG) to turn this </a:t>
              </a:r>
              <a:r>
                <a:rPr b="1" lang="en" sz="1400" spc="-1" strike="noStrike">
                  <a:solidFill>
                    <a:srgbClr val="302926"/>
                  </a:solidFill>
                  <a:latin typeface="Nunito"/>
                  <a:ea typeface="Nunito"/>
                </a:rPr>
                <a:t>limitation</a:t>
              </a:r>
              <a:r>
                <a:rPr b="0" lang="en" sz="1400" spc="-1" strike="noStrike">
                  <a:solidFill>
                    <a:srgbClr val="302926"/>
                  </a:solidFill>
                  <a:latin typeface="Nunito"/>
                  <a:ea typeface="Nunito"/>
                </a:rPr>
                <a:t> into a </a:t>
              </a:r>
              <a:r>
                <a:rPr b="1" lang="en" sz="1400" spc="-1" strike="noStrike">
                  <a:solidFill>
                    <a:srgbClr val="302926"/>
                  </a:solidFill>
                  <a:latin typeface="Nunito"/>
                  <a:ea typeface="Nunito"/>
                </a:rPr>
                <a:t>feature</a:t>
              </a:r>
              <a:endParaRPr b="0" lang="pt-PT" sz="1400" spc="-1" strike="noStrike">
                <a:latin typeface="Arial"/>
              </a:endParaRPr>
            </a:p>
            <a:p>
              <a:pPr marL="914400">
                <a:lnSpc>
                  <a:spcPct val="115000"/>
                </a:lnSpc>
                <a:spcBef>
                  <a:spcPts val="1599"/>
                </a:spcBef>
                <a:tabLst>
                  <a:tab algn="l" pos="0"/>
                </a:tabLst>
              </a:pPr>
              <a:endParaRPr b="0" lang="pt-PT" sz="1400" spc="-1" strike="noStrike">
                <a:latin typeface="Arial"/>
              </a:endParaRPr>
            </a:p>
            <a:p>
              <a:pPr marL="914400">
                <a:lnSpc>
                  <a:spcPct val="115000"/>
                </a:lnSpc>
                <a:spcBef>
                  <a:spcPts val="1599"/>
                </a:spcBef>
                <a:spcAft>
                  <a:spcPts val="1599"/>
                </a:spcAft>
                <a:tabLst>
                  <a:tab algn="l" pos="0"/>
                </a:tabLst>
              </a:pPr>
              <a:endParaRPr b="0" lang="pt-PT" sz="1400" spc="-1" strike="noStrike">
                <a:latin typeface="Arial"/>
              </a:endParaRPr>
            </a:p>
          </p:txBody>
        </p:sp>
        <p:pic>
          <p:nvPicPr>
            <p:cNvPr id="318" name="Google Shape;158;p23" descr=""/>
            <p:cNvPicPr/>
            <p:nvPr/>
          </p:nvPicPr>
          <p:blipFill>
            <a:blip r:embed="rId2"/>
            <a:stretch/>
          </p:blipFill>
          <p:spPr>
            <a:xfrm>
              <a:off x="6738840" y="2416320"/>
              <a:ext cx="475560" cy="475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9" name="Google Shape;159;p23" descr=""/>
            <p:cNvPicPr/>
            <p:nvPr/>
          </p:nvPicPr>
          <p:blipFill>
            <a:blip r:embed="rId3"/>
            <a:stretch/>
          </p:blipFill>
          <p:spPr>
            <a:xfrm>
              <a:off x="3502440" y="1779480"/>
              <a:ext cx="422640" cy="422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20" name="Google Shape;160;p23" descr=""/>
            <p:cNvPicPr/>
            <p:nvPr/>
          </p:nvPicPr>
          <p:blipFill>
            <a:blip r:embed="rId4"/>
            <a:stretch/>
          </p:blipFill>
          <p:spPr>
            <a:xfrm>
              <a:off x="4391640" y="2026800"/>
              <a:ext cx="475560" cy="47556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722520" y="521280"/>
            <a:ext cx="7708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500" spc="-1" strike="noStrike">
                <a:solidFill>
                  <a:srgbClr val="302926"/>
                </a:solidFill>
                <a:latin typeface="Abril Fatface"/>
                <a:ea typeface="Abril Fatface"/>
              </a:rPr>
              <a:t>What is Electromyography (EMG)?</a:t>
            </a:r>
            <a:endParaRPr b="0" lang="pt-PT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672120" y="3666960"/>
            <a:ext cx="258516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02926"/>
                </a:solidFill>
                <a:latin typeface="Nunito"/>
                <a:ea typeface="Nunito"/>
              </a:rPr>
              <a:t>Input modality</a:t>
            </a:r>
            <a:r>
              <a:rPr b="0" lang="en" sz="1400" spc="-1" strike="noStrike">
                <a:solidFill>
                  <a:srgbClr val="302926"/>
                </a:solidFill>
                <a:latin typeface="Nunito"/>
                <a:ea typeface="Nunito"/>
              </a:rPr>
              <a:t> for HCI.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629280" y="1707480"/>
            <a:ext cx="2585160" cy="64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02926"/>
                </a:solidFill>
                <a:latin typeface="Nunito"/>
                <a:ea typeface="Nunito"/>
              </a:rPr>
              <a:t>Computer system </a:t>
            </a:r>
            <a:r>
              <a:rPr b="1" lang="en" sz="1400" spc="-1" strike="noStrike">
                <a:solidFill>
                  <a:srgbClr val="302926"/>
                </a:solidFill>
                <a:latin typeface="Nunito"/>
                <a:ea typeface="Nunito"/>
              </a:rPr>
              <a:t>control </a:t>
            </a:r>
            <a:r>
              <a:rPr b="0" lang="en" sz="1400" spc="-1" strike="noStrike">
                <a:solidFill>
                  <a:srgbClr val="302926"/>
                </a:solidFill>
                <a:latin typeface="Nunito"/>
                <a:ea typeface="Nunito"/>
              </a:rPr>
              <a:t>with </a:t>
            </a:r>
            <a:r>
              <a:rPr b="1" lang="en" sz="1400" spc="-1" strike="noStrike">
                <a:solidFill>
                  <a:srgbClr val="302926"/>
                </a:solidFill>
                <a:latin typeface="Nunito"/>
                <a:ea typeface="Nunito"/>
              </a:rPr>
              <a:t>muscles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324" name="CustomShape 4"/>
          <p:cNvSpPr/>
          <p:nvPr/>
        </p:nvSpPr>
        <p:spPr>
          <a:xfrm>
            <a:off x="5899320" y="3074040"/>
            <a:ext cx="2645280" cy="13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02926"/>
                </a:solidFill>
                <a:latin typeface="Nunito"/>
                <a:ea typeface="Nunito"/>
              </a:rPr>
              <a:t> </a:t>
            </a:r>
            <a:r>
              <a:rPr b="0" lang="en" sz="1400" spc="-1" strike="noStrike">
                <a:solidFill>
                  <a:srgbClr val="302926"/>
                </a:solidFill>
                <a:latin typeface="Nunito"/>
                <a:ea typeface="Nunito"/>
              </a:rPr>
              <a:t>Placing electrodes on the skin </a:t>
            </a:r>
            <a:r>
              <a:rPr b="1" lang="en" sz="1400" spc="-1" strike="noStrike">
                <a:solidFill>
                  <a:srgbClr val="302926"/>
                </a:solidFill>
                <a:latin typeface="Nunito"/>
                <a:ea typeface="Nunito"/>
              </a:rPr>
              <a:t>(sEMG)</a:t>
            </a:r>
            <a:r>
              <a:rPr b="0" lang="en" sz="1400" spc="-1" strike="noStrike">
                <a:solidFill>
                  <a:srgbClr val="302926"/>
                </a:solidFill>
                <a:latin typeface="Nunito"/>
                <a:ea typeface="Nunito"/>
              </a:rPr>
              <a:t> </a:t>
            </a:r>
            <a:endParaRPr b="0" lang="pt-PT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02926"/>
                </a:solidFill>
                <a:latin typeface="Nunito"/>
                <a:ea typeface="Nunito"/>
              </a:rPr>
              <a:t>or </a:t>
            </a:r>
            <a:endParaRPr b="0" lang="pt-PT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02926"/>
                </a:solidFill>
                <a:latin typeface="Nunito"/>
                <a:ea typeface="Nunito"/>
              </a:rPr>
              <a:t>Inserting fine wire electrodes into the muscle </a:t>
            </a:r>
            <a:endParaRPr b="0" lang="pt-PT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02926"/>
                </a:solidFill>
                <a:latin typeface="Nunito"/>
                <a:ea typeface="Nunito"/>
              </a:rPr>
              <a:t>(EMG)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325" name="CustomShape 5"/>
          <p:cNvSpPr/>
          <p:nvPr/>
        </p:nvSpPr>
        <p:spPr>
          <a:xfrm>
            <a:off x="5929560" y="1499760"/>
            <a:ext cx="258516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02926"/>
                </a:solidFill>
                <a:latin typeface="Nunito"/>
                <a:ea typeface="Nunito"/>
              </a:rPr>
              <a:t>EMG measures the </a:t>
            </a:r>
            <a:r>
              <a:rPr b="1" lang="en" sz="1400" spc="-1" strike="noStrike">
                <a:solidFill>
                  <a:srgbClr val="302926"/>
                </a:solidFill>
                <a:latin typeface="Nunito"/>
                <a:ea typeface="Nunito"/>
              </a:rPr>
              <a:t>electrical activity</a:t>
            </a:r>
            <a:r>
              <a:rPr b="0" lang="en" sz="1400" spc="-1" strike="noStrike">
                <a:solidFill>
                  <a:srgbClr val="302926"/>
                </a:solidFill>
                <a:latin typeface="Nunito"/>
                <a:ea typeface="Nunito"/>
              </a:rPr>
              <a:t> of </a:t>
            </a:r>
            <a:r>
              <a:rPr b="1" lang="en" sz="1400" spc="-1" strike="noStrike">
                <a:solidFill>
                  <a:srgbClr val="302926"/>
                </a:solidFill>
                <a:latin typeface="Nunito"/>
                <a:ea typeface="Nunito"/>
              </a:rPr>
              <a:t>muscles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326" name="CustomShape 6"/>
          <p:cNvSpPr/>
          <p:nvPr/>
        </p:nvSpPr>
        <p:spPr>
          <a:xfrm>
            <a:off x="3516840" y="2487240"/>
            <a:ext cx="2110320" cy="889920"/>
          </a:xfrm>
          <a:prstGeom prst="rect">
            <a:avLst/>
          </a:prstGeom>
          <a:noFill/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500" spc="-1" strike="noStrike">
                <a:solidFill>
                  <a:srgbClr val="302926"/>
                </a:solidFill>
                <a:latin typeface="Abril Fatface"/>
                <a:ea typeface="Abril Fatface"/>
              </a:rPr>
              <a:t>EMG</a:t>
            </a:r>
            <a:endParaRPr b="0" lang="pt-PT" sz="2500" spc="-1" strike="noStrike">
              <a:latin typeface="Arial"/>
            </a:endParaRPr>
          </a:p>
        </p:txBody>
      </p:sp>
      <p:sp>
        <p:nvSpPr>
          <p:cNvPr id="327" name="CustomShape 7"/>
          <p:cNvSpPr/>
          <p:nvPr/>
        </p:nvSpPr>
        <p:spPr>
          <a:xfrm rot="5400000">
            <a:off x="3680280" y="2954880"/>
            <a:ext cx="469080" cy="1314360"/>
          </a:xfrm>
          <a:prstGeom prst="bentConnector2">
            <a:avLst/>
          </a:prstGeom>
          <a:noFill/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8"/>
          <p:cNvSpPr/>
          <p:nvPr/>
        </p:nvSpPr>
        <p:spPr>
          <a:xfrm flipH="1" rot="5400000">
            <a:off x="3664440" y="1580040"/>
            <a:ext cx="457200" cy="1357200"/>
          </a:xfrm>
          <a:prstGeom prst="bentConnector2">
            <a:avLst/>
          </a:prstGeom>
          <a:noFill/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9"/>
          <p:cNvSpPr/>
          <p:nvPr/>
        </p:nvSpPr>
        <p:spPr>
          <a:xfrm rot="16200000">
            <a:off x="4899960" y="1458000"/>
            <a:ext cx="700920" cy="1357200"/>
          </a:xfrm>
          <a:prstGeom prst="bentConnector2">
            <a:avLst/>
          </a:prstGeom>
          <a:noFill/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10"/>
          <p:cNvSpPr/>
          <p:nvPr/>
        </p:nvSpPr>
        <p:spPr>
          <a:xfrm flipH="1" rot="16200000">
            <a:off x="5050440" y="2898720"/>
            <a:ext cx="369720" cy="1327320"/>
          </a:xfrm>
          <a:prstGeom prst="bentConnector2">
            <a:avLst/>
          </a:prstGeom>
          <a:noFill/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11"/>
          <p:cNvSpPr/>
          <p:nvPr/>
        </p:nvSpPr>
        <p:spPr>
          <a:xfrm>
            <a:off x="981360" y="4868640"/>
            <a:ext cx="666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12"/>
          <p:cNvSpPr/>
          <p:nvPr/>
        </p:nvSpPr>
        <p:spPr>
          <a:xfrm>
            <a:off x="7644600" y="4630680"/>
            <a:ext cx="127188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302926"/>
                </a:solidFill>
                <a:latin typeface="Nunito"/>
                <a:ea typeface="Nunito"/>
              </a:rPr>
              <a:t>4</a:t>
            </a:r>
            <a:endParaRPr b="0" lang="pt-PT" sz="1200" spc="-1" strike="noStrike">
              <a:latin typeface="Arial"/>
            </a:endParaRPr>
          </a:p>
        </p:txBody>
      </p:sp>
      <p:pic>
        <p:nvPicPr>
          <p:cNvPr id="333" name="Google Shape;177;p24" descr=""/>
          <p:cNvPicPr/>
          <p:nvPr/>
        </p:nvPicPr>
        <p:blipFill>
          <a:blip r:embed="rId1"/>
          <a:stretch/>
        </p:blipFill>
        <p:spPr>
          <a:xfrm>
            <a:off x="1563480" y="2397600"/>
            <a:ext cx="716760" cy="716760"/>
          </a:xfrm>
          <a:prstGeom prst="rect">
            <a:avLst/>
          </a:prstGeom>
          <a:ln>
            <a:noFill/>
          </a:ln>
        </p:spPr>
      </p:pic>
      <p:pic>
        <p:nvPicPr>
          <p:cNvPr id="334" name="Google Shape;178;p24" descr=""/>
          <p:cNvPicPr/>
          <p:nvPr/>
        </p:nvPicPr>
        <p:blipFill>
          <a:blip r:embed="rId2"/>
          <a:stretch/>
        </p:blipFill>
        <p:spPr>
          <a:xfrm>
            <a:off x="6935760" y="2144160"/>
            <a:ext cx="572400" cy="572400"/>
          </a:xfrm>
          <a:prstGeom prst="rect">
            <a:avLst/>
          </a:prstGeom>
          <a:ln>
            <a:noFill/>
          </a:ln>
        </p:spPr>
      </p:pic>
      <p:pic>
        <p:nvPicPr>
          <p:cNvPr id="335" name="Google Shape;179;p24" descr=""/>
          <p:cNvPicPr/>
          <p:nvPr/>
        </p:nvPicPr>
        <p:blipFill>
          <a:blip r:embed="rId3"/>
          <a:stretch/>
        </p:blipFill>
        <p:spPr>
          <a:xfrm>
            <a:off x="1635480" y="4027680"/>
            <a:ext cx="572400" cy="57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634320" y="384120"/>
            <a:ext cx="7708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500" spc="-1" strike="noStrike">
                <a:solidFill>
                  <a:srgbClr val="302926"/>
                </a:solidFill>
                <a:latin typeface="Abril Fatface"/>
                <a:ea typeface="Abril Fatface"/>
              </a:rPr>
              <a:t>Methodology</a:t>
            </a:r>
            <a:br/>
            <a:endParaRPr b="0" lang="pt-PT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965160" y="4868640"/>
            <a:ext cx="666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3"/>
          <p:cNvSpPr/>
          <p:nvPr/>
        </p:nvSpPr>
        <p:spPr>
          <a:xfrm>
            <a:off x="7628400" y="4630680"/>
            <a:ext cx="128808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302926"/>
                </a:solidFill>
                <a:latin typeface="Nunito"/>
                <a:ea typeface="Nunito"/>
              </a:rPr>
              <a:t>5</a:t>
            </a:r>
            <a:endParaRPr b="0" lang="pt-PT" sz="1200" spc="-1" strike="noStrike">
              <a:latin typeface="Arial"/>
            </a:endParaRPr>
          </a:p>
        </p:txBody>
      </p:sp>
      <p:pic>
        <p:nvPicPr>
          <p:cNvPr id="339" name="Google Shape;187;p25" descr=""/>
          <p:cNvPicPr/>
          <p:nvPr/>
        </p:nvPicPr>
        <p:blipFill>
          <a:blip r:embed="rId1"/>
          <a:stretch/>
        </p:blipFill>
        <p:spPr>
          <a:xfrm>
            <a:off x="1481040" y="1262520"/>
            <a:ext cx="6181200" cy="2037960"/>
          </a:xfrm>
          <a:prstGeom prst="rect">
            <a:avLst/>
          </a:prstGeom>
          <a:ln>
            <a:noFill/>
          </a:ln>
        </p:spPr>
      </p:pic>
      <p:sp>
        <p:nvSpPr>
          <p:cNvPr id="340" name="CustomShape 4"/>
          <p:cNvSpPr/>
          <p:nvPr/>
        </p:nvSpPr>
        <p:spPr>
          <a:xfrm>
            <a:off x="1481040" y="3549960"/>
            <a:ext cx="299952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17160">
              <a:lnSpc>
                <a:spcPct val="100000"/>
              </a:lnSpc>
              <a:buClr>
                <a:srgbClr val="302926"/>
              </a:buClr>
              <a:buFont typeface="Nunito"/>
              <a:buChar char="●"/>
            </a:pPr>
            <a:r>
              <a:rPr b="1" lang="en" sz="1400" spc="-1" strike="noStrike">
                <a:solidFill>
                  <a:srgbClr val="302926"/>
                </a:solidFill>
                <a:latin typeface="Nunito"/>
                <a:ea typeface="Nunito"/>
              </a:rPr>
              <a:t>RQ1: </a:t>
            </a:r>
            <a:endParaRPr b="0" lang="pt-PT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302926"/>
              </a:buClr>
              <a:buFont typeface="Nunito"/>
              <a:buChar char="●"/>
            </a:pPr>
            <a:r>
              <a:rPr b="0" lang="en" sz="1400" spc="-1" strike="noStrike">
                <a:solidFill>
                  <a:srgbClr val="302926"/>
                </a:solidFill>
                <a:latin typeface="Nunito"/>
                <a:ea typeface="Nunito"/>
              </a:rPr>
              <a:t>What are the </a:t>
            </a:r>
            <a:r>
              <a:rPr b="1" lang="en" sz="1400" spc="-1" strike="noStrike">
                <a:solidFill>
                  <a:srgbClr val="302926"/>
                </a:solidFill>
                <a:latin typeface="Nunito"/>
                <a:ea typeface="Nunito"/>
              </a:rPr>
              <a:t>constraints</a:t>
            </a:r>
            <a:r>
              <a:rPr b="0" lang="en" sz="1400" spc="-1" strike="noStrike">
                <a:solidFill>
                  <a:srgbClr val="302926"/>
                </a:solidFill>
                <a:latin typeface="Nunito"/>
                <a:ea typeface="Nunito"/>
              </a:rPr>
              <a:t> of EMG-based input for motor control?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341" name="CustomShape 5"/>
          <p:cNvSpPr/>
          <p:nvPr/>
        </p:nvSpPr>
        <p:spPr>
          <a:xfrm>
            <a:off x="4662720" y="3549960"/>
            <a:ext cx="299952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17160">
              <a:lnSpc>
                <a:spcPct val="100000"/>
              </a:lnSpc>
              <a:buClr>
                <a:srgbClr val="302926"/>
              </a:buClr>
              <a:buFont typeface="Nunito"/>
              <a:buChar char="●"/>
            </a:pPr>
            <a:r>
              <a:rPr b="1" lang="en" sz="1400" spc="-1" strike="noStrike">
                <a:solidFill>
                  <a:srgbClr val="302926"/>
                </a:solidFill>
                <a:latin typeface="Nunito"/>
                <a:ea typeface="Nunito"/>
              </a:rPr>
              <a:t>RQ2:</a:t>
            </a:r>
            <a:endParaRPr b="0" lang="pt-PT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302926"/>
              </a:buClr>
              <a:buFont typeface="Nunito"/>
              <a:buChar char="●"/>
            </a:pPr>
            <a:r>
              <a:rPr b="0" lang="en" sz="1400" spc="-1" strike="noStrike">
                <a:solidFill>
                  <a:srgbClr val="302926"/>
                </a:solidFill>
                <a:latin typeface="Nunito"/>
                <a:ea typeface="Nunito"/>
              </a:rPr>
              <a:t>How can we integrate EMG-based control as a </a:t>
            </a:r>
            <a:r>
              <a:rPr b="1" lang="en" sz="1400" spc="-1" strike="noStrike">
                <a:solidFill>
                  <a:srgbClr val="302926"/>
                </a:solidFill>
                <a:latin typeface="Nunito"/>
                <a:ea typeface="Nunito"/>
              </a:rPr>
              <a:t>game design element</a:t>
            </a:r>
            <a:r>
              <a:rPr b="0" lang="en" sz="1400" spc="-1" strike="noStrike">
                <a:solidFill>
                  <a:srgbClr val="302926"/>
                </a:solidFill>
                <a:latin typeface="Nunito"/>
                <a:ea typeface="Nunito"/>
              </a:rPr>
              <a:t>?</a:t>
            </a:r>
            <a:endParaRPr b="0" lang="pt-PT" sz="1400" spc="-1" strike="noStrike">
              <a:latin typeface="Arial"/>
            </a:endParaRPr>
          </a:p>
        </p:txBody>
      </p:sp>
      <p:pic>
        <p:nvPicPr>
          <p:cNvPr id="342" name="Google Shape;190;p25" descr=""/>
          <p:cNvPicPr/>
          <p:nvPr/>
        </p:nvPicPr>
        <p:blipFill>
          <a:blip r:embed="rId2"/>
          <a:stretch/>
        </p:blipFill>
        <p:spPr>
          <a:xfrm rot="16200000">
            <a:off x="385920" y="2239920"/>
            <a:ext cx="2131920" cy="57600"/>
          </a:xfrm>
          <a:prstGeom prst="rect">
            <a:avLst/>
          </a:prstGeom>
          <a:ln>
            <a:noFill/>
          </a:ln>
        </p:spPr>
      </p:pic>
      <p:pic>
        <p:nvPicPr>
          <p:cNvPr id="343" name="Google Shape;191;p25" descr=""/>
          <p:cNvPicPr/>
          <p:nvPr/>
        </p:nvPicPr>
        <p:blipFill>
          <a:blip r:embed="rId3"/>
          <a:stretch/>
        </p:blipFill>
        <p:spPr>
          <a:xfrm rot="16200000">
            <a:off x="6644160" y="2224440"/>
            <a:ext cx="2095200" cy="57600"/>
          </a:xfrm>
          <a:prstGeom prst="rect">
            <a:avLst/>
          </a:prstGeom>
          <a:ln>
            <a:noFill/>
          </a:ln>
        </p:spPr>
      </p:pic>
      <p:pic>
        <p:nvPicPr>
          <p:cNvPr id="344" name="Google Shape;192;p25" descr=""/>
          <p:cNvPicPr/>
          <p:nvPr/>
        </p:nvPicPr>
        <p:blipFill>
          <a:blip r:embed="rId4"/>
          <a:stretch/>
        </p:blipFill>
        <p:spPr>
          <a:xfrm>
            <a:off x="1423080" y="3300840"/>
            <a:ext cx="6297120" cy="57600"/>
          </a:xfrm>
          <a:prstGeom prst="rect">
            <a:avLst/>
          </a:prstGeom>
          <a:ln>
            <a:noFill/>
          </a:ln>
        </p:spPr>
      </p:pic>
      <p:pic>
        <p:nvPicPr>
          <p:cNvPr id="345" name="Google Shape;193;p25" descr=""/>
          <p:cNvPicPr/>
          <p:nvPr/>
        </p:nvPicPr>
        <p:blipFill>
          <a:blip r:embed="rId5"/>
          <a:stretch/>
        </p:blipFill>
        <p:spPr>
          <a:xfrm>
            <a:off x="1481040" y="1204560"/>
            <a:ext cx="6239160" cy="57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718200" y="168120"/>
            <a:ext cx="7708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500" spc="-1" strike="noStrike">
                <a:solidFill>
                  <a:srgbClr val="302926"/>
                </a:solidFill>
                <a:latin typeface="Abril Fatface"/>
                <a:ea typeface="Abril Fatface"/>
              </a:rPr>
              <a:t>Pilot Study</a:t>
            </a:r>
            <a:br/>
            <a:endParaRPr b="0" lang="pt-PT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7644600" y="4630680"/>
            <a:ext cx="127188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302926"/>
                </a:solidFill>
                <a:latin typeface="Nunito"/>
                <a:ea typeface="Nunito"/>
              </a:rPr>
              <a:t>6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348" name="CustomShape 3"/>
          <p:cNvSpPr/>
          <p:nvPr/>
        </p:nvSpPr>
        <p:spPr>
          <a:xfrm>
            <a:off x="360" y="741240"/>
            <a:ext cx="914364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algn="ctr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1" lang="en" sz="1300" spc="-1" strike="noStrike">
                <a:solidFill>
                  <a:srgbClr val="000000"/>
                </a:solidFill>
                <a:latin typeface="Abril Fatface"/>
                <a:ea typeface="Abril Fatface"/>
              </a:rPr>
              <a:t>“</a:t>
            </a:r>
            <a:r>
              <a:rPr b="1" lang="en" sz="1300" spc="-1" strike="noStrike">
                <a:solidFill>
                  <a:srgbClr val="000000"/>
                </a:solidFill>
                <a:latin typeface="Abril Fatface"/>
                <a:ea typeface="Abril Fatface"/>
              </a:rPr>
              <a:t>EMG-BASED INPUT FOR </a:t>
            </a:r>
            <a:r>
              <a:rPr b="1" lang="en" sz="1300" spc="-1" strike="noStrike" u="sng">
                <a:solidFill>
                  <a:srgbClr val="000000"/>
                </a:solidFill>
                <a:uFillTx/>
                <a:latin typeface="Abril Fatface"/>
                <a:ea typeface="Abril Fatface"/>
              </a:rPr>
              <a:t>EXPLICIT CONTROL</a:t>
            </a:r>
            <a:r>
              <a:rPr b="1" lang="en" sz="1300" spc="-1" strike="noStrike">
                <a:solidFill>
                  <a:srgbClr val="000000"/>
                </a:solidFill>
                <a:latin typeface="Abril Fatface"/>
                <a:ea typeface="Abril Fatface"/>
              </a:rPr>
              <a:t> USING A </a:t>
            </a:r>
            <a:r>
              <a:rPr b="1" lang="en" sz="1300" spc="-1" strike="noStrike" u="sng">
                <a:solidFill>
                  <a:srgbClr val="000000"/>
                </a:solidFill>
                <a:uFillTx/>
                <a:latin typeface="Abril Fatface"/>
                <a:ea typeface="Abril Fatface"/>
              </a:rPr>
              <a:t>LOW-COST</a:t>
            </a:r>
            <a:r>
              <a:rPr b="1" lang="en" sz="1300" spc="-1" strike="noStrike">
                <a:solidFill>
                  <a:srgbClr val="000000"/>
                </a:solidFill>
                <a:latin typeface="Abril Fatface"/>
                <a:ea typeface="Abril Fatface"/>
              </a:rPr>
              <a:t> CONTROLLER”</a:t>
            </a:r>
            <a:endParaRPr b="0" lang="pt-PT" sz="1300" spc="-1" strike="noStrike">
              <a:latin typeface="Arial"/>
            </a:endParaRPr>
          </a:p>
        </p:txBody>
      </p:sp>
      <p:sp>
        <p:nvSpPr>
          <p:cNvPr id="349" name="CustomShape 4"/>
          <p:cNvSpPr/>
          <p:nvPr/>
        </p:nvSpPr>
        <p:spPr>
          <a:xfrm>
            <a:off x="718200" y="1278360"/>
            <a:ext cx="2999520" cy="117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28000"/>
              </a:lnSpc>
              <a:tabLst>
                <a:tab algn="l" pos="0"/>
              </a:tabLst>
            </a:pPr>
            <a:r>
              <a:rPr b="1" lang="en" sz="1700" spc="-1" strike="noStrike">
                <a:solidFill>
                  <a:srgbClr val="000000"/>
                </a:solidFill>
                <a:latin typeface="Nunito"/>
                <a:ea typeface="Nunito"/>
              </a:rPr>
              <a:t>Basic Steering Task</a:t>
            </a:r>
            <a:endParaRPr b="0" lang="pt-PT" sz="1700" spc="-1" strike="noStrike">
              <a:latin typeface="Arial"/>
            </a:endParaRPr>
          </a:p>
          <a:p>
            <a:pPr marL="457200" indent="-336240">
              <a:lnSpc>
                <a:spcPct val="128000"/>
              </a:lnSpc>
              <a:buClr>
                <a:srgbClr val="000000"/>
              </a:buClr>
              <a:buFont typeface="Nunito SemiBold"/>
              <a:buChar char="●"/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Nunito SemiBold"/>
                <a:ea typeface="Nunito SemiBold"/>
              </a:rPr>
              <a:t>Keep a ball in line</a:t>
            </a:r>
            <a:endParaRPr b="0" lang="pt-PT" sz="1700" spc="-1" strike="noStrike">
              <a:latin typeface="Arial"/>
            </a:endParaRPr>
          </a:p>
          <a:p>
            <a:pPr marL="457200" indent="-336240">
              <a:lnSpc>
                <a:spcPct val="128000"/>
              </a:lnSpc>
              <a:buClr>
                <a:srgbClr val="000000"/>
              </a:buClr>
              <a:buFont typeface="Nunito SemiBold"/>
              <a:buChar char="●"/>
              <a:tabLst>
                <a:tab algn="l" pos="0"/>
              </a:tabLst>
            </a:pPr>
            <a:r>
              <a:rPr b="1" lang="en" sz="1700" spc="-1" strike="noStrike">
                <a:solidFill>
                  <a:srgbClr val="000000"/>
                </a:solidFill>
                <a:latin typeface="Nunito"/>
                <a:ea typeface="Nunito"/>
              </a:rPr>
              <a:t>JOYSTICK</a:t>
            </a:r>
            <a:r>
              <a:rPr b="0" lang="en" sz="1700" spc="-1" strike="noStrike">
                <a:solidFill>
                  <a:srgbClr val="000000"/>
                </a:solidFill>
                <a:latin typeface="Nunito SemiBold"/>
                <a:ea typeface="Nunito SemiBold"/>
              </a:rPr>
              <a:t> or </a:t>
            </a:r>
            <a:r>
              <a:rPr b="1" lang="en" sz="1700" spc="-1" strike="noStrike">
                <a:solidFill>
                  <a:srgbClr val="000000"/>
                </a:solidFill>
                <a:latin typeface="Nunito"/>
                <a:ea typeface="Nunito"/>
              </a:rPr>
              <a:t>EMG</a:t>
            </a:r>
            <a:endParaRPr b="0" lang="pt-PT" sz="1700" spc="-1" strike="noStrike">
              <a:latin typeface="Arial"/>
            </a:endParaRPr>
          </a:p>
        </p:txBody>
      </p:sp>
      <p:sp>
        <p:nvSpPr>
          <p:cNvPr id="350" name="CustomShape 5"/>
          <p:cNvSpPr/>
          <p:nvPr/>
        </p:nvSpPr>
        <p:spPr>
          <a:xfrm>
            <a:off x="718200" y="3261240"/>
            <a:ext cx="3807000" cy="19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28000"/>
              </a:lnSpc>
              <a:tabLst>
                <a:tab algn="l" pos="0"/>
              </a:tabLst>
            </a:pPr>
            <a:r>
              <a:rPr b="1" lang="en" sz="1700" spc="-1" strike="noStrike">
                <a:solidFill>
                  <a:srgbClr val="000000"/>
                </a:solidFill>
                <a:latin typeface="Nunito"/>
                <a:ea typeface="Nunito"/>
              </a:rPr>
              <a:t>Procedure</a:t>
            </a:r>
            <a:endParaRPr b="0" lang="pt-PT" sz="1700" spc="-1" strike="noStrike">
              <a:latin typeface="Arial"/>
            </a:endParaRPr>
          </a:p>
          <a:p>
            <a:pPr marL="457200" indent="-323640">
              <a:lnSpc>
                <a:spcPct val="128000"/>
              </a:lnSpc>
              <a:buClr>
                <a:srgbClr val="000000"/>
              </a:buClr>
              <a:buFont typeface="Nunito SemiBold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Nunito SemiBold"/>
                <a:ea typeface="Nunito SemiBold"/>
              </a:rPr>
              <a:t>Stimulus screen</a:t>
            </a:r>
            <a:endParaRPr b="0" lang="pt-PT" sz="1500" spc="-1" strike="noStrike">
              <a:latin typeface="Arial"/>
            </a:endParaRPr>
          </a:p>
          <a:p>
            <a:pPr marL="457200" indent="-323640">
              <a:lnSpc>
                <a:spcPct val="128000"/>
              </a:lnSpc>
              <a:buClr>
                <a:srgbClr val="000000"/>
              </a:buClr>
              <a:buFont typeface="Nunito SemiBold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Nunito SemiBold"/>
                <a:ea typeface="Nunito SemiBold"/>
              </a:rPr>
              <a:t>Strapped Electrodes</a:t>
            </a:r>
            <a:endParaRPr b="0" lang="pt-PT" sz="1500" spc="-1" strike="noStrike">
              <a:latin typeface="Arial"/>
            </a:endParaRPr>
          </a:p>
          <a:p>
            <a:pPr marL="457200" indent="-323640">
              <a:lnSpc>
                <a:spcPct val="128000"/>
              </a:lnSpc>
              <a:buClr>
                <a:srgbClr val="000000"/>
              </a:buClr>
              <a:buFont typeface="Nunito SemiBold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Nunito SemiBold"/>
                <a:ea typeface="Nunito SemiBold"/>
              </a:rPr>
              <a:t>Familiarize</a:t>
            </a:r>
            <a:endParaRPr b="0" lang="pt-PT" sz="1500" spc="-1" strike="noStrike">
              <a:latin typeface="Arial"/>
            </a:endParaRPr>
          </a:p>
          <a:p>
            <a:pPr marL="457200" indent="-323640">
              <a:lnSpc>
                <a:spcPct val="128000"/>
              </a:lnSpc>
              <a:buClr>
                <a:srgbClr val="000000"/>
              </a:buClr>
              <a:buFont typeface="Nunito SemiBold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Nunito SemiBold"/>
                <a:ea typeface="Nunito SemiBold"/>
              </a:rPr>
              <a:t>Repeat task for each control modality</a:t>
            </a:r>
            <a:endParaRPr b="0" lang="pt-PT" sz="1500" spc="-1" strike="noStrike">
              <a:latin typeface="Arial"/>
            </a:endParaRPr>
          </a:p>
        </p:txBody>
      </p:sp>
      <p:grpSp>
        <p:nvGrpSpPr>
          <p:cNvPr id="351" name="Group 6"/>
          <p:cNvGrpSpPr/>
          <p:nvPr/>
        </p:nvGrpSpPr>
        <p:grpSpPr>
          <a:xfrm>
            <a:off x="5920200" y="1358640"/>
            <a:ext cx="2108880" cy="1212480"/>
            <a:chOff x="5920200" y="1358640"/>
            <a:chExt cx="2108880" cy="1212480"/>
          </a:xfrm>
        </p:grpSpPr>
        <p:sp>
          <p:nvSpPr>
            <p:cNvPr id="352" name="CustomShape 7"/>
            <p:cNvSpPr/>
            <p:nvPr/>
          </p:nvSpPr>
          <p:spPr>
            <a:xfrm>
              <a:off x="5920200" y="1358640"/>
              <a:ext cx="2097720" cy="1212480"/>
            </a:xfrm>
            <a:prstGeom prst="rect">
              <a:avLst/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CustomShape 8"/>
            <p:cNvSpPr/>
            <p:nvPr/>
          </p:nvSpPr>
          <p:spPr>
            <a:xfrm>
              <a:off x="5931360" y="2102760"/>
              <a:ext cx="2097720" cy="22320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CustomShape 9"/>
            <p:cNvSpPr/>
            <p:nvPr/>
          </p:nvSpPr>
          <p:spPr>
            <a:xfrm>
              <a:off x="6794280" y="1566720"/>
              <a:ext cx="371880" cy="658080"/>
            </a:xfrm>
            <a:prstGeom prst="ellipse">
              <a:avLst/>
            </a:prstGeom>
            <a:solidFill>
              <a:srgbClr val="ff9900">
                <a:alpha val="4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CustomShape 10"/>
            <p:cNvSpPr/>
            <p:nvPr/>
          </p:nvSpPr>
          <p:spPr>
            <a:xfrm>
              <a:off x="6794280" y="1749600"/>
              <a:ext cx="371880" cy="475560"/>
            </a:xfrm>
            <a:prstGeom prst="ellipse">
              <a:avLst/>
            </a:prstGeom>
            <a:solidFill>
              <a:srgbClr val="ff9900">
                <a:alpha val="49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11"/>
            <p:cNvSpPr/>
            <p:nvPr/>
          </p:nvSpPr>
          <p:spPr>
            <a:xfrm>
              <a:off x="6794280" y="1832040"/>
              <a:ext cx="371880" cy="384480"/>
            </a:xfrm>
            <a:prstGeom prst="ellipse">
              <a:avLst/>
            </a:prstGeom>
            <a:solidFill>
              <a:srgbClr val="ff9900"/>
            </a:solidFill>
            <a:ln w="9360">
              <a:solidFill>
                <a:srgbClr val="ff9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12"/>
            <p:cNvSpPr/>
            <p:nvPr/>
          </p:nvSpPr>
          <p:spPr>
            <a:xfrm>
              <a:off x="6794280" y="1825920"/>
              <a:ext cx="371880" cy="475560"/>
            </a:xfrm>
            <a:prstGeom prst="ellipse">
              <a:avLst/>
            </a:prstGeom>
            <a:solidFill>
              <a:srgbClr val="ff9900">
                <a:alpha val="49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8" name="CustomShape 13"/>
          <p:cNvSpPr/>
          <p:nvPr/>
        </p:nvSpPr>
        <p:spPr>
          <a:xfrm>
            <a:off x="718200" y="2301840"/>
            <a:ext cx="2999520" cy="117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28000"/>
              </a:lnSpc>
              <a:tabLst>
                <a:tab algn="l" pos="0"/>
              </a:tabLst>
            </a:pPr>
            <a:r>
              <a:rPr b="1" lang="en" sz="1700" spc="-1" strike="noStrike">
                <a:solidFill>
                  <a:srgbClr val="000000"/>
                </a:solidFill>
                <a:latin typeface="Nunito"/>
                <a:ea typeface="Nunito"/>
              </a:rPr>
              <a:t>Participants</a:t>
            </a:r>
            <a:endParaRPr b="0" lang="pt-PT" sz="1700" spc="-1" strike="noStrike">
              <a:latin typeface="Arial"/>
            </a:endParaRPr>
          </a:p>
          <a:p>
            <a:pPr marL="457200" indent="-336240">
              <a:lnSpc>
                <a:spcPct val="128000"/>
              </a:lnSpc>
              <a:buClr>
                <a:srgbClr val="000000"/>
              </a:buClr>
              <a:buFont typeface="Nunito SemiBold"/>
              <a:buChar char="●"/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Nunito SemiBold"/>
                <a:ea typeface="Nunito SemiBold"/>
              </a:rPr>
              <a:t>10 total (8 m, 2 f)</a:t>
            </a:r>
            <a:endParaRPr b="0" lang="pt-PT" sz="1700" spc="-1" strike="noStrike">
              <a:latin typeface="Arial"/>
            </a:endParaRPr>
          </a:p>
          <a:p>
            <a:pPr marL="457200" indent="-336240">
              <a:lnSpc>
                <a:spcPct val="128000"/>
              </a:lnSpc>
              <a:buClr>
                <a:srgbClr val="000000"/>
              </a:buClr>
              <a:buFont typeface="Nunito SemiBold"/>
              <a:buChar char="●"/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Nunito SemiBold"/>
                <a:ea typeface="Nunito SemiBold"/>
              </a:rPr>
              <a:t>Avg. Age = 26.9 y</a:t>
            </a:r>
            <a:endParaRPr b="0" lang="pt-PT" sz="1700" spc="-1" strike="noStrike">
              <a:latin typeface="Arial"/>
            </a:endParaRPr>
          </a:p>
        </p:txBody>
      </p:sp>
      <p:pic>
        <p:nvPicPr>
          <p:cNvPr id="359" name="Google Shape;211;p26" descr=""/>
          <p:cNvPicPr/>
          <p:nvPr/>
        </p:nvPicPr>
        <p:blipFill>
          <a:blip r:embed="rId1"/>
          <a:stretch/>
        </p:blipFill>
        <p:spPr>
          <a:xfrm>
            <a:off x="4632480" y="2652120"/>
            <a:ext cx="3446640" cy="226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722520" y="521280"/>
            <a:ext cx="7708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500" spc="-1" strike="noStrike">
                <a:solidFill>
                  <a:srgbClr val="302926"/>
                </a:solidFill>
                <a:latin typeface="Abril Fatface"/>
                <a:ea typeface="Abril Fatface"/>
              </a:rPr>
              <a:t>Pilot Study - Results </a:t>
            </a:r>
            <a:endParaRPr b="0" lang="pt-PT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961560" y="4868640"/>
            <a:ext cx="666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3"/>
          <p:cNvSpPr/>
          <p:nvPr/>
        </p:nvSpPr>
        <p:spPr>
          <a:xfrm>
            <a:off x="7625160" y="4630680"/>
            <a:ext cx="129132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302926"/>
                </a:solidFill>
                <a:latin typeface="Nunito"/>
                <a:ea typeface="Nunito"/>
              </a:rPr>
              <a:t>7</a:t>
            </a:r>
            <a:endParaRPr b="0" lang="pt-PT" sz="1200" spc="-1" strike="noStrike">
              <a:latin typeface="Arial"/>
            </a:endParaRPr>
          </a:p>
        </p:txBody>
      </p:sp>
      <p:pic>
        <p:nvPicPr>
          <p:cNvPr id="363" name="Google Shape;219;p27" descr=""/>
          <p:cNvPicPr/>
          <p:nvPr/>
        </p:nvPicPr>
        <p:blipFill>
          <a:blip r:embed="rId1"/>
          <a:stretch/>
        </p:blipFill>
        <p:spPr>
          <a:xfrm>
            <a:off x="4034160" y="1701000"/>
            <a:ext cx="4396320" cy="2322360"/>
          </a:xfrm>
          <a:prstGeom prst="rect">
            <a:avLst/>
          </a:prstGeom>
          <a:ln>
            <a:noFill/>
          </a:ln>
        </p:spPr>
      </p:pic>
      <p:sp>
        <p:nvSpPr>
          <p:cNvPr id="364" name="CustomShape 4"/>
          <p:cNvSpPr/>
          <p:nvPr/>
        </p:nvSpPr>
        <p:spPr>
          <a:xfrm>
            <a:off x="4022280" y="1698480"/>
            <a:ext cx="4396320" cy="2322720"/>
          </a:xfrm>
          <a:prstGeom prst="rect">
            <a:avLst/>
          </a:prstGeom>
          <a:noFill/>
          <a:ln w="2844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5"/>
          <p:cNvSpPr/>
          <p:nvPr/>
        </p:nvSpPr>
        <p:spPr>
          <a:xfrm>
            <a:off x="722520" y="1797840"/>
            <a:ext cx="2999520" cy="21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36240">
              <a:lnSpc>
                <a:spcPct val="128000"/>
              </a:lnSpc>
              <a:buClr>
                <a:srgbClr val="000000"/>
              </a:buClr>
              <a:buFont typeface="Nunito SemiBold"/>
              <a:buChar char="●"/>
            </a:pPr>
            <a:r>
              <a:rPr b="1" lang="en" sz="1700" spc="-1" strike="noStrike">
                <a:solidFill>
                  <a:srgbClr val="000000"/>
                </a:solidFill>
                <a:latin typeface="Nunito"/>
                <a:ea typeface="Nunito"/>
              </a:rPr>
              <a:t>Explicit control </a:t>
            </a:r>
            <a:r>
              <a:rPr b="0" lang="en" sz="1700" spc="-1" strike="noStrike">
                <a:solidFill>
                  <a:srgbClr val="000000"/>
                </a:solidFill>
                <a:latin typeface="Nunito SemiBold"/>
                <a:ea typeface="Nunito SemiBold"/>
              </a:rPr>
              <a:t>with EMG is possible</a:t>
            </a:r>
            <a:endParaRPr b="0" lang="pt-PT" sz="1700" spc="-1" strike="noStrike">
              <a:latin typeface="Arial"/>
            </a:endParaRPr>
          </a:p>
          <a:p>
            <a:pPr>
              <a:lnSpc>
                <a:spcPct val="128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Nunito SemiBold"/>
                <a:ea typeface="Nunito SemiBold"/>
              </a:rPr>
              <a:t> </a:t>
            </a:r>
            <a:endParaRPr b="0" lang="pt-PT" sz="1700" spc="-1" strike="noStrike">
              <a:latin typeface="Arial"/>
            </a:endParaRPr>
          </a:p>
          <a:p>
            <a:pPr marL="457200" indent="-336240">
              <a:lnSpc>
                <a:spcPct val="128000"/>
              </a:lnSpc>
              <a:buClr>
                <a:srgbClr val="000000"/>
              </a:buClr>
              <a:buFont typeface="Nunito SemiBold"/>
              <a:buChar char="●"/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Nunito SemiBold"/>
                <a:ea typeface="Nunito SemiBold"/>
              </a:rPr>
              <a:t>More </a:t>
            </a:r>
            <a:r>
              <a:rPr b="1" lang="en" sz="1700" spc="-1" strike="noStrike">
                <a:solidFill>
                  <a:srgbClr val="000000"/>
                </a:solidFill>
                <a:latin typeface="Nunito"/>
                <a:ea typeface="Nunito"/>
              </a:rPr>
              <a:t>difficult</a:t>
            </a:r>
            <a:endParaRPr b="0" lang="pt-PT" sz="1700" spc="-1" strike="noStrike">
              <a:latin typeface="Arial"/>
            </a:endParaRPr>
          </a:p>
          <a:p>
            <a:pPr>
              <a:lnSpc>
                <a:spcPct val="128000"/>
              </a:lnSpc>
              <a:tabLst>
                <a:tab algn="l" pos="0"/>
              </a:tabLst>
            </a:pPr>
            <a:endParaRPr b="0" lang="pt-PT" sz="1700" spc="-1" strike="noStrike">
              <a:latin typeface="Arial"/>
            </a:endParaRPr>
          </a:p>
          <a:p>
            <a:pPr marL="457200" indent="-336240">
              <a:lnSpc>
                <a:spcPct val="128000"/>
              </a:lnSpc>
              <a:buClr>
                <a:srgbClr val="000000"/>
              </a:buClr>
              <a:buFont typeface="Nunito SemiBold"/>
              <a:buChar char="●"/>
              <a:tabLst>
                <a:tab algn="l" pos="0"/>
              </a:tabLst>
            </a:pPr>
            <a:r>
              <a:rPr b="1" lang="en" sz="1700" spc="-1" strike="noStrike">
                <a:solidFill>
                  <a:srgbClr val="000000"/>
                </a:solidFill>
                <a:latin typeface="Nunito"/>
                <a:ea typeface="Nunito"/>
              </a:rPr>
              <a:t>Less</a:t>
            </a:r>
            <a:r>
              <a:rPr b="0" lang="en" sz="1700" spc="-1" strike="noStrike">
                <a:solidFill>
                  <a:srgbClr val="000000"/>
                </a:solidFill>
                <a:latin typeface="Nunito SemiBold"/>
                <a:ea typeface="Nunito SemiBold"/>
              </a:rPr>
              <a:t> accurate</a:t>
            </a:r>
            <a:endParaRPr b="0" lang="pt-PT" sz="1700" spc="-1" strike="noStrike">
              <a:latin typeface="Arial"/>
            </a:endParaRPr>
          </a:p>
        </p:txBody>
      </p:sp>
      <p:sp>
        <p:nvSpPr>
          <p:cNvPr id="366" name="CustomShape 6"/>
          <p:cNvSpPr/>
          <p:nvPr/>
        </p:nvSpPr>
        <p:spPr>
          <a:xfrm>
            <a:off x="4022280" y="4160880"/>
            <a:ext cx="299952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Nunito SemiBold"/>
                <a:ea typeface="Nunito SemiBold"/>
              </a:rPr>
              <a:t>Linear mixed model</a:t>
            </a:r>
            <a:endParaRPr b="0" lang="pt-PT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Shape 1"/>
          <p:cNvSpPr txBox="1"/>
          <p:nvPr/>
        </p:nvSpPr>
        <p:spPr>
          <a:xfrm>
            <a:off x="2806560" y="432000"/>
            <a:ext cx="35305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500" spc="-1" strike="noStrike">
                <a:solidFill>
                  <a:srgbClr val="302926"/>
                </a:solidFill>
                <a:latin typeface="Abril Fatface"/>
                <a:ea typeface="Abril Fatface"/>
              </a:rPr>
              <a:t> </a:t>
            </a:r>
            <a:r>
              <a:rPr b="0" lang="en" sz="3500" spc="-1" strike="noStrike">
                <a:solidFill>
                  <a:srgbClr val="302926"/>
                </a:solidFill>
                <a:latin typeface="Abril Fatface"/>
                <a:ea typeface="Abril Fatface"/>
              </a:rPr>
              <a:t>Study I</a:t>
            </a:r>
            <a:endParaRPr b="0" lang="pt-PT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951840" y="4868640"/>
            <a:ext cx="666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3"/>
          <p:cNvSpPr/>
          <p:nvPr/>
        </p:nvSpPr>
        <p:spPr>
          <a:xfrm>
            <a:off x="440280" y="1694160"/>
            <a:ext cx="41144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29760">
              <a:lnSpc>
                <a:spcPct val="100000"/>
              </a:lnSpc>
              <a:buClr>
                <a:srgbClr val="302926"/>
              </a:buClr>
              <a:buFont typeface="Nunito"/>
              <a:buChar char="●"/>
            </a:pPr>
            <a:r>
              <a:rPr b="1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Task: </a:t>
            </a:r>
            <a:r>
              <a:rPr b="0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Soldering with </a:t>
            </a:r>
            <a:r>
              <a:rPr b="1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steerable</a:t>
            </a:r>
            <a:r>
              <a:rPr b="0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 </a:t>
            </a:r>
            <a:r>
              <a:rPr b="1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third hand - </a:t>
            </a:r>
            <a:r>
              <a:rPr b="0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test</a:t>
            </a:r>
            <a:r>
              <a:rPr b="1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 fine motor </a:t>
            </a:r>
            <a:r>
              <a:rPr b="0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control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370" name="CustomShape 4"/>
          <p:cNvSpPr/>
          <p:nvPr/>
        </p:nvSpPr>
        <p:spPr>
          <a:xfrm>
            <a:off x="647280" y="2481120"/>
            <a:ext cx="37008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23640">
              <a:lnSpc>
                <a:spcPct val="100000"/>
              </a:lnSpc>
              <a:buClr>
                <a:srgbClr val="302926"/>
              </a:buClr>
              <a:buFont typeface="Nunito"/>
              <a:buChar char="●"/>
            </a:pPr>
            <a:r>
              <a:rPr b="1" lang="en" sz="1500" spc="-1" strike="noStrike">
                <a:solidFill>
                  <a:srgbClr val="302926"/>
                </a:solidFill>
                <a:latin typeface="Nunito"/>
                <a:ea typeface="Nunito"/>
              </a:rPr>
              <a:t>Conditions: </a:t>
            </a:r>
            <a:r>
              <a:rPr b="0" lang="en" sz="1500" spc="-1" strike="noStrike">
                <a:solidFill>
                  <a:srgbClr val="302926"/>
                </a:solidFill>
                <a:latin typeface="Nunito"/>
                <a:ea typeface="Nunito"/>
              </a:rPr>
              <a:t>EMG, Pedal, Manual</a:t>
            </a:r>
            <a:endParaRPr b="0" lang="pt-PT" sz="1500" spc="-1" strike="noStrike">
              <a:latin typeface="Arial"/>
            </a:endParaRPr>
          </a:p>
        </p:txBody>
      </p:sp>
      <p:sp>
        <p:nvSpPr>
          <p:cNvPr id="371" name="CustomShape 5"/>
          <p:cNvSpPr/>
          <p:nvPr/>
        </p:nvSpPr>
        <p:spPr>
          <a:xfrm>
            <a:off x="641520" y="2991600"/>
            <a:ext cx="2999520" cy="8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17160">
              <a:lnSpc>
                <a:spcPct val="100000"/>
              </a:lnSpc>
              <a:buClr>
                <a:srgbClr val="302926"/>
              </a:buClr>
              <a:buFont typeface="Nunito"/>
              <a:buChar char="●"/>
            </a:pPr>
            <a:r>
              <a:rPr b="1" lang="en" sz="1400" spc="-1" strike="noStrike">
                <a:solidFill>
                  <a:srgbClr val="302926"/>
                </a:solidFill>
                <a:latin typeface="Nunito"/>
                <a:ea typeface="Nunito"/>
              </a:rPr>
              <a:t>Subtasks:</a:t>
            </a:r>
            <a:endParaRPr b="0" lang="pt-PT" sz="1400" spc="-1" strike="noStrike"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302926"/>
              </a:buClr>
              <a:buFont typeface="Nunito"/>
              <a:buChar char="○"/>
            </a:pPr>
            <a:r>
              <a:rPr b="1" lang="en" sz="1400" spc="-1" strike="noStrike">
                <a:solidFill>
                  <a:srgbClr val="302926"/>
                </a:solidFill>
                <a:latin typeface="Nunito"/>
                <a:ea typeface="Nunito"/>
              </a:rPr>
              <a:t>Direct Control</a:t>
            </a:r>
            <a:endParaRPr b="0" lang="pt-PT" sz="1400" spc="-1" strike="noStrike"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302926"/>
              </a:buClr>
              <a:buFont typeface="Nunito"/>
              <a:buChar char="○"/>
            </a:pPr>
            <a:r>
              <a:rPr b="1" lang="en" sz="1400" spc="-1" strike="noStrike">
                <a:solidFill>
                  <a:srgbClr val="302926"/>
                </a:solidFill>
                <a:latin typeface="Nunito"/>
                <a:ea typeface="Nunito"/>
              </a:rPr>
              <a:t>Free Control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372" name="CustomShape 6"/>
          <p:cNvSpPr/>
          <p:nvPr/>
        </p:nvSpPr>
        <p:spPr>
          <a:xfrm>
            <a:off x="7615080" y="4630680"/>
            <a:ext cx="13014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302926"/>
                </a:solidFill>
                <a:latin typeface="Nunito"/>
                <a:ea typeface="Nunito"/>
              </a:rPr>
              <a:t>8</a:t>
            </a:r>
            <a:endParaRPr b="0" lang="pt-PT" sz="1200" spc="-1" strike="noStrike">
              <a:latin typeface="Arial"/>
            </a:endParaRPr>
          </a:p>
        </p:txBody>
      </p:sp>
      <p:grpSp>
        <p:nvGrpSpPr>
          <p:cNvPr id="373" name="Group 7"/>
          <p:cNvGrpSpPr/>
          <p:nvPr/>
        </p:nvGrpSpPr>
        <p:grpSpPr>
          <a:xfrm>
            <a:off x="5562720" y="511200"/>
            <a:ext cx="555480" cy="475200"/>
            <a:chOff x="5562720" y="511200"/>
            <a:chExt cx="555480" cy="475200"/>
          </a:xfrm>
        </p:grpSpPr>
        <p:sp>
          <p:nvSpPr>
            <p:cNvPr id="374" name="CustomShape 8"/>
            <p:cNvSpPr/>
            <p:nvPr/>
          </p:nvSpPr>
          <p:spPr>
            <a:xfrm>
              <a:off x="5660280" y="621360"/>
              <a:ext cx="457920" cy="365040"/>
            </a:xfrm>
            <a:custGeom>
              <a:avLst/>
              <a:gdLst/>
              <a:ahLst/>
              <a:rect l="l" t="t" r="r" b="b"/>
              <a:pathLst>
                <a:path w="13285" h="10153">
                  <a:moveTo>
                    <a:pt x="8538" y="0"/>
                  </a:moveTo>
                  <a:lnTo>
                    <a:pt x="8538" y="3069"/>
                  </a:lnTo>
                  <a:cubicBezTo>
                    <a:pt x="8538" y="3845"/>
                    <a:pt x="7905" y="4488"/>
                    <a:pt x="7120" y="4488"/>
                  </a:cubicBezTo>
                  <a:lnTo>
                    <a:pt x="6683" y="4488"/>
                  </a:lnTo>
                  <a:cubicBezTo>
                    <a:pt x="6718" y="4702"/>
                    <a:pt x="6790" y="4916"/>
                    <a:pt x="6888" y="5112"/>
                  </a:cubicBezTo>
                  <a:cubicBezTo>
                    <a:pt x="7147" y="5621"/>
                    <a:pt x="7075" y="6227"/>
                    <a:pt x="6709" y="6664"/>
                  </a:cubicBezTo>
                  <a:cubicBezTo>
                    <a:pt x="6430" y="6990"/>
                    <a:pt x="6032" y="7163"/>
                    <a:pt x="5622" y="7163"/>
                  </a:cubicBezTo>
                  <a:cubicBezTo>
                    <a:pt x="5482" y="7163"/>
                    <a:pt x="5340" y="7142"/>
                    <a:pt x="5202" y="7102"/>
                  </a:cubicBezTo>
                  <a:cubicBezTo>
                    <a:pt x="4229" y="6798"/>
                    <a:pt x="2971" y="6102"/>
                    <a:pt x="2231" y="4488"/>
                  </a:cubicBezTo>
                  <a:lnTo>
                    <a:pt x="72" y="4488"/>
                  </a:lnTo>
                  <a:cubicBezTo>
                    <a:pt x="54" y="4639"/>
                    <a:pt x="36" y="4800"/>
                    <a:pt x="36" y="4961"/>
                  </a:cubicBezTo>
                  <a:cubicBezTo>
                    <a:pt x="36" y="5906"/>
                    <a:pt x="367" y="6825"/>
                    <a:pt x="973" y="7628"/>
                  </a:cubicBezTo>
                  <a:cubicBezTo>
                    <a:pt x="920" y="8270"/>
                    <a:pt x="643" y="8877"/>
                    <a:pt x="179" y="9341"/>
                  </a:cubicBezTo>
                  <a:cubicBezTo>
                    <a:pt x="45" y="9475"/>
                    <a:pt x="1" y="9680"/>
                    <a:pt x="72" y="9858"/>
                  </a:cubicBezTo>
                  <a:cubicBezTo>
                    <a:pt x="152" y="10037"/>
                    <a:pt x="322" y="10153"/>
                    <a:pt x="509" y="10153"/>
                  </a:cubicBezTo>
                  <a:lnTo>
                    <a:pt x="1455" y="10153"/>
                  </a:lnTo>
                  <a:cubicBezTo>
                    <a:pt x="2124" y="10153"/>
                    <a:pt x="2748" y="9867"/>
                    <a:pt x="3195" y="9385"/>
                  </a:cubicBezTo>
                  <a:cubicBezTo>
                    <a:pt x="4229" y="9885"/>
                    <a:pt x="5416" y="10153"/>
                    <a:pt x="6647" y="10153"/>
                  </a:cubicBezTo>
                  <a:cubicBezTo>
                    <a:pt x="10296" y="10153"/>
                    <a:pt x="13284" y="7815"/>
                    <a:pt x="13284" y="4961"/>
                  </a:cubicBezTo>
                  <a:cubicBezTo>
                    <a:pt x="13284" y="2632"/>
                    <a:pt x="11331" y="652"/>
                    <a:pt x="8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CustomShape 9"/>
            <p:cNvSpPr/>
            <p:nvPr/>
          </p:nvSpPr>
          <p:spPr>
            <a:xfrm>
              <a:off x="5562720" y="511200"/>
              <a:ext cx="359280" cy="334080"/>
            </a:xfrm>
            <a:custGeom>
              <a:avLst/>
              <a:gdLst/>
              <a:ahLst/>
              <a:rect l="l" t="t" r="r" b="b"/>
              <a:pathLst>
                <a:path w="10421" h="9290">
                  <a:moveTo>
                    <a:pt x="2401" y="2365"/>
                  </a:moveTo>
                  <a:cubicBezTo>
                    <a:pt x="2918" y="2365"/>
                    <a:pt x="3337" y="2784"/>
                    <a:pt x="3337" y="3301"/>
                  </a:cubicBezTo>
                  <a:cubicBezTo>
                    <a:pt x="3337" y="3828"/>
                    <a:pt x="2918" y="4247"/>
                    <a:pt x="2401" y="4247"/>
                  </a:cubicBezTo>
                  <a:cubicBezTo>
                    <a:pt x="1874" y="4247"/>
                    <a:pt x="1455" y="3828"/>
                    <a:pt x="1455" y="3301"/>
                  </a:cubicBezTo>
                  <a:cubicBezTo>
                    <a:pt x="1455" y="2784"/>
                    <a:pt x="1874" y="2365"/>
                    <a:pt x="2401" y="2365"/>
                  </a:cubicBezTo>
                  <a:close/>
                  <a:moveTo>
                    <a:pt x="5229" y="2365"/>
                  </a:moveTo>
                  <a:cubicBezTo>
                    <a:pt x="5746" y="2365"/>
                    <a:pt x="6174" y="2784"/>
                    <a:pt x="6174" y="3301"/>
                  </a:cubicBezTo>
                  <a:cubicBezTo>
                    <a:pt x="6174" y="3828"/>
                    <a:pt x="5746" y="4247"/>
                    <a:pt x="5229" y="4247"/>
                  </a:cubicBezTo>
                  <a:cubicBezTo>
                    <a:pt x="4711" y="4247"/>
                    <a:pt x="4283" y="3828"/>
                    <a:pt x="4283" y="3301"/>
                  </a:cubicBezTo>
                  <a:cubicBezTo>
                    <a:pt x="4283" y="2784"/>
                    <a:pt x="4711" y="2365"/>
                    <a:pt x="5229" y="2365"/>
                  </a:cubicBezTo>
                  <a:close/>
                  <a:moveTo>
                    <a:pt x="8057" y="2365"/>
                  </a:moveTo>
                  <a:cubicBezTo>
                    <a:pt x="8583" y="2365"/>
                    <a:pt x="9002" y="2784"/>
                    <a:pt x="9002" y="3301"/>
                  </a:cubicBezTo>
                  <a:cubicBezTo>
                    <a:pt x="9002" y="3828"/>
                    <a:pt x="8583" y="4247"/>
                    <a:pt x="8057" y="4247"/>
                  </a:cubicBezTo>
                  <a:cubicBezTo>
                    <a:pt x="7539" y="4247"/>
                    <a:pt x="7120" y="3828"/>
                    <a:pt x="7120" y="3301"/>
                  </a:cubicBezTo>
                  <a:cubicBezTo>
                    <a:pt x="7120" y="2784"/>
                    <a:pt x="7539" y="2365"/>
                    <a:pt x="8057" y="2365"/>
                  </a:cubicBezTo>
                  <a:close/>
                  <a:moveTo>
                    <a:pt x="474" y="1"/>
                  </a:moveTo>
                  <a:cubicBezTo>
                    <a:pt x="215" y="1"/>
                    <a:pt x="1" y="215"/>
                    <a:pt x="1" y="473"/>
                  </a:cubicBezTo>
                  <a:lnTo>
                    <a:pt x="1" y="6138"/>
                  </a:lnTo>
                  <a:cubicBezTo>
                    <a:pt x="1" y="6397"/>
                    <a:pt x="215" y="6611"/>
                    <a:pt x="474" y="6611"/>
                  </a:cubicBezTo>
                  <a:lnTo>
                    <a:pt x="5701" y="6611"/>
                  </a:lnTo>
                  <a:cubicBezTo>
                    <a:pt x="5755" y="6700"/>
                    <a:pt x="6183" y="8609"/>
                    <a:pt x="8315" y="9270"/>
                  </a:cubicBezTo>
                  <a:cubicBezTo>
                    <a:pt x="8360" y="9283"/>
                    <a:pt x="8407" y="9290"/>
                    <a:pt x="8452" y="9290"/>
                  </a:cubicBezTo>
                  <a:cubicBezTo>
                    <a:pt x="8588" y="9290"/>
                    <a:pt x="8721" y="9231"/>
                    <a:pt x="8815" y="9118"/>
                  </a:cubicBezTo>
                  <a:cubicBezTo>
                    <a:pt x="8931" y="8975"/>
                    <a:pt x="8958" y="8770"/>
                    <a:pt x="8877" y="8600"/>
                  </a:cubicBezTo>
                  <a:cubicBezTo>
                    <a:pt x="8654" y="8154"/>
                    <a:pt x="8529" y="7655"/>
                    <a:pt x="8529" y="7164"/>
                  </a:cubicBezTo>
                  <a:lnTo>
                    <a:pt x="8529" y="6611"/>
                  </a:lnTo>
                  <a:lnTo>
                    <a:pt x="9948" y="6611"/>
                  </a:lnTo>
                  <a:cubicBezTo>
                    <a:pt x="10206" y="6611"/>
                    <a:pt x="10421" y="6397"/>
                    <a:pt x="10421" y="6138"/>
                  </a:cubicBezTo>
                  <a:lnTo>
                    <a:pt x="10421" y="473"/>
                  </a:lnTo>
                  <a:cubicBezTo>
                    <a:pt x="10421" y="215"/>
                    <a:pt x="10206" y="1"/>
                    <a:pt x="9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76" name="Group 10"/>
          <p:cNvGrpSpPr/>
          <p:nvPr/>
        </p:nvGrpSpPr>
        <p:grpSpPr>
          <a:xfrm>
            <a:off x="2655360" y="377280"/>
            <a:ext cx="962280" cy="934200"/>
            <a:chOff x="2655360" y="377280"/>
            <a:chExt cx="962280" cy="934200"/>
          </a:xfrm>
        </p:grpSpPr>
        <p:pic>
          <p:nvPicPr>
            <p:cNvPr id="377" name="Google Shape;237;p28" descr=""/>
            <p:cNvPicPr/>
            <p:nvPr/>
          </p:nvPicPr>
          <p:blipFill>
            <a:blip r:embed="rId1"/>
            <a:stretch/>
          </p:blipFill>
          <p:spPr>
            <a:xfrm>
              <a:off x="2655360" y="377640"/>
              <a:ext cx="961560" cy="927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8" name="CustomShape 11"/>
            <p:cNvSpPr/>
            <p:nvPr/>
          </p:nvSpPr>
          <p:spPr>
            <a:xfrm>
              <a:off x="2655720" y="383760"/>
              <a:ext cx="961920" cy="927720"/>
            </a:xfrm>
            <a:prstGeom prst="ellipse">
              <a:avLst/>
            </a:prstGeom>
            <a:noFill/>
            <a:ln w="38160">
              <a:solidFill>
                <a:srgbClr val="19191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CustomShape 12"/>
            <p:cNvSpPr/>
            <p:nvPr/>
          </p:nvSpPr>
          <p:spPr>
            <a:xfrm>
              <a:off x="2655720" y="377280"/>
              <a:ext cx="961920" cy="927720"/>
            </a:xfrm>
            <a:prstGeom prst="rect">
              <a:avLst/>
            </a:prstGeom>
            <a:noFill/>
            <a:ln w="381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CustomShape 13"/>
            <p:cNvSpPr/>
            <p:nvPr/>
          </p:nvSpPr>
          <p:spPr>
            <a:xfrm>
              <a:off x="2724120" y="1109880"/>
              <a:ext cx="8071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19191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1" name="CustomShape 14"/>
          <p:cNvSpPr/>
          <p:nvPr/>
        </p:nvSpPr>
        <p:spPr>
          <a:xfrm>
            <a:off x="647280" y="3917520"/>
            <a:ext cx="3584520" cy="7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36240">
              <a:lnSpc>
                <a:spcPct val="115000"/>
              </a:lnSpc>
              <a:spcBef>
                <a:spcPts val="1199"/>
              </a:spcBef>
              <a:buClr>
                <a:srgbClr val="302926"/>
              </a:buClr>
              <a:buFont typeface="Nunito"/>
              <a:buChar char="●"/>
            </a:pPr>
            <a:r>
              <a:rPr b="1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12</a:t>
            </a:r>
            <a:r>
              <a:rPr b="0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 participants (9 m, 3 f)</a:t>
            </a:r>
            <a:endParaRPr b="0" lang="pt-PT" sz="1700" spc="-1" strike="noStrike"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302926"/>
              </a:buClr>
              <a:buFont typeface="Nunito"/>
              <a:buChar char="●"/>
            </a:pPr>
            <a:r>
              <a:rPr b="0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Average age </a:t>
            </a:r>
            <a:r>
              <a:rPr b="1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27.5</a:t>
            </a:r>
            <a:r>
              <a:rPr b="0" lang="en" sz="1700" spc="-1" strike="noStrike">
                <a:solidFill>
                  <a:srgbClr val="302926"/>
                </a:solidFill>
                <a:latin typeface="Nunito"/>
                <a:ea typeface="Nunito"/>
              </a:rPr>
              <a:t> years</a:t>
            </a:r>
            <a:endParaRPr b="0" lang="pt-PT" sz="1700" spc="-1" strike="noStrike">
              <a:latin typeface="Arial"/>
            </a:endParaRPr>
          </a:p>
        </p:txBody>
      </p:sp>
      <p:grpSp>
        <p:nvGrpSpPr>
          <p:cNvPr id="382" name="Group 15"/>
          <p:cNvGrpSpPr/>
          <p:nvPr/>
        </p:nvGrpSpPr>
        <p:grpSpPr>
          <a:xfrm>
            <a:off x="4499640" y="1537920"/>
            <a:ext cx="3847680" cy="1664640"/>
            <a:chOff x="4499640" y="1537920"/>
            <a:chExt cx="3847680" cy="1664640"/>
          </a:xfrm>
        </p:grpSpPr>
        <p:pic>
          <p:nvPicPr>
            <p:cNvPr id="383" name="Google Shape;243;p28" descr=""/>
            <p:cNvPicPr/>
            <p:nvPr/>
          </p:nvPicPr>
          <p:blipFill>
            <a:blip r:embed="rId2"/>
            <a:stretch/>
          </p:blipFill>
          <p:spPr>
            <a:xfrm>
              <a:off x="4499640" y="1537920"/>
              <a:ext cx="3847680" cy="1651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84" name="CustomShape 16"/>
            <p:cNvSpPr/>
            <p:nvPr/>
          </p:nvSpPr>
          <p:spPr>
            <a:xfrm>
              <a:off x="4499640" y="1551240"/>
              <a:ext cx="3847680" cy="1651320"/>
            </a:xfrm>
            <a:prstGeom prst="rect">
              <a:avLst/>
            </a:prstGeom>
            <a:noFill/>
            <a:ln w="381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85" name="Google Shape;245;p28" descr=""/>
          <p:cNvPicPr/>
          <p:nvPr/>
        </p:nvPicPr>
        <p:blipFill>
          <a:blip r:embed="rId3"/>
          <a:stretch/>
        </p:blipFill>
        <p:spPr>
          <a:xfrm>
            <a:off x="5484240" y="3245040"/>
            <a:ext cx="2050200" cy="155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392400" y="464400"/>
            <a:ext cx="40046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500" spc="-1" strike="noStrike">
                <a:solidFill>
                  <a:srgbClr val="302926"/>
                </a:solidFill>
                <a:latin typeface="Abril Fatface"/>
                <a:ea typeface="Abril Fatface"/>
              </a:rPr>
              <a:t> </a:t>
            </a:r>
            <a:r>
              <a:rPr b="0" lang="en" sz="3500" spc="-1" strike="noStrike">
                <a:solidFill>
                  <a:srgbClr val="302926"/>
                </a:solidFill>
                <a:latin typeface="Abril Fatface"/>
                <a:ea typeface="Abril Fatface"/>
              </a:rPr>
              <a:t>Study I - Results</a:t>
            </a:r>
            <a:endParaRPr b="0" lang="pt-PT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7615080" y="4630680"/>
            <a:ext cx="13014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302926"/>
                </a:solidFill>
                <a:latin typeface="Nunito"/>
                <a:ea typeface="Nunito"/>
              </a:rPr>
              <a:t>9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392400" y="1403280"/>
            <a:ext cx="2999520" cy="32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29760">
              <a:lnSpc>
                <a:spcPct val="115000"/>
              </a:lnSpc>
              <a:buClr>
                <a:srgbClr val="302926"/>
              </a:buClr>
              <a:buFont typeface="Nunito"/>
              <a:buChar char="●"/>
            </a:pPr>
            <a:r>
              <a:rPr b="1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Accuracy:</a:t>
            </a:r>
            <a:r>
              <a:rPr b="0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 No difference</a:t>
            </a:r>
            <a:endParaRPr b="0" lang="pt-PT" sz="16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pt-PT" sz="16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Usability and UX</a:t>
            </a:r>
            <a:endParaRPr b="0" lang="pt-PT" sz="1600" spc="-1" strike="noStrike"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1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Creepiness: Not</a:t>
            </a:r>
            <a:r>
              <a:rPr b="0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 particularly </a:t>
            </a:r>
            <a:r>
              <a:rPr b="1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creepy</a:t>
            </a:r>
            <a:endParaRPr b="0" lang="pt-PT" sz="1600" spc="-1" strike="noStrike"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1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Comfort: Not uncomfortable</a:t>
            </a:r>
            <a:endParaRPr b="0" lang="pt-PT" sz="16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pt-PT" sz="1600" spc="-1" strike="noStrike"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302926"/>
              </a:buClr>
              <a:buFont typeface="Nunito"/>
              <a:buChar char="●"/>
              <a:tabLst>
                <a:tab algn="l" pos="0"/>
              </a:tabLst>
            </a:pPr>
            <a:r>
              <a:rPr b="1" lang="en" sz="1600" spc="-1" strike="noStrike">
                <a:solidFill>
                  <a:srgbClr val="302926"/>
                </a:solidFill>
                <a:latin typeface="Nunito"/>
                <a:ea typeface="Nunito"/>
              </a:rPr>
              <a:t>Refer to bottom graph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389" name="CustomShape 4"/>
          <p:cNvSpPr/>
          <p:nvPr/>
        </p:nvSpPr>
        <p:spPr>
          <a:xfrm>
            <a:off x="3132360" y="3733920"/>
            <a:ext cx="463320" cy="322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360">
            <a:solidFill>
              <a:srgbClr val="19191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0" name="Group 5"/>
          <p:cNvGrpSpPr/>
          <p:nvPr/>
        </p:nvGrpSpPr>
        <p:grpSpPr>
          <a:xfrm>
            <a:off x="3754440" y="1037160"/>
            <a:ext cx="4671720" cy="4017960"/>
            <a:chOff x="3754440" y="1037160"/>
            <a:chExt cx="4671720" cy="4017960"/>
          </a:xfrm>
        </p:grpSpPr>
        <p:pic>
          <p:nvPicPr>
            <p:cNvPr id="391" name="Google Shape;255;p29" descr=""/>
            <p:cNvPicPr/>
            <p:nvPr/>
          </p:nvPicPr>
          <p:blipFill>
            <a:blip r:embed="rId1"/>
            <a:stretch/>
          </p:blipFill>
          <p:spPr>
            <a:xfrm>
              <a:off x="3755520" y="2851200"/>
              <a:ext cx="4670640" cy="2203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92" name="Google Shape;256;p29" descr=""/>
            <p:cNvPicPr/>
            <p:nvPr/>
          </p:nvPicPr>
          <p:blipFill>
            <a:blip r:embed="rId2"/>
            <a:stretch/>
          </p:blipFill>
          <p:spPr>
            <a:xfrm>
              <a:off x="3754440" y="1037160"/>
              <a:ext cx="4670640" cy="213732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292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292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292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292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292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292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292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pt-PT</dc:language>
  <cp:lastModifiedBy/>
  <cp:revision>0</cp:revision>
  <dc:subject/>
  <dc:title/>
</cp:coreProperties>
</file>