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0380CE-7A80-421F-B331-5EBE26FFAB3C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A98F858-C553-41FB-B71C-CDA966DD478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710A46-C7C9-46F3-9381-36F0BC95674F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ED807F9-AC2D-4F24-91FF-66B8A79D1EB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Características de memória paginada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 custo de um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page fault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é muito elevado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Páginas são relativamente grandes para amortizar o tempo de acesso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4KB a 64KB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Usar uma organização completamente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Page faults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são tratados por software pois o atraso principal é o acesso ao disco.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Algoritmos mais sofisticados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Encontrar uma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Organização completamente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 virtual pode ser mapeada em qualquer página física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Reduzir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page faults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Não é possível usar procura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Tabela relaciona página virtual com a sua posição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Page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Indexada por nº página virtual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Entrada indica posição real da página virtual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ff0000"/>
                </a:solidFill>
                <a:latin typeface="Arial"/>
              </a:rPr>
              <a:t>Cada processo tem a sua tabela de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rcRect l="591" t="10750" r="620" b="11163"/>
          <a:stretch/>
        </p:blipFill>
        <p:spPr>
          <a:xfrm>
            <a:off x="1000080" y="1630440"/>
            <a:ext cx="7251480" cy="42987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148360" y="1627200"/>
            <a:ext cx="3744720" cy="367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Registo de tabela de página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Valid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Permissões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250920" y="1622520"/>
            <a:ext cx="4897080" cy="43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Endereços lógicos e físicos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6" name="Picture 1029" descr=""/>
          <p:cNvPicPr/>
          <p:nvPr/>
        </p:nvPicPr>
        <p:blipFill>
          <a:blip r:embed="rId1"/>
          <a:srcRect l="10392" t="625" r="10609" b="950"/>
          <a:stretch/>
        </p:blipFill>
        <p:spPr>
          <a:xfrm>
            <a:off x="2286000" y="1785960"/>
            <a:ext cx="4428720" cy="41382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Endereços lógicos e físicos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Picture 4" descr=""/>
          <p:cNvPicPr/>
          <p:nvPr/>
        </p:nvPicPr>
        <p:blipFill>
          <a:blip r:embed="rId1"/>
          <a:srcRect l="19979" t="640" r="20580" b="640"/>
          <a:stretch/>
        </p:blipFill>
        <p:spPr>
          <a:xfrm>
            <a:off x="2739960" y="1638360"/>
            <a:ext cx="3617640" cy="45050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Endereços lógicos e físicos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944720" y="5517360"/>
            <a:ext cx="18698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Before allocation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96880" y="5550480"/>
            <a:ext cx="16898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 allocation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82" name="Picture 6" descr=""/>
          <p:cNvPicPr/>
          <p:nvPr/>
        </p:nvPicPr>
        <p:blipFill>
          <a:blip r:embed="rId1"/>
          <a:srcRect l="698" t="2476" r="698" b="3086"/>
          <a:stretch/>
        </p:blipFill>
        <p:spPr>
          <a:xfrm>
            <a:off x="1913040" y="1568520"/>
            <a:ext cx="5206680" cy="37382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Page fault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Valid bit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da tabela de página com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Tratado pelo sistema operativo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Estrutura mantém posição das página virtuais em disco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Política de substituição tipo LRU aproximado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Tabela de páginas contém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reference 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Periodicamente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reference bits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colocados a zero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 página é acedida (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touched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reference bit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Substituir páginas com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reference bit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Page fault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1"/>
          <a:srcRect l="5667" t="596" r="6113" b="911"/>
          <a:stretch/>
        </p:blipFill>
        <p:spPr>
          <a:xfrm>
            <a:off x="1660680" y="1500120"/>
            <a:ext cx="5625720" cy="47080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Tamanho da 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Considere um sistema com endereços de 32 bits, páginas de 4KB e 4 bytes por entrada na tabela de página.  Qual o espaço ocupado pela tabela de página?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08280" y="3068640"/>
            <a:ext cx="492660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Nº de entradas = 2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32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/ 2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12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= 2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20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Tamanho da tabela = 2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20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* 4 = 4MB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060560" y="4437000"/>
            <a:ext cx="64638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PT" sz="2400" spc="-1" strike="noStrike">
                <a:solidFill>
                  <a:srgbClr val="ff0000"/>
                </a:solidFill>
                <a:latin typeface="Arial"/>
              </a:rPr>
              <a:t>100 processos implicaria 400MB de memória usados em tabelas de página!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nodeType="clickEffect" fill="hold">
                      <p:stCondLst>
                        <p:cond delay="indefinite"/>
                      </p:stCondLst>
                      <p:childTnLst>
                        <p:par>
                          <p:cTn id="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Eficiência da utilização da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Memória deve ser partilhada pelos processos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Manter em memória apenas o necessário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Endereços usados pelos processos não são endereços da memória física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Segurança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Mecanismos de segurança que impeçam que um processo altere as zonas de memória dos outros processos.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Transparência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tem acesso a muita memória (eventualmente mais do que a memória física)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corre como se toda a memória lhe pertencesse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Partilha de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Vários processos acedem à mesma zona de memória (de forma controlada)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Tamanho da 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Técnicas para reduzir tabela de página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Registo limita o tamanho da tabela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associada ao processo cresce num só sentido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2 tabelas de página por processo com 2 registos limite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2 segmentos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stack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heap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 crescem em direcções opostas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Hashing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Tabela de página depende do tamanho da memória física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Tabelas de página com vários níveis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Tabelas de página em memória virtual!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Tabelas de página com </a:t>
            </a: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hashing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Função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hash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determina entrada a ser usada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Na mesma entrada podem co-existir várias traduções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rcRect l="439" t="14205" r="668" b="13900"/>
          <a:stretch/>
        </p:blipFill>
        <p:spPr>
          <a:xfrm>
            <a:off x="1198440" y="2571840"/>
            <a:ext cx="6590880" cy="35938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Tabelas de página com vários níveis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2 níveis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1033" descr=""/>
          <p:cNvPicPr/>
          <p:nvPr/>
        </p:nvPicPr>
        <p:blipFill>
          <a:blip r:embed="rId1"/>
          <a:srcRect l="509" t="22415" r="509" b="22415"/>
          <a:stretch/>
        </p:blipFill>
        <p:spPr>
          <a:xfrm>
            <a:off x="1349280" y="2349360"/>
            <a:ext cx="6265440" cy="26190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Política de escrita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Write-through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não é eficiente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Write-back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Escrita em disco página a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 só é escrita em disco quando necessita de ser retirada de memória física…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Dirty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 só se foi alterada desde que foi lida do disco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Write allocate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Escrita numa página que não reside em memória física, carrega essa página para a memória física e escreve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Problemas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Memória virtual obriga a 2 referências à memória para aceder a um endereço virtual!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Tabela de página reside em memória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Acesso à tabela de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Acesso à memória física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476360" y="4221000"/>
            <a:ext cx="1152000" cy="1007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CPU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637080" y="4221000"/>
            <a:ext cx="1655280" cy="1007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Tradução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 endereços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6299280" y="4221000"/>
            <a:ext cx="1296720" cy="1007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06" name="Line 6"/>
          <p:cNvSpPr/>
          <p:nvPr/>
        </p:nvSpPr>
        <p:spPr>
          <a:xfrm>
            <a:off x="2628720" y="4724280"/>
            <a:ext cx="100800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7"/>
          <p:cNvSpPr/>
          <p:nvPr/>
        </p:nvSpPr>
        <p:spPr>
          <a:xfrm>
            <a:off x="5290920" y="4724280"/>
            <a:ext cx="100800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2917800" y="4362480"/>
            <a:ext cx="5234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EV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506920" y="4362480"/>
            <a:ext cx="5094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EF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Solução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Os acessos à memória virtual contêm localidade espacial e temporal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Cache de endereços traduzidos recentemente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TLB –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Translation-lookaside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Entrada do TLB pode incluir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tag,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 física e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 reference, dirty, access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Em cada acesso o TLB é verificado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Hit -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continua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Miss -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verificar a tabela de página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Podem originar (ou não)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page faults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TLB – Memória Associativa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TLB é uma memória associativa com procura paralela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Tradução de endereços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p está na tabela associativa, determina # frame no TLB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Senão procura # frame na tabela de página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059280" y="2138400"/>
            <a:ext cx="2895120" cy="12189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4"/>
          <p:cNvSpPr/>
          <p:nvPr/>
        </p:nvSpPr>
        <p:spPr>
          <a:xfrm>
            <a:off x="4506840" y="1680840"/>
            <a:ext cx="0" cy="1676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5"/>
          <p:cNvSpPr/>
          <p:nvPr/>
        </p:nvSpPr>
        <p:spPr>
          <a:xfrm>
            <a:off x="3058920" y="2442960"/>
            <a:ext cx="28954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6"/>
          <p:cNvSpPr/>
          <p:nvPr/>
        </p:nvSpPr>
        <p:spPr>
          <a:xfrm>
            <a:off x="3058920" y="2747880"/>
            <a:ext cx="28954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7"/>
          <p:cNvSpPr/>
          <p:nvPr/>
        </p:nvSpPr>
        <p:spPr>
          <a:xfrm>
            <a:off x="3058920" y="3128760"/>
            <a:ext cx="28954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3363840" y="1757520"/>
            <a:ext cx="12949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Page #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4735440" y="1757520"/>
            <a:ext cx="12949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Frame #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 com TLB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940360" y="1628640"/>
            <a:ext cx="3024000" cy="410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TLB funciona como cache das entradas da tabela de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Páginas residentes em disco não são referenciadas no TLB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Tag, valid, etc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rcRect l="1292" t="1039" r="1292" b="684"/>
          <a:stretch/>
        </p:blipFill>
        <p:spPr>
          <a:xfrm>
            <a:off x="428760" y="1643040"/>
            <a:ext cx="5401800" cy="40860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 com TLB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940360" y="1628640"/>
            <a:ext cx="3024000" cy="410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TLB funciona como cache das entradas da tabela de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Páginas residentes em disco não são referenciadas no TLB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Tag, valid, etc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4" descr=""/>
          <p:cNvPicPr/>
          <p:nvPr/>
        </p:nvPicPr>
        <p:blipFill>
          <a:blip r:embed="rId1"/>
          <a:stretch/>
        </p:blipFill>
        <p:spPr>
          <a:xfrm>
            <a:off x="330120" y="1557360"/>
            <a:ext cx="5609880" cy="43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54766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Cada processo corre num espaço de endereçamento virtual (igual para todos)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usados pelos processos e os endereços físicos que lhes correspondem podem ser distintos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que o processo usa são virtuais, o mesmo endereço virtual de 2 processos pode corresponder a endereços físicos distintos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da memória virtual têm de ser convertidos em endereços de memória física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Alguns endereços de memória virtual podem estar armazenados em disco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5940360" y="1789200"/>
            <a:ext cx="299052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Mapeamento Virtual-Físico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É necessária a conversão (rápida) do endereço virtual para o endereço físico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63640" y="2924280"/>
            <a:ext cx="4392360" cy="576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Endereço virtual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627280" y="4292640"/>
            <a:ext cx="3528720" cy="576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Endereço físico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1" name="Line 5"/>
          <p:cNvSpPr/>
          <p:nvPr/>
        </p:nvSpPr>
        <p:spPr>
          <a:xfrm>
            <a:off x="4356000" y="3500280"/>
            <a:ext cx="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física como cache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O conteúdo dos endereços virtuais pode ser armazenado em disco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279520" y="321156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0x10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79520" y="350028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79520" y="378792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5878440" y="328464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0x21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21120" y="2849400"/>
            <a:ext cx="20250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Endereço virtual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1969560" y="31161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0: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1969560" y="34257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4: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1969560" y="371304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8: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7009920" y="32097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0: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5878440" y="357192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6984720" y="349740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4: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6956280" y="2851200"/>
            <a:ext cx="193968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Endereço físico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2278080" y="4076640"/>
            <a:ext cx="115200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0x21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1845720" y="4002120"/>
            <a:ext cx="53748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12: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5446800" y="4292640"/>
            <a:ext cx="2088720" cy="1223640"/>
          </a:xfrm>
          <a:prstGeom prst="can">
            <a:avLst>
              <a:gd name="adj" fmla="val 25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8"/>
          <p:cNvSpPr/>
          <p:nvPr/>
        </p:nvSpPr>
        <p:spPr>
          <a:xfrm>
            <a:off x="6094440" y="472428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6094440" y="501336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0x10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1" name="Line 20"/>
          <p:cNvSpPr/>
          <p:nvPr/>
        </p:nvSpPr>
        <p:spPr>
          <a:xfrm>
            <a:off x="3430440" y="3644640"/>
            <a:ext cx="2448000" cy="71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21"/>
          <p:cNvSpPr/>
          <p:nvPr/>
        </p:nvSpPr>
        <p:spPr>
          <a:xfrm flipV="1">
            <a:off x="3430440" y="3429000"/>
            <a:ext cx="244800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2"/>
          <p:cNvSpPr/>
          <p:nvPr/>
        </p:nvSpPr>
        <p:spPr>
          <a:xfrm>
            <a:off x="3430440" y="3357360"/>
            <a:ext cx="2663640" cy="180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3"/>
          <p:cNvSpPr/>
          <p:nvPr/>
        </p:nvSpPr>
        <p:spPr>
          <a:xfrm>
            <a:off x="3430440" y="3933720"/>
            <a:ext cx="2663640" cy="93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6669720" y="3930480"/>
            <a:ext cx="8226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Disco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Endereço virtual paginado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Nº página virtual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Offset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no interior da página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619280" y="2798640"/>
            <a:ext cx="5760720" cy="315072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815440" y="2131920"/>
            <a:ext cx="302904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PT" sz="2400" spc="-1" strike="noStrike">
                <a:solidFill>
                  <a:srgbClr val="ff0000"/>
                </a:solidFill>
                <a:latin typeface="Arial"/>
              </a:rPr>
              <a:t>Tamanho da página?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Paginação e 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Paginação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dividida em páginas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Páginas têm tamanho fixo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Fragmentação interna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processo necessita de um certo número de páginas livres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Segmentação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dividida em segmentos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Segmentos podem ter tamanho variável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Fragmentação externa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processo necessita de uma zona contígua de memória livre para cada segmento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533600" y="1820880"/>
            <a:ext cx="2733480" cy="331272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2068560" y="2387520"/>
            <a:ext cx="990360" cy="533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900080" y="3368520"/>
            <a:ext cx="914040" cy="9140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198960" y="3160800"/>
            <a:ext cx="914040" cy="380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976480" y="3914640"/>
            <a:ext cx="914040" cy="533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grpSp>
        <p:nvGrpSpPr>
          <p:cNvPr id="148" name="Group 7"/>
          <p:cNvGrpSpPr/>
          <p:nvPr/>
        </p:nvGrpSpPr>
        <p:grpSpPr>
          <a:xfrm>
            <a:off x="5727600" y="1879560"/>
            <a:ext cx="1054080" cy="3254040"/>
            <a:chOff x="5727600" y="1879560"/>
            <a:chExt cx="1054080" cy="3254040"/>
          </a:xfrm>
        </p:grpSpPr>
        <p:grpSp>
          <p:nvGrpSpPr>
            <p:cNvPr id="149" name="Group 8"/>
            <p:cNvGrpSpPr/>
            <p:nvPr/>
          </p:nvGrpSpPr>
          <p:grpSpPr>
            <a:xfrm>
              <a:off x="5727600" y="1879560"/>
              <a:ext cx="1054080" cy="875880"/>
              <a:chOff x="5727600" y="1879560"/>
              <a:chExt cx="1054080" cy="875880"/>
            </a:xfrm>
          </p:grpSpPr>
          <p:sp>
            <p:nvSpPr>
              <p:cNvPr id="150" name="CustomShape 9"/>
              <p:cNvSpPr/>
              <p:nvPr/>
            </p:nvSpPr>
            <p:spPr>
              <a:xfrm>
                <a:off x="5727600" y="1879560"/>
                <a:ext cx="1053720" cy="87588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Line 10"/>
              <p:cNvSpPr/>
              <p:nvPr/>
            </p:nvSpPr>
            <p:spPr>
              <a:xfrm>
                <a:off x="5727600" y="2317680"/>
                <a:ext cx="1054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" name="Group 11"/>
            <p:cNvGrpSpPr/>
            <p:nvPr/>
          </p:nvGrpSpPr>
          <p:grpSpPr>
            <a:xfrm>
              <a:off x="5727600" y="2755800"/>
              <a:ext cx="1054080" cy="875880"/>
              <a:chOff x="5727600" y="2755800"/>
              <a:chExt cx="1054080" cy="875880"/>
            </a:xfrm>
          </p:grpSpPr>
          <p:sp>
            <p:nvSpPr>
              <p:cNvPr id="153" name="CustomShape 12"/>
              <p:cNvSpPr/>
              <p:nvPr/>
            </p:nvSpPr>
            <p:spPr>
              <a:xfrm>
                <a:off x="5727600" y="2755800"/>
                <a:ext cx="1053720" cy="875880"/>
              </a:xfrm>
              <a:prstGeom prst="rect">
                <a:avLst/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13"/>
              <p:cNvSpPr/>
              <p:nvPr/>
            </p:nvSpPr>
            <p:spPr>
              <a:xfrm>
                <a:off x="5727600" y="3193560"/>
                <a:ext cx="1054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" name="CustomShape 14"/>
            <p:cNvSpPr/>
            <p:nvPr/>
          </p:nvSpPr>
          <p:spPr>
            <a:xfrm>
              <a:off x="6067080" y="194832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56" name="CustomShape 15"/>
            <p:cNvSpPr/>
            <p:nvPr/>
          </p:nvSpPr>
          <p:spPr>
            <a:xfrm>
              <a:off x="6070680" y="234792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57" name="CustomShape 16"/>
            <p:cNvSpPr/>
            <p:nvPr/>
          </p:nvSpPr>
          <p:spPr>
            <a:xfrm>
              <a:off x="5727600" y="3632040"/>
              <a:ext cx="1053720" cy="11887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7"/>
            <p:cNvSpPr/>
            <p:nvPr/>
          </p:nvSpPr>
          <p:spPr>
            <a:xfrm>
              <a:off x="5727600" y="4821120"/>
              <a:ext cx="1053720" cy="312480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8"/>
            <p:cNvSpPr/>
            <p:nvPr/>
          </p:nvSpPr>
          <p:spPr>
            <a:xfrm>
              <a:off x="5727600" y="3944520"/>
              <a:ext cx="10540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9"/>
            <p:cNvSpPr/>
            <p:nvPr/>
          </p:nvSpPr>
          <p:spPr>
            <a:xfrm>
              <a:off x="6070680" y="36374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61" name="CustomShape 20"/>
            <p:cNvSpPr/>
            <p:nvPr/>
          </p:nvSpPr>
          <p:spPr>
            <a:xfrm>
              <a:off x="6070680" y="423720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</p:grpSp>
      <p:sp>
        <p:nvSpPr>
          <p:cNvPr id="162" name="CustomShape 21"/>
          <p:cNvSpPr/>
          <p:nvPr/>
        </p:nvSpPr>
        <p:spPr>
          <a:xfrm>
            <a:off x="2023560" y="5257080"/>
            <a:ext cx="1362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user space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3" name="CustomShape 22"/>
          <p:cNvSpPr/>
          <p:nvPr/>
        </p:nvSpPr>
        <p:spPr>
          <a:xfrm>
            <a:off x="4886280" y="5257080"/>
            <a:ext cx="2564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physical memory space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Paginação e 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5" name="Table 2"/>
          <p:cNvGraphicFramePr/>
          <p:nvPr/>
        </p:nvGraphicFramePr>
        <p:xfrm>
          <a:off x="539640" y="1893960"/>
          <a:ext cx="7603920" cy="3838320"/>
        </p:xfrm>
        <a:graphic>
          <a:graphicData uri="http://schemas.openxmlformats.org/drawingml/2006/table">
            <a:tbl>
              <a:tblPr/>
              <a:tblGrid>
                <a:gridCol w="2892240"/>
                <a:gridCol w="2211120"/>
                <a:gridCol w="2500560"/>
              </a:tblGrid>
              <a:tr h="477720">
                <a:tc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81"/>
                        </a:spcBef>
                        <a:spcAft>
                          <a:spcPts val="700"/>
                        </a:spcAft>
                        <a:tabLst>
                          <a:tab algn="l" pos="0"/>
                        </a:tabLst>
                      </a:pPr>
                      <a:r>
                        <a:rPr b="1" lang="pt-PT" sz="28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Página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81"/>
                        </a:spcBef>
                        <a:spcAft>
                          <a:spcPts val="700"/>
                        </a:spcAft>
                        <a:tabLst>
                          <a:tab algn="l" pos="0"/>
                        </a:tabLst>
                      </a:pPr>
                      <a:r>
                        <a:rPr b="1" lang="pt-PT" sz="28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Segmento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Palavras por endereço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1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2 (</a:t>
                      </a:r>
                      <a:r>
                        <a:rPr b="0" i="1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seg</a:t>
                      </a: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. e </a:t>
                      </a:r>
                      <a:r>
                        <a:rPr b="0" i="1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offset</a:t>
                      </a: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)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Visível ao programador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Não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Depende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16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Substituir um bloco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Trivial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Difícil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Utilização memória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Fragmentação interna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Fragmentação externa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640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Acesso ao disco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Eficiente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Menos eficiente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2454</TotalTime>
  <Application>LibreOffice/6.4.7.2$Linux_X86_64 LibreOffice_project/40$Build-2</Application>
  <Words>984</Words>
  <Paragraphs>196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2023-01-03T14:08:04Z</dcterms:modified>
  <cp:revision>202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