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12.png" ContentType="image/png"/>
  <Override PartName="/ppt/media/image9.jpeg" ContentType="image/jpe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E8A19A-7AB8-43F4-B383-B410F84789FC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60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36196EF-920B-44FA-9900-EC1FA8C50907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335D12C-5434-4442-9843-3D98A9EDDDC5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60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49E2E51-5C73-431F-8084-A0A2AB25077E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Avaliação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Componente TeoricoPrática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Teste final (durante época de exames)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Nota mínima: 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Componente Prática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2 trabalhos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Mini-teste (novembro)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30%.TP1+30%.TP2+40%*MT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Nota mínima: 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Nota final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NF = 50%.CTP + 50%.CP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Bibliografia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Operating System Concepts with Java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Silberschatz, Galvin, Gagne, 8</a:t>
            </a:r>
            <a:r>
              <a:rPr b="0" lang="pt-PT" sz="2000" spc="-1" strike="noStrike" baseline="30000">
                <a:solidFill>
                  <a:srgbClr val="000000"/>
                </a:solidFill>
                <a:latin typeface="Arial"/>
              </a:rPr>
              <a:t>th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edition, Wiley, 2009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Operating System Concepts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Abraham Silberschatz , Peter Baer Galvin, Greg Gagne, 10</a:t>
            </a:r>
            <a:r>
              <a:rPr b="0" lang="pt-PT" sz="2000" spc="-1" strike="noStrike" baseline="30000">
                <a:solidFill>
                  <a:srgbClr val="000000"/>
                </a:solidFill>
                <a:latin typeface="Arial"/>
              </a:rPr>
              <a:t>th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edition, Wiley, 2018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Modern Operating Systems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Andrew S. Tanenbaum, 4</a:t>
            </a:r>
            <a:r>
              <a:rPr b="0" lang="pt-PT" sz="2000" spc="-1" strike="noStrike" baseline="30000">
                <a:solidFill>
                  <a:srgbClr val="000000"/>
                </a:solidFill>
                <a:latin typeface="Arial"/>
              </a:rPr>
              <a:t>th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edition, Pearson, 2014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Operating Systems, Principles and Practices,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Anderson and Dahlin, 2</a:t>
            </a:r>
            <a:r>
              <a:rPr b="0" lang="pt-PT" sz="20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edition, Recursive Books, 2015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Operating Systems: 3 Easy Pieces, 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Dusseau, Arpaci-Dusseau, Arpaci-Dusseau Books, 2018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, </a:t>
            </a:r>
            <a:br/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José Alves Marques et al. 2ª edição, FCA, 2012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Questões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 que é um Sistema Operativo?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 Sistema Operativo é o programa base que estabelece a interface entre os programas de aplicação e 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1030" descr="1-1"/>
          <p:cNvPicPr/>
          <p:nvPr/>
        </p:nvPicPr>
        <p:blipFill>
          <a:blip r:embed="rId1"/>
          <a:stretch/>
        </p:blipFill>
        <p:spPr>
          <a:xfrm>
            <a:off x="1643040" y="2714760"/>
            <a:ext cx="5505120" cy="30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Objectivos do Sistema Operativo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Executar os programas de aplicação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Tornar o hardware mais fácil de usar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O SO cria um nível de abstracção que esconde muitos dos pormenores da utilização de dispositivos específicos (usando </a:t>
            </a:r>
            <a:r>
              <a:rPr b="0" i="1" lang="pt-PT" sz="1600" spc="-1" strike="noStrike">
                <a:solidFill>
                  <a:srgbClr val="000000"/>
                </a:solidFill>
                <a:latin typeface="Arial"/>
              </a:rPr>
              <a:t>device drivers</a:t>
            </a: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Usar o hardware de forma eficiente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O SO gere os recursos de hardware do sistema de forma a tornar a sua utilização mais eficiente, justa e segura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928800" y="4071960"/>
            <a:ext cx="3428640" cy="208872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4929120" y="4572000"/>
            <a:ext cx="371448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Os 2 últimos objectivos podem facilmente entrar em conflito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Sistema Computacional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Um sistema computacional pode ser dividido em 4 componentes: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Hardware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CPU, Memória, Dispositivos I/O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Sistema Operativo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Controla e coordena o uso de hardware entre as várias aplicações e utilizadores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Programas de aplicação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Processadores de texto, compiladores, browsers, bases de dados, jogos, etc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tilizadores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Pessoas, máquinas, outros computadores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Sistema Computacional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rcRect l="4707" t="522" r="4707" b="655"/>
          <a:stretch/>
        </p:blipFill>
        <p:spPr>
          <a:xfrm>
            <a:off x="1935000" y="1544760"/>
            <a:ext cx="5144760" cy="420984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Sistema Operativo fornece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Serviços: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O SO cria serviços standard que são implementados pelo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Exemplos: Sistema de ficheiros, memória virtual, redes, etc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Sistema operativo como criador de máquina virtual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Coordenação: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O SO coordena várias aplicações e utilizadores de modo a garantir segurança, eficiência e justiça na utilização dos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Exemplos: concorrência, protecção da memória, segurança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Sistema operativo como gestor de recursos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Controlo: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O SO controla a execução dos programas prevenindo erros e uso impróprio do computador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Exemplos: escalonamento do CPU, criação de novos processos, seg fault, etc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</a:rPr>
              <a:t>Objectivo: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 Criar um SO que é simultaneamente fácil de usar e eficiente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Sistema Operativo – Papéis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Árbitro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Gere recursos partilhados: CPU, memória, discos, impressoras,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Ilusionista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Fornece às aplicações/programador abstrações de recursos com capacidades superiores às existentes: memória infinita; uso exclusivo do CPU;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Adaptador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Serviços comuns: sistema de ficheiros; rotinas da UI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Separa aplicações dos dispositivos de entrada/saída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Funcionalidades criadas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Estabelecimento do ambiente de base de interação com o utilizador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Mecanismos de execução controlada de programas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Mecanismos de comunicação entre programas e respetiva sincronização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Disponibilização de facilidades para o desenvolvimento, teste e depuração de programas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Espaço de endereçamento virtual dos programas é independente das limitações da memória física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Sistemas de ficheiros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Modelo geral de acesso a dispositivos de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Deteção de situações de erro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Apresentação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ctr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Sistemas Operativos (2022/2023)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Escolaridade: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2h TP / semana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2h P / semana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1h OT/ semana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Docentes (aulas TP e P):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Nuno Lau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Guilherme Campos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nunolau@ua.pt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guilherme.campos@ua.pt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IEETA (IRIS Lab / 2.07) 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DETI (4.2.19)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Página web em elearning.ua.pt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login: utilizador universal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Canal #sop no Slack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https://detiuaveiro.slack.com/archives/C01CE0V06KB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8000"/>
                </a:solidFill>
                <a:latin typeface="Arial"/>
              </a:rPr>
              <a:t>Slides adaptados dos usados em edições anteriores da disciplina (Prof. António Rui Borges) e na bibliografia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333399"/>
                </a:solidFill>
                <a:latin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Funcionalidades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Concorrência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Permite que vários programas sejam executados em simultâneo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Também vários utilizadores em simultâneo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Dispositivos de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CPU continua a trabalhar enquanto I/O não responde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Mecanismos comuns para acesso a 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ários tipos de dispositivos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Gestão da memória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SO gere as alocações de memória e transferências de dados entre memória e disco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Ficheiros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Espaço em disco é organizado num sistema de ficheiros capaz de armazenar vários ficheiros de tamanho variável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Sistemas distribuídos e redes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600" spc="-1" strike="noStrike">
                <a:solidFill>
                  <a:srgbClr val="000000"/>
                </a:solidFill>
                <a:latin typeface="Arial"/>
              </a:rPr>
              <a:t>Permite que um grupo de computadores trabalhem de forma conjunta para resolver um problema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Tipos de Sistemas Operativos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0880" y="119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Mainframes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Serviços: Batch, Transações e Timesharing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OS/390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Servidores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Partilha de recursos de hardware e software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Solaris, FreeBSD, Linux, Windows Server 201x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Multiprocessadores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Windows, Linux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PCs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Windows, Linux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Dispositivos Móveis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iOS, Android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Sistemas Embebidos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QNX, VxWorks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Nós Sensoriais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Ex: TinyOS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de Tempo Real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Sistemas Operativos para 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</a:rPr>
              <a:t>Smart Cards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Arranque do computador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Programa de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bootstrap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 é carregado quando o computador arranca ou é reinicializado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Tipicamente armazenado em ROM ou EPROM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firmware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Inicializa vários dispositivos do sistema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Carrega o núcleo (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kernel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) do sistema operativo e começa a sua execução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Organização do computador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Um ou mais CPUs e controladores de dispositivos ligados à memória através de barramento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Execução concorrente de CPU e dispositivos origina conflitos no acesso à memória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rcRect l="428" t="17950" r="428" b="17665"/>
          <a:stretch/>
        </p:blipFill>
        <p:spPr>
          <a:xfrm>
            <a:off x="1643040" y="3357720"/>
            <a:ext cx="5644800" cy="2749320"/>
          </a:xfrm>
          <a:prstGeom prst="rect">
            <a:avLst/>
          </a:prstGeom>
          <a:ln w="38160">
            <a:solidFill>
              <a:srgbClr val="cc66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Organização do computador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CPUs e controladores de dispositivos de I/O executam em paralelo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Cada controlador de dispositivo trata um tipo particular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Controladores de dispositivo têm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buffer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local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CPU move dados de/para memória e de/para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buffers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locais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Transferências de I/O são do dispositivo para o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buffer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local do respectivo controlador e depois para a memória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Controlador do dispositivo informa CPU que terminou a operação através do envio de uma interrupção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Organização do computador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2" name="Picture 5" descr=""/>
          <p:cNvPicPr/>
          <p:nvPr/>
        </p:nvPicPr>
        <p:blipFill>
          <a:blip r:embed="rId1"/>
          <a:stretch/>
        </p:blipFill>
        <p:spPr>
          <a:xfrm>
            <a:off x="1573200" y="1246320"/>
            <a:ext cx="6097320" cy="439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Tópico prático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Visualizar aplicações em execução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Task Manager/Gestor de Tarefas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Comandos: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,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top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Objetivos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Apresentar os conceitos mais importantes sobre a organização dos sistemas operativos atuais numa perspetiva funcional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Introduzir o ambiente de interação com o sistema computacional baseado no processamento de linha de comando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Apresentar o sistema operativo como uma abstração que fornece ao programador de aplicações um modelo de máquina virtual baseado em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chamadas ao sistema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Introduzir a programação concorrente e os mecanismos principais de comunicação e de sincronização entre processos;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Familiarizar os alunos com o interface de interação fornecido pelo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Unix.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Competências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Compreensão do mecanismo da multiprogramação e da organização geral de um sistema operativo;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Capacidade de realização de tarefas administrativas simples para configuração e gestão do sistema operativo;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Capacidade de desenvolvimento de pequenas aplicações que tiram partido das APIs fornecidas pelo modelo de máquina virtual do sistema operativo, tendo em vista promover a robustez e a portabilidade de código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Capacidade de projeto de aplicações concorrentes simples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Programa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(aulas teoricopráticas)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70000"/>
              </a:lnSpc>
              <a:spcBef>
                <a:spcPts val="1800"/>
              </a:spcBef>
              <a:buClr>
                <a:srgbClr val="ff9933"/>
              </a:buClr>
              <a:buFont typeface="StarSymbo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Conceitos Introdutórios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1800"/>
              </a:spcBef>
              <a:buClr>
                <a:srgbClr val="ff9933"/>
              </a:buClr>
              <a:buFont typeface="StarSymbo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Ambiente de interação de linha de comando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1800"/>
              </a:spcBef>
              <a:buClr>
                <a:srgbClr val="ff9933"/>
              </a:buClr>
              <a:buFont typeface="StarSymbo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Gestão do Processador em Multiprogramação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1800"/>
              </a:spcBef>
              <a:buClr>
                <a:srgbClr val="ff9933"/>
              </a:buClr>
              <a:buFont typeface="StarSymbo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Comunicação entre Processos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1800"/>
              </a:spcBef>
              <a:buClr>
                <a:srgbClr val="ff9933"/>
              </a:buClr>
              <a:buFont typeface="StarSymbo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Gestão da memória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1800"/>
              </a:spcBef>
              <a:buClr>
                <a:srgbClr val="ff9933"/>
              </a:buClr>
              <a:buFont typeface="StarSymbo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Input / 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70000"/>
              </a:lnSpc>
              <a:spcBef>
                <a:spcPts val="1800"/>
              </a:spcBef>
              <a:buClr>
                <a:srgbClr val="ff9933"/>
              </a:buClr>
              <a:buFont typeface="StarSymbol"/>
              <a:buAutoNum type="arabicPeriod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nodeType="clickEffect" fill="hold">
                      <p:stCondLst>
                        <p:cond delay="indefinite"/>
                      </p:stCondLst>
                      <p:childTnLst>
                        <p:par>
                          <p:cTn id="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nodeType="clickEffect" fill="hold">
                      <p:stCondLst>
                        <p:cond delay="indefinite"/>
                      </p:stCondLst>
                      <p:childTnLst>
                        <p:par>
                          <p:cTn id="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Programa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(aulas práticas)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As aulas práticas seguem uma filosofia do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saber fazer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e visam a realização de pequenos trabalhos distribuídos por grupos de aulas.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Grupo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1 – Processamento da linha de comando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Construção de pequenas tarefas para configuração e gestão do ambiente de interação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apresentado pelo ambiente Unix.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Resolução de um problema proposto.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Grupo 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</a:rPr>
              <a:t>2 – Modelo de máquina virtual baseado em </a:t>
            </a:r>
            <a:r>
              <a:rPr b="1" i="1" lang="pt-PT" sz="2000" spc="-1" strike="noStrike">
                <a:solidFill>
                  <a:srgbClr val="000000"/>
                </a:solidFill>
                <a:latin typeface="Arial"/>
              </a:rPr>
              <a:t>chamadas ao sistema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Construção de pequenas aplicações em linguagem C que promovem a comunicação com os recursos do sistema computacional em ambiente Unix.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nodeType="clickEffect" fill="hold">
                      <p:stCondLst>
                        <p:cond delay="indefinite"/>
                      </p:stCondLst>
                      <p:childTnLst>
                        <p:par>
                          <p:cTn id="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9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nodeType="clickEffect" fill="hold">
                      <p:stCondLst>
                        <p:cond delay="indefinite"/>
                      </p:stCondLst>
                      <p:childTnLst>
                        <p:par>
                          <p:cTn id="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4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9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nodeType="clickEffect" fill="hold">
                      <p:stCondLst>
                        <p:cond delay="indefinite"/>
                      </p:stCondLst>
                      <p:childTnLst>
                        <p:par>
                          <p:cTn id="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nodeType="clickEffect" fill="hold">
                      <p:stCondLst>
                        <p:cond delay="indefinite"/>
                      </p:stCondLst>
                      <p:childTnLst>
                        <p:par>
                          <p:cTn id="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4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Programa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(aulas práticas)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Grupo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3 – Programação concorrente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Construção de pequenas aplicações concorrentes usando os mecanismos de comunicação e sincronização mais comuns em ambiente UNIX: semáforos e memória partilhada, passagem de mensagens e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</a:rPr>
              <a:t>pipes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nodeType="clickEffect" fill="hold">
                      <p:stCondLst>
                        <p:cond delay="indefinite"/>
                      </p:stCondLst>
                      <p:childTnLst>
                        <p:par>
                          <p:cTn id="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6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1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Grupos de trabalho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Cada grupo de trabalho tem 1 ou 2 elementos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grupo tem que efetuar uma implementação precisa dos problemas propostos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trabalho será avaliado essencialmente de acordo com as funcionalidades que apresenta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Os trabalhos são desenvolvidos fora das aulas práticas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A nota atribuída aos trabalhos efetuados não será necessariamente a mesma para todos os elementos do grupo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O plágio será fortemente penalizado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Faltas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pt-PT" sz="2400" spc="-1" strike="noStrike">
                <a:solidFill>
                  <a:srgbClr val="000000"/>
                </a:solidFill>
                <a:latin typeface="Arial"/>
              </a:rPr>
              <a:t>Frequência das aulas P é obrigatória 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O estudante que faltar injustificadamente a mais de 20% das aulas com componente prática: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reprova automaticamente à respetiva unidade curricular, ficando impedido de apresentar-se a qualquer prova da mesma durante o respetivo ano lectivo.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2143</TotalTime>
  <Application>LibreOffice/6.4.7.2$Linux_X86_64 LibreOffice_project/40$Build-2</Application>
  <Words>1504</Words>
  <Paragraphs>181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2022-09-20T13:07:17Z</dcterms:modified>
  <cp:revision>181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