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jpeg" ContentType="image/jpeg"/>
  <Override PartName="/ppt/media/image12.png" ContentType="image/png"/>
  <Override PartName="/ppt/media/image7.png" ContentType="image/png"/>
  <Override PartName="/ppt/media/image8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ED8346-93D0-4757-A6E7-4DAA55ADF476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60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C4C152C-5FA1-494C-93C6-69AC8C44027A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1CF8A6-5FDD-471F-8A78-8298914D52D6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60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242D16F-21F4-4CE7-B01E-D9452586F7C9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Relações entre 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258920" y="1125360"/>
            <a:ext cx="6832080" cy="516528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381560" y="6284880"/>
            <a:ext cx="4387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Operating Systems Principles and Practice, Anderson and Dahlin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Linux Chart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Picture 3" descr="A picture containing timeline&#10;&#10;Description automatically generated"/>
          <p:cNvPicPr/>
          <p:nvPr/>
        </p:nvPicPr>
        <p:blipFill>
          <a:blip r:embed="rId1"/>
          <a:srcRect l="9861" t="6999" r="9507" b="2002"/>
          <a:stretch/>
        </p:blipFill>
        <p:spPr>
          <a:xfrm>
            <a:off x="57240" y="1268640"/>
            <a:ext cx="9086400" cy="461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Interface Utilizador-SO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Interpretador de comandos (CLI)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447840" y="1844640"/>
            <a:ext cx="8300520" cy="432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Interface Utilizador-SO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Interpretador de comandos (CLI)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Pode estar incluído no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kernel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ou funcionar como um programa de sistema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 programa independente designado de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shell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Bourne shell, C shell, Korn shell,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Função principal: ler e executar comandos do utilizador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Muitos destes comandos estão relacionados com a gestão de ficheiros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código que efetivamente manipula os ficheiros pode estar integrado no interpretador de comandos ou usar programas independentes deste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Comandos internos e externos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Comando </a:t>
            </a:r>
            <a:r>
              <a:rPr b="1" lang="pt-PT" sz="1200" spc="-1" strike="noStrike">
                <a:solidFill>
                  <a:srgbClr val="000000"/>
                </a:solidFill>
                <a:latin typeface="Courier New"/>
              </a:rPr>
              <a:t>type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No caso de serem programas independentes a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shell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não necessita de perceber quais os efeitos do comando executado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Interface Utilizador-SO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Interface gráfica (GUI)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539640" y="1773360"/>
            <a:ext cx="7811640" cy="439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Interface Utilizador-SO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Interface gráfica (GUI)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Sistema baseado em janelas e menus e preparado para ser manipulado através do rato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Usando o rato o utilizador pode seleccionar ficheiros, executar programas e abrir vários tipos de menus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Metáfora do “ambiente de trabalho”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 primeira interface gráfica apareceu em 1973, tendo sido desenvolvida no laboratório Xerox PARC (Silicon Valley)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Vários sistemas disponibilizam GUI e CLI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Windows é GUI, mas tem CLI como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shell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de comandos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Apple Mac OS X tem Aqua como GUI e várias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shells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 disponíveis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Sistemas UNIX são em geral baseados em CLI, mas com várias GUI disponíveis (KDE, Gnome, etc)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Sistema de Ficheiros FAT32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0880" y="1124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Organização do disco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Boot sector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boot loader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partition table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BIOS parameter block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2 cópias da FAT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Zona de dados (directoria raiz no início da zona de dados)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Como encontrar conteúdo de um ficheiro?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Cluster inicial indicado na entrada de diretoria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Clusters seguintes 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numa lista ligada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através da FAT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Array de números de clusters (cada um com 32 bits)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Para cada cluster indica: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Cluster seguinte; Final ou Livre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Directorias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Constituídas por entradas de diretoria de tamanho fixo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Entradas definem nome e metadados de ficheiros e diretorias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Entradas definem cluster inicial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FAT32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0880" y="13255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Sistema de Ficheiros FAT32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rcRect l="0" t="0" r="0" b="60641"/>
          <a:stretch/>
        </p:blipFill>
        <p:spPr>
          <a:xfrm>
            <a:off x="826920" y="1989000"/>
            <a:ext cx="4762080" cy="1329840"/>
          </a:xfrm>
          <a:prstGeom prst="rect">
            <a:avLst/>
          </a:prstGeom>
          <a:ln>
            <a:noFill/>
          </a:ln>
        </p:spPr>
      </p:pic>
      <p:pic>
        <p:nvPicPr>
          <p:cNvPr id="143" name="Picture 4" descr="Image result for fat32 file allocation table"/>
          <p:cNvPicPr/>
          <p:nvPr/>
        </p:nvPicPr>
        <p:blipFill>
          <a:blip r:embed="rId2"/>
          <a:stretch/>
        </p:blipFill>
        <p:spPr>
          <a:xfrm>
            <a:off x="847800" y="3747960"/>
            <a:ext cx="3795480" cy="2549160"/>
          </a:xfrm>
          <a:prstGeom prst="rect">
            <a:avLst/>
          </a:prstGeom>
          <a:ln>
            <a:noFill/>
          </a:ln>
        </p:spPr>
      </p:pic>
      <p:pic>
        <p:nvPicPr>
          <p:cNvPr id="144" name="Picture 3" descr=""/>
          <p:cNvPicPr/>
          <p:nvPr/>
        </p:nvPicPr>
        <p:blipFill>
          <a:blip r:embed="rId3"/>
          <a:srcRect l="0" t="0" r="44143" b="0"/>
          <a:stretch/>
        </p:blipFill>
        <p:spPr>
          <a:xfrm>
            <a:off x="5651640" y="3456000"/>
            <a:ext cx="2479320" cy="314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473040" y="1700280"/>
            <a:ext cx="80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Disco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71960" y="3319560"/>
            <a:ext cx="59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5447520" y="3132000"/>
            <a:ext cx="234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Entrada de diretoria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 que é um Sistema Operativo?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Sistema Operativo é o programa base que estabelece a interface entre os programas de aplicação e 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1030" descr="1-1"/>
          <p:cNvPicPr/>
          <p:nvPr/>
        </p:nvPicPr>
        <p:blipFill>
          <a:blip r:embed="rId1"/>
          <a:stretch/>
        </p:blipFill>
        <p:spPr>
          <a:xfrm>
            <a:off x="1643040" y="2714760"/>
            <a:ext cx="5505120" cy="30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Objectivos do Sistema Operativo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Executar os programas de aplicação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Tornar o hardware mais fácil de usar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O SO cria um nível de abstração que esconde muitos dos pormenores da utilização de dispositivos específicos (usando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device drivers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Usar o hardware de forma eficiente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O SO gere os recursos de hardware do sistema de forma a tornar a sua utilização mais eficiente, justa e segura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928800" y="4071960"/>
            <a:ext cx="3428640" cy="208872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4929120" y="4572000"/>
            <a:ext cx="37144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2 últimos objectivos podem facilmente entrar em conflito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Gestão de processos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Um processo é um programa em execução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Programa é uma entidade passiva, enquanto que o processo é activo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necessita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CPU, memória, I/O, ficheiros, etc.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Dados de inicialização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Finalização de um processo deve libertar os recursos que forem reutilizáveis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com 1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tem um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Program Counter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(PC) que indica qual a próxima instrução a executar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Processo executa as instruções sequencialmente até terminar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Processo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Multi-threaded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tem 1 PC por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Tipicamente o sistema tem muitos processos, alguns do utilizador outros do SO que correm em concorrência em 1 ou mais CPUs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Concorrência obtêm-se através da multiplexagem no tempo dos CPUs entre os vários processos/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Gestão de memória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Memória física é um recurso escasso (e caro)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Todos os dados em memória antes e depois do processamento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Todas as instruções em memória para poderem ser executadas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Gestão da memória determina o que deve estar em memória em cada altura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Tentando maximizar a utilização do CPU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Disponibiliza uma utilização da memória mais transparente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Garante a segurança na utilização da memória pelos vários processos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Permite a partilha de memória entre processos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Actividades de gestão de mémória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Conhecer quais as zonas de memória livres e ocupadas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Decidir que processos e dados mover para ou para fora da memória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Alocar e desalocar espaço de memória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Gestão de armazenamento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SO disponibiliza uma vista lógica uniforme do espaço de armazenamento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Abstração das propriedades físicas da unidade de armazenamento – </a:t>
            </a:r>
            <a:r>
              <a:rPr b="1" lang="pt-PT" sz="1600" spc="-1" strike="noStrike">
                <a:solidFill>
                  <a:srgbClr val="000000"/>
                </a:solidFill>
                <a:latin typeface="Arial"/>
              </a:rPr>
              <a:t>ficheiro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Controladores distintos para tipos de unidades diferentes (disco, tape, etc)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200" spc="-1" strike="noStrike">
                <a:solidFill>
                  <a:srgbClr val="000000"/>
                </a:solidFill>
                <a:latin typeface="Arial"/>
              </a:rPr>
              <a:t>Propriedades muito diferentes (velocidade, capacidade, etc)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Sistemas de Ficheiros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Ficheiros organizados em diretorias/pastas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Permissões garantem acessos com segurança aos dados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Atividades do SO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Criar  e apagar ficheiros e diretorias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Gerir diferentes Sistemas de Ficheiros de forma integrada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Primitivas de manipulação de ficheiros e diretorias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Mapeamento dos ficheiros na unidade de armazenamento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Backups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Sub-sistema de I/O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Um dos objetivos do SO é esconder os pormenores dos dispositivos de hardware do utilizador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SO é responsável por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Gestão da memória de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Interface geral dos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device drivers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Drivers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para dispositivos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específicos de hardware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5" descr="I/O Management - Operating System Notes"/>
          <p:cNvPicPr/>
          <p:nvPr/>
        </p:nvPicPr>
        <p:blipFill>
          <a:blip r:embed="rId1"/>
          <a:stretch/>
        </p:blipFill>
        <p:spPr>
          <a:xfrm>
            <a:off x="5330880" y="2708280"/>
            <a:ext cx="3425400" cy="35334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5513400" y="6242040"/>
            <a:ext cx="2748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https://applied-programming.github.io/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Proteção e Segurança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Proteção – mecanismo do SO para controlar o acesso de processos e utilizadores aos recursos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Segurança – Defesa do sistema contra ataques internos e externos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Vasta gama: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denial-of-service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, vírus, roubo de identidade,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Sistemas permitem distinguir os utilizadores, definindo assim permissões diferentes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Identificação do utilizador (uid, gid, etc)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Associação da identificação a ficheiros e processos que o utilizador controla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Identificadores de grupo permitem a definição de políticas mais gerais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Utilizadores podem alterar o ID de forma controlada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Comando </a:t>
            </a:r>
            <a:r>
              <a:rPr b="1" lang="pt-PT" sz="1400" spc="-1" strike="noStrike">
                <a:solidFill>
                  <a:srgbClr val="000000"/>
                </a:solidFill>
                <a:latin typeface="Courier New"/>
              </a:rPr>
              <a:t>su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Comando</a:t>
            </a:r>
            <a:r>
              <a:rPr b="1" lang="pt-PT" sz="1400" spc="-1" strike="noStrike">
                <a:solidFill>
                  <a:srgbClr val="000000"/>
                </a:solidFill>
                <a:latin typeface="Courier New"/>
              </a:rPr>
              <a:t> chown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pt-PT" sz="1400" spc="-1" strike="noStrike">
                <a:solidFill>
                  <a:srgbClr val="000000"/>
                </a:solidFill>
                <a:latin typeface="Courier New"/>
              </a:rPr>
              <a:t>SUID 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bit permission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SO atuais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Ambiente gráfico com o utilizador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Multiutilizador e Multitarefa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Memória virtual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Sistemas de operação de rede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Acesso indistinto a ficheiros/dispositivos locais ou de rede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Aplicações de login remoto, correio electrónico, navegação internet, 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Enorme gama de 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device drivers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Ligação dinâmica de dispositivos (</a:t>
            </a: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plug and play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2060</TotalTime>
  <Application>LibreOffice/6.4.7.2$Linux_X86_64 LibreOffice_project/40$Build-2</Application>
  <Words>1008</Words>
  <Paragraphs>129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2022-10-03T07:43:45Z</dcterms:modified>
  <cp:revision>184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