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29.png" ContentType="image/png"/>
  <Override PartName="/ppt/media/image25.png" ContentType="image/png"/>
  <Override PartName="/ppt/media/image23.png" ContentType="image/png"/>
  <Override PartName="/ppt/media/image5.png" ContentType="image/png"/>
  <Override PartName="/ppt/media/image30.png" ContentType="image/png"/>
  <Override PartName="/ppt/media/image28.png" ContentType="image/png"/>
  <Override PartName="/ppt/media/image10.png" ContentType="image/png"/>
  <Override PartName="/ppt/media/image6.jpeg" ContentType="image/jpeg"/>
  <Override PartName="/ppt/media/image16.wmf" ContentType="image/x-wmf"/>
  <Override PartName="/ppt/media/image8.png" ContentType="image/png"/>
  <Override PartName="/ppt/media/image13.png" ContentType="image/png"/>
  <Override PartName="/ppt/media/image22.jpeg" ContentType="image/jpeg"/>
  <Override PartName="/ppt/media/image7.png" ContentType="image/png"/>
  <Override PartName="/ppt/media/image32.png" ContentType="image/png"/>
  <Override PartName="/ppt/media/image12.png" ContentType="image/png"/>
  <Override PartName="/ppt/media/image9.jpeg" ContentType="image/jpeg"/>
  <Override PartName="/ppt/media/image11.png" ContentType="image/png"/>
  <Override PartName="/ppt/media/image4.png" ContentType="image/png"/>
  <Override PartName="/ppt/media/image27.png" ContentType="image/png"/>
  <Override PartName="/ppt/media/image3.png" ContentType="image/png"/>
  <Override PartName="/ppt/media/image26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media/image17.wmf" ContentType="image/x-wmf"/>
  <Override PartName="/ppt/media/image19.png" ContentType="image/png"/>
  <Override PartName="/ppt/media/image21.png" ContentType="image/png"/>
  <Override PartName="/ppt/media/image2.jpeg" ContentType="image/jpeg"/>
  <Override PartName="/ppt/media/image18.wmf" ContentType="image/x-wmf"/>
  <Override PartName="/ppt/media/image20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23.xml.rels" ContentType="application/vnd.openxmlformats-package.relationships+xml"/>
  <Override PartName="/ppt/slides/_rels/slide28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3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34.xml.rels" ContentType="application/vnd.openxmlformats-package.relationships+xml"/>
  <Override PartName="/ppt/slides/_rels/slide6.xml.rels" ContentType="application/vnd.openxmlformats-package.relationships+xml"/>
  <Override PartName="/ppt/slides/_rels/slide33.xml.rels" ContentType="application/vnd.openxmlformats-package.relationships+xml"/>
  <Override PartName="/ppt/slides/_rels/slide5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80880" y="36594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97920" y="129528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380880" y="3659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97920" y="3659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3163320" y="129528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5945760" y="129528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380880" y="36594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3163320" y="36594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body"/>
          </p:nvPr>
        </p:nvSpPr>
        <p:spPr>
          <a:xfrm>
            <a:off x="5945760" y="36594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subTitle"/>
          </p:nvPr>
        </p:nvSpPr>
        <p:spPr>
          <a:xfrm>
            <a:off x="380880" y="129528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97920" y="129528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subTitle"/>
          </p:nvPr>
        </p:nvSpPr>
        <p:spPr>
          <a:xfrm>
            <a:off x="380880" y="152280"/>
            <a:ext cx="8000640" cy="282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97920" y="129528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380880" y="3659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380880" y="129528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97920" y="129528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597920" y="3659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597920" y="129528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380880" y="36594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380880" y="36594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597920" y="129528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380880" y="3659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4597920" y="3659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3163320" y="129528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5945760" y="129528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body"/>
          </p:nvPr>
        </p:nvSpPr>
        <p:spPr>
          <a:xfrm>
            <a:off x="380880" y="36594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body"/>
          </p:nvPr>
        </p:nvSpPr>
        <p:spPr>
          <a:xfrm>
            <a:off x="3163320" y="36594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7"/>
          <p:cNvSpPr>
            <a:spLocks noGrp="1"/>
          </p:cNvSpPr>
          <p:nvPr>
            <p:ph type="body"/>
          </p:nvPr>
        </p:nvSpPr>
        <p:spPr>
          <a:xfrm>
            <a:off x="5945760" y="36594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97920" y="129528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380880" y="152280"/>
            <a:ext cx="8000640" cy="282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97920" y="129528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380880" y="3659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97920" y="129528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97920" y="3659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97920" y="129528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380880" y="36594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7" descr="ieeta"/>
          <p:cNvPicPr/>
          <p:nvPr/>
        </p:nvPicPr>
        <p:blipFill>
          <a:blip r:embed="rId2"/>
          <a:srcRect l="0" t="0" r="88711" b="0"/>
          <a:stretch/>
        </p:blipFill>
        <p:spPr>
          <a:xfrm>
            <a:off x="7610400" y="76320"/>
            <a:ext cx="533160" cy="77580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152280" y="990720"/>
            <a:ext cx="8610120" cy="15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Line 2"/>
          <p:cNvSpPr/>
          <p:nvPr/>
        </p:nvSpPr>
        <p:spPr>
          <a:xfrm>
            <a:off x="228600" y="888840"/>
            <a:ext cx="8610480" cy="0"/>
          </a:xfrm>
          <a:prstGeom prst="line">
            <a:avLst/>
          </a:prstGeom>
          <a:ln w="57240">
            <a:solidFill>
              <a:srgbClr val="2a476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3"/>
          <p:cNvSpPr/>
          <p:nvPr/>
        </p:nvSpPr>
        <p:spPr>
          <a:xfrm>
            <a:off x="5410080" y="6400800"/>
            <a:ext cx="3546000" cy="2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8DB5D35B-FC65-4A6E-B8D1-6D32876D15A0}" type="slidenum">
              <a:rPr b="1" lang="pt-PT" sz="1400" spc="-1" strike="noStrike">
                <a:solidFill>
                  <a:srgbClr val="2a476f"/>
                </a:solidFill>
                <a:latin typeface="Arial"/>
              </a:rPr>
              <a:t>&lt;número&gt;</a:t>
            </a:fld>
            <a:endParaRPr b="0" lang="pt-PT" sz="1400" spc="-1" strike="noStrike">
              <a:latin typeface="Arial"/>
            </a:endParaRPr>
          </a:p>
        </p:txBody>
      </p:sp>
      <p:sp>
        <p:nvSpPr>
          <p:cNvPr id="4" name="CustomShape 4"/>
          <p:cNvSpPr/>
          <p:nvPr/>
        </p:nvSpPr>
        <p:spPr>
          <a:xfrm>
            <a:off x="152280" y="6400800"/>
            <a:ext cx="3546000" cy="2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2a476f"/>
                </a:solidFill>
                <a:latin typeface="Arial"/>
              </a:rPr>
              <a:t>DETI/UA</a:t>
            </a:r>
            <a:endParaRPr b="0" lang="pt-PT" sz="1400" spc="-1" strike="noStrike">
              <a:latin typeface="Arial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8205840" y="69840"/>
            <a:ext cx="848880" cy="747360"/>
            <a:chOff x="8205840" y="69840"/>
            <a:chExt cx="848880" cy="747360"/>
          </a:xfrm>
        </p:grpSpPr>
        <p:pic>
          <p:nvPicPr>
            <p:cNvPr id="6" name="Imagem 13" descr=""/>
            <p:cNvPicPr/>
            <p:nvPr/>
          </p:nvPicPr>
          <p:blipFill>
            <a:blip r:embed="rId3"/>
            <a:srcRect l="0" t="0" r="63474" b="0"/>
            <a:stretch/>
          </p:blipFill>
          <p:spPr>
            <a:xfrm>
              <a:off x="8381520" y="69840"/>
              <a:ext cx="512280" cy="5281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Picture 1" descr=""/>
            <p:cNvPicPr/>
            <p:nvPr/>
          </p:nvPicPr>
          <p:blipFill>
            <a:blip r:embed="rId4"/>
            <a:stretch/>
          </p:blipFill>
          <p:spPr>
            <a:xfrm>
              <a:off x="8205840" y="612000"/>
              <a:ext cx="848880" cy="72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Picture 2" descr=""/>
            <p:cNvPicPr/>
            <p:nvPr/>
          </p:nvPicPr>
          <p:blipFill>
            <a:blip r:embed="rId5"/>
            <a:stretch/>
          </p:blipFill>
          <p:spPr>
            <a:xfrm>
              <a:off x="8512200" y="690480"/>
              <a:ext cx="235800" cy="1267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9" name="PlaceHolder 6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Clique para editar o estilo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7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400" spc="-1" strike="noStrike">
              <a:latin typeface="Times New Roman"/>
            </a:endParaRPr>
          </a:p>
        </p:txBody>
      </p:sp>
      <p:sp>
        <p:nvSpPr>
          <p:cNvPr id="11" name="PlaceHolder 8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400" spc="-1" strike="noStrike">
              <a:latin typeface="Times New Roman"/>
            </a:endParaRPr>
          </a:p>
        </p:txBody>
      </p:sp>
      <p:sp>
        <p:nvSpPr>
          <p:cNvPr id="12" name="PlaceHolder 9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D2BCD8A0-76F4-423D-A7DC-22C94006369B}" type="slidenum">
              <a:rPr b="0" lang="pt-PT" sz="14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0" lang="pt-PT" sz="1400" spc="-1" strike="noStrike">
              <a:latin typeface="Times New Roman"/>
            </a:endParaRPr>
          </a:p>
        </p:txBody>
      </p:sp>
      <p:sp>
        <p:nvSpPr>
          <p:cNvPr id="13" name="PlaceHolder 1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Segundo nível de tópicos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Terceiro nível de tópicos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Quarto nível de tópicos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Quinto nível de tópicos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Sexto nível de tópicos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Sétimo nível de tópicos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17" descr="ieeta"/>
          <p:cNvPicPr/>
          <p:nvPr/>
        </p:nvPicPr>
        <p:blipFill>
          <a:blip r:embed="rId2"/>
          <a:srcRect l="0" t="0" r="88711" b="0"/>
          <a:stretch/>
        </p:blipFill>
        <p:spPr>
          <a:xfrm>
            <a:off x="7610400" y="76320"/>
            <a:ext cx="533160" cy="775800"/>
          </a:xfrm>
          <a:prstGeom prst="rect">
            <a:avLst/>
          </a:prstGeom>
          <a:ln>
            <a:noFill/>
          </a:ln>
        </p:spPr>
      </p:pic>
      <p:sp>
        <p:nvSpPr>
          <p:cNvPr id="51" name="CustomShape 1"/>
          <p:cNvSpPr/>
          <p:nvPr/>
        </p:nvSpPr>
        <p:spPr>
          <a:xfrm>
            <a:off x="152280" y="990720"/>
            <a:ext cx="8610120" cy="15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Line 2"/>
          <p:cNvSpPr/>
          <p:nvPr/>
        </p:nvSpPr>
        <p:spPr>
          <a:xfrm>
            <a:off x="228600" y="888840"/>
            <a:ext cx="8610480" cy="0"/>
          </a:xfrm>
          <a:prstGeom prst="line">
            <a:avLst/>
          </a:prstGeom>
          <a:ln w="57240">
            <a:solidFill>
              <a:srgbClr val="2a476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3"/>
          <p:cNvSpPr/>
          <p:nvPr/>
        </p:nvSpPr>
        <p:spPr>
          <a:xfrm>
            <a:off x="5410080" y="6400800"/>
            <a:ext cx="3546000" cy="2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84CFD1EF-B106-48BE-A658-93B0E457516D}" type="slidenum">
              <a:rPr b="1" lang="pt-PT" sz="1400" spc="-1" strike="noStrike">
                <a:solidFill>
                  <a:srgbClr val="2a476f"/>
                </a:solidFill>
                <a:latin typeface="Arial"/>
              </a:rPr>
              <a:t>&lt;número&gt;</a:t>
            </a:fld>
            <a:endParaRPr b="0" lang="pt-PT" sz="1400" spc="-1" strike="noStrike">
              <a:latin typeface="Arial"/>
            </a:endParaRPr>
          </a:p>
        </p:txBody>
      </p:sp>
      <p:sp>
        <p:nvSpPr>
          <p:cNvPr id="54" name="CustomShape 4"/>
          <p:cNvSpPr/>
          <p:nvPr/>
        </p:nvSpPr>
        <p:spPr>
          <a:xfrm>
            <a:off x="152280" y="6400800"/>
            <a:ext cx="3546000" cy="2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2a476f"/>
                </a:solidFill>
                <a:latin typeface="Arial"/>
              </a:rPr>
              <a:t>DETI/UA</a:t>
            </a:r>
            <a:endParaRPr b="0" lang="pt-PT" sz="1400" spc="-1" strike="noStrike">
              <a:latin typeface="Arial"/>
            </a:endParaRPr>
          </a:p>
        </p:txBody>
      </p:sp>
      <p:grpSp>
        <p:nvGrpSpPr>
          <p:cNvPr id="55" name="Group 5"/>
          <p:cNvGrpSpPr/>
          <p:nvPr/>
        </p:nvGrpSpPr>
        <p:grpSpPr>
          <a:xfrm>
            <a:off x="8205840" y="69840"/>
            <a:ext cx="848880" cy="747360"/>
            <a:chOff x="8205840" y="69840"/>
            <a:chExt cx="848880" cy="747360"/>
          </a:xfrm>
        </p:grpSpPr>
        <p:pic>
          <p:nvPicPr>
            <p:cNvPr id="56" name="Imagem 13" descr=""/>
            <p:cNvPicPr/>
            <p:nvPr/>
          </p:nvPicPr>
          <p:blipFill>
            <a:blip r:embed="rId3"/>
            <a:srcRect l="0" t="0" r="63474" b="0"/>
            <a:stretch/>
          </p:blipFill>
          <p:spPr>
            <a:xfrm>
              <a:off x="8381520" y="69840"/>
              <a:ext cx="512280" cy="5281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7" name="Picture 1" descr=""/>
            <p:cNvPicPr/>
            <p:nvPr/>
          </p:nvPicPr>
          <p:blipFill>
            <a:blip r:embed="rId4"/>
            <a:stretch/>
          </p:blipFill>
          <p:spPr>
            <a:xfrm>
              <a:off x="8205840" y="612000"/>
              <a:ext cx="848880" cy="72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8" name="Picture 2" descr=""/>
            <p:cNvPicPr/>
            <p:nvPr/>
          </p:nvPicPr>
          <p:blipFill>
            <a:blip r:embed="rId5"/>
            <a:stretch/>
          </p:blipFill>
          <p:spPr>
            <a:xfrm>
              <a:off x="8512200" y="690480"/>
              <a:ext cx="235800" cy="1267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9" name="PlaceHolder 6"/>
          <p:cNvSpPr>
            <a:spLocks noGrp="1"/>
          </p:cNvSpPr>
          <p:nvPr>
            <p:ph type="title"/>
          </p:nvPr>
        </p:nvSpPr>
        <p:spPr>
          <a:xfrm>
            <a:off x="380880" y="152280"/>
            <a:ext cx="8000640" cy="60912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Clique para editar o estilo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PlaceHolder 7"/>
          <p:cNvSpPr>
            <a:spLocks noGrp="1"/>
          </p:cNvSpPr>
          <p:nvPr>
            <p:ph type="body"/>
          </p:nvPr>
        </p:nvSpPr>
        <p:spPr>
          <a:xfrm>
            <a:off x="380880" y="1295280"/>
            <a:ext cx="822924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Clique para editar os estilos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Segundo nível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Terceiro nível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Quarto nível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Char char="»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Quinto nível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8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400" spc="-1" strike="noStrike">
              <a:latin typeface="Times New Roman"/>
            </a:endParaRPr>
          </a:p>
        </p:txBody>
      </p:sp>
      <p:sp>
        <p:nvSpPr>
          <p:cNvPr id="62" name="PlaceHolder 9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400" spc="-1" strike="noStrike">
              <a:latin typeface="Times New Roman"/>
            </a:endParaRPr>
          </a:p>
        </p:txBody>
      </p:sp>
      <p:sp>
        <p:nvSpPr>
          <p:cNvPr id="63" name="PlaceHolder 10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E69FB21E-2B68-480E-B371-737377E25D8D}" type="slidenum">
              <a:rPr b="0" lang="pt-PT" sz="14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0" lang="pt-PT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wmf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wmf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8.wmf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179280" y="2544840"/>
            <a:ext cx="878472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pt-PT" sz="3600" spc="-1" strike="noStrike">
                <a:solidFill>
                  <a:srgbClr val="000000"/>
                </a:solidFill>
                <a:latin typeface="Arial"/>
              </a:rPr>
              <a:t>Sistemas Operativos</a:t>
            </a:r>
            <a:br/>
            <a:br/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Licenciatura Engenharia Informática</a:t>
            </a:r>
            <a:br/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Licenciatura Engenharia Computacional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1371600" y="4289400"/>
            <a:ext cx="6400440" cy="1371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  <a:spcBef>
                <a:spcPts val="641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pt-PT" sz="3200" spc="-1" strike="noStrike">
                <a:solidFill>
                  <a:srgbClr val="008000"/>
                </a:solidFill>
                <a:latin typeface="Arial"/>
              </a:rPr>
              <a:t>Ano letivo 2022/2023</a:t>
            </a:r>
            <a:endParaRPr b="0" lang="pt-PT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pt-PT" sz="2400" spc="-1" strike="noStrike">
                <a:solidFill>
                  <a:srgbClr val="008000"/>
                </a:solidFill>
                <a:latin typeface="Arial"/>
              </a:rPr>
              <a:t>Nuno Lau (nunolau@ua.pt)</a:t>
            </a:r>
            <a:endParaRPr b="0" lang="pt-P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Microkernel (MINIX)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380880" y="5229360"/>
            <a:ext cx="8229240" cy="1079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Open Source project (MINIX 3 – www.minix3.org)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Kernel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has ~4k lines of code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Linux has 5M lines of code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1" name="Picture 2" descr=""/>
          <p:cNvPicPr/>
          <p:nvPr/>
        </p:nvPicPr>
        <p:blipFill>
          <a:blip r:embed="rId1"/>
          <a:stretch/>
        </p:blipFill>
        <p:spPr>
          <a:xfrm>
            <a:off x="34920" y="981000"/>
            <a:ext cx="8911800" cy="4176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Máquinas Virtuais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As máquinas virtuais levam a organização em camadas até ao limite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Ambientes de execução virtuais, possivelmente a executar SO distintos, em que os recursos do computador (CPU, memória, discos, etc) parecem ser exclusivos apesar de serem partilhados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O SO cria a ilusão de que cada processo corre no seu processador com a sua memória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Vários sistemas operativos podem executar concorrentemente em máquinas virtuais distintas tendo cada um o seu conjunto de processos em execução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Full Virtualization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Emulação do hardware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Através do </a:t>
            </a:r>
            <a:r>
              <a:rPr b="0" i="1" lang="pt-PT" sz="2000" spc="-1" strike="noStrike">
                <a:solidFill>
                  <a:srgbClr val="000000"/>
                </a:solidFill>
                <a:latin typeface="Arial"/>
              </a:rPr>
              <a:t>host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 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Transparente para o(s) </a:t>
            </a:r>
            <a:r>
              <a:rPr b="0" i="1" lang="pt-PT" sz="2400" spc="-1" strike="noStrike">
                <a:solidFill>
                  <a:srgbClr val="000000"/>
                </a:solidFill>
                <a:latin typeface="Arial"/>
              </a:rPr>
              <a:t>guest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 SO(s)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Exemplos: Virtual Box, VMWare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6" name="Picture 2" descr=""/>
          <p:cNvPicPr/>
          <p:nvPr/>
        </p:nvPicPr>
        <p:blipFill>
          <a:blip r:embed="rId1"/>
          <a:stretch/>
        </p:blipFill>
        <p:spPr>
          <a:xfrm>
            <a:off x="1907640" y="3069000"/>
            <a:ext cx="5616360" cy="3328200"/>
          </a:xfrm>
          <a:prstGeom prst="rect">
            <a:avLst/>
          </a:prstGeom>
          <a:ln>
            <a:noFill/>
          </a:ln>
        </p:spPr>
      </p:pic>
      <p:sp>
        <p:nvSpPr>
          <p:cNvPr id="127" name="CustomShape 3"/>
          <p:cNvSpPr/>
          <p:nvPr/>
        </p:nvSpPr>
        <p:spPr>
          <a:xfrm>
            <a:off x="6518520" y="6354720"/>
            <a:ext cx="102240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</a:rPr>
              <a:t>UPC, ASO, Serral </a:t>
            </a:r>
            <a:endParaRPr b="0" lang="pt-PT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Paravirtualization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Execução concorrente de vários SOs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Necessita de suporte de hardware e dos SOs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Exemplos: Xen, UML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0" name="Picture 3" descr=""/>
          <p:cNvPicPr/>
          <p:nvPr/>
        </p:nvPicPr>
        <p:blipFill>
          <a:blip r:embed="rId1"/>
          <a:stretch/>
        </p:blipFill>
        <p:spPr>
          <a:xfrm>
            <a:off x="1763640" y="2997000"/>
            <a:ext cx="5595840" cy="3357360"/>
          </a:xfrm>
          <a:prstGeom prst="rect">
            <a:avLst/>
          </a:prstGeom>
          <a:ln>
            <a:noFill/>
          </a:ln>
        </p:spPr>
      </p:pic>
      <p:sp>
        <p:nvSpPr>
          <p:cNvPr id="131" name="CustomShape 3"/>
          <p:cNvSpPr/>
          <p:nvPr/>
        </p:nvSpPr>
        <p:spPr>
          <a:xfrm>
            <a:off x="6444360" y="6247080"/>
            <a:ext cx="102240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</a:rPr>
              <a:t>UPC, ASO, Serral </a:t>
            </a:r>
            <a:endParaRPr b="0" lang="pt-PT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OS Virtualization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Colaboração entre </a:t>
            </a:r>
            <a:r>
              <a:rPr b="0" i="1" lang="pt-PT" sz="2400" spc="-1" strike="noStrike">
                <a:solidFill>
                  <a:srgbClr val="000000"/>
                </a:solidFill>
                <a:latin typeface="Arial"/>
              </a:rPr>
              <a:t>host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 e </a:t>
            </a:r>
            <a:r>
              <a:rPr b="0" i="1" lang="pt-PT" sz="2400" spc="-1" strike="noStrike">
                <a:solidFill>
                  <a:srgbClr val="000000"/>
                </a:solidFill>
                <a:latin typeface="Arial"/>
              </a:rPr>
              <a:t>guests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Acesso direto ao hardware dos</a:t>
            </a:r>
            <a:r>
              <a:rPr b="0" i="1" lang="pt-PT" sz="2000" spc="-1" strike="noStrike">
                <a:solidFill>
                  <a:srgbClr val="000000"/>
                </a:solidFill>
                <a:latin typeface="Arial"/>
              </a:rPr>
              <a:t> guests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Pode executar em </a:t>
            </a:r>
            <a:r>
              <a:rPr b="0" i="1" lang="pt-PT" sz="2000" spc="-1" strike="noStrike">
                <a:solidFill>
                  <a:srgbClr val="000000"/>
                </a:solidFill>
                <a:latin typeface="Arial"/>
              </a:rPr>
              <a:t>userspace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Necessita de suporte do SO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i="1" lang="pt-PT" sz="2000" spc="-1" strike="noStrike">
                <a:solidFill>
                  <a:srgbClr val="000000"/>
                </a:solidFill>
                <a:latin typeface="Arial"/>
              </a:rPr>
              <a:t>Host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 e </a:t>
            </a:r>
            <a:r>
              <a:rPr b="0" i="1" lang="pt-PT" sz="2000" spc="-1" strike="noStrike">
                <a:solidFill>
                  <a:srgbClr val="000000"/>
                </a:solidFill>
                <a:latin typeface="Arial"/>
              </a:rPr>
              <a:t>guests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 usam o mesmo SO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Exemplos: Docker.io, Solaris containers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4" name="Picture 2" descr=""/>
          <p:cNvPicPr/>
          <p:nvPr/>
        </p:nvPicPr>
        <p:blipFill>
          <a:blip r:embed="rId1"/>
          <a:stretch/>
        </p:blipFill>
        <p:spPr>
          <a:xfrm>
            <a:off x="1979640" y="3789000"/>
            <a:ext cx="5018760" cy="2708640"/>
          </a:xfrm>
          <a:prstGeom prst="rect">
            <a:avLst/>
          </a:prstGeom>
          <a:ln>
            <a:noFill/>
          </a:ln>
        </p:spPr>
      </p:pic>
      <p:sp>
        <p:nvSpPr>
          <p:cNvPr id="135" name="CustomShape 3"/>
          <p:cNvSpPr/>
          <p:nvPr/>
        </p:nvSpPr>
        <p:spPr>
          <a:xfrm>
            <a:off x="5971320" y="6390360"/>
            <a:ext cx="102240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</a:rPr>
              <a:t>UPC, ASO, Serral </a:t>
            </a:r>
            <a:endParaRPr b="0" lang="pt-PT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VMware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539640" y="1700280"/>
            <a:ext cx="8103960" cy="4114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8" name="Picture 3" descr=""/>
          <p:cNvPicPr/>
          <p:nvPr/>
        </p:nvPicPr>
        <p:blipFill>
          <a:blip r:embed="rId1"/>
          <a:srcRect l="380" t="3047" r="380" b="4317"/>
          <a:stretch/>
        </p:blipFill>
        <p:spPr>
          <a:xfrm>
            <a:off x="1714680" y="1722600"/>
            <a:ext cx="5803560" cy="4063680"/>
          </a:xfrm>
          <a:prstGeom prst="rect">
            <a:avLst/>
          </a:prstGeom>
          <a:ln w="38160">
            <a:solidFill>
              <a:srgbClr val="cc6600"/>
            </a:solidFill>
            <a:miter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Java Virtual Machine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539640" y="1700280"/>
            <a:ext cx="8103960" cy="4114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1" name="Picture 3" descr=""/>
          <p:cNvPicPr/>
          <p:nvPr/>
        </p:nvPicPr>
        <p:blipFill>
          <a:blip r:embed="rId1"/>
          <a:srcRect l="395" t="18935" r="395" b="18935"/>
          <a:stretch/>
        </p:blipFill>
        <p:spPr>
          <a:xfrm>
            <a:off x="1643040" y="2286000"/>
            <a:ext cx="5952600" cy="2795400"/>
          </a:xfrm>
          <a:prstGeom prst="rect">
            <a:avLst/>
          </a:prstGeom>
          <a:ln w="38160">
            <a:solidFill>
              <a:srgbClr val="cc6600"/>
            </a:solidFill>
            <a:miter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Desenvolvimento em Java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539640" y="1700280"/>
            <a:ext cx="8103960" cy="4114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4" name="Picture 5" descr=""/>
          <p:cNvPicPr/>
          <p:nvPr/>
        </p:nvPicPr>
        <p:blipFill>
          <a:blip r:embed="rId1"/>
          <a:stretch/>
        </p:blipFill>
        <p:spPr>
          <a:xfrm>
            <a:off x="2071800" y="1571760"/>
            <a:ext cx="5132160" cy="4300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Tópico prático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spcAft>
                <a:spcPts val="1199"/>
              </a:spcAft>
              <a:tabLst>
                <a:tab algn="l" pos="0"/>
              </a:tabLst>
            </a:pPr>
            <a:r>
              <a:rPr b="1" lang="pt-PT" sz="3200" spc="-1" strike="noStrike">
                <a:solidFill>
                  <a:srgbClr val="000000"/>
                </a:solidFill>
                <a:latin typeface="Arial"/>
              </a:rPr>
              <a:t>Módulos em Linux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9933"/>
              </a:buClr>
              <a:buSzPct val="120000"/>
              <a:buFont typeface="Symbol" charset="2"/>
              <a:buChar char=""/>
              <a:tabLst>
                <a:tab algn="l" pos="0"/>
              </a:tabLst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O Linux pode carregar e remover módulos do </a:t>
            </a:r>
            <a:r>
              <a:rPr b="0" i="1" lang="pt-PT" sz="2800" spc="-1" strike="noStrike">
                <a:solidFill>
                  <a:srgbClr val="000000"/>
                </a:solidFill>
                <a:latin typeface="Arial"/>
              </a:rPr>
              <a:t>kernel</a:t>
            </a: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 durante a sua execução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2a476f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São necessárias permissões de </a:t>
            </a:r>
            <a:r>
              <a:rPr b="0" i="1" lang="pt-PT" sz="2400" spc="-1" strike="noStrike">
                <a:solidFill>
                  <a:srgbClr val="000000"/>
                </a:solidFill>
                <a:latin typeface="Arial"/>
              </a:rPr>
              <a:t>superuser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2a476f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Comandos principais: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1" lang="pt-PT" sz="2000" spc="-1" strike="noStrike">
                <a:solidFill>
                  <a:srgbClr val="000000"/>
                </a:solidFill>
                <a:latin typeface="Courier New"/>
              </a:rPr>
              <a:t>lsmod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1" lang="pt-PT" sz="2000" spc="-1" strike="noStrike">
                <a:solidFill>
                  <a:srgbClr val="000000"/>
                </a:solidFill>
                <a:latin typeface="Courier New"/>
              </a:rPr>
              <a:t>modinfo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1" lang="pt-PT" sz="2000" spc="-1" strike="noStrike">
                <a:solidFill>
                  <a:srgbClr val="000000"/>
                </a:solidFill>
                <a:latin typeface="Courier New"/>
              </a:rPr>
              <a:t>modprobe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1" lang="pt-PT" sz="2000" spc="-1" strike="noStrike">
                <a:solidFill>
                  <a:srgbClr val="000000"/>
                </a:solidFill>
                <a:latin typeface="Courier New"/>
              </a:rPr>
              <a:t>rmmod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Processo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Programa em execução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Criar um processo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Inicialização do Sistema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Execução de chamada ao sistema por processo em execução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Pedido do utilizador para criar novo processo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Início de um </a:t>
            </a:r>
            <a:r>
              <a:rPr b="0" i="1" lang="pt-PT" sz="2400" spc="-1" strike="noStrike">
                <a:solidFill>
                  <a:srgbClr val="000000"/>
                </a:solidFill>
                <a:latin typeface="Arial"/>
              </a:rPr>
              <a:t>batch script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Processos podem correr em: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i="1" lang="pt-PT" sz="2400" spc="-1" strike="noStrike">
                <a:solidFill>
                  <a:srgbClr val="000000"/>
                </a:solidFill>
                <a:latin typeface="Arial"/>
              </a:rPr>
              <a:t>foreground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: interage com utilizador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i="1" lang="pt-PT" sz="2400" spc="-1" strike="noStrike">
                <a:solidFill>
                  <a:srgbClr val="000000"/>
                </a:solidFill>
                <a:latin typeface="Arial"/>
              </a:rPr>
              <a:t>background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: executa sem interação, </a:t>
            </a:r>
            <a:r>
              <a:rPr b="0" i="1" lang="pt-PT" sz="2400" spc="-1" strike="noStrike">
                <a:solidFill>
                  <a:srgbClr val="000000"/>
                </a:solidFill>
                <a:latin typeface="Arial"/>
              </a:rPr>
              <a:t>daemon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Interrupções/Excepções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Considerar um computador com apenas 1 CPU que está a executar o seguinte código: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pt-PT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pt-PT" sz="2000" spc="-1" strike="noStrike">
                <a:solidFill>
                  <a:srgbClr val="000000"/>
                </a:solidFill>
                <a:latin typeface="Courier New"/>
              </a:rPr>
              <a:t>while(1) {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pt-PT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pt-PT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pt-PT" sz="2000" spc="-1" strike="noStrike">
                <a:solidFill>
                  <a:srgbClr val="000000"/>
                </a:solidFill>
                <a:latin typeface="Courier New"/>
              </a:rPr>
              <a:t>i++;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pt-PT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pt-PT" sz="20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  <a:tabLst>
                <a:tab algn="l" pos="0"/>
              </a:tabLst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Como pode o Sistema Operativo obter o controlo do computador?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Processo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Programa em execução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Criar um processo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Inicialização do Sistema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Execução de chamada ao sistema por processo em execução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Pedido do utilizador para criar novo processo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Início de um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batch script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Processos podem correr em: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foreground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interage com utilizador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background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executa sem interação,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daemon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Memória de um processo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539640" y="1700280"/>
            <a:ext cx="8103960" cy="4114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3" name="Picture 2" descr=""/>
          <p:cNvPicPr/>
          <p:nvPr/>
        </p:nvPicPr>
        <p:blipFill>
          <a:blip r:embed="rId1"/>
          <a:stretch/>
        </p:blipFill>
        <p:spPr>
          <a:xfrm>
            <a:off x="1685880" y="1467000"/>
            <a:ext cx="5771880" cy="440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Memória processo/OS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539640" y="1700280"/>
            <a:ext cx="8103960" cy="4114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6" name="Picture 2" descr=""/>
          <p:cNvPicPr/>
          <p:nvPr/>
        </p:nvPicPr>
        <p:blipFill>
          <a:blip r:embed="rId1"/>
          <a:stretch/>
        </p:blipFill>
        <p:spPr>
          <a:xfrm>
            <a:off x="588960" y="1413000"/>
            <a:ext cx="7799040" cy="4633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Estados de um processo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Um processo em execução pode estar nos seguintes estados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i="1" lang="pt-PT" sz="2800" spc="-1" strike="noStrike">
                <a:solidFill>
                  <a:srgbClr val="000000"/>
                </a:solidFill>
                <a:latin typeface="Arial"/>
              </a:rPr>
              <a:t>New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i="1" lang="pt-PT" sz="2800" spc="-1" strike="noStrike">
                <a:solidFill>
                  <a:srgbClr val="000000"/>
                </a:solidFill>
                <a:latin typeface="Arial"/>
              </a:rPr>
              <a:t>Running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i="1" lang="pt-PT" sz="2800" spc="-1" strike="noStrike">
                <a:solidFill>
                  <a:srgbClr val="000000"/>
                </a:solidFill>
                <a:latin typeface="Arial"/>
              </a:rPr>
              <a:t>Waiting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i="1" lang="pt-PT" sz="2800" spc="-1" strike="noStrike">
                <a:solidFill>
                  <a:srgbClr val="000000"/>
                </a:solidFill>
                <a:latin typeface="Arial"/>
              </a:rPr>
              <a:t>Ready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i="1" lang="pt-PT" sz="2800" spc="-1" strike="noStrike">
                <a:solidFill>
                  <a:srgbClr val="000000"/>
                </a:solidFill>
                <a:latin typeface="Arial"/>
              </a:rPr>
              <a:t>Terminated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Estados de um processo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60" name="Picture 8" descr=""/>
          <p:cNvPicPr/>
          <p:nvPr/>
        </p:nvPicPr>
        <p:blipFill>
          <a:blip r:embed="rId1"/>
          <a:srcRect l="458" t="24142" r="690" b="24418"/>
          <a:stretch/>
        </p:blipFill>
        <p:spPr>
          <a:xfrm>
            <a:off x="1627200" y="2363760"/>
            <a:ext cx="5901840" cy="2303280"/>
          </a:xfrm>
          <a:prstGeom prst="rect">
            <a:avLst/>
          </a:prstGeom>
          <a:ln w="38160">
            <a:solidFill>
              <a:srgbClr val="cc6600"/>
            </a:solidFill>
            <a:miter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i="1" lang="pt-PT" sz="3600" spc="-1" strike="noStrike">
                <a:solidFill>
                  <a:srgbClr val="000000"/>
                </a:solidFill>
                <a:latin typeface="Arial"/>
              </a:rPr>
              <a:t>Process Control Block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O </a:t>
            </a:r>
            <a:r>
              <a:rPr b="0" i="1" lang="pt-PT" sz="2400" spc="-1" strike="noStrike">
                <a:solidFill>
                  <a:srgbClr val="000000"/>
                </a:solidFill>
                <a:latin typeface="Arial"/>
              </a:rPr>
              <a:t>Process Control Block 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(PCB) é a estrutura que, no SO, armazena a informação sobre um processo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Inclui os seguintes dados: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Estado do processo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i="1" lang="pt-PT" sz="2000" spc="-1" strike="noStrike">
                <a:solidFill>
                  <a:srgbClr val="000000"/>
                </a:solidFill>
                <a:latin typeface="Arial"/>
              </a:rPr>
              <a:t>Program Counter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Registos do CPU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Tipo de escalonamento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Informação sobre a memória do processo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Informação sobre I/O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i="1" lang="pt-PT" sz="2000" spc="-1" strike="noStrike">
                <a:solidFill>
                  <a:srgbClr val="000000"/>
                </a:solidFill>
                <a:latin typeface="Arial"/>
              </a:rPr>
              <a:t>Accounting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i="1" lang="pt-PT" sz="3600" spc="-1" strike="noStrike">
                <a:solidFill>
                  <a:srgbClr val="000000"/>
                </a:solidFill>
                <a:latin typeface="Arial"/>
              </a:rPr>
              <a:t>Process Control Block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64" name="Picture 7" descr=""/>
          <p:cNvPicPr/>
          <p:nvPr/>
        </p:nvPicPr>
        <p:blipFill>
          <a:blip r:embed="rId1"/>
          <a:srcRect l="27088" t="364" r="27413" b="1083"/>
          <a:stretch/>
        </p:blipFill>
        <p:spPr>
          <a:xfrm>
            <a:off x="3332160" y="1809720"/>
            <a:ext cx="2387160" cy="3877920"/>
          </a:xfrm>
          <a:prstGeom prst="rect">
            <a:avLst/>
          </a:prstGeom>
          <a:ln w="38160">
            <a:solidFill>
              <a:srgbClr val="cc6600"/>
            </a:solidFill>
            <a:miter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i="1" lang="pt-PT" sz="3600" spc="-1" strike="noStrike">
                <a:solidFill>
                  <a:srgbClr val="000000"/>
                </a:solidFill>
                <a:latin typeface="Arial"/>
              </a:rPr>
              <a:t>Process Control Block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66" name="Picture 22" descr=""/>
          <p:cNvPicPr/>
          <p:nvPr/>
        </p:nvPicPr>
        <p:blipFill>
          <a:blip r:embed="rId1"/>
          <a:stretch/>
        </p:blipFill>
        <p:spPr>
          <a:xfrm>
            <a:off x="971640" y="1636560"/>
            <a:ext cx="7089480" cy="3952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Mudança de contexto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Quando o SO troca o processo que está no estado </a:t>
            </a:r>
            <a:r>
              <a:rPr b="0" i="1" lang="pt-PT" sz="3200" spc="-1" strike="noStrike">
                <a:solidFill>
                  <a:srgbClr val="000000"/>
                </a:solidFill>
                <a:latin typeface="Arial"/>
              </a:rPr>
              <a:t>Running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9" name="Picture 6" descr=""/>
          <p:cNvPicPr/>
          <p:nvPr/>
        </p:nvPicPr>
        <p:blipFill>
          <a:blip r:embed="rId1"/>
          <a:srcRect l="4803" t="871" r="4803" b="290"/>
          <a:stretch/>
        </p:blipFill>
        <p:spPr>
          <a:xfrm>
            <a:off x="2195640" y="2482920"/>
            <a:ext cx="4928760" cy="4041360"/>
          </a:xfrm>
          <a:prstGeom prst="rect">
            <a:avLst/>
          </a:prstGeom>
          <a:ln w="38160">
            <a:solidFill>
              <a:srgbClr val="cc6600"/>
            </a:solidFill>
            <a:miter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Estruturas de suporte ao escalonamento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71" name="Picture 6" descr=""/>
          <p:cNvPicPr/>
          <p:nvPr/>
        </p:nvPicPr>
        <p:blipFill>
          <a:blip r:embed="rId1"/>
          <a:srcRect l="7365" t="517" r="7365" b="1550"/>
          <a:stretch/>
        </p:blipFill>
        <p:spPr>
          <a:xfrm>
            <a:off x="2182680" y="1708200"/>
            <a:ext cx="4817880" cy="4149360"/>
          </a:xfrm>
          <a:prstGeom prst="rect">
            <a:avLst/>
          </a:prstGeom>
          <a:ln w="38160">
            <a:solidFill>
              <a:srgbClr val="cc6600"/>
            </a:solidFill>
            <a:miter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Interrupções/Excepções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Quando o CPU deteta uma interrupção </a:t>
            </a:r>
            <a:r>
              <a:rPr b="1" lang="pt-PT" sz="2000" spc="-1" strike="noStrike">
                <a:solidFill>
                  <a:srgbClr val="000000"/>
                </a:solidFill>
                <a:latin typeface="Arial"/>
              </a:rPr>
              <a:t>abandona o código 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que está a executar e </a:t>
            </a:r>
            <a:r>
              <a:rPr b="1" lang="pt-PT" sz="2000" spc="-1" strike="noStrike">
                <a:solidFill>
                  <a:srgbClr val="000000"/>
                </a:solidFill>
                <a:latin typeface="Arial"/>
              </a:rPr>
              <a:t>transfere o controlo 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para a </a:t>
            </a:r>
            <a:r>
              <a:rPr b="1" lang="pt-PT" sz="2000" spc="-1" strike="noStrike">
                <a:solidFill>
                  <a:srgbClr val="000000"/>
                </a:solidFill>
                <a:latin typeface="Arial"/>
              </a:rPr>
              <a:t>rotina de atendimento da interrupção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O endereço da instrução interrompida deve ser salvaguardado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Porquê?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Durante a execução da rotina de atendimento as interrupções estão desativadas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Problema da interrupção perdida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Um </a:t>
            </a:r>
            <a:r>
              <a:rPr b="0" i="1" lang="pt-PT" sz="2000" spc="-1" strike="noStrike">
                <a:solidFill>
                  <a:srgbClr val="000000"/>
                </a:solidFill>
                <a:latin typeface="Arial"/>
              </a:rPr>
              <a:t>trap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 ou exceção é uma interrupção </a:t>
            </a:r>
            <a:br/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gerada por software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i="1" lang="pt-PT" sz="1600" spc="-1" strike="noStrike">
                <a:solidFill>
                  <a:srgbClr val="000000"/>
                </a:solidFill>
                <a:latin typeface="Arial"/>
              </a:rPr>
              <a:t>Access violation</a:t>
            </a: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i="1" lang="pt-PT" sz="1600" spc="-1" strike="noStrike">
                <a:solidFill>
                  <a:srgbClr val="000000"/>
                </a:solidFill>
                <a:latin typeface="Arial"/>
              </a:rPr>
              <a:t>breakpoint</a:t>
            </a: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i="1" lang="pt-PT" sz="1600" spc="-1" strike="noStrike">
                <a:solidFill>
                  <a:srgbClr val="000000"/>
                </a:solidFill>
                <a:latin typeface="Arial"/>
              </a:rPr>
              <a:t>misaligned access</a:t>
            </a: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, </a:t>
            </a:r>
            <a:br/>
            <a:r>
              <a:rPr b="0" i="1" lang="pt-PT" sz="1600" spc="-1" strike="noStrike">
                <a:solidFill>
                  <a:srgbClr val="000000"/>
                </a:solidFill>
                <a:latin typeface="Arial"/>
              </a:rPr>
              <a:t>divide by 0</a:t>
            </a: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i="1" lang="pt-PT" sz="1600" spc="-1" strike="noStrike">
                <a:solidFill>
                  <a:srgbClr val="000000"/>
                </a:solidFill>
                <a:latin typeface="Arial"/>
              </a:rPr>
              <a:t>overflow</a:t>
            </a: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i="1" lang="pt-PT" sz="1600" spc="-1" strike="noStrike">
                <a:solidFill>
                  <a:srgbClr val="000000"/>
                </a:solidFill>
                <a:latin typeface="Arial"/>
              </a:rPr>
              <a:t>illegal instruction</a:t>
            </a: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, </a:t>
            </a:r>
            <a:br/>
            <a:r>
              <a:rPr b="0" i="1" lang="pt-PT" sz="1600" spc="-1" strike="noStrike">
                <a:solidFill>
                  <a:srgbClr val="000000"/>
                </a:solidFill>
                <a:latin typeface="Arial"/>
              </a:rPr>
              <a:t>previleged instruction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Nos Sistemas operativos as interrupções </a:t>
            </a:r>
            <a:br/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são fundamentais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6" name="Picture 6" descr=""/>
          <p:cNvPicPr/>
          <p:nvPr/>
        </p:nvPicPr>
        <p:blipFill>
          <a:blip r:embed="rId1"/>
          <a:srcRect l="72264" t="0" r="0" b="3347"/>
          <a:stretch/>
        </p:blipFill>
        <p:spPr>
          <a:xfrm>
            <a:off x="6156360" y="3500280"/>
            <a:ext cx="1953720" cy="2830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Representação do escalonamento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73" name="Picture 6" descr=""/>
          <p:cNvPicPr/>
          <p:nvPr/>
        </p:nvPicPr>
        <p:blipFill>
          <a:blip r:embed="rId1"/>
          <a:srcRect l="664" t="11596" r="890" b="12133"/>
          <a:stretch/>
        </p:blipFill>
        <p:spPr>
          <a:xfrm>
            <a:off x="1690560" y="2036880"/>
            <a:ext cx="5587560" cy="3247560"/>
          </a:xfrm>
          <a:prstGeom prst="rect">
            <a:avLst/>
          </a:prstGeom>
          <a:ln w="38160">
            <a:solidFill>
              <a:srgbClr val="cc6600"/>
            </a:solidFill>
            <a:miter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Representação do escalonamento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75" name="Picture 10" descr=""/>
          <p:cNvPicPr/>
          <p:nvPr/>
        </p:nvPicPr>
        <p:blipFill>
          <a:blip r:embed="rId1"/>
          <a:srcRect l="808" t="26687" r="1011" b="26687"/>
          <a:stretch/>
        </p:blipFill>
        <p:spPr>
          <a:xfrm>
            <a:off x="1238400" y="2303640"/>
            <a:ext cx="6627600" cy="2360160"/>
          </a:xfrm>
          <a:prstGeom prst="rect">
            <a:avLst/>
          </a:prstGeom>
          <a:ln w="38160">
            <a:solidFill>
              <a:srgbClr val="cc6600"/>
            </a:solidFill>
            <a:miter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Tópico prático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Directoria </a:t>
            </a:r>
            <a:r>
              <a:rPr b="1" lang="en-US" sz="2800" spc="-1" strike="noStrike">
                <a:solidFill>
                  <a:srgbClr val="000000"/>
                </a:solidFill>
                <a:latin typeface="Courier New"/>
              </a:rPr>
              <a:t>/proc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directoria virtual (ficheiros só existem em memória)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podem ser consultadas várias informações sobre o Sistema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Permite alterar parâmetros do kernel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Contém informações gerais: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Ex: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cpuinfo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;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meminfo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; etc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Uma directoria para cada processo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Ex: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root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;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cwd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; ficheiros abertos; mapa de memória; etc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Mais informações em: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91440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http://www.tldp.org/LDP/Linux-Filesystem-Hierarchy/html/proc.html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Árvore de processos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Quando um processo cria um novo processo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Processo criador é designado de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processo pai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Novo processo é designado de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processo filho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Pode ser formada uma hierarquia de processos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Hierarquia de processos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Processo pode saber </a:t>
            </a:r>
            <a:r>
              <a:rPr b="1" i="1" lang="en-US" sz="2000" spc="-1" strike="noStrike">
                <a:solidFill>
                  <a:srgbClr val="000000"/>
                </a:solidFill>
                <a:latin typeface="Arial"/>
              </a:rPr>
              <a:t>pid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do pai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Quando filho morre é enviado o sinal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SIGCHLD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ao pai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Pai recolhe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exit code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dos filhos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Quando pai morre, filho é herdado pelo processo 1 (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init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 partir do kernel 3.4, um processo pode nomear-se como pai dos processos orfãos seus descendentes (ex: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systemd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upstart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Árvore de processos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81" name="Picture 3" descr=""/>
          <p:cNvPicPr/>
          <p:nvPr/>
        </p:nvPicPr>
        <p:blipFill>
          <a:blip r:embed="rId1"/>
          <a:srcRect l="7940" t="758" r="8129" b="507"/>
          <a:stretch/>
        </p:blipFill>
        <p:spPr>
          <a:xfrm>
            <a:off x="2265480" y="1806480"/>
            <a:ext cx="4592160" cy="4051080"/>
          </a:xfrm>
          <a:prstGeom prst="rect">
            <a:avLst/>
          </a:prstGeom>
          <a:ln w="38160">
            <a:solidFill>
              <a:srgbClr val="cc6600"/>
            </a:solidFill>
            <a:miter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Tipos de processos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I/O intensivos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Fazem muitas chamadas ao sistema relacionadas com I/O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Muitos pequenos períodos</a:t>
            </a:r>
            <a:r>
              <a:rPr b="0" i="1" lang="pt-PT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de utilização do CPU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CPU intensivos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Fazem poucas chamadas I/O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Poucos e longos períodos de utilização do CPU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Num sistema com </a:t>
            </a:r>
            <a:r>
              <a:rPr b="0" i="1" lang="pt-PT" sz="2400" spc="-1" strike="noStrike">
                <a:solidFill>
                  <a:srgbClr val="000000"/>
                </a:solidFill>
                <a:latin typeface="Arial"/>
              </a:rPr>
              <a:t>timesharing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 e de modo a otimizar a utilização do CPU é positivo que a lista de processos em execução seja equilibrada entre os 2 tipos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Criação de processos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Um processo pode criar novos processos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O processo criador designa-se de processo pai e os criados de processos filhos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Os filhos podem, por sua vez, criar novos processos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Partilha de recursos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Pai e filhos partilham recursos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Filhos partilham um subconjunto dos recursos do pai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Pai e filhos não partilham recursos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Execução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Pai e filhos executam em paralelo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Pai espera que filho(s) terminem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Criação de processos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87" name="Picture 3" descr=""/>
          <p:cNvPicPr/>
          <p:nvPr/>
        </p:nvPicPr>
        <p:blipFill>
          <a:blip r:embed="rId1"/>
          <a:srcRect l="384" t="33248" r="576" b="33248"/>
          <a:stretch/>
        </p:blipFill>
        <p:spPr>
          <a:xfrm>
            <a:off x="1795320" y="2255760"/>
            <a:ext cx="6094080" cy="1545840"/>
          </a:xfrm>
          <a:prstGeom prst="rect">
            <a:avLst/>
          </a:prstGeom>
          <a:ln w="38160">
            <a:solidFill>
              <a:srgbClr val="cc6600"/>
            </a:solidFill>
            <a:miter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Estrutura do SO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1" lang="pt-PT" sz="2000" spc="-1" strike="noStrike">
                <a:solidFill>
                  <a:srgbClr val="000000"/>
                </a:solidFill>
                <a:latin typeface="Arial"/>
              </a:rPr>
              <a:t>Monolítico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Sistema operativo contém todas as funcionalidades de forma estática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Permite código otimizado, pouco flexível, ocupa mais memória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Ex: MS-DOS; UNIX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1" lang="pt-PT" sz="2000" spc="-1" strike="noStrike">
                <a:solidFill>
                  <a:srgbClr val="000000"/>
                </a:solidFill>
                <a:latin typeface="Arial"/>
              </a:rPr>
              <a:t>Modular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Sistema operativo permite adição/configuração de funcionalidades através de integração de módulos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Custo/</a:t>
            </a:r>
            <a:r>
              <a:rPr b="0" i="1" lang="pt-PT" sz="1800" spc="-1" strike="noStrike">
                <a:solidFill>
                  <a:srgbClr val="000000"/>
                </a:solidFill>
                <a:latin typeface="Arial"/>
              </a:rPr>
              <a:t>Overhead 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da API, mais flexível, menos memória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Ex: Solaris, Linux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1" i="1" lang="pt-PT" sz="2000" spc="-1" strike="noStrike">
                <a:solidFill>
                  <a:srgbClr val="000000"/>
                </a:solidFill>
                <a:latin typeface="Arial"/>
              </a:rPr>
              <a:t>Microkernel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i="1" lang="pt-PT" sz="1800" spc="-1" strike="noStrike">
                <a:solidFill>
                  <a:srgbClr val="000000"/>
                </a:solidFill>
                <a:latin typeface="Arial"/>
              </a:rPr>
              <a:t>Kernel 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apenas com serviços básicos: </a:t>
            </a:r>
            <a:r>
              <a:rPr b="0" i="1" lang="pt-PT" sz="1800" spc="-1" strike="noStrike">
                <a:solidFill>
                  <a:srgbClr val="000000"/>
                </a:solidFill>
                <a:latin typeface="Arial"/>
              </a:rPr>
              <a:t>thread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i="1" lang="pt-PT" sz="1800" spc="-1" strike="noStrike">
                <a:solidFill>
                  <a:srgbClr val="000000"/>
                </a:solidFill>
                <a:latin typeface="Arial"/>
              </a:rPr>
              <a:t>address space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i="1" lang="pt-PT" sz="1800" spc="-1" strike="noStrike">
                <a:solidFill>
                  <a:srgbClr val="000000"/>
                </a:solidFill>
                <a:latin typeface="Arial"/>
              </a:rPr>
              <a:t>ipc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Várias funcionalidades associadas ao SO correm em modo utilizador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Pouca memória, verificável, mudanças de </a:t>
            </a:r>
            <a:r>
              <a:rPr b="0" i="1" lang="pt-PT" sz="1800" spc="-1" strike="noStrike">
                <a:solidFill>
                  <a:srgbClr val="000000"/>
                </a:solidFill>
                <a:latin typeface="Arial"/>
              </a:rPr>
              <a:t>kernel mode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 para </a:t>
            </a:r>
            <a:r>
              <a:rPr b="0" i="1" lang="pt-PT" sz="1800" spc="-1" strike="noStrike">
                <a:solidFill>
                  <a:srgbClr val="000000"/>
                </a:solidFill>
                <a:latin typeface="Arial"/>
              </a:rPr>
              <a:t>user mode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 são frequentes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Ex: MACH, MINIX, QNX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MS-DOS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10" name="Picture 4" descr=""/>
          <p:cNvPicPr/>
          <p:nvPr/>
        </p:nvPicPr>
        <p:blipFill>
          <a:blip r:embed="rId1"/>
          <a:srcRect l="11721" t="758" r="11532" b="758"/>
          <a:stretch/>
        </p:blipFill>
        <p:spPr>
          <a:xfrm>
            <a:off x="2786040" y="1714680"/>
            <a:ext cx="4196880" cy="4039920"/>
          </a:xfrm>
          <a:prstGeom prst="rect">
            <a:avLst/>
          </a:prstGeom>
          <a:ln w="38160">
            <a:solidFill>
              <a:srgbClr val="cc6600"/>
            </a:solidFill>
            <a:miter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Organização em camadas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12" name="Picture 3" descr=""/>
          <p:cNvPicPr/>
          <p:nvPr/>
        </p:nvPicPr>
        <p:blipFill>
          <a:blip r:embed="rId1"/>
          <a:srcRect l="13090" t="709" r="13090" b="709"/>
          <a:stretch/>
        </p:blipFill>
        <p:spPr>
          <a:xfrm>
            <a:off x="2786040" y="1768320"/>
            <a:ext cx="4082760" cy="4088880"/>
          </a:xfrm>
          <a:prstGeom prst="rect">
            <a:avLst/>
          </a:prstGeom>
          <a:ln w="38160">
            <a:solidFill>
              <a:srgbClr val="cc6600"/>
            </a:solidFill>
            <a:miter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UNIX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14" name="Picture 4" descr=""/>
          <p:cNvPicPr/>
          <p:nvPr/>
        </p:nvPicPr>
        <p:blipFill>
          <a:blip r:embed="rId1"/>
          <a:srcRect l="380" t="10139" r="380" b="10139"/>
          <a:stretch/>
        </p:blipFill>
        <p:spPr>
          <a:xfrm>
            <a:off x="1714680" y="1935000"/>
            <a:ext cx="6035400" cy="3636720"/>
          </a:xfrm>
          <a:prstGeom prst="rect">
            <a:avLst/>
          </a:prstGeom>
          <a:ln w="38160">
            <a:solidFill>
              <a:srgbClr val="cc6600"/>
            </a:solidFill>
            <a:miter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Abordagem Modular (Solaris)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16" name="Picture 4" descr=""/>
          <p:cNvPicPr/>
          <p:nvPr/>
        </p:nvPicPr>
        <p:blipFill>
          <a:blip r:embed="rId1"/>
          <a:srcRect l="528" t="18748" r="351" b="19215"/>
          <a:stretch/>
        </p:blipFill>
        <p:spPr>
          <a:xfrm>
            <a:off x="1643040" y="2013120"/>
            <a:ext cx="6364080" cy="2987280"/>
          </a:xfrm>
          <a:prstGeom prst="rect">
            <a:avLst/>
          </a:prstGeom>
          <a:ln w="38160">
            <a:solidFill>
              <a:srgbClr val="cc6600"/>
            </a:solidFill>
            <a:miter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Linux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18" name="Picture 2" descr=""/>
          <p:cNvPicPr/>
          <p:nvPr/>
        </p:nvPicPr>
        <p:blipFill>
          <a:blip r:embed="rId1"/>
          <a:stretch/>
        </p:blipFill>
        <p:spPr>
          <a:xfrm>
            <a:off x="993600" y="1268280"/>
            <a:ext cx="7322760" cy="4968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PhdsDETI_atri_20101112_modelo</Template>
  <TotalTime>2200</TotalTime>
  <Application>LibreOffice/6.4.7.2$Linux_X86_64 LibreOffice_project/40$Build-2</Application>
  <Words>1044</Words>
  <Paragraphs>171</Paragraphs>
  <Company>Universidade de Aveiro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1601-01-01T00:00:00Z</dcterms:created>
  <dc:creator>Nuno Lau</dc:creator>
  <dc:description/>
  <dc:language>pt-PT</dc:language>
  <cp:lastModifiedBy>Nuno Lau</cp:lastModifiedBy>
  <dcterms:modified xsi:type="dcterms:W3CDTF">2022-10-20T11:24:02Z</dcterms:modified>
  <cp:revision>192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Universidade de Aveiro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37</vt:i4>
  </property>
</Properties>
</file>