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3.png" ContentType="image/png"/>
  <Override PartName="/ppt/media/image8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856D0A7-D737-4BB0-9C63-CE45CC35A8C0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6" name="Imagem 13" descr=""/>
            <p:cNvPicPr/>
            <p:nvPr/>
          </p:nvPicPr>
          <p:blipFill>
            <a:blip r:embed="rId3"/>
            <a:srcRect l="0" t="0" r="63460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1" name="PlaceHolder 8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2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62216957-CC10-4E74-8407-5C30D20932D4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3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D4E072E-6063-4004-A644-F8C5128FA5CB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56" name="Imagem 13" descr=""/>
            <p:cNvPicPr/>
            <p:nvPr/>
          </p:nvPicPr>
          <p:blipFill>
            <a:blip r:embed="rId3"/>
            <a:srcRect l="0" t="0" r="63460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9" name="PlaceHolder 6"/>
          <p:cNvSpPr>
            <a:spLocks noGrp="1"/>
          </p:cNvSpPr>
          <p:nvPr>
            <p:ph type="title"/>
          </p:nvPr>
        </p:nvSpPr>
        <p:spPr>
          <a:xfrm>
            <a:off x="380880" y="152280"/>
            <a:ext cx="8000640" cy="609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os estilos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Segundo nível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Terceiro nível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Quarto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2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3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861115E-D93F-4D7C-B9B7-CEEDA0232C0B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79280" y="2544840"/>
            <a:ext cx="87847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pt-PT" sz="3600" spc="-1" strike="noStrike">
                <a:solidFill>
                  <a:srgbClr val="000000"/>
                </a:solidFill>
                <a:latin typeface="Arial"/>
              </a:rPr>
              <a:t>Sistemas Operativos</a:t>
            </a:r>
            <a:br/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Informática</a:t>
            </a:r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Computacional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371600" y="4289400"/>
            <a:ext cx="640044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pt-PT" sz="3200" spc="-1" strike="noStrike">
                <a:solidFill>
                  <a:srgbClr val="008000"/>
                </a:solidFill>
                <a:latin typeface="Arial"/>
              </a:rPr>
              <a:t>Ano letivo 2022/2023</a:t>
            </a:r>
            <a:endParaRPr b="0" lang="pt-PT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8000"/>
                </a:solidFill>
                <a:latin typeface="Arial"/>
              </a:rPr>
              <a:t>Nuno Lau (nunolau@ua.pt)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Tópico prático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Processos em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scripts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exec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wait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Processos em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background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Process group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jobs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parent.sh parent2.sh child.sh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80880" y="5732640"/>
            <a:ext cx="81514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Adaptado de: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https://gist.github.com/CMCDragonkai/f58afb7e39fcc422097849b853caa140</a:t>
            </a:r>
            <a:endParaRPr b="0" lang="pt-P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POSIX </a:t>
            </a: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Input </a:t>
            </a: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/ </a:t>
            </a: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Output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80880" y="1295280"/>
            <a:ext cx="843876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Abrir e fechar ficheiros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b00040"/>
                </a:solidFill>
                <a:latin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00ff"/>
                </a:solidFill>
                <a:latin typeface="Courier New"/>
              </a:rPr>
              <a:t>open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8000"/>
                </a:solidFill>
                <a:latin typeface="Courier New"/>
              </a:rPr>
              <a:t>const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b00040"/>
                </a:solidFill>
                <a:latin typeface="Courier New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*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path, </a:t>
            </a:r>
            <a:r>
              <a:rPr b="0" lang="en-US" sz="1800" spc="-1" strike="noStrike">
                <a:solidFill>
                  <a:srgbClr val="b00040"/>
                </a:solidFill>
                <a:latin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oflag, ...</a:t>
            </a:r>
            <a:r>
              <a:rPr b="0" i="1" lang="en-US" sz="1800" spc="-1" strike="noStrike">
                <a:solidFill>
                  <a:srgbClr val="408080"/>
                </a:solidFill>
                <a:latin typeface="Courier New"/>
              </a:rPr>
              <a:t>/*,mode_t mode */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b00040"/>
                </a:solidFill>
                <a:latin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00ff"/>
                </a:solidFill>
                <a:latin typeface="Courier New"/>
              </a:rPr>
              <a:t>close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b00040"/>
                </a:solidFill>
                <a:latin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filedes);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Ler / Escrever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b00040"/>
                </a:solidFill>
                <a:latin typeface="Courier New"/>
              </a:rPr>
              <a:t>ssize_t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00ff"/>
                </a:solidFill>
                <a:latin typeface="Courier New"/>
              </a:rPr>
              <a:t>read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b00040"/>
                </a:solidFill>
                <a:latin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fd, </a:t>
            </a:r>
            <a:r>
              <a:rPr b="0" lang="en-US" sz="1800" spc="-1" strike="noStrike">
                <a:solidFill>
                  <a:srgbClr val="b00040"/>
                </a:solidFill>
                <a:latin typeface="Courier New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*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buf, </a:t>
            </a:r>
            <a:r>
              <a:rPr b="0" lang="en-US" sz="1800" spc="-1" strike="noStrike">
                <a:solidFill>
                  <a:srgbClr val="b00040"/>
                </a:solidFill>
                <a:latin typeface="Courier New"/>
              </a:rPr>
              <a:t>size_t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count);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b00040"/>
                </a:solidFill>
                <a:latin typeface="Courier New"/>
              </a:rPr>
              <a:t>ssize_t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00ff"/>
                </a:solidFill>
                <a:latin typeface="Courier New"/>
              </a:rPr>
              <a:t>write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b00040"/>
                </a:solidFill>
                <a:latin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fd, </a:t>
            </a:r>
            <a:r>
              <a:rPr b="1" lang="en-US" sz="1800" spc="-1" strike="noStrike">
                <a:solidFill>
                  <a:srgbClr val="008000"/>
                </a:solidFill>
                <a:latin typeface="Courier New"/>
              </a:rPr>
              <a:t>const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b00040"/>
                </a:solidFill>
                <a:latin typeface="Courier New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*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buf, </a:t>
            </a:r>
            <a:r>
              <a:rPr b="0" lang="en-US" sz="1800" spc="-1" strike="noStrike">
                <a:solidFill>
                  <a:srgbClr val="b00040"/>
                </a:solidFill>
                <a:latin typeface="Courier New"/>
              </a:rPr>
              <a:t>size_t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nbytes);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Duplicar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file descriptors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b00040"/>
                </a:solidFill>
                <a:latin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00ff"/>
                </a:solidFill>
                <a:latin typeface="Courier New"/>
              </a:rPr>
              <a:t>dup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0" lang="en-US" sz="1800" spc="-1" strike="noStrike">
                <a:solidFill>
                  <a:srgbClr val="b00040"/>
                </a:solidFill>
                <a:latin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oldfd);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b00040"/>
                </a:solidFill>
                <a:latin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00ff"/>
                </a:solidFill>
                <a:latin typeface="Courier New"/>
              </a:rPr>
              <a:t>dup2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0" lang="en-US" sz="1800" spc="-1" strike="noStrike">
                <a:solidFill>
                  <a:srgbClr val="b00040"/>
                </a:solidFill>
                <a:latin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oldfd, </a:t>
            </a:r>
            <a:r>
              <a:rPr b="0" lang="en-US" sz="1800" spc="-1" strike="noStrike">
                <a:solidFill>
                  <a:srgbClr val="b00040"/>
                </a:solidFill>
                <a:latin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newfd);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Leitura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5" name="Picture 4" descr=""/>
          <p:cNvPicPr/>
          <p:nvPr/>
        </p:nvPicPr>
        <p:blipFill>
          <a:blip r:embed="rId1"/>
          <a:stretch/>
        </p:blipFill>
        <p:spPr>
          <a:xfrm>
            <a:off x="1095480" y="1484280"/>
            <a:ext cx="6953040" cy="437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Escrita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434880" y="1398600"/>
            <a:ext cx="8457840" cy="433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Redirecionamento </a:t>
            </a: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output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9" name="Picture 1" descr=""/>
          <p:cNvPicPr/>
          <p:nvPr/>
        </p:nvPicPr>
        <p:blipFill>
          <a:blip r:embed="rId1"/>
          <a:stretch/>
        </p:blipFill>
        <p:spPr>
          <a:xfrm>
            <a:off x="239760" y="1368360"/>
            <a:ext cx="8724600" cy="458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Redir </a:t>
            </a: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output </a:t>
            </a: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no processo filho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592200" y="981000"/>
            <a:ext cx="7795800" cy="539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Processo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Programa em execução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Criar um processo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Inicialização do Sistema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Execução de chamada ao sistema por processo em execução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Pedido do utilizador para criar novo processo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Início de um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batch script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Processos podem correr em: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foreground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interage com utilizador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background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executa sem interação,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daemon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Mudança de contexto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Quando o SO troca o processo que está no estado </a:t>
            </a:r>
            <a:r>
              <a:rPr b="0" i="1" lang="pt-PT" sz="3200" spc="-1" strike="noStrike">
                <a:solidFill>
                  <a:srgbClr val="000000"/>
                </a:solidFill>
                <a:latin typeface="Arial"/>
              </a:rPr>
              <a:t>Running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Picture 6" descr=""/>
          <p:cNvPicPr/>
          <p:nvPr/>
        </p:nvPicPr>
        <p:blipFill>
          <a:blip r:embed="rId1"/>
          <a:srcRect l="4803" t="871" r="4803" b="290"/>
          <a:stretch/>
        </p:blipFill>
        <p:spPr>
          <a:xfrm>
            <a:off x="2195640" y="2482920"/>
            <a:ext cx="4928760" cy="404136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Criação de processos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8" name="Picture 3" descr=""/>
          <p:cNvPicPr/>
          <p:nvPr/>
        </p:nvPicPr>
        <p:blipFill>
          <a:blip r:embed="rId1"/>
          <a:srcRect l="384" t="33248" r="576" b="33248"/>
          <a:stretch/>
        </p:blipFill>
        <p:spPr>
          <a:xfrm>
            <a:off x="1795320" y="2255760"/>
            <a:ext cx="6094080" cy="154584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Criação de processos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636480" y="1363680"/>
            <a:ext cx="7895880" cy="465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Criação de processos - POSIX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2" name="Picture 1" descr=""/>
          <p:cNvPicPr/>
          <p:nvPr/>
        </p:nvPicPr>
        <p:blipFill>
          <a:blip r:embed="rId1"/>
          <a:stretch/>
        </p:blipFill>
        <p:spPr>
          <a:xfrm>
            <a:off x="1803240" y="1486080"/>
            <a:ext cx="5648040" cy="439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Criação de processos – Win32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4" name="Picture 1" descr=""/>
          <p:cNvPicPr/>
          <p:nvPr/>
        </p:nvPicPr>
        <p:blipFill>
          <a:blip r:embed="rId1"/>
          <a:stretch/>
        </p:blipFill>
        <p:spPr>
          <a:xfrm>
            <a:off x="1657440" y="1008000"/>
            <a:ext cx="5074920" cy="551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Criação de processos – Java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6" name="Picture 1" descr=""/>
          <p:cNvPicPr/>
          <p:nvPr/>
        </p:nvPicPr>
        <p:blipFill>
          <a:blip r:embed="rId1"/>
          <a:stretch/>
        </p:blipFill>
        <p:spPr>
          <a:xfrm>
            <a:off x="1476360" y="1125360"/>
            <a:ext cx="5789160" cy="523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Criação de processos – Python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8" name="Picture 4" descr=""/>
          <p:cNvPicPr/>
          <p:nvPr/>
        </p:nvPicPr>
        <p:blipFill>
          <a:blip r:embed="rId1"/>
          <a:stretch/>
        </p:blipFill>
        <p:spPr>
          <a:xfrm>
            <a:off x="1115640" y="1556640"/>
            <a:ext cx="5724000" cy="24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2216</TotalTime>
  <Application>LibreOffice/6.4.7.2$Linux_X86_64 LibreOffice_project/40$Build-2</Application>
  <Words>243</Words>
  <Paragraphs>47</Paragraphs>
  <Company>Universidade de Aveiro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Nuno Lau</dc:creator>
  <dc:description/>
  <dc:language>pt-PT</dc:language>
  <cp:lastModifiedBy>Nuno Lau</cp:lastModifiedBy>
  <dcterms:modified xsi:type="dcterms:W3CDTF">2022-10-25T12:11:45Z</dcterms:modified>
  <cp:revision>194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Universidade de Aveiro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