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3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ED50DC3-2F3C-4A79-A9B0-ED245D00D6FB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6" name="Imagem 13" descr=""/>
            <p:cNvPicPr/>
            <p:nvPr/>
          </p:nvPicPr>
          <p:blipFill>
            <a:blip r:embed="rId3"/>
            <a:srcRect l="0" t="0" r="63474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1" name="PlaceHolder 8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2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20C3CC4-1DF1-417E-954F-CB5FCC1A70AC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3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750739E-6A73-49DE-9315-E6243BF87E41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56" name="Imagem 13" descr=""/>
            <p:cNvPicPr/>
            <p:nvPr/>
          </p:nvPicPr>
          <p:blipFill>
            <a:blip r:embed="rId3"/>
            <a:srcRect l="0" t="0" r="63474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9" name="PlaceHolder 6"/>
          <p:cNvSpPr>
            <a:spLocks noGrp="1"/>
          </p:cNvSpPr>
          <p:nvPr>
            <p:ph type="title"/>
          </p:nvPr>
        </p:nvSpPr>
        <p:spPr>
          <a:xfrm>
            <a:off x="380880" y="152280"/>
            <a:ext cx="8000640" cy="609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os estilos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Segundo nível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Terceiro nível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Quarto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2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3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9E55D83-3815-46E7-8581-88A9EEB2FAD3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79280" y="2544840"/>
            <a:ext cx="87847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pt-PT" sz="3600" spc="-1" strike="noStrike">
                <a:solidFill>
                  <a:srgbClr val="000000"/>
                </a:solidFill>
                <a:latin typeface="Arial"/>
              </a:rPr>
              <a:t>Sistemas Operativos</a:t>
            </a:r>
            <a:br/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Informática</a:t>
            </a:r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Computacional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371600" y="4289400"/>
            <a:ext cx="640044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pt-PT" sz="3200" spc="-1" strike="noStrike">
                <a:solidFill>
                  <a:srgbClr val="008000"/>
                </a:solidFill>
                <a:latin typeface="Arial"/>
              </a:rPr>
              <a:t>Ano letivo 2022/2023</a:t>
            </a:r>
            <a:endParaRPr b="0" lang="pt-PT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8000"/>
                </a:solidFill>
                <a:latin typeface="Arial"/>
              </a:rPr>
              <a:t>Nuno Lau (nunolau@ua.pt)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Problema do produtor-consumidor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Paradigma para processos cooperativos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Processo produtor produz informação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Informação é consumida pelo processo consumidor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Um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buffer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partilhado armazena a informação em trânsito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Buffer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sem limites (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unbounded buffer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) indica que não existe limite no tamanho do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buffer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Buffer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limitado considera que o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buffer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tem um tamanho fixo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Problema do produtor-consumidor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2" name="Picture 5" descr=""/>
          <p:cNvPicPr/>
          <p:nvPr/>
        </p:nvPicPr>
        <p:blipFill>
          <a:blip r:embed="rId1"/>
          <a:stretch/>
        </p:blipFill>
        <p:spPr>
          <a:xfrm>
            <a:off x="941400" y="2039760"/>
            <a:ext cx="7779960" cy="300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Problema do produtor-consumidor</a:t>
            </a:r>
            <a:br/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Solução Java com memória partilhada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4" name="Picture 4" descr=""/>
          <p:cNvPicPr/>
          <p:nvPr/>
        </p:nvPicPr>
        <p:blipFill>
          <a:blip r:embed="rId1"/>
          <a:stretch/>
        </p:blipFill>
        <p:spPr>
          <a:xfrm>
            <a:off x="1415880" y="1959120"/>
            <a:ext cx="6775200" cy="264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Problema do produtor-consumidor</a:t>
            </a:r>
            <a:br/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Solução Java com memória partilhada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6" name="Picture 5" descr=""/>
          <p:cNvPicPr/>
          <p:nvPr/>
        </p:nvPicPr>
        <p:blipFill>
          <a:blip r:embed="rId1"/>
          <a:stretch/>
        </p:blipFill>
        <p:spPr>
          <a:xfrm>
            <a:off x="1116000" y="1125360"/>
            <a:ext cx="5584320" cy="520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Problema do produtor-consumidor</a:t>
            </a:r>
            <a:br/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Solução Java com memória partilhada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8" name="Picture 6" descr=""/>
          <p:cNvPicPr/>
          <p:nvPr/>
        </p:nvPicPr>
        <p:blipFill>
          <a:blip r:embed="rId1"/>
          <a:stretch/>
        </p:blipFill>
        <p:spPr>
          <a:xfrm>
            <a:off x="1568160" y="2277000"/>
            <a:ext cx="6006960" cy="279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Problema do produtor-consumidor</a:t>
            </a:r>
            <a:br/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Solução Java com memória partilhada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0" name="Picture 5" descr=""/>
          <p:cNvPicPr/>
          <p:nvPr/>
        </p:nvPicPr>
        <p:blipFill>
          <a:blip r:embed="rId1"/>
          <a:stretch/>
        </p:blipFill>
        <p:spPr>
          <a:xfrm>
            <a:off x="1428840" y="1763640"/>
            <a:ext cx="6414840" cy="380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Problema do produtor-consumidor</a:t>
            </a:r>
            <a:br/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Solução Java com memória partilhada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A solução apresentada anteriormente não é segura!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 um produtor e um consumidor executarem </a:t>
            </a:r>
            <a:r>
              <a:rPr b="1" lang="pt-PT" sz="2800" spc="-1" strike="noStrike">
                <a:solidFill>
                  <a:srgbClr val="000000"/>
                </a:solidFill>
                <a:latin typeface="Courier New"/>
              </a:rPr>
              <a:t>insert()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pt-PT" sz="2800" spc="-1" strike="noStrike">
                <a:solidFill>
                  <a:srgbClr val="000000"/>
                </a:solidFill>
                <a:latin typeface="Courier New"/>
              </a:rPr>
              <a:t>remove()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ao mesmo tempo, </a:t>
            </a:r>
            <a:r>
              <a:rPr b="1" lang="pt-PT" sz="2800" spc="-1" strike="noStrike">
                <a:solidFill>
                  <a:srgbClr val="000000"/>
                </a:solidFill>
                <a:latin typeface="Courier New"/>
              </a:rPr>
              <a:t>count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pode não ser actualizado correctamente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Para manter a consistência do buffer é necessário que estes métodos sejam sempre executados por apenas 1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thread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de cada vez!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pt-PT" sz="2400" spc="-1" strike="noStrike">
                <a:solidFill>
                  <a:srgbClr val="000000"/>
                </a:solidFill>
                <a:latin typeface="Symbol"/>
              </a:rPr>
              <a:t></a:t>
            </a: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Exclusão Mútua no acesso a estes métodos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Definições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Condição de corrida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Quando vários processos/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threads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acedem a dados partilhados e o resultado final depende de forma inesperada da ordem de execução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Região crítica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Zona de código que manipula dados partilhados e que não pode ser executada concorrentemente por mais do que um processo/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thread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Região Crítica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6" name="Picture 5" descr=""/>
          <p:cNvPicPr/>
          <p:nvPr/>
        </p:nvPicPr>
        <p:blipFill>
          <a:blip r:embed="rId1"/>
          <a:stretch/>
        </p:blipFill>
        <p:spPr>
          <a:xfrm>
            <a:off x="447840" y="1413000"/>
            <a:ext cx="8305560" cy="403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Condições para Região Crítica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Exclusão Mútua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 um processo Pi está a executar na sua região crítica então nenhum dos outros processos pode estar em execução nas suas regiões críticas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Progresso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 nenhum processo está em execução em regiões críticas e pelo menos um processo pretende o acesso à região crítica então a selecção do processo que deverá ter acesso a esta região não pode ser adiada indefinidamente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Espera limitada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Deve existir um limite ao número de vezes que é concedido o acesso a outros processos à região crítica, após um determinado processo ter pedido esse acesso e até que esse pedido seja satisfeito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Não há nenhum pressuposto sobre a velocidade ou número de CPUs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Threads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Programas têm geralmente de executar diversas atividades distintas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Usando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threads,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o programador pode desenvolver o programa como um conjunto de fluxos de execução sequenciais, um para cada atividade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Cada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thread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comporta-se como tendo o seu processador próprio.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Todas as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threads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do mesmo processo partilham espaço de endereçamento (memória)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Definições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Condição de corrida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Quando vários processos/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threads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acedem a dados partilhados e o resultado final depende de forma inesperada da ordem de execução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Região crítica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Zona de código que manipula dados partilhados e que não pode ser executada concorrentemente por mais do que um processo/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thread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Região de entrada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Código que realiza o pedido de acesso à região crítica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Região de saída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Código executado após a saída da região crítica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Estrutura típica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2" name="Picture 1027" descr=""/>
          <p:cNvPicPr/>
          <p:nvPr/>
        </p:nvPicPr>
        <p:blipFill>
          <a:blip r:embed="rId1"/>
          <a:stretch/>
        </p:blipFill>
        <p:spPr>
          <a:xfrm>
            <a:off x="2143080" y="1785960"/>
            <a:ext cx="4642920" cy="386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Tópico prático: ficheiros inicialização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3 tipos de bash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bash interactiva de login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bash interactiva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bash não interactiva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Ficheiros globais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/etc/profile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;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/etc/bashrc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Ficheiros por utilizador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~/.profile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;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~/.bashrc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Processos </a:t>
            </a: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Single</a:t>
            </a: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Multi threaded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5" name="Picture 9" descr=""/>
          <p:cNvPicPr/>
          <p:nvPr/>
        </p:nvPicPr>
        <p:blipFill>
          <a:blip r:embed="rId1"/>
          <a:srcRect l="391" t="11744" r="391" b="11744"/>
          <a:stretch/>
        </p:blipFill>
        <p:spPr>
          <a:xfrm>
            <a:off x="1428840" y="1928880"/>
            <a:ext cx="6298920" cy="364284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Processos e </a:t>
            </a: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Threads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539640" y="2610000"/>
            <a:ext cx="8098920" cy="233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Novas Questões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Semântica de fork() e exec()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Cancelamento de </a:t>
            </a:r>
            <a:r>
              <a:rPr b="0" i="1" lang="pt-PT" sz="3200" spc="-1" strike="noStrike">
                <a:solidFill>
                  <a:srgbClr val="000000"/>
                </a:solidFill>
                <a:latin typeface="Arial"/>
              </a:rPr>
              <a:t>threads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Atendimento de sinais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3200" spc="-1" strike="noStrike">
                <a:solidFill>
                  <a:srgbClr val="000000"/>
                </a:solidFill>
                <a:latin typeface="Arial"/>
              </a:rPr>
              <a:t>Thread Pools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fork() e exec()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fork() duplica todas as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threads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ou apenas aquela em que foi executado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Comportamento normal é que, após o fork(), o processo filho só tem uma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thread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Usar com cuidado pois podem surgir vários problemas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memória inconsistente, semáforos bloqueados, 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Depois de fork() apenas 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funções async-safe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devem ser usadas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Ex: Não usar malloc() ou printf()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int pthread_atfork(void (*prepare)(void), void (*parent)(void), void (*child)(void));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Alguns sistemas UNIX têm 2 versões que permitem escolher o comportamento (fork() e forkall())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Em geral, exec() substitui todo o processo incluindo todas as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threads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Cancelamento de </a:t>
            </a: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threads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Cancelar uma </a:t>
            </a:r>
            <a:r>
              <a:rPr b="0" i="1" lang="pt-PT" sz="3200" spc="-1" strike="noStrike">
                <a:solidFill>
                  <a:srgbClr val="000000"/>
                </a:solidFill>
                <a:latin typeface="Arial"/>
              </a:rPr>
              <a:t>thread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 antes desta terminar por si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2 abordagens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Cancelamento assíncrono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Thread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é terminada imediatamente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Cancelamento síncrono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Thread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verifica periodicamente se deve terminar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Atendimento de sinais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Sinais são usados em UNIX para notificar processos de certos eventos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Opções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Sinal é enviado apenas para a thread a que o sinal de aplica (ex: divisão por zero, etc)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Sinal enviado para todas as threads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Sinal enviado para subconjunto das threads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Thread específica recebe todos os sinais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pthread_sigmask() permite definir quais os sinais que cada thread pode receber. Assim a aplicação pode bloquear os sinais para todas as threads excepto uma (que fica com essa responsabilidade)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Comunicação entre processos/threads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68240" y="1684440"/>
            <a:ext cx="8229240" cy="453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 marL="343080" indent="-342720">
              <a:lnSpc>
                <a:spcPct val="90000"/>
              </a:lnSpc>
              <a:spcBef>
                <a:spcPts val="24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3366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3366"/>
                </a:solidFill>
                <a:latin typeface="Arial"/>
              </a:rPr>
              <a:t>Message Passing</a:t>
            </a:r>
            <a:r>
              <a:rPr b="0" lang="en-US" sz="2400" spc="-1" strike="noStrike">
                <a:solidFill>
                  <a:srgbClr val="003366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3366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3366"/>
                </a:solidFill>
                <a:latin typeface="Arial"/>
              </a:rPr>
              <a:t>Shared Memory</a:t>
            </a:r>
            <a:endParaRPr b="0" lang="pt-PT" sz="2400" spc="-1" strike="noStrike">
              <a:latin typeface="Arial"/>
            </a:endParaRPr>
          </a:p>
        </p:txBody>
      </p:sp>
      <p:pic>
        <p:nvPicPr>
          <p:cNvPr id="118" name="Picture 5" descr=""/>
          <p:cNvPicPr/>
          <p:nvPr/>
        </p:nvPicPr>
        <p:blipFill>
          <a:blip r:embed="rId1"/>
          <a:stretch/>
        </p:blipFill>
        <p:spPr>
          <a:xfrm>
            <a:off x="1143000" y="2351160"/>
            <a:ext cx="6576480" cy="375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2310</TotalTime>
  <Application>LibreOffice/6.4.7.2$Linux_X86_64 LibreOffice_project/40$Build-2</Application>
  <Words>790</Words>
  <Paragraphs>94</Paragraphs>
  <Company>Universidade de Aveiro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Nuno Lau</dc:creator>
  <dc:description/>
  <dc:language>pt-PT</dc:language>
  <cp:lastModifiedBy>Nuno Lau</cp:lastModifiedBy>
  <dcterms:modified xsi:type="dcterms:W3CDTF">2022-11-21T09:20:37Z</dcterms:modified>
  <cp:revision>193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Universidade de Aveiro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22</vt:i4>
  </property>
</Properties>
</file>