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E7D2F5-C8FE-487A-91CF-B003FDC6D4C9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6F365DF-43F7-4FDD-B8B9-08EDE17374F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C15CEF-C774-4AEC-9FB3-63547EC92091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E071E5A-331B-4FFA-90F2-E74D2D62B54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Soluções Hardware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3" name="Picture 1028" descr=""/>
          <p:cNvPicPr/>
          <p:nvPr/>
        </p:nvPicPr>
        <p:blipFill>
          <a:blip r:embed="rId1"/>
          <a:stretch/>
        </p:blipFill>
        <p:spPr>
          <a:xfrm>
            <a:off x="785880" y="1000080"/>
            <a:ext cx="4652640" cy="54162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576760" y="3637080"/>
            <a:ext cx="32094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33"/>
                </a:solidFill>
                <a:latin typeface="Arial"/>
              </a:rPr>
              <a:t>testa e altera de forma atómica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76760" y="4929120"/>
            <a:ext cx="32094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33"/>
                </a:solidFill>
                <a:latin typeface="Arial"/>
              </a:rPr>
              <a:t>troca de forma atómica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 flipH="1">
            <a:off x="5142960" y="3714840"/>
            <a:ext cx="356760" cy="428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 flipH="1">
            <a:off x="5000040" y="5000760"/>
            <a:ext cx="356760" cy="428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Solução usando getAndSet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Picture 1030" descr=""/>
          <p:cNvPicPr/>
          <p:nvPr/>
        </p:nvPicPr>
        <p:blipFill>
          <a:blip r:embed="rId1"/>
          <a:stretch/>
        </p:blipFill>
        <p:spPr>
          <a:xfrm>
            <a:off x="428760" y="2008080"/>
            <a:ext cx="5103360" cy="27777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719600" y="2857680"/>
            <a:ext cx="413820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9933"/>
                </a:solidFill>
                <a:latin typeface="Arial"/>
              </a:rPr>
              <a:t>Só sai do ciclo se valor de retorno de getAndSet for false, ou seja, se o lock estava “livre”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 flipH="1">
            <a:off x="4285440" y="2935440"/>
            <a:ext cx="356760" cy="428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Solução usando swap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285840" y="1285920"/>
            <a:ext cx="5087520" cy="4214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500720" y="3943440"/>
            <a:ext cx="4566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9933"/>
                </a:solidFill>
                <a:latin typeface="Arial"/>
              </a:rPr>
              <a:t>Só sai do ciclo se valor anterior de lock for false, 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9933"/>
                </a:solidFill>
                <a:latin typeface="Arial"/>
              </a:rPr>
              <a:t>ou seja, se o lock estava “livre”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 flipH="1">
            <a:off x="4142520" y="3935520"/>
            <a:ext cx="356760" cy="428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Semáforos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Tipo de dados abstrato que permite sincronização de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/processos sem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busy waiting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Semáforo tem um estado interno que é um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valor inteiro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Podem realizar-se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operações atómicas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 incremento e decremento da variável interna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Semáforo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bloqueia se a operação torna o valor do semáforo negativo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Semáforos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Ferramenta de sincronização que não necessita de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busy waiting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Semáforo 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variável inteira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2 métodos de acesso: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release(); up(); P()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incremento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acquire(); down(); V()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decremento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1046160" y="4975200"/>
            <a:ext cx="3239640" cy="140616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4857840" y="5106960"/>
            <a:ext cx="3239640" cy="96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Semáforos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Semáforos podem considerar que: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Variável interna pode tomar qualquer valor inteiro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Variável interna é binária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Por vezes estes semáforos são designados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mutex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1571760" y="3500280"/>
            <a:ext cx="3771720" cy="213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Implementação de Semáforos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Quando não é possível terminar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acquire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imediatamente, o semáforo, em geral, bloqueia o processo numa fila de espera própria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– bloqueia o processo que tem de esperar pelo semáforo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Wakeup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– acorda um/vários processos da fila de espera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Deve garantir que não existem 2 processos a executar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acquire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release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simultaneamente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Estas funções constituem regiões críticas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1028" descr=""/>
          <p:cNvPicPr/>
          <p:nvPr/>
        </p:nvPicPr>
        <p:blipFill>
          <a:blip r:embed="rId1"/>
          <a:stretch/>
        </p:blipFill>
        <p:spPr>
          <a:xfrm>
            <a:off x="785880" y="4500720"/>
            <a:ext cx="2599920" cy="1550520"/>
          </a:xfrm>
          <a:prstGeom prst="rect">
            <a:avLst/>
          </a:prstGeom>
          <a:ln>
            <a:noFill/>
          </a:ln>
        </p:spPr>
      </p:pic>
      <p:pic>
        <p:nvPicPr>
          <p:cNvPr id="148" name="Picture 1029" descr=""/>
          <p:cNvPicPr/>
          <p:nvPr/>
        </p:nvPicPr>
        <p:blipFill>
          <a:blip r:embed="rId2"/>
          <a:stretch/>
        </p:blipFill>
        <p:spPr>
          <a:xfrm>
            <a:off x="4214880" y="4429080"/>
            <a:ext cx="3179520" cy="16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Deadlock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 e Adiamento indefinido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Deadlock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2 ou mais processos estão bloqueados à espera de um evento que apenas pode ser despoletado por um dos processos em bloqueio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S e Q forem 2 semáforos inicializados a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P0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S.acquire()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Q.acquire()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Q.acquire()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S.acquire()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Q.release()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 release()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S.release()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 release()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Adiamento indefinido (</a:t>
            </a:r>
            <a:r>
              <a:rPr b="0" i="1" lang="pt-PT" sz="2200" spc="-1" strike="noStrike">
                <a:solidFill>
                  <a:srgbClr val="000000"/>
                </a:solidFill>
                <a:latin typeface="Arial"/>
              </a:rPr>
              <a:t>starvation</a:t>
            </a: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Um processo pode nunca ser removido da fila de espera de um semáforo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Tópico prático: ssh com autenticação RSA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 protocolo ssh permite vários tipos de autenticação, entre os quais: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Através de username/password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Através de chave pública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Permite login sem utilização de password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Ficheiro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~/.ssh/authorized_keys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contém as chaves públicas permitidas para essa conta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Comandos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ssh-keygen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ssh-copy-id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Comandos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PuTTYgen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Pageant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Exclusão mútua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Mecanismo básico de sincronização através do qual se garante o acesso em exclusão mútua a determinadas zonas de código (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Implementação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69740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83804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72908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87080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447840" y="1413000"/>
            <a:ext cx="8305560" cy="40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Exclusão mútua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Usando 1 semáforo (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Semáforo inicializado com valor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Processos executam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antes da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depois da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69740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83804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72908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87080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Signaling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Mecanismo básico de sincronização através do qual um processo avisa outro de que algo aconteceu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Permite impôr que determinadas secções de código sejam precedidas pela execução de secções de código em processos distintos.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Serialização de código em processos distintos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apenas pode executar depois de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Implementação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561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838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588760" y="4573440"/>
            <a:ext cx="14004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866120" y="4573440"/>
            <a:ext cx="14004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Signaling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semáforo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é suficiente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Semáforo inicializado com valor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down()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 semáforo antes de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depois de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561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38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59056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sem.up()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86792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sem.down()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561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4838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259056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486792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        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0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Condições para Região Crítica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Exclusão Mútua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um processo Pi está a executar na sua região crítica então nenhum dos outros processos pode estar em execução nas suas regiões críticas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Progresso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Espera limitada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Deve existir um limite ao número de vezes que é concedido o acesso a outros processos à região crítica, após um determinado processo ter pedido esse acesso e até que esse pedido seja satisfeito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Não há nenhum pressuposto sobre a velocidade ou número de CPUs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Definições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Condição de corrida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Quando vários processos/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acedem a dados partilhados e o resultado final depende de forma inesperada da ordem de execução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crítica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Zona de código que manipula dados partilhados e que não pode ser executada concorrentemente por mais do que um processo/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de entrada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Código que realiza o pedido de acesso à região crítica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Região de saída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Código executado após a saída da região crítica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Estrutura típica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" name="Picture 1027" descr=""/>
          <p:cNvPicPr/>
          <p:nvPr/>
        </p:nvPicPr>
        <p:blipFill>
          <a:blip r:embed="rId1"/>
          <a:stretch/>
        </p:blipFill>
        <p:spPr>
          <a:xfrm>
            <a:off x="2143080" y="1785960"/>
            <a:ext cx="4642920" cy="38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Soluções por software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Variável partilhada de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lock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Valor=0 se Região Crítica não está a ser usada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Valor=1 se Região Crítica está a ser usada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Não funciona se implementado apenas em 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Alternância estrita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Algoritmo de Dekker (1964)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Alternância estrita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Variável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turn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controla acesso à região crítica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6" descr=""/>
          <p:cNvPicPr/>
          <p:nvPr/>
        </p:nvPicPr>
        <p:blipFill>
          <a:blip r:embed="rId1"/>
          <a:srcRect l="0" t="0" r="0" b="16910"/>
          <a:stretch/>
        </p:blipFill>
        <p:spPr>
          <a:xfrm>
            <a:off x="900000" y="3213000"/>
            <a:ext cx="7125840" cy="194436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837000" y="2751120"/>
            <a:ext cx="1704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Processo 0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653360" y="2751120"/>
            <a:ext cx="1704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Algoritmo de Peterson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2 processos (pode ser generalizado para mais)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2 variáveis partilhadas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pt-PT" sz="1600" spc="-1" strike="noStrike">
                <a:solidFill>
                  <a:srgbClr val="000000"/>
                </a:solidFill>
                <a:latin typeface="Courier New"/>
              </a:rPr>
              <a:t>int turn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Usada para indicar de quem é a vez de entrar (em caso de conflito)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pt-PT" sz="1600" spc="-1" strike="noStrike">
                <a:solidFill>
                  <a:srgbClr val="000000"/>
                </a:solidFill>
                <a:latin typeface="Courier New"/>
              </a:rPr>
              <a:t>boolean flag[2]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Usada para indicar que processo pretende acesso à região crítica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processos: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j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Código para processo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Picture 1028" descr=""/>
          <p:cNvPicPr/>
          <p:nvPr/>
        </p:nvPicPr>
        <p:blipFill>
          <a:blip r:embed="rId1"/>
          <a:stretch/>
        </p:blipFill>
        <p:spPr>
          <a:xfrm>
            <a:off x="3708360" y="3328920"/>
            <a:ext cx="4785840" cy="326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Soluções Hardware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Muitos sistemas tem suporte de hardware para facilitar a implementação de regiões críticas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Sistemas uniprocessador – podem desactivar interrupções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Código é executado sem preempção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Ineficiente em sistemas multiprocessador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Instruções atómicas (não interrompíveis) especiais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Testam valor na memória e alteram esse valor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Trocam o valor de 2 posições de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2320</TotalTime>
  <Application>LibreOffice/6.4.7.2$Linux_X86_64 LibreOffice_project/40$Build-2</Application>
  <Words>1064</Words>
  <Paragraphs>192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2022-11-29T12:59:09Z</dcterms:modified>
  <cp:revision>195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