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7.png" ContentType="image/png"/>
  <Override PartName="/ppt/media/image9.png" ContentType="image/png"/>
  <Override PartName="/ppt/media/image11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16332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945760" y="129528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38088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16332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5945760" y="3659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80880" y="152280"/>
            <a:ext cx="8000640" cy="282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97920" y="3659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0880" y="119160"/>
            <a:ext cx="8000640" cy="67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088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97920" y="129528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0880" y="3659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F2E37DC-F4F5-40C7-A339-EB81DF66212D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6" name="Imagem 13" descr=""/>
            <p:cNvPicPr/>
            <p:nvPr/>
          </p:nvPicPr>
          <p:blipFill>
            <a:blip r:embed="rId3"/>
            <a:srcRect l="0" t="0" r="63474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DE6F5F6-EE47-4964-BDCE-4A165F10F097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Segundo nível de tópicos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Terceiro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Quarto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Quinto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Sexto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Sétimo nível de tópicos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7" descr="ieeta"/>
          <p:cNvPicPr/>
          <p:nvPr/>
        </p:nvPicPr>
        <p:blipFill>
          <a:blip r:embed="rId2"/>
          <a:srcRect l="0" t="0" r="88711" b="0"/>
          <a:stretch/>
        </p:blipFill>
        <p:spPr>
          <a:xfrm>
            <a:off x="7610400" y="76320"/>
            <a:ext cx="533160" cy="77580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152280" y="990720"/>
            <a:ext cx="8610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2"/>
          <p:cNvSpPr/>
          <p:nvPr/>
        </p:nvSpPr>
        <p:spPr>
          <a:xfrm>
            <a:off x="228600" y="888840"/>
            <a:ext cx="8610480" cy="0"/>
          </a:xfrm>
          <a:prstGeom prst="line">
            <a:avLst/>
          </a:prstGeom>
          <a:ln w="57240">
            <a:solidFill>
              <a:srgbClr val="2a47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54100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C66F240-A695-4A88-B28D-030D54D13147}" type="slidenum">
              <a:rPr b="1" lang="pt-PT" sz="1400" spc="-1" strike="noStrike">
                <a:solidFill>
                  <a:srgbClr val="2a476f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152280" y="6400800"/>
            <a:ext cx="35460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2a476f"/>
                </a:solidFill>
                <a:latin typeface="Arial"/>
              </a:rPr>
              <a:t>DETI/UA</a:t>
            </a:r>
            <a:endParaRPr b="0" lang="pt-PT" sz="1400" spc="-1" strike="noStrike">
              <a:latin typeface="Arial"/>
            </a:endParaRPr>
          </a:p>
        </p:txBody>
      </p:sp>
      <p:grpSp>
        <p:nvGrpSpPr>
          <p:cNvPr id="55" name="Group 5"/>
          <p:cNvGrpSpPr/>
          <p:nvPr/>
        </p:nvGrpSpPr>
        <p:grpSpPr>
          <a:xfrm>
            <a:off x="8205840" y="69840"/>
            <a:ext cx="848880" cy="747360"/>
            <a:chOff x="8205840" y="69840"/>
            <a:chExt cx="848880" cy="747360"/>
          </a:xfrm>
        </p:grpSpPr>
        <p:pic>
          <p:nvPicPr>
            <p:cNvPr id="56" name="Imagem 13" descr=""/>
            <p:cNvPicPr/>
            <p:nvPr/>
          </p:nvPicPr>
          <p:blipFill>
            <a:blip r:embed="rId3"/>
            <a:srcRect l="0" t="0" r="63474" b="0"/>
            <a:stretch/>
          </p:blipFill>
          <p:spPr>
            <a:xfrm>
              <a:off x="8381520" y="69840"/>
              <a:ext cx="512280" cy="5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1" descr=""/>
            <p:cNvPicPr/>
            <p:nvPr/>
          </p:nvPicPr>
          <p:blipFill>
            <a:blip r:embed="rId4"/>
            <a:stretch/>
          </p:blipFill>
          <p:spPr>
            <a:xfrm>
              <a:off x="8205840" y="612000"/>
              <a:ext cx="848880" cy="7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2" descr=""/>
            <p:cNvPicPr/>
            <p:nvPr/>
          </p:nvPicPr>
          <p:blipFill>
            <a:blip r:embed="rId5"/>
            <a:stretch/>
          </p:blipFill>
          <p:spPr>
            <a:xfrm>
              <a:off x="8512200" y="690480"/>
              <a:ext cx="235800" cy="1267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9" name="PlaceHolder 6"/>
          <p:cNvSpPr>
            <a:spLocks noGrp="1"/>
          </p:cNvSpPr>
          <p:nvPr>
            <p:ph type="title"/>
          </p:nvPr>
        </p:nvSpPr>
        <p:spPr>
          <a:xfrm>
            <a:off x="380880" y="152280"/>
            <a:ext cx="8000640" cy="609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Clique para editar o estilo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380880" y="129528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Clique para editar os estilos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Segundo nível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Terceiro nível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Quarto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Quinto nível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58FA9FF-F3E9-4E3E-829D-D079B6784991}" type="slidenum">
              <a:rPr b="0" lang="pt-PT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79280" y="2544840"/>
            <a:ext cx="87847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pt-PT" sz="3600" spc="-1" strike="noStrike">
                <a:solidFill>
                  <a:srgbClr val="000000"/>
                </a:solidFill>
                <a:latin typeface="Arial"/>
              </a:rPr>
              <a:t>Sistemas Operativos</a:t>
            </a:r>
            <a:br/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Informática</a:t>
            </a:r>
            <a:br/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Licenciatura Engenharia Computacional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371600" y="4289400"/>
            <a:ext cx="6400440" cy="137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pt-PT" sz="3200" spc="-1" strike="noStrike">
                <a:solidFill>
                  <a:srgbClr val="008000"/>
                </a:solidFill>
                <a:latin typeface="Arial"/>
              </a:rPr>
              <a:t>Ano letivo 2022/2023</a:t>
            </a:r>
            <a:endParaRPr b="0" lang="pt-PT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pt-PT" sz="2400" spc="-1" strike="noStrike">
                <a:solidFill>
                  <a:srgbClr val="008000"/>
                </a:solidFill>
                <a:latin typeface="Arial"/>
              </a:rPr>
              <a:t>Nuno Lau (nunolau@ua.pt)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Barreira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Solução genérica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 semáforo para exclusão mútua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), 1 semáforo para barreira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barrier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), 1 inteiro partilhado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count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147680" y="2421000"/>
            <a:ext cx="2477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j    j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1..N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1193040" y="2897280"/>
            <a:ext cx="4158720" cy="36565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Código j.A 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mutex.down()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bool localblk = false;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(count == N-1) {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(i=1..N-1)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barrier.up()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count=0;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else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 {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count++; localblk=true;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mutex.up 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if(localblk)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barrier.down()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Código j.B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5580000" y="3860640"/>
            <a:ext cx="331272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Funciona se apenas 1 vez.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Pode dar problemas se barreira for cíclica.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Porquê?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nodeType="clickEffect" fill="hold">
                      <p:stCondLst>
                        <p:cond delay="indefinite"/>
                      </p:stCondLst>
                      <p:childTnLst>
                        <p:par>
                          <p:cTn id="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Barreira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Solução genérica mais simples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 semáforo para exclusão mútua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), 1 semáforo para barreira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barrier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), 1 inteiro partilhado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count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147680" y="2421000"/>
            <a:ext cx="2477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j    j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1..N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193400" y="2897280"/>
            <a:ext cx="4295880" cy="283356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Código j.A 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mutex.down()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count++;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(count == N) {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(i=1..N)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barrier.up()  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count=0;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mutex.up 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barrier.down()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Código j.B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5580000" y="3860640"/>
            <a:ext cx="331272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Funciona se apenas 1 vez.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Pode dar problemas se barreira for cíclica.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Porquê?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nodeType="clickEffect" fill="hold">
                      <p:stCondLst>
                        <p:cond delay="indefinite"/>
                      </p:stCondLst>
                      <p:childTnLst>
                        <p:par>
                          <p:cTn id="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Barreira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Solução genérica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 semáforo para exclusão mútua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), N semáforos para barreira (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array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barrier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), 1 inteiro partilhado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count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147680" y="2421000"/>
            <a:ext cx="2477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j    j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1..N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193400" y="2897280"/>
            <a:ext cx="4295880" cy="283356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Código j.A 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mutex.down()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count++;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(count == N) {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(i=1..N)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barrier[i].up()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count=0;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mutex.up 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barrier[j].down()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Código j.B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Barreira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Solução genérica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 semáforo para exclusão mútua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), 2 semáforos para barreira (array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barrier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), 2 inteiros partilhados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count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turn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147680" y="2421000"/>
            <a:ext cx="2477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j    j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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1..N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196640" y="2897280"/>
            <a:ext cx="5393160" cy="283356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Código j.A 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mutex.down()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count++; localt=turn;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(count == N) {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(i=1..N) </a:t>
            </a: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barrier[localt].up()   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count=0; turn=1-turn;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mutex.up 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</a:rPr>
              <a:t>barrier[localt].down()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Código j.B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Bounded Buffer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Para implementar um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Bounded Buffer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com capacidade N, podem ser usados 3 semáforos: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para garantir a exclusão mútua no acesso à região crítica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empty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cujo valor interno indica o número de espaços vazios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2a476f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full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cujo valor interno indica o número de espaços ocupados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Bounded Buffer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4" name="Picture 1029" descr=""/>
          <p:cNvPicPr/>
          <p:nvPr/>
        </p:nvPicPr>
        <p:blipFill>
          <a:blip r:embed="rId1"/>
          <a:stretch/>
        </p:blipFill>
        <p:spPr>
          <a:xfrm>
            <a:off x="71280" y="1165320"/>
            <a:ext cx="4308120" cy="3263400"/>
          </a:xfrm>
          <a:prstGeom prst="rect">
            <a:avLst/>
          </a:prstGeom>
          <a:ln>
            <a:noFill/>
          </a:ln>
        </p:spPr>
      </p:pic>
      <p:pic>
        <p:nvPicPr>
          <p:cNvPr id="165" name="Picture 1029" descr=""/>
          <p:cNvPicPr/>
          <p:nvPr/>
        </p:nvPicPr>
        <p:blipFill>
          <a:blip r:embed="rId2"/>
          <a:stretch/>
        </p:blipFill>
        <p:spPr>
          <a:xfrm>
            <a:off x="4643280" y="1143000"/>
            <a:ext cx="3357360" cy="2142720"/>
          </a:xfrm>
          <a:prstGeom prst="rect">
            <a:avLst/>
          </a:prstGeom>
          <a:ln>
            <a:noFill/>
          </a:ln>
        </p:spPr>
      </p:pic>
      <p:pic>
        <p:nvPicPr>
          <p:cNvPr id="166" name="Picture 6" descr=""/>
          <p:cNvPicPr/>
          <p:nvPr/>
        </p:nvPicPr>
        <p:blipFill>
          <a:blip r:embed="rId3"/>
          <a:stretch/>
        </p:blipFill>
        <p:spPr>
          <a:xfrm>
            <a:off x="4643280" y="3781440"/>
            <a:ext cx="3428640" cy="243324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2928960" y="2093760"/>
            <a:ext cx="1571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9933"/>
                </a:solidFill>
                <a:latin typeface="Arial"/>
              </a:rPr>
              <a:t>3 semáforos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 flipH="1">
            <a:off x="2642400" y="2165400"/>
            <a:ext cx="285480" cy="244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3286080" y="3571920"/>
            <a:ext cx="1571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9933"/>
                </a:solidFill>
                <a:latin typeface="Arial"/>
              </a:rPr>
              <a:t>inicialização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 flipH="1">
            <a:off x="2999520" y="3665520"/>
            <a:ext cx="285480" cy="244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6"/>
          <p:cNvSpPr/>
          <p:nvPr/>
        </p:nvSpPr>
        <p:spPr>
          <a:xfrm>
            <a:off x="5143320" y="1428480"/>
            <a:ext cx="0" cy="357120"/>
          </a:xfrm>
          <a:prstGeom prst="line">
            <a:avLst/>
          </a:prstGeom>
          <a:ln w="63360">
            <a:solidFill>
              <a:srgbClr val="3399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Line 7"/>
          <p:cNvSpPr/>
          <p:nvPr/>
        </p:nvSpPr>
        <p:spPr>
          <a:xfrm>
            <a:off x="5143320" y="2643120"/>
            <a:ext cx="0" cy="357120"/>
          </a:xfrm>
          <a:prstGeom prst="line">
            <a:avLst/>
          </a:prstGeom>
          <a:ln w="63360">
            <a:solidFill>
              <a:srgbClr val="3399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8"/>
          <p:cNvSpPr/>
          <p:nvPr/>
        </p:nvSpPr>
        <p:spPr>
          <a:xfrm>
            <a:off x="5072040" y="4000320"/>
            <a:ext cx="0" cy="357120"/>
          </a:xfrm>
          <a:prstGeom prst="line">
            <a:avLst/>
          </a:prstGeom>
          <a:ln w="63360">
            <a:solidFill>
              <a:srgbClr val="3399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9"/>
          <p:cNvSpPr/>
          <p:nvPr/>
        </p:nvSpPr>
        <p:spPr>
          <a:xfrm>
            <a:off x="5072040" y="5214600"/>
            <a:ext cx="0" cy="357480"/>
          </a:xfrm>
          <a:prstGeom prst="line">
            <a:avLst/>
          </a:prstGeom>
          <a:ln w="63360">
            <a:solidFill>
              <a:srgbClr val="3399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Escritores e Leitores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Mecanismo de sincronização através do qual: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Existem dados partilhados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Podem ocorrer várias leituras em simultâneo, desde que não estejam a ocorrer escritas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Durante a escrita não podem existir leituras, nem outras escritas concorrentes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Implementação usando semáforos?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626840" y="3789360"/>
            <a:ext cx="2349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Processos Leitores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4839840" y="3789360"/>
            <a:ext cx="2576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Processos Escritores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1654560" y="4286160"/>
            <a:ext cx="185760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readStart()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read access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readEnd()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4869360" y="4286160"/>
            <a:ext cx="200988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writeStart()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write access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writeEnd()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Escritores e Leitores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Usando 2 semáforos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nobody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e um inteiro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readers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nobody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inicializados a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readers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inicializado a 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626840" y="3789360"/>
            <a:ext cx="2349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Processos Leitores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4839840" y="3789360"/>
            <a:ext cx="2576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Processos Escritores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1654560" y="4286160"/>
            <a:ext cx="185760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readStart()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read access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readEnd()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4869360" y="4286160"/>
            <a:ext cx="200988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writeStart()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write access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writeEnd()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Escritores e Leitores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Usando 2 semáforos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nobody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e um inteiro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readers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194840" y="2060640"/>
            <a:ext cx="2349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Processos Leitores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4435200" y="2060640"/>
            <a:ext cx="2576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Processos Escritores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227600" y="2557440"/>
            <a:ext cx="2772000" cy="40543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readStart()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mutex.down()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(readers==0)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nobody.down()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readers++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mutex.up()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read access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readEnd()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mutex.down()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readers--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(readers==0)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nobody.up()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mutex.up()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4466160" y="2557440"/>
            <a:ext cx="2467080" cy="161496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writeStart()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nobody.down()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write access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writeEnd()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nobody.up()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4788000" y="4603680"/>
            <a:ext cx="331272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b050"/>
                </a:solidFill>
                <a:latin typeface="Arial"/>
              </a:rPr>
              <a:t>Deadlock</a:t>
            </a:r>
            <a:r>
              <a:rPr b="0" lang="en-US" sz="2000" spc="-1" strike="noStrike">
                <a:solidFill>
                  <a:srgbClr val="00b050"/>
                </a:solidFill>
                <a:latin typeface="Arial"/>
              </a:rPr>
              <a:t> impossível. </a:t>
            </a:r>
            <a:br/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Adiamento indefinido de escritores possível.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Porquê?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Escritores e Leitores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Usando 3 semáforos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nobody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turnstile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e um inteiro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readers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194840" y="2060640"/>
            <a:ext cx="2349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Processos Leitores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5011200" y="2060640"/>
            <a:ext cx="25768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Processos Escritores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1229040" y="2557440"/>
            <a:ext cx="3229200" cy="283464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readStart()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turnstile.down()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turnstile.up()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i="1" lang="en-US" sz="2000" spc="-1" strike="noStrike">
                <a:solidFill>
                  <a:srgbClr val="000000"/>
                </a:solidFill>
                <a:latin typeface="Courier New"/>
              </a:rPr>
              <a:t>igual a slide ant.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read access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readEnd()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i="1" lang="en-US" sz="2000" spc="-1" strike="noStrike">
                <a:solidFill>
                  <a:srgbClr val="000000"/>
                </a:solidFill>
                <a:latin typeface="Courier New"/>
              </a:rPr>
              <a:t>igual a slide ant.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5044680" y="2557440"/>
            <a:ext cx="3076560" cy="222480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writeStart()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turnstile.down()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nobody.down()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write access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writeEnd()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turnstile.up()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nobody.up()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nodeType="clickEffect" fill="hold">
                      <p:stCondLst>
                        <p:cond delay="indefinite"/>
                      </p:stCondLst>
                      <p:childTnLst>
                        <p:par>
                          <p:cTn id="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Semáforos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Tipo de dados abstrato que permite sincronização de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threads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/processos sem </a:t>
            </a:r>
            <a:r>
              <a:rPr b="0" i="1" lang="pt-PT" sz="2800" spc="-1" strike="noStrike">
                <a:solidFill>
                  <a:srgbClr val="000000"/>
                </a:solidFill>
                <a:latin typeface="Arial"/>
              </a:rPr>
              <a:t>busy waiting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Semáforo tem um estado interno que é um </a:t>
            </a:r>
            <a:r>
              <a:rPr b="1" lang="pt-PT" sz="2800" spc="-1" strike="noStrike">
                <a:solidFill>
                  <a:srgbClr val="000000"/>
                </a:solidFill>
                <a:latin typeface="Arial"/>
              </a:rPr>
              <a:t>valor inteiro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Podem realizar-se </a:t>
            </a:r>
            <a:r>
              <a:rPr b="1" lang="pt-PT" sz="2800" spc="-1" strike="noStrike">
                <a:solidFill>
                  <a:srgbClr val="000000"/>
                </a:solidFill>
                <a:latin typeface="Arial"/>
              </a:rPr>
              <a:t>operações atómicas </a:t>
            </a: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de incremento e decremento da variável interna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Semáforo </a:t>
            </a:r>
            <a:r>
              <a:rPr b="1" lang="pt-PT" sz="2800" spc="-1" strike="noStrike">
                <a:solidFill>
                  <a:srgbClr val="000000"/>
                </a:solidFill>
                <a:latin typeface="Arial"/>
              </a:rPr>
              <a:t>bloqueia se a operação torna o valor do semáforo negativo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Deadlock</a:t>
            </a: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 e Adiamento indefinido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i="1" lang="pt-PT" sz="2400" spc="-1" strike="noStrike">
                <a:solidFill>
                  <a:srgbClr val="000000"/>
                </a:solidFill>
                <a:latin typeface="Arial"/>
              </a:rPr>
              <a:t>Deadlock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2 ou mais processos estão bloqueados à espera de um evento que apenas pode ser despoletado por um dos processos em bloqueio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 S e Q forem 2 semáforos inicializados a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P0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P1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S.acquire()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Q.acquire()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Q.acquire()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S.acquire()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Q.release()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S. release()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S.release()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Q. release()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143000" indent="-2282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ff9933"/>
              </a:buClr>
              <a:buSzPct val="120000"/>
              <a:buFont typeface="Symbol" charset="2"/>
              <a:buChar char=""/>
              <a:tabLst>
                <a:tab algn="l" pos="0"/>
              </a:tabLst>
            </a:pPr>
            <a:r>
              <a:rPr b="0" lang="pt-PT" sz="2200" spc="-1" strike="noStrike">
                <a:solidFill>
                  <a:srgbClr val="000000"/>
                </a:solidFill>
                <a:latin typeface="Arial"/>
              </a:rPr>
              <a:t>Adiamento indefinido (</a:t>
            </a:r>
            <a:r>
              <a:rPr b="0" i="1" lang="pt-PT" sz="2200" spc="-1" strike="noStrike">
                <a:solidFill>
                  <a:srgbClr val="000000"/>
                </a:solidFill>
                <a:latin typeface="Arial"/>
              </a:rPr>
              <a:t>starvation</a:t>
            </a:r>
            <a:r>
              <a:rPr b="0" lang="pt-PT" sz="2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2a476f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Um processo pode nunca ser removido da fila de espera de um semáforo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Exclusão mútua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Usando 1 semáforo (</a:t>
            </a:r>
            <a:r>
              <a:rPr b="1" lang="pt-PT" sz="24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Semáforo inicializado com valor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Processos executam </a:t>
            </a:r>
            <a:r>
              <a:rPr b="1" lang="pt-PT" sz="2400" spc="-1" strike="noStrike">
                <a:solidFill>
                  <a:srgbClr val="000000"/>
                </a:solidFill>
                <a:latin typeface="Courier New"/>
              </a:rPr>
              <a:t>mutex.down()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antes da </a:t>
            </a:r>
            <a:r>
              <a:rPr b="1" lang="pt-PT" sz="2400" spc="-1" strike="noStrike">
                <a:solidFill>
                  <a:srgbClr val="000000"/>
                </a:solidFill>
                <a:latin typeface="Courier New"/>
              </a:rPr>
              <a:t>região crítica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pt-PT" sz="2400" spc="-1" strike="noStrike">
                <a:solidFill>
                  <a:srgbClr val="000000"/>
                </a:solidFill>
                <a:latin typeface="Courier New"/>
              </a:rPr>
              <a:t>mutex.up()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 depois da </a:t>
            </a:r>
            <a:r>
              <a:rPr b="1" lang="pt-PT" sz="2400" spc="-1" strike="noStrike">
                <a:solidFill>
                  <a:srgbClr val="000000"/>
                </a:solidFill>
                <a:latin typeface="Courier New"/>
              </a:rPr>
              <a:t>região crítica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697400" y="346068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4838040" y="346068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2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1729080" y="3957480"/>
            <a:ext cx="2314800" cy="161496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mutex.down()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região crítica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mutex.up()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B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4870800" y="3957480"/>
            <a:ext cx="2314800" cy="161496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C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mutex.down()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Região crítica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mutex.up()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D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Signaling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 semáforo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sem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é suficiente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Semáforo inicializado com valor 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2 faz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down()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do semáforo antes de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Garantindo que espera por um up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1 faz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up()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depois de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561040" y="407664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4838040" y="407664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2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2590560" y="4573440"/>
            <a:ext cx="170496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 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sem.up()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B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4867920" y="4573440"/>
            <a:ext cx="170496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C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sem.down()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D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2561040" y="407664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4838040" y="407664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2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2590560" y="4573440"/>
            <a:ext cx="170496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 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B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4867920" y="4573440"/>
            <a:ext cx="170496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C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         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D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0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nodeType="clickEffect" fill="hold">
                      <p:stCondLst>
                        <p:cond delay="indefinite"/>
                      </p:stCondLst>
                      <p:childTnLst>
                        <p:par>
                          <p:cTn id="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nodeType="clickEffect" fill="hold">
                      <p:stCondLst>
                        <p:cond delay="indefinite"/>
                      </p:stCondLst>
                      <p:childTnLst>
                        <p:par>
                          <p:cTn id="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Rendezvous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Mecanismo básico de sincronização através do qual dois processos se “encontram” antes de continuar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Permite sincronizar determinadas operações em processos distintos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Ex: Processo 1 e 2 apenas avançam para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B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se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estiverem concluídos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Implementação usando semáforos?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561040" y="378936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838040" y="378936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2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2588760" y="4286160"/>
            <a:ext cx="140040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B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4866120" y="4286160"/>
            <a:ext cx="1400400" cy="100512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C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D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Rendezvous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Usando 2 semáforos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arrived1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arrived2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Semáforos inicializados com valor 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1 faz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arrived1.up()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arrived2.down()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após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Garantindo que espera por um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arrived2.up()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2 faz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arrived2.up()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arrived1.down()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após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Código 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Garantindo que espera por um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1984680" y="407664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4910400" y="407664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2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1991880" y="4554360"/>
            <a:ext cx="2467080" cy="131004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 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arrived2.down()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arrived1.up()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B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4943160" y="4554360"/>
            <a:ext cx="2467080" cy="131004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C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arrived1.down()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arrived2.up()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D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3459960" y="5931000"/>
            <a:ext cx="24382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0000"/>
                </a:solidFill>
                <a:latin typeface="Arial"/>
              </a:rPr>
              <a:t>Deadlock!</a:t>
            </a:r>
            <a:endParaRPr b="0" lang="pt-PT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nodeType="clickEffect" fill="hold">
                      <p:stCondLst>
                        <p:cond delay="indefinite"/>
                      </p:stCondLst>
                      <p:childTnLst>
                        <p:par>
                          <p:cTn id="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nodeType="clickEffect" fill="hold">
                      <p:stCondLst>
                        <p:cond delay="indefinite"/>
                      </p:stCondLst>
                      <p:childTnLst>
                        <p:par>
                          <p:cTn id="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i="1" lang="pt-PT" sz="3600" spc="-1" strike="noStrike">
                <a:solidFill>
                  <a:srgbClr val="000000"/>
                </a:solidFill>
                <a:latin typeface="Arial"/>
              </a:rPr>
              <a:t>Rendezvous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Usando 2 semáforos (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arrived1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arrived2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Semáforos inicializados com valor 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1 faz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arrived1.up()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arrived2.down()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após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Garantindo que espera por um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arrived2.up()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2 faz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arrived1.up()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arrived2.down()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após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Código 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Garantindo que espera por um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arrived1.up()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984680" y="407664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1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4910400" y="4076640"/>
            <a:ext cx="1456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Processo 2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1991880" y="4554360"/>
            <a:ext cx="2467080" cy="131004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A 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arrived1.up()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arrived2.down()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B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4943160" y="4554360"/>
            <a:ext cx="2467080" cy="1310040"/>
          </a:xfrm>
          <a:prstGeom prst="rect">
            <a:avLst/>
          </a:prstGeom>
          <a:noFill/>
          <a:ln w="158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C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arrived2.up()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Courier New"/>
              </a:rPr>
              <a:t>arrived1.down()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Código D</a:t>
            </a:r>
            <a:endParaRPr b="0" lang="pt-P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80880" y="152280"/>
            <a:ext cx="8000640" cy="609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PT" sz="3600" spc="-1" strike="noStrike">
                <a:solidFill>
                  <a:srgbClr val="000000"/>
                </a:solidFill>
                <a:latin typeface="Arial"/>
              </a:rPr>
              <a:t>Barreira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80880" y="12952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Generalização de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Rendezvous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para mais do que 2 processos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Solução anterior de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Rendezvous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não é generalizável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Porquê?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f9933"/>
              </a:buClr>
              <a:buSzPct val="12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Solução genérica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 semáforo para exclusão mútua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), 1 semáforo para barreira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barrier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), 1 inteiro partilhado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count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mutex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inicializado com valor 1,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barrier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com valor 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2a476f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count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nodeType="clickEffect" fill="hold">
                      <p:stCondLst>
                        <p:cond delay="indefinite"/>
                      </p:stCondLst>
                      <p:childTnLst>
                        <p:par>
                          <p:cTn id="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2321</TotalTime>
  <Application>LibreOffice/6.4.7.2$Linux_X86_64 LibreOffice_project/40$Build-2</Application>
  <Words>1358</Words>
  <Paragraphs>277</Paragraphs>
  <Company>Universidade de Aveiro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Nuno Lau</dc:creator>
  <dc:description/>
  <dc:language>pt-PT</dc:language>
  <cp:lastModifiedBy>Nuno Lau</cp:lastModifiedBy>
  <dcterms:modified xsi:type="dcterms:W3CDTF">2022-12-06T12:49:03Z</dcterms:modified>
  <cp:revision>196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Universidade de Aveiro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