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jpeg" ContentType="image/jpeg"/>
  <Override PartName="/ppt/media/image29.png" ContentType="image/png"/>
  <Override PartName="/ppt/media/image17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06257BE-71F0-4056-92D9-D783E5A3796E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F72BBCC-81B5-4817-918A-8E12845EF26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D57647-A7C7-49B7-81ED-AF3BD3BC58CF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C0A1E53-C057-42F7-8BEF-27EFF3DFCDD8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Jantar de filósofos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Usando 5 semáforos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array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forks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 e 1 semáforo (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limit4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limit4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impede que os 5 filósofos tentem pegar em garfos ao mesmo tempo.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196280" y="2486160"/>
            <a:ext cx="234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Filósofo f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234080" y="2903400"/>
            <a:ext cx="4143240" cy="344448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while(true)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think()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getForks()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limit4.down()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forks[left(f)].down()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forks[right(f)].down()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eat()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putForks()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forks[left(f)].up()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forks[right(f)].up()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limit4.up()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364000" y="3716280"/>
            <a:ext cx="33112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Deadlock impossível.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Jantar de filósofos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Usando 5 semáforos (array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forks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 pelo menos 1 filósofo pegar primeiro no garfo à esquerda e pelo menos 1 filósofo pegar primeiro no garfo à direita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364000" y="3716280"/>
            <a:ext cx="33112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Deadlock impossível.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Jantar de filósofos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Solução de Tanembaum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Usando 1 semáforo (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), 5 semáforos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array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filos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 e 5 variáveis de estado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array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st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Estados possíveis: thinking (TK), hungry (HG), eating (ET)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859280" y="5661000"/>
            <a:ext cx="33127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Deadlock impossível.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14840" y="3403440"/>
            <a:ext cx="2512800" cy="173628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getForks()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st[f]=HG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test(f)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filos[f].down()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2850480" y="3403440"/>
            <a:ext cx="2375640" cy="173628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putForks()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st[f]=TK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test(left(f))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test(right(f))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5373360" y="3403440"/>
            <a:ext cx="3472920" cy="173628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test(f)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if(st[f]==HG)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and st[left(f)]!=ET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and st[right(f)]!=ET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st[f]=ET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filos[f].up()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Prevenção de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deadlock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Negar condição de espera com retenção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Solicitar todos os recursos de uma só vez; </a:t>
            </a:r>
            <a:br/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Ex: algoritmo de Tanembaum do Jantar de Filósofos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Impondo libertação de recursos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Ex: Se não consegue ambos os garfos, liberta o que conseguiu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Negando a espera circular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Ordenando os recursos e fazendo com que a requisição dos recursos seja efectuada por ordem</a:t>
            </a:r>
            <a:br/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Ex: um filosófo começa pelo garfo direito; todos os outros pelo esquerdo;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1908000" y="2997360"/>
            <a:ext cx="5559120" cy="208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Monitores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80880" y="1295280"/>
            <a:ext cx="461916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Abstracção de alto nível usada para sincronização de processos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Apenas um processo pode estar activo no monitor de cada vez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Proposto independentemente por Hoare e Brinch Hansen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Constituido por: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Estrutura de dados interna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Código de inicialização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Primitivas de acesso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Picture 4" descr=""/>
          <p:cNvPicPr/>
          <p:nvPr/>
        </p:nvPicPr>
        <p:blipFill>
          <a:blip r:embed="rId1"/>
          <a:stretch/>
        </p:blipFill>
        <p:spPr>
          <a:xfrm>
            <a:off x="4929120" y="1571760"/>
            <a:ext cx="4016160" cy="420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Monitores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2500200" y="2000160"/>
            <a:ext cx="3704760" cy="354132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Variáveis de condição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Permitem bloquear um processo até que determinada condição se verifique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2 operações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Wait()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– bloqueia o processo/thread e liberta o monitor, permitindo que outro processo/thread execute primitivas do monitor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Signal()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– acorda um dos processos (se existir) bloqueado nesta variável de condição; se não existir processo bloqueado nada acontece.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Monitor com 2 Variáveis de condição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/>
        </p:blipFill>
        <p:spPr>
          <a:xfrm>
            <a:off x="2143080" y="2000160"/>
            <a:ext cx="4787640" cy="329544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Resolução de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signal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Modelos de resolução após a execução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signal: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Monitor de Hoare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thread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que invoca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signal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é colocada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fora do monitor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para que a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thread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acordada possa prosseguir;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muito geral, mas a sua implementação exige uma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stack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onde são colocadas as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threads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postas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fora do monitor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por invocação de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signal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Monitor de Brinch Hansen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thread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que invoca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signal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liberta imediatamente o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monitor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signal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é a última instrução executada);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simples de implementar, mas pode tornar-se bastante restritivo porque permite apenas a execução de um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signal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em cada invocação de uma primitiva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 acesso;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Monitor de Lampson / Redell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thread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que invoca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signal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prossegue a sua execução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a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thread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acordada mantém-se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fora do monitor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e compete pelo acesso a ele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simples de implementar, mas pode originar situações em que algumas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threads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são colocadas em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adiamento indefinido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Monitor de Hoare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576360" y="1484280"/>
            <a:ext cx="8098920" cy="446544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Escritores e Leitores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Mecanismo de sincronização através do qual: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Existem dados partilhados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Podem ocorrer várias leituras em simultâneo, desde que não estejam a ocorrer escritas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Durante a escrita não podem existir leituras, nem outras escritas concorrentes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Implementação usando semáforos?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626840" y="3789360"/>
            <a:ext cx="234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Leitores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4839840" y="3789360"/>
            <a:ext cx="2576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Escritores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654560" y="4286160"/>
            <a:ext cx="185760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read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readEnd()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4869360" y="4286160"/>
            <a:ext cx="200988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write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writeEnd()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Monitor de Brinch Hansen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395280" y="1525680"/>
            <a:ext cx="8388000" cy="456696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Monitor de Lampson / Redell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468360" y="1484280"/>
            <a:ext cx="8170560" cy="451620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Produtores / Consumidores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Picture 6" descr=""/>
          <p:cNvPicPr/>
          <p:nvPr/>
        </p:nvPicPr>
        <p:blipFill>
          <a:blip r:embed="rId1"/>
          <a:stretch/>
        </p:blipFill>
        <p:spPr>
          <a:xfrm>
            <a:off x="360360" y="1260360"/>
            <a:ext cx="8572320" cy="486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Produtores / Consumidores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360360" y="1260360"/>
            <a:ext cx="8584920" cy="484776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3595680" y="5987880"/>
            <a:ext cx="52048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wait()</a:t>
            </a: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 deve estar sempre num ciclo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while</a:t>
            </a: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 que verifica condições de continuação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Jantar de filósofos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0" name="Picture 4" descr=""/>
          <p:cNvPicPr/>
          <p:nvPr/>
        </p:nvPicPr>
        <p:blipFill>
          <a:blip r:embed="rId1"/>
          <a:stretch/>
        </p:blipFill>
        <p:spPr>
          <a:xfrm>
            <a:off x="190440" y="1857240"/>
            <a:ext cx="3809520" cy="3207960"/>
          </a:xfrm>
          <a:prstGeom prst="rect">
            <a:avLst/>
          </a:prstGeom>
          <a:ln>
            <a:noFill/>
          </a:ln>
        </p:spPr>
      </p:pic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4097160" y="1860480"/>
            <a:ext cx="4903560" cy="313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Programando com monitores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Identificar objetos partilhados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Definir a sua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Identificar estado interno e invariantes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Implementar métodos de manipulação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Passos para cada objeto partilhado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Criar um 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Adicionar código para adquirir e libertar 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Identificar e adicionar variáveis de condição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Adicionar loops nos waits das variáveis de condição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Adicionar signal e broadcast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Programando com monitores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Estrutura consistente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Usar apenas locks e variáveis de condição para a sincronização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Adquirir lock sempre no início do método e libertar sempre no fim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 sempre o lock quando se opera sobre variáveis de condição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Esperar sempre num ciclo while quando o wait é invocado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Não usar sleep() para esperar por outras threads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Sincronização em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Primitivas de sincronização estão incluídas na própria linguagem Java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Cada objecto Java tem associado um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lock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é adquirido ao entrar num método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synchronized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lock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é libertado ao sair desse método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que têm de esperar são colocadas no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entry 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Sincronização em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9" name="Picture 5" descr=""/>
          <p:cNvPicPr/>
          <p:nvPr/>
        </p:nvPicPr>
        <p:blipFill>
          <a:blip r:embed="rId1"/>
          <a:stretch/>
        </p:blipFill>
        <p:spPr>
          <a:xfrm>
            <a:off x="1000080" y="2143080"/>
            <a:ext cx="6980040" cy="240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Bounded Buffer</a:t>
            </a: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 em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1" name="Picture 3" descr=""/>
          <p:cNvPicPr/>
          <p:nvPr/>
        </p:nvPicPr>
        <p:blipFill>
          <a:blip r:embed="rId1"/>
          <a:stretch/>
        </p:blipFill>
        <p:spPr>
          <a:xfrm>
            <a:off x="857160" y="1571760"/>
            <a:ext cx="4652640" cy="4160520"/>
          </a:xfrm>
          <a:prstGeom prst="rect">
            <a:avLst/>
          </a:prstGeom>
          <a:ln>
            <a:noFill/>
          </a:ln>
        </p:spPr>
      </p:pic>
      <p:sp>
        <p:nvSpPr>
          <p:cNvPr id="202" name="Line 2"/>
          <p:cNvSpPr/>
          <p:nvPr/>
        </p:nvSpPr>
        <p:spPr>
          <a:xfrm flipH="1">
            <a:off x="1643040" y="1785600"/>
            <a:ext cx="1071360" cy="0"/>
          </a:xfrm>
          <a:prstGeom prst="line">
            <a:avLst/>
          </a:prstGeom>
          <a:ln w="3168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3"/>
          <p:cNvSpPr/>
          <p:nvPr/>
        </p:nvSpPr>
        <p:spPr>
          <a:xfrm flipH="1">
            <a:off x="1643040" y="3597120"/>
            <a:ext cx="1071360" cy="0"/>
          </a:xfrm>
          <a:prstGeom prst="line">
            <a:avLst/>
          </a:prstGeom>
          <a:ln w="3168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3429000" y="1928880"/>
            <a:ext cx="321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9933"/>
                </a:solidFill>
                <a:latin typeface="Arial"/>
              </a:rPr>
              <a:t>yield() deverá libertar o lock!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 flipH="1">
            <a:off x="3142440" y="2000160"/>
            <a:ext cx="28548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3429000" y="4059360"/>
            <a:ext cx="321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9933"/>
                </a:solidFill>
                <a:latin typeface="Arial"/>
              </a:rPr>
              <a:t>yield() deverá libertar o lock!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 flipH="1">
            <a:off x="3142440" y="4130640"/>
            <a:ext cx="28548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Escritores e Leitores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Usando 2 semáforos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nobody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e um inteiro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readers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nobody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inicializados a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readers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inicializado a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626840" y="3789360"/>
            <a:ext cx="234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Leitores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839840" y="3789360"/>
            <a:ext cx="2576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Escritores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1654560" y="4286160"/>
            <a:ext cx="185760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read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readEnd()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4869360" y="4286160"/>
            <a:ext cx="200988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write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writeEnd()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Sincronização em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Cada objecto tem um </a:t>
            </a:r>
            <a:r>
              <a:rPr b="1" i="1" lang="pt-PT" sz="2400" spc="-1" strike="noStrike">
                <a:solidFill>
                  <a:srgbClr val="000000"/>
                </a:solidFill>
                <a:latin typeface="Arial"/>
              </a:rPr>
              <a:t>wait 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Quando uma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entra num método </a:t>
            </a:r>
            <a:r>
              <a:rPr b="1" i="1" lang="pt-PT" sz="2400" spc="-1" strike="noStrike">
                <a:solidFill>
                  <a:srgbClr val="000000"/>
                </a:solidFill>
                <a:latin typeface="Arial"/>
              </a:rPr>
              <a:t>synchronized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e verifica que não pode prosseguir então pode executar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wait()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liberta o </a:t>
            </a: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lock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do objecto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É bloqueada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É colocada no </a:t>
            </a: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wait set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do objecto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Uma outra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pode invocar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notify()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(ou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notifyAll()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) para retirar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do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wait 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Uma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T é retirada do </a:t>
            </a: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wait set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 colocada no </a:t>
            </a: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entry 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 é colocada no estado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Ready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Sincronização em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1" name="Picture 3" descr=""/>
          <p:cNvPicPr/>
          <p:nvPr/>
        </p:nvPicPr>
        <p:blipFill>
          <a:blip r:embed="rId1"/>
          <a:stretch/>
        </p:blipFill>
        <p:spPr>
          <a:xfrm>
            <a:off x="1071720" y="2714760"/>
            <a:ext cx="6980040" cy="178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Bounded Buffer</a:t>
            </a: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 em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3" name="Picture 4" descr=""/>
          <p:cNvPicPr/>
          <p:nvPr/>
        </p:nvPicPr>
        <p:blipFill>
          <a:blip r:embed="rId1"/>
          <a:stretch/>
        </p:blipFill>
        <p:spPr>
          <a:xfrm>
            <a:off x="142920" y="1585800"/>
            <a:ext cx="4389120" cy="2557080"/>
          </a:xfrm>
          <a:prstGeom prst="rect">
            <a:avLst/>
          </a:prstGeom>
          <a:ln>
            <a:noFill/>
          </a:ln>
        </p:spPr>
      </p:pic>
      <p:pic>
        <p:nvPicPr>
          <p:cNvPr id="214" name="Picture 4" descr=""/>
          <p:cNvPicPr/>
          <p:nvPr/>
        </p:nvPicPr>
        <p:blipFill>
          <a:blip r:embed="rId2"/>
          <a:stretch/>
        </p:blipFill>
        <p:spPr>
          <a:xfrm>
            <a:off x="4643280" y="1550880"/>
            <a:ext cx="4389120" cy="3204720"/>
          </a:xfrm>
          <a:prstGeom prst="rect">
            <a:avLst/>
          </a:prstGeom>
          <a:ln>
            <a:noFill/>
          </a:ln>
        </p:spPr>
      </p:pic>
      <p:sp>
        <p:nvSpPr>
          <p:cNvPr id="215" name="Line 2"/>
          <p:cNvSpPr/>
          <p:nvPr/>
        </p:nvSpPr>
        <p:spPr>
          <a:xfrm flipH="1">
            <a:off x="928440" y="1785600"/>
            <a:ext cx="1000080" cy="0"/>
          </a:xfrm>
          <a:prstGeom prst="line">
            <a:avLst/>
          </a:prstGeom>
          <a:ln w="3168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3"/>
          <p:cNvSpPr/>
          <p:nvPr/>
        </p:nvSpPr>
        <p:spPr>
          <a:xfrm flipH="1">
            <a:off x="5429160" y="1714320"/>
            <a:ext cx="1000080" cy="0"/>
          </a:xfrm>
          <a:prstGeom prst="line">
            <a:avLst/>
          </a:prstGeom>
          <a:ln w="3168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4"/>
          <p:cNvSpPr/>
          <p:nvPr/>
        </p:nvSpPr>
        <p:spPr>
          <a:xfrm flipH="1">
            <a:off x="1071360" y="2286000"/>
            <a:ext cx="500040" cy="0"/>
          </a:xfrm>
          <a:prstGeom prst="line">
            <a:avLst/>
          </a:prstGeom>
          <a:ln w="3168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5"/>
          <p:cNvSpPr/>
          <p:nvPr/>
        </p:nvSpPr>
        <p:spPr>
          <a:xfrm flipH="1">
            <a:off x="5572080" y="2571480"/>
            <a:ext cx="500040" cy="0"/>
          </a:xfrm>
          <a:prstGeom prst="line">
            <a:avLst/>
          </a:prstGeom>
          <a:ln w="3168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6"/>
          <p:cNvSpPr/>
          <p:nvPr/>
        </p:nvSpPr>
        <p:spPr>
          <a:xfrm flipH="1">
            <a:off x="642600" y="3857400"/>
            <a:ext cx="714600" cy="0"/>
          </a:xfrm>
          <a:prstGeom prst="line">
            <a:avLst/>
          </a:prstGeom>
          <a:ln w="3168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7"/>
          <p:cNvSpPr/>
          <p:nvPr/>
        </p:nvSpPr>
        <p:spPr>
          <a:xfrm flipH="1">
            <a:off x="5143320" y="4143240"/>
            <a:ext cx="714240" cy="0"/>
          </a:xfrm>
          <a:prstGeom prst="line">
            <a:avLst/>
          </a:prstGeom>
          <a:ln w="3168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Sincronização de blocos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Também é possível sincronizar apenas uma secção de código interna a um método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Picture 5" descr=""/>
          <p:cNvPicPr/>
          <p:nvPr/>
        </p:nvPicPr>
        <p:blipFill>
          <a:blip r:embed="rId1"/>
          <a:stretch/>
        </p:blipFill>
        <p:spPr>
          <a:xfrm>
            <a:off x="2000160" y="2928960"/>
            <a:ext cx="4457520" cy="28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Concorrência em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Semáforos: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Picture 7" descr=""/>
          <p:cNvPicPr/>
          <p:nvPr/>
        </p:nvPicPr>
        <p:blipFill>
          <a:blip r:embed="rId1"/>
          <a:stretch/>
        </p:blipFill>
        <p:spPr>
          <a:xfrm>
            <a:off x="2003400" y="2392200"/>
            <a:ext cx="4755960" cy="233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Concorrência em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Locks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Semelhantes a mutex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Métodos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lock()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unlock()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Variáveis de Condição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Associadas 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Métodos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await()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signal()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Picture 6" descr=""/>
          <p:cNvPicPr/>
          <p:nvPr/>
        </p:nvPicPr>
        <p:blipFill>
          <a:blip r:embed="rId1"/>
          <a:stretch/>
        </p:blipFill>
        <p:spPr>
          <a:xfrm>
            <a:off x="1643040" y="4071960"/>
            <a:ext cx="5584320" cy="75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Escritores e Leitores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Usando 2 semáforos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nobody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e um inteiro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readers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194840" y="2060640"/>
            <a:ext cx="234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Leitores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435200" y="2060640"/>
            <a:ext cx="2576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Escritores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1227600" y="2557440"/>
            <a:ext cx="2772000" cy="40543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(readers==0)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readers++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read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readEnd()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readers--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(readers==0)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4466160" y="2557440"/>
            <a:ext cx="246708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writeStart()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write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writeEnd()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nobody.up()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4788000" y="4603680"/>
            <a:ext cx="331272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b050"/>
                </a:solidFill>
                <a:latin typeface="Arial"/>
              </a:rPr>
              <a:t>Deadlock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 impossível. </a:t>
            </a:r>
            <a:br/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Adiamento indefinido de escritores possível.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Escritores e Leitores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Usando 3 semáforos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nobody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turnstile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e um inteiro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readers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94840" y="2060640"/>
            <a:ext cx="234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Leitores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011200" y="2060640"/>
            <a:ext cx="2576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Escritores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229040" y="2557440"/>
            <a:ext cx="3229200" cy="283464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turnstile.down()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turnstile.up()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</a:rPr>
              <a:t>igual a slide ant.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read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readEnd()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</a:rPr>
              <a:t>igual a slide ant.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5044680" y="2557440"/>
            <a:ext cx="3076560" cy="222480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writeStart()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turnstile.down()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write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writeEnd()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turnstile.up()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nobody.up()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Jantar de filósofos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Problema clássico de sincronização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Proposto por Dikjstra em 1965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Mesa redonda; 5 filósofos; 5 garfos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Filósofos alternam entre pensar e comer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Apenas conseguem comer se tiverem 2 garfos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Ciclo de vida dos filósofos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Implementação de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getForks()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putForks()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usando semáforos?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627920" y="3605040"/>
            <a:ext cx="2206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Filósofo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655280" y="4005360"/>
            <a:ext cx="200988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while(true)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think()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getForks()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eat()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putForks()</a:t>
            </a:r>
            <a:endParaRPr b="0" lang="pt-PT" sz="2000" spc="-1" strike="noStrike"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5435640" y="3213000"/>
            <a:ext cx="2757240" cy="2458800"/>
          </a:xfrm>
          <a:prstGeom prst="rect">
            <a:avLst/>
          </a:prstGeom>
          <a:ln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5292720" y="5589720"/>
            <a:ext cx="37825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From: The Little Book of Semaphores; Allen B. Downey</a:t>
            </a:r>
            <a:endParaRPr b="0" lang="pt-P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Jantar de filósofos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getForks()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putForks()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devem respeitar: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Apenas 1 filósofo pode segurar 1 dado garfo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Deadlock deve ser impossível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Nenhum filósofo deve morrer à fome (adiamento indefinido)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Deve ser possível que mais do que 1 filósofo coma ao mesmo tempo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Implementação de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getForks()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putForks()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usando semáforos?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627920" y="3605040"/>
            <a:ext cx="2206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Filósofo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655280" y="4005360"/>
            <a:ext cx="200988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while(true)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think()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getForks()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eat()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putForks()</a:t>
            </a:r>
            <a:endParaRPr b="0" lang="pt-PT" sz="200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5435640" y="3213000"/>
            <a:ext cx="2757240" cy="2458800"/>
          </a:xfrm>
          <a:prstGeom prst="rect">
            <a:avLst/>
          </a:prstGeom>
          <a:ln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5292720" y="5589720"/>
            <a:ext cx="37825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From: The Little Book of Semaphores; Allen B. Downey</a:t>
            </a:r>
            <a:endParaRPr b="0" lang="pt-P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Jantar de filósofos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Usando 5 semáforos (array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forks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20280" y="2133720"/>
            <a:ext cx="234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Filósofo f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657720" y="2532240"/>
            <a:ext cx="4143240" cy="283464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while(true)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think()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getForks()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forks[left(f)].down()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forks[right(f)].down()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eat()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putForks()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forks[left(f)].up()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forks[right(f)].up()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5364000" y="3716280"/>
            <a:ext cx="33112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Deadlock possível.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Deadlock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Quando ocorre deadlock há quatro condições que se verificam: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Condição de exclusão mútua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Cada recurso ou está livre ou foi atribuído a um e um só processo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Condição de espera com retenção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Cada processo, ao requerer um novo recurso, mantém na sua posse os recursos anteriormente solicitados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Condição de não libertação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Ninguém, a não ser o próprio processo, pode decidir da libertação de um recurso que lhe tenha sido atribuído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Condição de espera circular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Formou-se uma cadeia circular de processos e recursos em que cada processo requer um recurso que está na posse do processo seguinte na cadeia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2450</TotalTime>
  <Application>LibreOffice/6.4.7.2$Linux_X86_64 LibreOffice_project/40$Build-2</Application>
  <Words>1632</Words>
  <Paragraphs>314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2022-12-13T12:55:14Z</dcterms:modified>
  <cp:revision>198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35</vt:i4>
  </property>
</Properties>
</file>