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02356FB-668D-4421-9299-31DB796B88A5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72BD768-9256-487B-9E78-D8D65E5BD1A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E4D5F6-36E2-451A-93B2-C46D2D1B0668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D7D88B8-5A08-4399-8F43-96EBF371EA87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Escalonamento SJF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Shortest Job First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Ordena os processos considerando a duração do próximo CPU burst. Executa primeiro os processos com CPU burst mais curtos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Duas opções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Nonpreemptive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– uma vez atribuído o CPU o processo fica em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Running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até terminar o CPU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burst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Preemptive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– se um processo entra na fila de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Ready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com um CPU Burst menor do que o tempo restante do CPU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burst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do processo em execução, atribuir o CPU ao processo que entrou em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Ready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. Também conhecido como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Shortest-Remaining-Time-First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(SRTF)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SJF é óptimo do ponto de vista do tempo médio de espera de um conjunto de processos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Escalonamento SJF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39640" y="1700280"/>
            <a:ext cx="7262280" cy="4514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Process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Arrival Time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Burst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0.0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2.0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4.0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4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5.0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683160"/>
                <a:tab algn="ctr" pos="511812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SJF (non-preemptive)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683160"/>
                <a:tab algn="ctr" pos="51181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683160"/>
                <a:tab algn="ctr" pos="51181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683160"/>
                <a:tab algn="ctr" pos="51181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683160"/>
                <a:tab algn="ctr" pos="51181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683160"/>
                <a:tab algn="ctr" pos="51181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Tempo médio de espera= (0 + 6 + 3 + 7)/4  = 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Group 3"/>
          <p:cNvGrpSpPr/>
          <p:nvPr/>
        </p:nvGrpSpPr>
        <p:grpSpPr>
          <a:xfrm>
            <a:off x="1715400" y="4086000"/>
            <a:ext cx="5997600" cy="1127880"/>
            <a:chOff x="1715400" y="4086000"/>
            <a:chExt cx="5997600" cy="1127880"/>
          </a:xfrm>
        </p:grpSpPr>
        <p:sp>
          <p:nvSpPr>
            <p:cNvPr id="155" name="CustomShape 4"/>
            <p:cNvSpPr/>
            <p:nvPr/>
          </p:nvSpPr>
          <p:spPr>
            <a:xfrm flipH="1">
              <a:off x="1857240" y="4086360"/>
              <a:ext cx="5643360" cy="609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5"/>
            <p:cNvSpPr/>
            <p:nvPr/>
          </p:nvSpPr>
          <p:spPr>
            <a:xfrm flipH="1">
              <a:off x="2872080" y="414504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57" name="CustomShape 6"/>
            <p:cNvSpPr/>
            <p:nvPr/>
          </p:nvSpPr>
          <p:spPr>
            <a:xfrm flipH="1">
              <a:off x="4372200" y="414504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3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58" name="CustomShape 7"/>
            <p:cNvSpPr/>
            <p:nvPr/>
          </p:nvSpPr>
          <p:spPr>
            <a:xfrm flipH="1">
              <a:off x="5073840" y="414504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59" name="Line 8"/>
            <p:cNvSpPr/>
            <p:nvPr/>
          </p:nvSpPr>
          <p:spPr>
            <a:xfrm>
              <a:off x="7502400" y="469548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9"/>
            <p:cNvSpPr/>
            <p:nvPr/>
          </p:nvSpPr>
          <p:spPr>
            <a:xfrm>
              <a:off x="1858680" y="469548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10"/>
            <p:cNvSpPr/>
            <p:nvPr/>
          </p:nvSpPr>
          <p:spPr>
            <a:xfrm>
              <a:off x="4716360" y="408600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11"/>
            <p:cNvSpPr/>
            <p:nvPr/>
          </p:nvSpPr>
          <p:spPr>
            <a:xfrm>
              <a:off x="4359240" y="408600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Line 12"/>
            <p:cNvSpPr/>
            <p:nvPr/>
          </p:nvSpPr>
          <p:spPr>
            <a:xfrm>
              <a:off x="4359240" y="469548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Line 13"/>
            <p:cNvSpPr/>
            <p:nvPr/>
          </p:nvSpPr>
          <p:spPr>
            <a:xfrm>
              <a:off x="257328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4"/>
            <p:cNvSpPr/>
            <p:nvPr/>
          </p:nvSpPr>
          <p:spPr>
            <a:xfrm flipH="1">
              <a:off x="4190400" y="484884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66" name="CustomShape 15"/>
            <p:cNvSpPr/>
            <p:nvPr/>
          </p:nvSpPr>
          <p:spPr>
            <a:xfrm flipH="1">
              <a:off x="7278840" y="484884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16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67" name="CustomShape 16"/>
            <p:cNvSpPr/>
            <p:nvPr/>
          </p:nvSpPr>
          <p:spPr>
            <a:xfrm flipH="1">
              <a:off x="1715400" y="484884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68" name="CustomShape 17"/>
            <p:cNvSpPr/>
            <p:nvPr/>
          </p:nvSpPr>
          <p:spPr>
            <a:xfrm flipH="1">
              <a:off x="6658200" y="414504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69" name="Line 18"/>
            <p:cNvSpPr/>
            <p:nvPr/>
          </p:nvSpPr>
          <p:spPr>
            <a:xfrm>
              <a:off x="6145200" y="408600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Line 19"/>
            <p:cNvSpPr/>
            <p:nvPr/>
          </p:nvSpPr>
          <p:spPr>
            <a:xfrm>
              <a:off x="221580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Line 20"/>
            <p:cNvSpPr/>
            <p:nvPr/>
          </p:nvSpPr>
          <p:spPr>
            <a:xfrm>
              <a:off x="293040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Line 21"/>
            <p:cNvSpPr/>
            <p:nvPr/>
          </p:nvSpPr>
          <p:spPr>
            <a:xfrm>
              <a:off x="328752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Line 22"/>
            <p:cNvSpPr/>
            <p:nvPr/>
          </p:nvSpPr>
          <p:spPr>
            <a:xfrm>
              <a:off x="364464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Line 23"/>
            <p:cNvSpPr/>
            <p:nvPr/>
          </p:nvSpPr>
          <p:spPr>
            <a:xfrm>
              <a:off x="400176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Line 24"/>
            <p:cNvSpPr/>
            <p:nvPr/>
          </p:nvSpPr>
          <p:spPr>
            <a:xfrm>
              <a:off x="4716360" y="469548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5"/>
            <p:cNvSpPr/>
            <p:nvPr/>
          </p:nvSpPr>
          <p:spPr>
            <a:xfrm flipH="1">
              <a:off x="4547520" y="484884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8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77" name="Line 26"/>
            <p:cNvSpPr/>
            <p:nvPr/>
          </p:nvSpPr>
          <p:spPr>
            <a:xfrm>
              <a:off x="507348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Line 27"/>
            <p:cNvSpPr/>
            <p:nvPr/>
          </p:nvSpPr>
          <p:spPr>
            <a:xfrm>
              <a:off x="543060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28"/>
            <p:cNvSpPr/>
            <p:nvPr/>
          </p:nvSpPr>
          <p:spPr>
            <a:xfrm>
              <a:off x="578772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29"/>
            <p:cNvSpPr/>
            <p:nvPr/>
          </p:nvSpPr>
          <p:spPr>
            <a:xfrm>
              <a:off x="6145200" y="469548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0"/>
            <p:cNvSpPr/>
            <p:nvPr/>
          </p:nvSpPr>
          <p:spPr>
            <a:xfrm flipH="1">
              <a:off x="5921640" y="484884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82" name="Line 31"/>
            <p:cNvSpPr/>
            <p:nvPr/>
          </p:nvSpPr>
          <p:spPr>
            <a:xfrm>
              <a:off x="650232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32"/>
            <p:cNvSpPr/>
            <p:nvPr/>
          </p:nvSpPr>
          <p:spPr>
            <a:xfrm>
              <a:off x="685944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Line 33"/>
            <p:cNvSpPr/>
            <p:nvPr/>
          </p:nvSpPr>
          <p:spPr>
            <a:xfrm>
              <a:off x="7145280" y="45828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Escalonamento SJF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39640" y="1700280"/>
            <a:ext cx="7262280" cy="4514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Process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Arrival Time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Burst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0.0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2.0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4.0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4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5.0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683160"/>
                <a:tab algn="ctr" pos="511812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SJF (preemptive)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683160"/>
                <a:tab algn="ctr" pos="51181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683160"/>
                <a:tab algn="ctr" pos="51181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683160"/>
                <a:tab algn="ctr" pos="51181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683160"/>
                <a:tab algn="ctr" pos="51181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683160"/>
                <a:tab algn="ctr" pos="51181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Tempo médio de espera= (9 + 1 + 0 + 2)/4  =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" name="Group 3"/>
          <p:cNvGrpSpPr/>
          <p:nvPr/>
        </p:nvGrpSpPr>
        <p:grpSpPr>
          <a:xfrm>
            <a:off x="1715760" y="4071600"/>
            <a:ext cx="6068880" cy="1213920"/>
            <a:chOff x="1715760" y="4071600"/>
            <a:chExt cx="6068880" cy="1213920"/>
          </a:xfrm>
        </p:grpSpPr>
        <p:sp>
          <p:nvSpPr>
            <p:cNvPr id="188" name="CustomShape 4"/>
            <p:cNvSpPr/>
            <p:nvPr/>
          </p:nvSpPr>
          <p:spPr>
            <a:xfrm flipH="1">
              <a:off x="1866960" y="4095720"/>
              <a:ext cx="5705280" cy="609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5"/>
            <p:cNvSpPr/>
            <p:nvPr/>
          </p:nvSpPr>
          <p:spPr>
            <a:xfrm flipH="1">
              <a:off x="1949760" y="41403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90" name="CustomShape 6"/>
            <p:cNvSpPr/>
            <p:nvPr/>
          </p:nvSpPr>
          <p:spPr>
            <a:xfrm flipH="1">
              <a:off x="3245040" y="41403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3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91" name="CustomShape 7"/>
            <p:cNvSpPr/>
            <p:nvPr/>
          </p:nvSpPr>
          <p:spPr>
            <a:xfrm flipH="1">
              <a:off x="2711520" y="41403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92" name="Line 8"/>
            <p:cNvSpPr/>
            <p:nvPr/>
          </p:nvSpPr>
          <p:spPr>
            <a:xfrm>
              <a:off x="7573680" y="464328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Line 9"/>
            <p:cNvSpPr/>
            <p:nvPr/>
          </p:nvSpPr>
          <p:spPr>
            <a:xfrm>
              <a:off x="1868400" y="47052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Line 10"/>
            <p:cNvSpPr/>
            <p:nvPr/>
          </p:nvSpPr>
          <p:spPr>
            <a:xfrm>
              <a:off x="4359240" y="409572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Line 11"/>
            <p:cNvSpPr/>
            <p:nvPr/>
          </p:nvSpPr>
          <p:spPr>
            <a:xfrm>
              <a:off x="2573280" y="408132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12"/>
            <p:cNvSpPr/>
            <p:nvPr/>
          </p:nvSpPr>
          <p:spPr>
            <a:xfrm>
              <a:off x="4001760" y="47052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3"/>
            <p:cNvSpPr/>
            <p:nvPr/>
          </p:nvSpPr>
          <p:spPr>
            <a:xfrm flipH="1">
              <a:off x="3144240" y="492048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98" name="CustomShape 14"/>
            <p:cNvSpPr/>
            <p:nvPr/>
          </p:nvSpPr>
          <p:spPr>
            <a:xfrm flipH="1">
              <a:off x="2430000" y="492048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99" name="CustomShape 15"/>
            <p:cNvSpPr/>
            <p:nvPr/>
          </p:nvSpPr>
          <p:spPr>
            <a:xfrm flipH="1">
              <a:off x="5602680" y="48441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00" name="CustomShape 16"/>
            <p:cNvSpPr/>
            <p:nvPr/>
          </p:nvSpPr>
          <p:spPr>
            <a:xfrm flipH="1">
              <a:off x="1715760" y="485856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01" name="CustomShape 17"/>
            <p:cNvSpPr/>
            <p:nvPr/>
          </p:nvSpPr>
          <p:spPr>
            <a:xfrm flipH="1">
              <a:off x="5073840" y="41403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02" name="Line 18"/>
            <p:cNvSpPr/>
            <p:nvPr/>
          </p:nvSpPr>
          <p:spPr>
            <a:xfrm>
              <a:off x="5787720" y="409572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Line 19"/>
            <p:cNvSpPr/>
            <p:nvPr/>
          </p:nvSpPr>
          <p:spPr>
            <a:xfrm>
              <a:off x="221580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20"/>
            <p:cNvSpPr/>
            <p:nvPr/>
          </p:nvSpPr>
          <p:spPr>
            <a:xfrm>
              <a:off x="293040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21"/>
            <p:cNvSpPr/>
            <p:nvPr/>
          </p:nvSpPr>
          <p:spPr>
            <a:xfrm>
              <a:off x="4359240" y="47052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2"/>
            <p:cNvSpPr/>
            <p:nvPr/>
          </p:nvSpPr>
          <p:spPr>
            <a:xfrm flipH="1">
              <a:off x="3501360" y="492048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5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07" name="Line 23"/>
            <p:cNvSpPr/>
            <p:nvPr/>
          </p:nvSpPr>
          <p:spPr>
            <a:xfrm>
              <a:off x="471636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Line 24"/>
            <p:cNvSpPr/>
            <p:nvPr/>
          </p:nvSpPr>
          <p:spPr>
            <a:xfrm>
              <a:off x="507348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Line 25"/>
            <p:cNvSpPr/>
            <p:nvPr/>
          </p:nvSpPr>
          <p:spPr>
            <a:xfrm>
              <a:off x="543060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26"/>
            <p:cNvSpPr/>
            <p:nvPr/>
          </p:nvSpPr>
          <p:spPr>
            <a:xfrm>
              <a:off x="5787720" y="47052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7"/>
            <p:cNvSpPr/>
            <p:nvPr/>
          </p:nvSpPr>
          <p:spPr>
            <a:xfrm flipH="1">
              <a:off x="4215960" y="492048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12" name="Line 28"/>
            <p:cNvSpPr/>
            <p:nvPr/>
          </p:nvSpPr>
          <p:spPr>
            <a:xfrm>
              <a:off x="614520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Line 29"/>
            <p:cNvSpPr/>
            <p:nvPr/>
          </p:nvSpPr>
          <p:spPr>
            <a:xfrm>
              <a:off x="650232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Line 30"/>
            <p:cNvSpPr/>
            <p:nvPr/>
          </p:nvSpPr>
          <p:spPr>
            <a:xfrm>
              <a:off x="685944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Line 31"/>
            <p:cNvSpPr/>
            <p:nvPr/>
          </p:nvSpPr>
          <p:spPr>
            <a:xfrm>
              <a:off x="3287520" y="408132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Line 32"/>
            <p:cNvSpPr/>
            <p:nvPr/>
          </p:nvSpPr>
          <p:spPr>
            <a:xfrm>
              <a:off x="3644640" y="407160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33"/>
            <p:cNvSpPr/>
            <p:nvPr/>
          </p:nvSpPr>
          <p:spPr>
            <a:xfrm flipH="1">
              <a:off x="3930840" y="41403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18" name="CustomShape 34"/>
            <p:cNvSpPr/>
            <p:nvPr/>
          </p:nvSpPr>
          <p:spPr>
            <a:xfrm flipH="1">
              <a:off x="6445440" y="41403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19" name="Line 35"/>
            <p:cNvSpPr/>
            <p:nvPr/>
          </p:nvSpPr>
          <p:spPr>
            <a:xfrm>
              <a:off x="7216560" y="459252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36"/>
            <p:cNvSpPr/>
            <p:nvPr/>
          </p:nvSpPr>
          <p:spPr>
            <a:xfrm flipH="1">
              <a:off x="7350480" y="48441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16</a:t>
              </a:r>
              <a:endParaRPr b="0" lang="pt-PT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Determinar o tempo do próximo CPU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Burst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Os tempos dos CPU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Burst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não são, em geral, conhecidos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Solução: tentar obter boas estimativas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ctr" pos="2336760"/>
                <a:tab algn="ctr" pos="377208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Usar histórico do processo para prever o futuro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Exemplo: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Média exponencial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PT" sz="2000" spc="-1" strike="noStrike" baseline="-25000">
                <a:solidFill>
                  <a:srgbClr val="000000"/>
                </a:solidFill>
                <a:latin typeface="Arial"/>
              </a:rPr>
              <a:t>n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é o tempo do último CPU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Burst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pt-PT" sz="2000" spc="-1" strike="noStrike">
                <a:solidFill>
                  <a:srgbClr val="000000"/>
                </a:solidFill>
                <a:latin typeface="Symbol"/>
              </a:rPr>
              <a:t>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é a estimativa do CPU burst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Determinar o tempo do próximo CPU Burst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1"/>
          <a:srcRect l="642" t="2279" r="642" b="2850"/>
          <a:stretch/>
        </p:blipFill>
        <p:spPr>
          <a:xfrm>
            <a:off x="2357280" y="2008080"/>
            <a:ext cx="4646160" cy="334944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Escalonamento por prioridades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Priority sheduling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É associado um nível de prioridade (inteiro) com cada processo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Não existe acordo sobre se a prioridade mais alta corresponde a valores baixos ou altos do nível de prioridade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Iremos assumir que números baixos representam maior prioridade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CPU é atribuido ao processo com maior prioridade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Preemptive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Nonpreemptive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SJF é um caso particular de escalonamento por prioridades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Problema: Adiamento indefinido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Processos com prioridade baixa podem nunca executar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Solução: Contar com o tempo de espera (</a:t>
            </a:r>
            <a:r>
              <a:rPr b="0" i="1" lang="pt-PT" sz="2200" spc="-1" strike="noStrike">
                <a:solidFill>
                  <a:srgbClr val="000000"/>
                </a:solidFill>
                <a:latin typeface="Arial"/>
              </a:rPr>
              <a:t>aging</a:t>
            </a:r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Aumentar a prioridade dos processos em espera à medida que o tempo passa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Round Robin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Versão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Time sharing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preemptive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de FCFS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Cada processo pode usar o CPU, no máximo, por determinado tempo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time quantum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). Se o processo não bloquear antes do tempo definido é retirado de execução e passa para o fim da lista de Ready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Time quantum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varia, em geral, entre 10 e 100ms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 existem n processos na fila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Ready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(nenhum em execução) e 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time quantum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é q então: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cada processo usa cerca de 1/n do processador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Um processo nunca espera mais do que (n-1).q unidades de tempo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Desempenho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Q grande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FCFS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Q pequeno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 overhead da mudança de contexto pode ser significativo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Round Robin 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com q=20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39640" y="1700280"/>
            <a:ext cx="83181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Process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Burst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P3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24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514600"/>
                <a:tab algn="ctr" pos="4394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 escalonamento será: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514600"/>
                <a:tab algn="ctr" pos="4394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514600"/>
                <a:tab algn="ctr" pos="4394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514600"/>
                <a:tab algn="ctr" pos="4394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514600"/>
                <a:tab algn="ctr" pos="4394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514600"/>
                <a:tab algn="ctr" pos="439416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1" name="Group 3"/>
          <p:cNvGrpSpPr/>
          <p:nvPr/>
        </p:nvGrpSpPr>
        <p:grpSpPr>
          <a:xfrm>
            <a:off x="1573200" y="4238640"/>
            <a:ext cx="6047640" cy="975240"/>
            <a:chOff x="1573200" y="4238640"/>
            <a:chExt cx="6047640" cy="975240"/>
          </a:xfrm>
        </p:grpSpPr>
        <p:grpSp>
          <p:nvGrpSpPr>
            <p:cNvPr id="232" name="Group 4"/>
            <p:cNvGrpSpPr/>
            <p:nvPr/>
          </p:nvGrpSpPr>
          <p:grpSpPr>
            <a:xfrm>
              <a:off x="1722600" y="4238640"/>
              <a:ext cx="5635080" cy="609120"/>
              <a:chOff x="1722600" y="4238640"/>
              <a:chExt cx="5635080" cy="609120"/>
            </a:xfrm>
          </p:grpSpPr>
          <p:sp>
            <p:nvSpPr>
              <p:cNvPr id="233" name="CustomShape 5"/>
              <p:cNvSpPr/>
              <p:nvPr/>
            </p:nvSpPr>
            <p:spPr>
              <a:xfrm>
                <a:off x="172260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34" name="CustomShape 6"/>
              <p:cNvSpPr/>
              <p:nvPr/>
            </p:nvSpPr>
            <p:spPr>
              <a:xfrm>
                <a:off x="228600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2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35" name="CustomShape 7"/>
              <p:cNvSpPr/>
              <p:nvPr/>
            </p:nvSpPr>
            <p:spPr>
              <a:xfrm>
                <a:off x="284940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3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36" name="CustomShape 8"/>
              <p:cNvSpPr/>
              <p:nvPr/>
            </p:nvSpPr>
            <p:spPr>
              <a:xfrm>
                <a:off x="341316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4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37" name="CustomShape 9"/>
              <p:cNvSpPr/>
              <p:nvPr/>
            </p:nvSpPr>
            <p:spPr>
              <a:xfrm>
                <a:off x="397656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38" name="CustomShape 10"/>
              <p:cNvSpPr/>
              <p:nvPr/>
            </p:nvSpPr>
            <p:spPr>
              <a:xfrm>
                <a:off x="454032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3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39" name="CustomShape 11"/>
              <p:cNvSpPr/>
              <p:nvPr/>
            </p:nvSpPr>
            <p:spPr>
              <a:xfrm>
                <a:off x="510372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4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40" name="CustomShape 12"/>
              <p:cNvSpPr/>
              <p:nvPr/>
            </p:nvSpPr>
            <p:spPr>
              <a:xfrm>
                <a:off x="566748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41" name="CustomShape 13"/>
              <p:cNvSpPr/>
              <p:nvPr/>
            </p:nvSpPr>
            <p:spPr>
              <a:xfrm>
                <a:off x="623088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3</a:t>
                </a:r>
                <a:endParaRPr b="0" lang="pt-PT" sz="1800" spc="-1" strike="noStrike">
                  <a:latin typeface="Arial"/>
                </a:endParaRPr>
              </a:p>
            </p:txBody>
          </p:sp>
          <p:sp>
            <p:nvSpPr>
              <p:cNvPr id="242" name="CustomShape 14"/>
              <p:cNvSpPr/>
              <p:nvPr/>
            </p:nvSpPr>
            <p:spPr>
              <a:xfrm>
                <a:off x="6794640" y="4238640"/>
                <a:ext cx="563040" cy="60912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</a:rPr>
                  <a:t>P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</a:rPr>
                  <a:t>3</a:t>
                </a:r>
                <a:endParaRPr b="0" lang="pt-PT" sz="1800" spc="-1" strike="noStrike">
                  <a:latin typeface="Arial"/>
                </a:endParaRPr>
              </a:p>
            </p:txBody>
          </p:sp>
        </p:grpSp>
        <p:sp>
          <p:nvSpPr>
            <p:cNvPr id="243" name="CustomShape 15"/>
            <p:cNvSpPr/>
            <p:nvPr/>
          </p:nvSpPr>
          <p:spPr>
            <a:xfrm>
              <a:off x="1573200" y="484884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44" name="CustomShape 16"/>
            <p:cNvSpPr/>
            <p:nvPr/>
          </p:nvSpPr>
          <p:spPr>
            <a:xfrm>
              <a:off x="2043360" y="484884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20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45" name="CustomShape 17"/>
            <p:cNvSpPr/>
            <p:nvPr/>
          </p:nvSpPr>
          <p:spPr>
            <a:xfrm>
              <a:off x="2576880" y="484884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37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46" name="CustomShape 18"/>
            <p:cNvSpPr/>
            <p:nvPr/>
          </p:nvSpPr>
          <p:spPr>
            <a:xfrm>
              <a:off x="3179880" y="484884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57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47" name="CustomShape 19"/>
            <p:cNvSpPr/>
            <p:nvPr/>
          </p:nvSpPr>
          <p:spPr>
            <a:xfrm>
              <a:off x="3795840" y="484884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77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48" name="CustomShape 20"/>
            <p:cNvSpPr/>
            <p:nvPr/>
          </p:nvSpPr>
          <p:spPr>
            <a:xfrm>
              <a:off x="4329360" y="484884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97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49" name="CustomShape 21"/>
            <p:cNvSpPr/>
            <p:nvPr/>
          </p:nvSpPr>
          <p:spPr>
            <a:xfrm>
              <a:off x="4799520" y="4848840"/>
              <a:ext cx="56052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117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50" name="CustomShape 22"/>
            <p:cNvSpPr/>
            <p:nvPr/>
          </p:nvSpPr>
          <p:spPr>
            <a:xfrm>
              <a:off x="5409360" y="4848840"/>
              <a:ext cx="56052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121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51" name="CustomShape 23"/>
            <p:cNvSpPr/>
            <p:nvPr/>
          </p:nvSpPr>
          <p:spPr>
            <a:xfrm>
              <a:off x="5942520" y="4848840"/>
              <a:ext cx="56052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134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52" name="CustomShape 24"/>
            <p:cNvSpPr/>
            <p:nvPr/>
          </p:nvSpPr>
          <p:spPr>
            <a:xfrm>
              <a:off x="6526800" y="4848840"/>
              <a:ext cx="56052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154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53" name="CustomShape 25"/>
            <p:cNvSpPr/>
            <p:nvPr/>
          </p:nvSpPr>
          <p:spPr>
            <a:xfrm>
              <a:off x="7060320" y="4848840"/>
              <a:ext cx="56052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162</a:t>
              </a:r>
              <a:endParaRPr b="0" lang="pt-PT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Concorrência em Python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Lock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Semelhantes a mutex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Métodos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acquire()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release()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RLock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Reentrant 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Locks associados 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thread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Métodos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acquire()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release()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Condition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Tem um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Lock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RLock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associado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Métodos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wait()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notify()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notify_all()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acquire()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release()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Concorrência em Python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Semaphore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Métodos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acquire()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release()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Event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Métodos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set()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 clear()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wait()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Timer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étodo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start()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Barrier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Método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wait()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Escalonador do CPU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Selecciona de entre os processos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Ready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qual o que irá ser executado no(s) CPU(s)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Escalonador é activado quando o processo: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Muda do estado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running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waiting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Muda do estado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running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ready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Muda do estado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waiting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ready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Termina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Os escalonadores que usam apenas 1 e 4 são designados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non preemptive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Escalonadores que usam 2 e 3 são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preemptive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Escalonador do CPU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Dispatcher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encarrega-se de colocar o processo selecionado pelo escalonador em execução no 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Mudan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ça de contexto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Alterar CPU para modo de utilizador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Saltar para instrução do programa que permite continuar a execução do processo selecionado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Dispatch latency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– tempo que 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Dispatcher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demora entre parar um processo e reiniciar o processo selecionado pelo escalonador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Avaliação do Escalonamento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Utilização do CPU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Manter CPU ocupado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Débito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número de processos que terminam por unidade de tempo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Tempo do processo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turnaround time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Tempo entre submissão do processo até este terminar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Tempo de espera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Tempo que o processo está à espera no estado Ready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Tempo de resposta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Tempo entre pedido e primeira resposta (eventualmente parcial) a esse pedido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Execução de um processo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6" descr=""/>
          <p:cNvPicPr/>
          <p:nvPr/>
        </p:nvPicPr>
        <p:blipFill>
          <a:blip r:embed="rId1"/>
          <a:srcRect l="30031" t="788" r="30031" b="1575"/>
          <a:stretch/>
        </p:blipFill>
        <p:spPr>
          <a:xfrm>
            <a:off x="571680" y="1714680"/>
            <a:ext cx="2298240" cy="421452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  <p:pic>
        <p:nvPicPr>
          <p:cNvPr id="115" name="Picture 7" descr=""/>
          <p:cNvPicPr/>
          <p:nvPr/>
        </p:nvPicPr>
        <p:blipFill>
          <a:blip r:embed="rId2"/>
          <a:srcRect l="628" t="6123" r="417" b="6123"/>
          <a:stretch/>
        </p:blipFill>
        <p:spPr>
          <a:xfrm>
            <a:off x="3500280" y="2000160"/>
            <a:ext cx="5290920" cy="351900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Escalonamento FCFS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First-Come, First-Served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Process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Burst Time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24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3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 os processos chegarem pela ordem 1, 2, 3, então: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Tempo de espera: 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 = 0; 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 = 24; 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= 27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8" name="Group 3"/>
          <p:cNvGrpSpPr/>
          <p:nvPr/>
        </p:nvGrpSpPr>
        <p:grpSpPr>
          <a:xfrm>
            <a:off x="1501560" y="3786120"/>
            <a:ext cx="5552640" cy="1127880"/>
            <a:chOff x="1501560" y="3786120"/>
            <a:chExt cx="5552640" cy="1127880"/>
          </a:xfrm>
        </p:grpSpPr>
        <p:sp>
          <p:nvSpPr>
            <p:cNvPr id="119" name="CustomShape 4"/>
            <p:cNvSpPr/>
            <p:nvPr/>
          </p:nvSpPr>
          <p:spPr>
            <a:xfrm>
              <a:off x="1665360" y="3786120"/>
              <a:ext cx="5257440" cy="609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5"/>
            <p:cNvSpPr/>
            <p:nvPr/>
          </p:nvSpPr>
          <p:spPr>
            <a:xfrm>
              <a:off x="2967480" y="38451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21" name="CustomShape 6"/>
            <p:cNvSpPr/>
            <p:nvPr/>
          </p:nvSpPr>
          <p:spPr>
            <a:xfrm>
              <a:off x="5329800" y="38451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22" name="CustomShape 7"/>
            <p:cNvSpPr/>
            <p:nvPr/>
          </p:nvSpPr>
          <p:spPr>
            <a:xfrm>
              <a:off x="6244200" y="38451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3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23" name="Line 8"/>
            <p:cNvSpPr/>
            <p:nvPr/>
          </p:nvSpPr>
          <p:spPr>
            <a:xfrm>
              <a:off x="1665000" y="43956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Line 9"/>
            <p:cNvSpPr/>
            <p:nvPr/>
          </p:nvSpPr>
          <p:spPr>
            <a:xfrm>
              <a:off x="6922800" y="43956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Line 10"/>
            <p:cNvSpPr/>
            <p:nvPr/>
          </p:nvSpPr>
          <p:spPr>
            <a:xfrm>
              <a:off x="5018040" y="378612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Line 11"/>
            <p:cNvSpPr/>
            <p:nvPr/>
          </p:nvSpPr>
          <p:spPr>
            <a:xfrm>
              <a:off x="5932440" y="378612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Line 12"/>
            <p:cNvSpPr/>
            <p:nvPr/>
          </p:nvSpPr>
          <p:spPr>
            <a:xfrm>
              <a:off x="5018040" y="43956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Line 13"/>
            <p:cNvSpPr/>
            <p:nvPr/>
          </p:nvSpPr>
          <p:spPr>
            <a:xfrm>
              <a:off x="5932440" y="43956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4"/>
            <p:cNvSpPr/>
            <p:nvPr/>
          </p:nvSpPr>
          <p:spPr>
            <a:xfrm>
              <a:off x="4791240" y="45489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30" name="CustomShape 15"/>
            <p:cNvSpPr/>
            <p:nvPr/>
          </p:nvSpPr>
          <p:spPr>
            <a:xfrm>
              <a:off x="5705640" y="45489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31" name="CustomShape 16"/>
            <p:cNvSpPr/>
            <p:nvPr/>
          </p:nvSpPr>
          <p:spPr>
            <a:xfrm>
              <a:off x="6620040" y="45489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30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32" name="CustomShape 17"/>
            <p:cNvSpPr/>
            <p:nvPr/>
          </p:nvSpPr>
          <p:spPr>
            <a:xfrm>
              <a:off x="1501560" y="454896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pt-PT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Escalonamento FCFS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Mas se os processos chegarem pela ordem 2, 3, 1, então: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Tempo de espera: 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 = 6; 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 = 0; 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=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Tempo médio de espera: (6 + 0 + 3)/3 = 3 !!!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5" name="Group 3"/>
          <p:cNvGrpSpPr/>
          <p:nvPr/>
        </p:nvGrpSpPr>
        <p:grpSpPr>
          <a:xfrm>
            <a:off x="1640880" y="1928520"/>
            <a:ext cx="5572080" cy="1127880"/>
            <a:chOff x="1640880" y="1928520"/>
            <a:chExt cx="5572080" cy="1127880"/>
          </a:xfrm>
        </p:grpSpPr>
        <p:sp>
          <p:nvSpPr>
            <p:cNvPr id="136" name="CustomShape 4"/>
            <p:cNvSpPr/>
            <p:nvPr/>
          </p:nvSpPr>
          <p:spPr>
            <a:xfrm flipH="1">
              <a:off x="1792440" y="1928880"/>
              <a:ext cx="5257440" cy="609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5"/>
            <p:cNvSpPr/>
            <p:nvPr/>
          </p:nvSpPr>
          <p:spPr>
            <a:xfrm flipH="1">
              <a:off x="5340600" y="19875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38" name="CustomShape 6"/>
            <p:cNvSpPr/>
            <p:nvPr/>
          </p:nvSpPr>
          <p:spPr>
            <a:xfrm flipH="1">
              <a:off x="2978280" y="19875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3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39" name="CustomShape 7"/>
            <p:cNvSpPr/>
            <p:nvPr/>
          </p:nvSpPr>
          <p:spPr>
            <a:xfrm flipH="1">
              <a:off x="2063880" y="19875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40" name="Line 8"/>
            <p:cNvSpPr/>
            <p:nvPr/>
          </p:nvSpPr>
          <p:spPr>
            <a:xfrm>
              <a:off x="7051320" y="253836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Line 9"/>
            <p:cNvSpPr/>
            <p:nvPr/>
          </p:nvSpPr>
          <p:spPr>
            <a:xfrm>
              <a:off x="1793520" y="253836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Line 10"/>
            <p:cNvSpPr/>
            <p:nvPr/>
          </p:nvSpPr>
          <p:spPr>
            <a:xfrm>
              <a:off x="3698640" y="1928520"/>
              <a:ext cx="0" cy="609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Line 11"/>
            <p:cNvSpPr/>
            <p:nvPr/>
          </p:nvSpPr>
          <p:spPr>
            <a:xfrm>
              <a:off x="2784240" y="1928520"/>
              <a:ext cx="0" cy="609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Line 12"/>
            <p:cNvSpPr/>
            <p:nvPr/>
          </p:nvSpPr>
          <p:spPr>
            <a:xfrm>
              <a:off x="3698640" y="253836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Line 13"/>
            <p:cNvSpPr/>
            <p:nvPr/>
          </p:nvSpPr>
          <p:spPr>
            <a:xfrm>
              <a:off x="2784240" y="253836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"/>
            <p:cNvSpPr/>
            <p:nvPr/>
          </p:nvSpPr>
          <p:spPr>
            <a:xfrm flipH="1">
              <a:off x="3552480" y="269136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47" name="CustomShape 15"/>
            <p:cNvSpPr/>
            <p:nvPr/>
          </p:nvSpPr>
          <p:spPr>
            <a:xfrm flipH="1">
              <a:off x="2638080" y="269136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48" name="CustomShape 16"/>
            <p:cNvSpPr/>
            <p:nvPr/>
          </p:nvSpPr>
          <p:spPr>
            <a:xfrm flipH="1">
              <a:off x="6778800" y="26913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30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49" name="CustomShape 17"/>
            <p:cNvSpPr/>
            <p:nvPr/>
          </p:nvSpPr>
          <p:spPr>
            <a:xfrm flipH="1">
              <a:off x="1640880" y="269136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pt-PT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2451</TotalTime>
  <Application>LibreOffice/6.4.7.2$Linux_X86_64 LibreOffice_project/40$Build-2</Application>
  <Words>1050</Words>
  <Paragraphs>211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2022-12-20T13:05:11Z</dcterms:modified>
  <cp:revision>200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