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1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A2027DD-06EE-430D-9934-D31650F59743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6" name="Imagem 13" descr=""/>
            <p:cNvPicPr/>
            <p:nvPr/>
          </p:nvPicPr>
          <p:blipFill>
            <a:blip r:embed="rId3"/>
            <a:srcRect l="0" t="0" r="63474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29DE935-E35D-4A49-8B99-B4F3DE1A3774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8EB7151-0639-4C7A-A392-BCF14CAFAB59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56" name="Imagem 13" descr=""/>
            <p:cNvPicPr/>
            <p:nvPr/>
          </p:nvPicPr>
          <p:blipFill>
            <a:blip r:embed="rId3"/>
            <a:srcRect l="0" t="0" r="63474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9" name="PlaceHolder 6"/>
          <p:cNvSpPr>
            <a:spLocks noGrp="1"/>
          </p:cNvSpPr>
          <p:nvPr>
            <p:ph type="title"/>
          </p:nvPr>
        </p:nvSpPr>
        <p:spPr>
          <a:xfrm>
            <a:off x="380880" y="152280"/>
            <a:ext cx="8000640" cy="609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os estilos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Segundo nível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Terceiro nível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Quarto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2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3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886E0DA3-078B-4040-B44F-2A391C20205C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79280" y="2544840"/>
            <a:ext cx="87847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PT" sz="3600" spc="-1" strike="noStrike">
                <a:solidFill>
                  <a:srgbClr val="000000"/>
                </a:solidFill>
                <a:latin typeface="Arial"/>
              </a:rPr>
              <a:t>Sistemas Operativos</a:t>
            </a:r>
            <a:br/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Informática</a:t>
            </a:r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Computacional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600" y="4289400"/>
            <a:ext cx="640044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pt-PT" sz="3200" spc="-1" strike="noStrike">
                <a:solidFill>
                  <a:srgbClr val="008000"/>
                </a:solidFill>
                <a:latin typeface="Arial"/>
              </a:rPr>
              <a:t>Ano letivo 2022/2023</a:t>
            </a:r>
            <a:endParaRPr b="0" lang="pt-PT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8000"/>
                </a:solidFill>
                <a:latin typeface="Arial"/>
              </a:rPr>
              <a:t>Nuno Lau (nunolau@ua.pt)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FIFO multi-nível com realimentação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Multilevel Feedback Queue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Um processo pode mover-se entre as várias filas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Parâmetros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Número de filas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Algoritmo de escalonamento de cada fila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Algoritmos de elevar e descer a prioridade de um processo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Algoritmo de atribuição da prioridade inicial de um processo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FIFO multi-nível com realimentação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Três Filas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Q0 – RR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time quantum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8 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Q1 – RR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time quantum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16 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Q2 – FCFS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Escalonamento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Um novo processo começa em Q0. Se esgota os 8ms antes de bloquear, passa para Q1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Em Q1, se o processo ao executar esgota 16ms antes de bloquear passa para Q2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FIFO multi-nível com realimentação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8" name="Picture 4" descr=""/>
          <p:cNvPicPr/>
          <p:nvPr/>
        </p:nvPicPr>
        <p:blipFill>
          <a:blip r:embed="rId1"/>
          <a:srcRect l="609" t="10026" r="1015" b="9755"/>
          <a:stretch/>
        </p:blipFill>
        <p:spPr>
          <a:xfrm>
            <a:off x="2071800" y="1941480"/>
            <a:ext cx="5117760" cy="313020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Linux scheduler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o Linux considera três classes “clássicas” de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scheduling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, cada uma incorporando prioridades múltiplas, que, quando ordenadas por ordem decrescente de prioridade, são: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SCHED_FIFO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– classe formada por processos cuja atribuição do processador só lhes é retirada quando processos da mesma classe, com prioridade mais alta, estão prontos a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serem executados (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priority superseded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SCHED_RR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– classe formada por processos cuja atribuição do processador esta condicionada a uma janela de execução, a atribuição do processador é-lhes retirada mais cedo quando processos da classe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SCHED_FIFO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, ou da mesma classe com prioridade mais alta, estão prontos a serem executados (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priority superseded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SCHED_OTHER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– classe formada pelos processos restantes, o processador só é atribuído a processos desta classe se não houver outro tipo de processos prontos a serem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executados;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as classes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SCHED_FIFO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SCHED_RR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estão associadas a processamento de tempo real e a processos de sistema e o valor das suas prioridades é fixo;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 classe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SCHED_OTHER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está associada aos processos utilizador;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276320" y="6392880"/>
            <a:ext cx="1251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Slides SO, ARB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Linux scheduler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Foram recentemente incorporadas no Linux novas classes de scheduling: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SCHED_DEADLINE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– classe formada por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threads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de tempo real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; para cada thread são indicados: período, deadline relativa e tempo de computação; escalonador usa algoritmo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Global Earliest Deadline First;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disponível desde kerner 3.14 (Março 2014)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SCHED_BATCH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– escalonador assume que processos nesta classe são cpu-bound; usa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timeslices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maiores; aplica penalty quando processo acorda.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SCHED_IDLE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– classe formada por processos de muito baixa prioridade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; o valor nice não tem efeito neste processos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7276320" y="6392880"/>
            <a:ext cx="1251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Slides SO, ARB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Ealiest Deadline First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Escolhe para execução sempre o processo que tem a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mais próxima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É óptimo do ponto de vista de que se é possível correr um conjunto de processos (com tempo de chegada, tempo de processamento e deadline) de forma a todos cumprirem as deadlines, o EDF cumpre as deadlines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7" name="Table 3"/>
          <p:cNvGraphicFramePr/>
          <p:nvPr/>
        </p:nvGraphicFramePr>
        <p:xfrm>
          <a:off x="900000" y="3505320"/>
          <a:ext cx="4176360" cy="1018440"/>
        </p:xfrm>
        <a:graphic>
          <a:graphicData uri="http://schemas.openxmlformats.org/drawingml/2006/table">
            <a:tbl>
              <a:tblPr/>
              <a:tblGrid>
                <a:gridCol w="864000"/>
                <a:gridCol w="1800000"/>
                <a:gridCol w="1512360"/>
              </a:tblGrid>
              <a:tr h="291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Process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Execution Time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Period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</a:tr>
              <a:tr h="291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P1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291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P2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291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P3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pic>
        <p:nvPicPr>
          <p:cNvPr id="148" name="Picture 2" descr="https://upload.wikimedia.org/wikipedia/commons/3/3f/EDF_Example_Timing_Diagram.png"/>
          <p:cNvPicPr/>
          <p:nvPr/>
        </p:nvPicPr>
        <p:blipFill>
          <a:blip r:embed="rId1"/>
          <a:stretch/>
        </p:blipFill>
        <p:spPr>
          <a:xfrm>
            <a:off x="647640" y="4724280"/>
            <a:ext cx="8172000" cy="172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Linux: algoritmo até 2007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para a classe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SCHED_OTHER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 o Linux usava um algoritmo baseado em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créditos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no estabelecimento da sua prioridade;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no instante de recreditação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 a prioridade de cada processo (equivalente ao numero de créditos de execução que lhe são atribuídos) e calculada pela fórmula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seguinte: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em que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CPU</a:t>
            </a:r>
            <a:r>
              <a:rPr b="0" i="1" lang="pt-PT" sz="2000" spc="-1" strike="noStrike" baseline="-25000">
                <a:solidFill>
                  <a:srgbClr val="000000"/>
                </a:solidFill>
                <a:latin typeface="Arial"/>
              </a:rPr>
              <a:t>j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) representa a prioridade do processo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j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(o número de créditos que lhe são atribuídos) no instante de recreditação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CPU</a:t>
            </a:r>
            <a:r>
              <a:rPr b="0" i="1" lang="pt-PT" sz="2000" spc="-1" strike="noStrike" baseline="-25000">
                <a:solidFill>
                  <a:srgbClr val="000000"/>
                </a:solidFill>
                <a:latin typeface="Arial"/>
              </a:rPr>
              <a:t>j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-1) o numero de créditos não usados pelo processo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j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no intervalo de recreditacao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-1,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PBase</a:t>
            </a:r>
            <a:r>
              <a:rPr b="0" i="1" lang="pt-PT" sz="2000" spc="-1" strike="noStrike" baseline="-25000">
                <a:solidFill>
                  <a:srgbClr val="000000"/>
                </a:solidFill>
                <a:latin typeface="Arial"/>
              </a:rPr>
              <a:t>j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 prioridade base do processo j 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nice</a:t>
            </a:r>
            <a:r>
              <a:rPr b="0" i="1" lang="pt-PT" sz="2000" spc="-1" strike="noStrike" baseline="-25000">
                <a:solidFill>
                  <a:srgbClr val="000000"/>
                </a:solidFill>
                <a:latin typeface="Arial"/>
              </a:rPr>
              <a:t>j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 valor de alteracão de prioridade dependente do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utilizador (valor no intervalo -20 a 19);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1908000" y="3068640"/>
            <a:ext cx="5111280" cy="90612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7276320" y="6392880"/>
            <a:ext cx="1251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Slides SO, ARB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Linux: algoritmo até 2007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scheduler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calendariza para execução o processo com mais créditos (maior prioridade); sempre que ocorre uma interrupção do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RTC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 processo perde um crédito; quando o número de créditos atinge o valor zero, o processo perde a posse do processador por esgotamento da janela de execução e outro processo é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calendarizado;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quando já não há processos na fila de espera dos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processos prontos a serem executados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com créditos não nulos, procede-se a uma nova operação de recreditação que envolve todos os processos da classe, mesmo aqueles que estão bloqueados;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 algoritmo de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scheduling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combina, assim, dois factores, a história passada de execução do processo e a sua prioridade, e maximiza o tempo de resposta dos processos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I/O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-intensivos sem produzir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adiamento indefinido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para os processos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CPU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-intensivos.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276320" y="6392880"/>
            <a:ext cx="1251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Slides SO, ARB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Linux: algoritmo até 2007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Forças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Funciona!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Algoritmo (relativamente) simples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Fraquezas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Escalabilidade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Executa em O(n)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Timeslice médio grande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210ms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Prioridade a processos intensivos em I/O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Comportamento RealTime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Kernel não é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preemtable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Linux: novo algoritmo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 partir da versao 2.6.23 do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kernel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 o Linux passou a usar um algoritmo de scheduling para a classe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SCHED_OTHER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conhecido pelo nome de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justiça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total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total fairness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assuma-se um processador ideal que tem tantos elementos de processamento quantos os processos que correntemente coexistem; assim, se existirem N processos, o processador executa-los-á em paralelo distribuindo a potência de cálculo por todos eles de um modo uniforme (a velocidade de processamento será 1/N da velocidade se existisse um só processo em execução);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 algoritmo vai procurar modelar este comportamento num processador real;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são definidas duas variáveis associadas a cada processo: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tempo de execução virtual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– tempo de execução associado ao processo se ele estivesse a ser executado no processador ideal;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tempo de espera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– tempo real que o processo aguarda na fila de espera dos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processos prontos a serem executados 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pela atribuição do processador;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276320" y="6392880"/>
            <a:ext cx="1251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Slides SO, ARB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Escalonador do CPU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Selecciona de entre os processos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Ready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qual o que irá ser executado no(s) CPU(s)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Escalonador é activado quando o processo: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Muda do estado de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running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para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waiting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Muda do estado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running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para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ready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Muda do estado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waiting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para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ready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Termina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Os escalonadores que usam apenas 1 e 4 são designados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non preemptive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Escalonadores que usam 2 e 3 são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preemptive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Linux: novo algoritmo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scheduler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organiza os processos numa fila de espera dos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processos prontos a serem executados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única e calendariza para execução o processo cuja diferença entre o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tempo de espera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 o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tempo de execução virtual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é maior, procurando desta forma minimizar o grau de injustiça existente;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sempre que um processo é calendarizado para execução, o seu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tempo de espera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é decrementado do valor correspondente à janela de execução, o dos restantes presentes na fila de espera é incrementado do mesmo valor, e todos eles tem o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tempo de execução virtual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incrementado do valor de execução virtual;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os processos bloqueados mantêm os valores destas variáveis inalterados e não entram naturalmente no esquema de seleção enquanto não forem acordados;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o algoritmo de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scheduling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usa, pois, como elemento central de decisão, a história passada de execução do processo, não havendo propriamente uma distinção entre os processos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I/O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-intensivos e os processos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CPU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-intensivos.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7276320" y="6392880"/>
            <a:ext cx="1251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Slides SO, ARB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Linux: novo algoritmo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276320" y="6392880"/>
            <a:ext cx="1251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Slides SO, ARB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Runqueue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 por CPU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Representa as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runnable tasks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desse CPU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Tem 2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priority queues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Active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Expired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Priority Array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Desempenho O(1)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Permite acesso a tarefa com prioridade mais alta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Tarefas com mesma prioridade são servidas por ordem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Tópico prático: comando 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nice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Através do comando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nice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um utilizador pode baixar a prioridade a um processo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Executar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program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através de: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nice -20 program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 comando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nice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não tem grande efeito enquanto o número de processadores for suficiente para a execução de todas as tarefas/processos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Memória Virtual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Eficiência da utilização da memória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Memória deve ser partilhada pelos processos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Manter em memória apenas o necessário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Endereços usados pelos processos não são endereços da memória física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Segurança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Mecanismos de segurança que impeçam que um processo altere as zonas de memória dos outros processos.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Transparência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Processo tem acesso a muita memória (eventualmente mais do que a memória física)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Processo corre como se toda a memória lhe pertencesse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Partilha de memória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Vários processos acedem à mesma zona de memória (de forma controlada)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Memória virtual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80880" y="1295280"/>
            <a:ext cx="547668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Cada processo corre num espaço de endereçamento virtual (igual para todos)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Os endereços usados pelos processos e os endereços físicos que lhes correspondem podem ser distintos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Os endereços que o processo usa são virtuais, o mesmo endereço virtual de 2 processos pode corresponder a endereços físicos distintos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Os endereços da memória virtual têm de ser convertidos em endereços de memória física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Alguns endereços de memória virtual podem estar armazenados em disco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4" descr=""/>
          <p:cNvPicPr/>
          <p:nvPr/>
        </p:nvPicPr>
        <p:blipFill>
          <a:blip r:embed="rId1"/>
          <a:stretch/>
        </p:blipFill>
        <p:spPr>
          <a:xfrm>
            <a:off x="5940360" y="1789200"/>
            <a:ext cx="2990520" cy="315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Mapeamento Virtual-Físico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É necessária a conversão (rápida) do endereço virtual para o endereço físico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763640" y="2924280"/>
            <a:ext cx="4392360" cy="576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Endereço virtual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2627280" y="4292640"/>
            <a:ext cx="3528720" cy="576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Endereço físico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78" name="Line 5"/>
          <p:cNvSpPr/>
          <p:nvPr/>
        </p:nvSpPr>
        <p:spPr>
          <a:xfrm>
            <a:off x="4356000" y="3500280"/>
            <a:ext cx="0" cy="792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Memória física como cache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O conteúdo dos endereços virtuais pode ser armazenado em disco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279520" y="3211560"/>
            <a:ext cx="1150560" cy="288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0x10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279520" y="3500280"/>
            <a:ext cx="1150560" cy="288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0x3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2279520" y="3787920"/>
            <a:ext cx="1150560" cy="288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0x33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5878440" y="3284640"/>
            <a:ext cx="1150560" cy="288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0x21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321120" y="2849400"/>
            <a:ext cx="202500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8000"/>
                </a:solidFill>
                <a:latin typeface="Arial"/>
              </a:rPr>
              <a:t>Endereço virtual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86" name="CustomShape 8"/>
          <p:cNvSpPr/>
          <p:nvPr/>
        </p:nvSpPr>
        <p:spPr>
          <a:xfrm>
            <a:off x="1969560" y="3116160"/>
            <a:ext cx="3956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8000"/>
                </a:solidFill>
                <a:latin typeface="Arial"/>
              </a:rPr>
              <a:t>0: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87" name="CustomShape 9"/>
          <p:cNvSpPr/>
          <p:nvPr/>
        </p:nvSpPr>
        <p:spPr>
          <a:xfrm>
            <a:off x="1969560" y="3425760"/>
            <a:ext cx="3956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8000"/>
                </a:solidFill>
                <a:latin typeface="Arial"/>
              </a:rPr>
              <a:t>4: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88" name="CustomShape 10"/>
          <p:cNvSpPr/>
          <p:nvPr/>
        </p:nvSpPr>
        <p:spPr>
          <a:xfrm>
            <a:off x="1969560" y="3713040"/>
            <a:ext cx="3956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8000"/>
                </a:solidFill>
                <a:latin typeface="Arial"/>
              </a:rPr>
              <a:t>8: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89" name="CustomShape 11"/>
          <p:cNvSpPr/>
          <p:nvPr/>
        </p:nvSpPr>
        <p:spPr>
          <a:xfrm>
            <a:off x="7009920" y="3209760"/>
            <a:ext cx="3956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ff0000"/>
                </a:solidFill>
                <a:latin typeface="Arial"/>
              </a:rPr>
              <a:t>0: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90" name="CustomShape 12"/>
          <p:cNvSpPr/>
          <p:nvPr/>
        </p:nvSpPr>
        <p:spPr>
          <a:xfrm>
            <a:off x="5878440" y="3571920"/>
            <a:ext cx="1150560" cy="288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0x3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91" name="CustomShape 13"/>
          <p:cNvSpPr/>
          <p:nvPr/>
        </p:nvSpPr>
        <p:spPr>
          <a:xfrm>
            <a:off x="6984720" y="3497400"/>
            <a:ext cx="3956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ff0000"/>
                </a:solidFill>
                <a:latin typeface="Arial"/>
              </a:rPr>
              <a:t>4: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92" name="CustomShape 14"/>
          <p:cNvSpPr/>
          <p:nvPr/>
        </p:nvSpPr>
        <p:spPr>
          <a:xfrm>
            <a:off x="6956280" y="2851200"/>
            <a:ext cx="193968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ff0000"/>
                </a:solidFill>
                <a:latin typeface="Arial"/>
              </a:rPr>
              <a:t>Endereço físico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93" name="CustomShape 15"/>
          <p:cNvSpPr/>
          <p:nvPr/>
        </p:nvSpPr>
        <p:spPr>
          <a:xfrm>
            <a:off x="2278080" y="4076640"/>
            <a:ext cx="1152000" cy="288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0x21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94" name="CustomShape 16"/>
          <p:cNvSpPr/>
          <p:nvPr/>
        </p:nvSpPr>
        <p:spPr>
          <a:xfrm>
            <a:off x="1845720" y="4002120"/>
            <a:ext cx="53748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8000"/>
                </a:solidFill>
                <a:latin typeface="Arial"/>
              </a:rPr>
              <a:t>12: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95" name="CustomShape 17"/>
          <p:cNvSpPr/>
          <p:nvPr/>
        </p:nvSpPr>
        <p:spPr>
          <a:xfrm>
            <a:off x="5446800" y="4292640"/>
            <a:ext cx="2088720" cy="1223640"/>
          </a:xfrm>
          <a:prstGeom prst="can">
            <a:avLst>
              <a:gd name="adj" fmla="val 25000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8"/>
          <p:cNvSpPr/>
          <p:nvPr/>
        </p:nvSpPr>
        <p:spPr>
          <a:xfrm>
            <a:off x="6094440" y="4724280"/>
            <a:ext cx="1150560" cy="288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0x33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97" name="CustomShape 19"/>
          <p:cNvSpPr/>
          <p:nvPr/>
        </p:nvSpPr>
        <p:spPr>
          <a:xfrm>
            <a:off x="6094440" y="5013360"/>
            <a:ext cx="1150560" cy="288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 anchor="ctr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0x10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98" name="Line 20"/>
          <p:cNvSpPr/>
          <p:nvPr/>
        </p:nvSpPr>
        <p:spPr>
          <a:xfrm>
            <a:off x="3430440" y="3644640"/>
            <a:ext cx="2448000" cy="71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21"/>
          <p:cNvSpPr/>
          <p:nvPr/>
        </p:nvSpPr>
        <p:spPr>
          <a:xfrm flipV="1">
            <a:off x="3430440" y="3429000"/>
            <a:ext cx="2448000" cy="792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22"/>
          <p:cNvSpPr/>
          <p:nvPr/>
        </p:nvSpPr>
        <p:spPr>
          <a:xfrm>
            <a:off x="3430440" y="3357360"/>
            <a:ext cx="2663640" cy="1800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23"/>
          <p:cNvSpPr/>
          <p:nvPr/>
        </p:nvSpPr>
        <p:spPr>
          <a:xfrm>
            <a:off x="3430440" y="3933720"/>
            <a:ext cx="2663640" cy="9349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4"/>
          <p:cNvSpPr/>
          <p:nvPr/>
        </p:nvSpPr>
        <p:spPr>
          <a:xfrm>
            <a:off x="6669720" y="3930480"/>
            <a:ext cx="82260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Disco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Endereço virtual paginado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Nº página virtual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Offset 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no interior da página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Picture 4" descr=""/>
          <p:cNvPicPr/>
          <p:nvPr/>
        </p:nvPicPr>
        <p:blipFill>
          <a:blip r:embed="rId1"/>
          <a:stretch/>
        </p:blipFill>
        <p:spPr>
          <a:xfrm>
            <a:off x="1619280" y="2798640"/>
            <a:ext cx="5760720" cy="315072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5815440" y="2131920"/>
            <a:ext cx="302904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82800">
            <a:sp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pt-PT" sz="2400" spc="-1" strike="noStrike">
                <a:solidFill>
                  <a:srgbClr val="ff0000"/>
                </a:solidFill>
                <a:latin typeface="Arial"/>
              </a:rPr>
              <a:t>Tamanho da página?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nodeType="clickEffect" fill="hold">
                      <p:stCondLst>
                        <p:cond delay="indefinite"/>
                      </p:stCondLst>
                      <p:childTnLst>
                        <p:par>
                          <p:cTn id="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Paginação e Segmentação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Paginação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Memória dividida em páginas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Páginas têm tamanho fixo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Fragmentação interna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Um processo necessita de um certo número de páginas livres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Segmentação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Memória dividida em segmentos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Segmentos podem ter tamanho variável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Fragmentação externa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Um processo necessita de uma zona contígua de memória livre para cada segmento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Segmentação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533600" y="1820880"/>
            <a:ext cx="2733480" cy="3312720"/>
          </a:xfrm>
          <a:prstGeom prst="ellipse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"/>
          <p:cNvSpPr/>
          <p:nvPr/>
        </p:nvSpPr>
        <p:spPr>
          <a:xfrm>
            <a:off x="2068560" y="2387520"/>
            <a:ext cx="990360" cy="53316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1900080" y="3368520"/>
            <a:ext cx="914040" cy="9140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3198960" y="3160800"/>
            <a:ext cx="914040" cy="3805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2976480" y="3914640"/>
            <a:ext cx="914040" cy="53316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pt-PT" sz="1800" spc="-1" strike="noStrike">
              <a:latin typeface="Arial"/>
            </a:endParaRPr>
          </a:p>
        </p:txBody>
      </p:sp>
      <p:grpSp>
        <p:nvGrpSpPr>
          <p:cNvPr id="215" name="Group 7"/>
          <p:cNvGrpSpPr/>
          <p:nvPr/>
        </p:nvGrpSpPr>
        <p:grpSpPr>
          <a:xfrm>
            <a:off x="5727600" y="1879560"/>
            <a:ext cx="1054080" cy="3254040"/>
            <a:chOff x="5727600" y="1879560"/>
            <a:chExt cx="1054080" cy="3254040"/>
          </a:xfrm>
        </p:grpSpPr>
        <p:grpSp>
          <p:nvGrpSpPr>
            <p:cNvPr id="216" name="Group 8"/>
            <p:cNvGrpSpPr/>
            <p:nvPr/>
          </p:nvGrpSpPr>
          <p:grpSpPr>
            <a:xfrm>
              <a:off x="5727600" y="1879560"/>
              <a:ext cx="1054080" cy="875880"/>
              <a:chOff x="5727600" y="1879560"/>
              <a:chExt cx="1054080" cy="875880"/>
            </a:xfrm>
          </p:grpSpPr>
          <p:sp>
            <p:nvSpPr>
              <p:cNvPr id="217" name="CustomShape 9"/>
              <p:cNvSpPr/>
              <p:nvPr/>
            </p:nvSpPr>
            <p:spPr>
              <a:xfrm>
                <a:off x="5727600" y="1879560"/>
                <a:ext cx="1053720" cy="87588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Line 10"/>
              <p:cNvSpPr/>
              <p:nvPr/>
            </p:nvSpPr>
            <p:spPr>
              <a:xfrm>
                <a:off x="5727600" y="2317680"/>
                <a:ext cx="105408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9" name="Group 11"/>
            <p:cNvGrpSpPr/>
            <p:nvPr/>
          </p:nvGrpSpPr>
          <p:grpSpPr>
            <a:xfrm>
              <a:off x="5727600" y="2755800"/>
              <a:ext cx="1054080" cy="875880"/>
              <a:chOff x="5727600" y="2755800"/>
              <a:chExt cx="1054080" cy="875880"/>
            </a:xfrm>
          </p:grpSpPr>
          <p:sp>
            <p:nvSpPr>
              <p:cNvPr id="220" name="CustomShape 12"/>
              <p:cNvSpPr/>
              <p:nvPr/>
            </p:nvSpPr>
            <p:spPr>
              <a:xfrm>
                <a:off x="5727600" y="2755800"/>
                <a:ext cx="1053720" cy="875880"/>
              </a:xfrm>
              <a:prstGeom prst="rect">
                <a:avLst/>
              </a:prstGeom>
              <a:solidFill>
                <a:srgbClr val="dddddd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Line 13"/>
              <p:cNvSpPr/>
              <p:nvPr/>
            </p:nvSpPr>
            <p:spPr>
              <a:xfrm>
                <a:off x="5727600" y="3193560"/>
                <a:ext cx="105408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2" name="CustomShape 14"/>
            <p:cNvSpPr/>
            <p:nvPr/>
          </p:nvSpPr>
          <p:spPr>
            <a:xfrm>
              <a:off x="6067080" y="194832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23" name="CustomShape 15"/>
            <p:cNvSpPr/>
            <p:nvPr/>
          </p:nvSpPr>
          <p:spPr>
            <a:xfrm>
              <a:off x="6070680" y="234792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4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24" name="CustomShape 16"/>
            <p:cNvSpPr/>
            <p:nvPr/>
          </p:nvSpPr>
          <p:spPr>
            <a:xfrm>
              <a:off x="5727600" y="3632040"/>
              <a:ext cx="1053720" cy="11887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17"/>
            <p:cNvSpPr/>
            <p:nvPr/>
          </p:nvSpPr>
          <p:spPr>
            <a:xfrm>
              <a:off x="5727600" y="4821120"/>
              <a:ext cx="1053720" cy="312480"/>
            </a:xfrm>
            <a:prstGeom prst="rect">
              <a:avLst/>
            </a:prstGeom>
            <a:solidFill>
              <a:srgbClr val="dddddd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Line 18"/>
            <p:cNvSpPr/>
            <p:nvPr/>
          </p:nvSpPr>
          <p:spPr>
            <a:xfrm>
              <a:off x="5727600" y="3944520"/>
              <a:ext cx="1054080" cy="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19"/>
            <p:cNvSpPr/>
            <p:nvPr/>
          </p:nvSpPr>
          <p:spPr>
            <a:xfrm>
              <a:off x="6070680" y="363744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228" name="CustomShape 20"/>
            <p:cNvSpPr/>
            <p:nvPr/>
          </p:nvSpPr>
          <p:spPr>
            <a:xfrm>
              <a:off x="6070680" y="423720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3</a:t>
              </a:r>
              <a:endParaRPr b="0" lang="pt-PT" sz="1800" spc="-1" strike="noStrike">
                <a:latin typeface="Arial"/>
              </a:endParaRPr>
            </a:p>
          </p:txBody>
        </p:sp>
      </p:grpSp>
      <p:sp>
        <p:nvSpPr>
          <p:cNvPr id="229" name="CustomShape 21"/>
          <p:cNvSpPr/>
          <p:nvPr/>
        </p:nvSpPr>
        <p:spPr>
          <a:xfrm>
            <a:off x="2023560" y="5257080"/>
            <a:ext cx="13622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user space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30" name="CustomShape 22"/>
          <p:cNvSpPr/>
          <p:nvPr/>
        </p:nvSpPr>
        <p:spPr>
          <a:xfrm>
            <a:off x="4886280" y="5257080"/>
            <a:ext cx="25646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physical memory space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Escalonamento FCFS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First-Come, First-Served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Process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Burst Time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24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</a:rPr>
              <a:t>3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3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 os processos chegarem pela ordem 1, 2, 3, então: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77208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77208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77208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ctr" pos="2336760"/>
                <a:tab algn="ctr" pos="377208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Tempo de espera: </a:t>
            </a:r>
            <a:r>
              <a:rPr b="0" lang="nn-NO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nn-NO" sz="20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nn-NO" sz="2000" spc="-1" strike="noStrike">
                <a:solidFill>
                  <a:srgbClr val="000000"/>
                </a:solidFill>
                <a:latin typeface="Arial"/>
              </a:rPr>
              <a:t>  = 0; P</a:t>
            </a:r>
            <a:r>
              <a:rPr b="0" lang="nn-NO" sz="2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nn-NO" sz="2000" spc="-1" strike="noStrike">
                <a:solidFill>
                  <a:srgbClr val="000000"/>
                </a:solidFill>
                <a:latin typeface="Arial"/>
              </a:rPr>
              <a:t>  = 24; P</a:t>
            </a:r>
            <a:r>
              <a:rPr b="0" lang="nn-NO" sz="2000" spc="-1" strike="noStrike" baseline="-25000">
                <a:solidFill>
                  <a:srgbClr val="000000"/>
                </a:solidFill>
                <a:latin typeface="Arial"/>
              </a:rPr>
              <a:t>3</a:t>
            </a:r>
            <a:r>
              <a:rPr b="0" lang="nn-NO" sz="2000" spc="-1" strike="noStrike">
                <a:solidFill>
                  <a:srgbClr val="000000"/>
                </a:solidFill>
                <a:latin typeface="Arial"/>
              </a:rPr>
              <a:t> = 27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nn-NO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6" name="Group 3"/>
          <p:cNvGrpSpPr/>
          <p:nvPr/>
        </p:nvGrpSpPr>
        <p:grpSpPr>
          <a:xfrm>
            <a:off x="1501560" y="3786120"/>
            <a:ext cx="5552640" cy="1127880"/>
            <a:chOff x="1501560" y="3786120"/>
            <a:chExt cx="5552640" cy="1127880"/>
          </a:xfrm>
        </p:grpSpPr>
        <p:sp>
          <p:nvSpPr>
            <p:cNvPr id="107" name="CustomShape 4"/>
            <p:cNvSpPr/>
            <p:nvPr/>
          </p:nvSpPr>
          <p:spPr>
            <a:xfrm>
              <a:off x="1665360" y="3786120"/>
              <a:ext cx="5257440" cy="6091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5"/>
            <p:cNvSpPr/>
            <p:nvPr/>
          </p:nvSpPr>
          <p:spPr>
            <a:xfrm>
              <a:off x="2967480" y="384516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1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09" name="CustomShape 6"/>
            <p:cNvSpPr/>
            <p:nvPr/>
          </p:nvSpPr>
          <p:spPr>
            <a:xfrm>
              <a:off x="5329800" y="384516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2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10" name="CustomShape 7"/>
            <p:cNvSpPr/>
            <p:nvPr/>
          </p:nvSpPr>
          <p:spPr>
            <a:xfrm>
              <a:off x="6244200" y="3845160"/>
              <a:ext cx="4064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</a:rPr>
                <a:t>3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11" name="Line 8"/>
            <p:cNvSpPr/>
            <p:nvPr/>
          </p:nvSpPr>
          <p:spPr>
            <a:xfrm>
              <a:off x="1665000" y="43956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Line 9"/>
            <p:cNvSpPr/>
            <p:nvPr/>
          </p:nvSpPr>
          <p:spPr>
            <a:xfrm>
              <a:off x="6922800" y="43956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Line 10"/>
            <p:cNvSpPr/>
            <p:nvPr/>
          </p:nvSpPr>
          <p:spPr>
            <a:xfrm>
              <a:off x="5018040" y="3786120"/>
              <a:ext cx="0" cy="609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Line 11"/>
            <p:cNvSpPr/>
            <p:nvPr/>
          </p:nvSpPr>
          <p:spPr>
            <a:xfrm>
              <a:off x="5932440" y="3786120"/>
              <a:ext cx="0" cy="609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Line 12"/>
            <p:cNvSpPr/>
            <p:nvPr/>
          </p:nvSpPr>
          <p:spPr>
            <a:xfrm>
              <a:off x="5018040" y="43956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Line 13"/>
            <p:cNvSpPr/>
            <p:nvPr/>
          </p:nvSpPr>
          <p:spPr>
            <a:xfrm>
              <a:off x="5932440" y="4395600"/>
              <a:ext cx="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4"/>
            <p:cNvSpPr/>
            <p:nvPr/>
          </p:nvSpPr>
          <p:spPr>
            <a:xfrm>
              <a:off x="4791240" y="4548960"/>
              <a:ext cx="43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24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18" name="CustomShape 15"/>
            <p:cNvSpPr/>
            <p:nvPr/>
          </p:nvSpPr>
          <p:spPr>
            <a:xfrm>
              <a:off x="5705640" y="4548960"/>
              <a:ext cx="43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27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19" name="CustomShape 16"/>
            <p:cNvSpPr/>
            <p:nvPr/>
          </p:nvSpPr>
          <p:spPr>
            <a:xfrm>
              <a:off x="6620040" y="4548960"/>
              <a:ext cx="43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30</a:t>
              </a:r>
              <a:endParaRPr b="0" lang="pt-PT" sz="1800" spc="-1" strike="noStrike">
                <a:latin typeface="Arial"/>
              </a:endParaRPr>
            </a:p>
          </p:txBody>
        </p:sp>
        <p:sp>
          <p:nvSpPr>
            <p:cNvPr id="120" name="CustomShape 17"/>
            <p:cNvSpPr/>
            <p:nvPr/>
          </p:nvSpPr>
          <p:spPr>
            <a:xfrm>
              <a:off x="1501560" y="4548960"/>
              <a:ext cx="3074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pt-PT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nodeType="clickEffect" fill="hold">
                      <p:stCondLst>
                        <p:cond delay="indefinite"/>
                      </p:stCondLst>
                      <p:childTnLst>
                        <p:par>
                          <p:cTn id="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Paginação e Segmentação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32" name="Table 2"/>
          <p:cNvGraphicFramePr/>
          <p:nvPr/>
        </p:nvGraphicFramePr>
        <p:xfrm>
          <a:off x="539640" y="1893960"/>
          <a:ext cx="7603920" cy="3838320"/>
        </p:xfrm>
        <a:graphic>
          <a:graphicData uri="http://schemas.openxmlformats.org/drawingml/2006/table">
            <a:tbl>
              <a:tblPr/>
              <a:tblGrid>
                <a:gridCol w="2892240"/>
                <a:gridCol w="2211120"/>
                <a:gridCol w="2500560"/>
              </a:tblGrid>
              <a:tr h="477720">
                <a:tc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81"/>
                        </a:spcBef>
                        <a:spcAft>
                          <a:spcPts val="700"/>
                        </a:spcAft>
                        <a:tabLst>
                          <a:tab algn="l" pos="0"/>
                        </a:tabLst>
                      </a:pPr>
                      <a:r>
                        <a:rPr b="1" lang="pt-PT" sz="2800" spc="-1" strike="noStrike">
                          <a:solidFill>
                            <a:srgbClr val="003366"/>
                          </a:solidFill>
                          <a:latin typeface="Arial"/>
                        </a:rPr>
                        <a:t>Página</a:t>
                      </a:r>
                      <a:endParaRPr b="0" lang="pt-PT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81"/>
                        </a:spcBef>
                        <a:spcAft>
                          <a:spcPts val="700"/>
                        </a:spcAft>
                        <a:tabLst>
                          <a:tab algn="l" pos="0"/>
                        </a:tabLst>
                      </a:pPr>
                      <a:r>
                        <a:rPr b="1" lang="pt-PT" sz="2800" spc="-1" strike="noStrike">
                          <a:solidFill>
                            <a:srgbClr val="003366"/>
                          </a:solidFill>
                          <a:latin typeface="Arial"/>
                        </a:rPr>
                        <a:t>Segmento</a:t>
                      </a:r>
                      <a:endParaRPr b="0" lang="pt-PT" sz="2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1680"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3366"/>
                          </a:solidFill>
                          <a:latin typeface="Arial"/>
                        </a:rPr>
                        <a:t>Palavras por endereço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1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2 (</a:t>
                      </a:r>
                      <a:r>
                        <a:rPr b="0" i="1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seg</a:t>
                      </a: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. e </a:t>
                      </a:r>
                      <a:r>
                        <a:rPr b="0" i="1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offset</a:t>
                      </a: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)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1680"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3366"/>
                          </a:solidFill>
                          <a:latin typeface="Arial"/>
                        </a:rPr>
                        <a:t>Visível ao programador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Não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Depende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9160"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3366"/>
                          </a:solidFill>
                          <a:latin typeface="Arial"/>
                        </a:rPr>
                        <a:t>Substituir um bloco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Trivial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Difícil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1680"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3366"/>
                          </a:solidFill>
                          <a:latin typeface="Arial"/>
                        </a:rPr>
                        <a:t>Utilização memória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 algn="ctr"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Fragmentação interna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 algn="ctr"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Fragmentação externa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6400"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3366"/>
                          </a:solidFill>
                          <a:latin typeface="Arial"/>
                        </a:rPr>
                        <a:t>Acesso ao disco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Eficiente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0" rIns="93600" tIns="46440" bIns="4644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241"/>
                        </a:spcBef>
                        <a:spcAft>
                          <a:spcPts val="601"/>
                        </a:spcAft>
                        <a:tabLst>
                          <a:tab algn="l" pos="0"/>
                        </a:tabLst>
                      </a:pPr>
                      <a:r>
                        <a:rPr b="0" lang="pt-PT" sz="2400" spc="-1" strike="noStrike">
                          <a:solidFill>
                            <a:srgbClr val="008000"/>
                          </a:solidFill>
                          <a:latin typeface="Arial"/>
                        </a:rPr>
                        <a:t>Menos eficiente</a:t>
                      </a:r>
                      <a:endParaRPr b="0" lang="pt-PT" sz="2400" spc="-1" strike="noStrike">
                        <a:latin typeface="Arial"/>
                      </a:endParaRPr>
                    </a:p>
                  </a:txBody>
                  <a:tcPr marL="93600" marR="9360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Características de memória paginada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O custo de um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page fault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é muito elevado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Páginas são relativamente grandes para amortizar o tempo de acesso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4KB a 64KB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Usar uma organização completamente associativa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Page faults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são tratados por software pois o atraso principal é o acesso ao disco.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Algoritmos mais sofisticados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nodeType="clickEffect" fill="hold">
                      <p:stCondLst>
                        <p:cond delay="indefinite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nodeType="clickEffect" fill="hold">
                      <p:stCondLst>
                        <p:cond delay="indefinite"/>
                      </p:stCondLst>
                      <p:childTnLst>
                        <p:par>
                          <p:cTn id="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Encontrar uma página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Organização completamente associativa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Página virtual pode ser mapeada em qualquer página física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Reduzir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page faults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Não é possível usar procura associativa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Tabela relaciona página virtual com a sua posição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Page table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Indexada por nº página virtual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Entrada indica posição real da página virtual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ff0000"/>
                </a:solidFill>
                <a:latin typeface="Arial"/>
              </a:rPr>
              <a:t>Cada processo tem a sua tabela de página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nodeType="clickEffect" fill="hold">
                      <p:stCondLst>
                        <p:cond delay="indefinite"/>
                      </p:stCondLst>
                      <p:childTnLst>
                        <p:par>
                          <p:cTn id="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Tabela de página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38" name="Picture 4" descr=""/>
          <p:cNvPicPr/>
          <p:nvPr/>
        </p:nvPicPr>
        <p:blipFill>
          <a:blip r:embed="rId1"/>
          <a:srcRect l="591" t="10750" r="620" b="11163"/>
          <a:stretch/>
        </p:blipFill>
        <p:spPr>
          <a:xfrm>
            <a:off x="1000080" y="1630440"/>
            <a:ext cx="7251480" cy="429876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Tabela de página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5148360" y="1627200"/>
            <a:ext cx="3744720" cy="3673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Registo de tabela de página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Valid bit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Permissões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Picture 4" descr=""/>
          <p:cNvPicPr/>
          <p:nvPr/>
        </p:nvPicPr>
        <p:blipFill>
          <a:blip r:embed="rId1"/>
          <a:stretch/>
        </p:blipFill>
        <p:spPr>
          <a:xfrm>
            <a:off x="250920" y="1622520"/>
            <a:ext cx="4897080" cy="432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Escalonamento SJF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Shortest Job First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Ordena os processos considerando a duração do próximo CPU burst. Executa primeiro os processos com CPU burst mais curtos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Duas opções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Nonpreemptive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– uma vez atribuído o CPU o processo fica em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Running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até terminar o CPU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burst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Preemptive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– se um processo entra na fila de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Ready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com um CPU Burst menor do que o tempo restante do CPU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burst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do processo em execução, atribuir o CPU ao processo que entrou em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Ready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. Também conhecido como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Shortest-Remaining-Time-First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(SRTF)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ctr" pos="2336760"/>
                <a:tab algn="ctr" pos="377208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SJF é óptimo do ponto de vista do tempo médio de espera de um conjunto de processos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Escalonamento por prioridades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Priority sheduling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É associado um nível de prioridade (inteiro) com cada processo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Não existe acordo sobre se a prioridade mais alta corresponde a valores baixos ou altos do nível de prioridade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Iremos assumir que números baixos representam maior prioridade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 CPU é atribuido ao processo com maior prioridade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Preemptive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Nonpreemptive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SJF é um caso particular de escalonamento por prioridades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Problema: Adiamento indefinido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Processos com prioridade baixa podem nunca executar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200" spc="-1" strike="noStrike">
                <a:solidFill>
                  <a:srgbClr val="000000"/>
                </a:solidFill>
                <a:latin typeface="Arial"/>
              </a:rPr>
              <a:t>Solução: Contar com o tempo de espera (</a:t>
            </a:r>
            <a:r>
              <a:rPr b="0" i="1" lang="pt-PT" sz="2200" spc="-1" strike="noStrike">
                <a:solidFill>
                  <a:srgbClr val="000000"/>
                </a:solidFill>
                <a:latin typeface="Arial"/>
              </a:rPr>
              <a:t>aging</a:t>
            </a:r>
            <a:r>
              <a:rPr b="0" lang="pt-PT" sz="2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Aumentar a prioridade dos processos em espera à medida que o tempo passa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Round Robin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Versão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Time sharing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preemptive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de FCFS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Cada processo pode usar o CPU, no máximo, por determinado tempo (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time quantum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). Se o processo não bloquear antes do tempo definido é retirado de execução e passa para o fim da lista de Ready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Time quantum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varia, em geral, entre 10 e 100ms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 existem n processos na fila de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Ready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(nenhum em execução) e 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time quantum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é q então: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cada processo usa cerca de 1/n do processador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Um processo nunca espera mais do que (n-1).q unidades de tempo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Desempenho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Q grande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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FCFS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Q pequeno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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o overhead da mudança de contexto pode ser significativo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Tempo do processo médio vs.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Time quantum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8" name="Picture 6" descr=""/>
          <p:cNvPicPr/>
          <p:nvPr/>
        </p:nvPicPr>
        <p:blipFill>
          <a:blip r:embed="rId1"/>
          <a:srcRect l="5371" t="768" r="5179" b="1024"/>
          <a:stretch/>
        </p:blipFill>
        <p:spPr>
          <a:xfrm>
            <a:off x="2500200" y="1770120"/>
            <a:ext cx="4443120" cy="365868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FIFO multi-nível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Multilevel queue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Fila de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Ready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é dividida em 2: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Foreground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(interactiva)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Background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(batch)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Cada Fila tem pode ter a sua politica de escalonamento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Foreground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– RR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Background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– FCFS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Escalonamento entre as 2 filas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Baseado em prioridades fixas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Só executar processos em background se fila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Ready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de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foreground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estiver vazia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Divisão do tempo (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Time slice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Cada fila tem um certo tempo de CPU disponível (Ex: 80% RR 20% FCFS)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FIFO multi-nível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2" name="Picture 6" descr=""/>
          <p:cNvPicPr/>
          <p:nvPr/>
        </p:nvPicPr>
        <p:blipFill>
          <a:blip r:embed="rId1"/>
          <a:srcRect l="233" t="6743" r="458" b="6743"/>
          <a:stretch/>
        </p:blipFill>
        <p:spPr>
          <a:xfrm>
            <a:off x="2131920" y="1862280"/>
            <a:ext cx="5101920" cy="335232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2454</TotalTime>
  <Application>LibreOffice/6.4.7.2$Linux_X86_64 LibreOffice_project/40$Build-2</Application>
  <Words>2286</Words>
  <Paragraphs>286</Paragraphs>
  <Company>Universidade de Aveiro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Nuno Lau</dc:creator>
  <dc:description/>
  <dc:language>pt-PT</dc:language>
  <cp:lastModifiedBy>Nuno Lau</cp:lastModifiedBy>
  <dcterms:modified xsi:type="dcterms:W3CDTF">2022-12-30T18:33:57Z</dcterms:modified>
  <cp:revision>202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Universidade de Aveiro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34</vt:i4>
  </property>
</Properties>
</file>