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59" r:id="rId7"/>
    <p:sldId id="267" r:id="rId8"/>
    <p:sldId id="273" r:id="rId9"/>
    <p:sldId id="272" r:id="rId10"/>
    <p:sldId id="274" r:id="rId11"/>
    <p:sldId id="271" r:id="rId12"/>
    <p:sldId id="275" r:id="rId13"/>
  </p:sldIdLst>
  <p:sldSz cx="9601200" cy="12801600" type="A3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5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633"/>
    <a:srgbClr val="4A97C2"/>
    <a:srgbClr val="868074"/>
    <a:srgbClr val="678BA5"/>
    <a:srgbClr val="A58F74"/>
    <a:srgbClr val="89DDE4"/>
    <a:srgbClr val="394404"/>
    <a:srgbClr val="5F6F0F"/>
    <a:srgbClr val="718412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37" d="100"/>
          <a:sy n="37" d="100"/>
        </p:scale>
        <p:origin x="2088" y="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5920741" y="7737859"/>
            <a:ext cx="3691278" cy="5098626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7023" y="11306679"/>
            <a:ext cx="4331375" cy="1531053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448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448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448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160" y="1090508"/>
            <a:ext cx="6880860" cy="3733802"/>
          </a:xfrm>
        </p:spPr>
        <p:txBody>
          <a:bodyPr rtlCol="0">
            <a:normAutofit/>
          </a:bodyPr>
          <a:lstStyle>
            <a:lvl1pPr algn="l" rtl="0">
              <a:defRPr sz="1008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4883573"/>
            <a:ext cx="6880860" cy="327152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5227" cap="all" spc="373" baseline="0">
                <a:solidFill>
                  <a:schemeClr val="accent1"/>
                </a:solidFill>
              </a:defRPr>
            </a:lvl1pPr>
            <a:lvl2pPr marL="113774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7548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1322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5096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8870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264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64188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0193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60870" y="1090507"/>
            <a:ext cx="2160270" cy="10430933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60120" y="1090507"/>
            <a:ext cx="5840730" cy="10430933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5920741" y="7737859"/>
            <a:ext cx="3691278" cy="5098626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0160" y="4124963"/>
            <a:ext cx="7040880" cy="5160092"/>
          </a:xfrm>
        </p:spPr>
        <p:txBody>
          <a:bodyPr rtlCol="0" anchor="b">
            <a:normAutofit/>
          </a:bodyPr>
          <a:lstStyle>
            <a:lvl1pPr algn="l" rtl="0">
              <a:defRPr sz="1008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9242364"/>
            <a:ext cx="5568696" cy="2279075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5227" cap="all" spc="373" baseline="0">
                <a:solidFill>
                  <a:schemeClr val="accent1"/>
                </a:solidFill>
              </a:defRPr>
            </a:lvl1pPr>
            <a:lvl2pPr marL="1137741" indent="0" algn="l" rtl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2pPr>
            <a:lvl3pPr marL="2275483" indent="0" algn="l" rtl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3413224" indent="0" algn="l" rtl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4pPr>
            <a:lvl5pPr marL="4550964" indent="0" algn="l" rtl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5pPr>
            <a:lvl6pPr marL="5688707" indent="0" algn="l" rtl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6pPr>
            <a:lvl7pPr marL="6826447" indent="0" algn="l" rtl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7pPr>
            <a:lvl8pPr marL="7964188" indent="0" algn="l" rtl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8pPr>
            <a:lvl9pPr marL="9101930" indent="0" algn="l" rtl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60121" y="3186176"/>
            <a:ext cx="4000500" cy="8335264"/>
          </a:xfrm>
        </p:spPr>
        <p:txBody>
          <a:bodyPr rtlCol="0">
            <a:normAutofit/>
          </a:bodyPr>
          <a:lstStyle>
            <a:lvl1pPr algn="l" rtl="0">
              <a:defRPr sz="5227"/>
            </a:lvl1pPr>
            <a:lvl2pPr algn="l" rtl="0">
              <a:defRPr sz="4480"/>
            </a:lvl2pPr>
            <a:lvl3pPr algn="l" rtl="0">
              <a:defRPr sz="3733"/>
            </a:lvl3pPr>
            <a:lvl4pPr algn="l" rtl="0">
              <a:defRPr sz="3733"/>
            </a:lvl4pPr>
            <a:lvl5pPr algn="l" rtl="0">
              <a:defRPr sz="3733"/>
            </a:lvl5pPr>
            <a:lvl6pPr algn="l" rtl="0">
              <a:defRPr sz="3733"/>
            </a:lvl6pPr>
            <a:lvl7pPr algn="l" rtl="0">
              <a:defRPr sz="3733"/>
            </a:lvl7pPr>
            <a:lvl8pPr algn="l" rtl="0">
              <a:defRPr sz="3733" baseline="0"/>
            </a:lvl8pPr>
            <a:lvl9pPr algn="l" rtl="0">
              <a:defRPr sz="3733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0641" y="3186176"/>
            <a:ext cx="4000500" cy="8335264"/>
          </a:xfrm>
        </p:spPr>
        <p:txBody>
          <a:bodyPr rtlCol="0">
            <a:normAutofit/>
          </a:bodyPr>
          <a:lstStyle>
            <a:lvl1pPr algn="l" rtl="0">
              <a:defRPr sz="5227"/>
            </a:lvl1pPr>
            <a:lvl2pPr algn="l" rtl="0">
              <a:defRPr sz="4480"/>
            </a:lvl2pPr>
            <a:lvl3pPr algn="l" rtl="0">
              <a:defRPr sz="3733"/>
            </a:lvl3pPr>
            <a:lvl4pPr algn="l" rtl="0">
              <a:defRPr sz="3733"/>
            </a:lvl4pPr>
            <a:lvl5pPr algn="l" rtl="0">
              <a:defRPr sz="3733"/>
            </a:lvl5pPr>
            <a:lvl6pPr algn="l" rtl="0">
              <a:defRPr sz="3733"/>
            </a:lvl6pPr>
            <a:lvl7pPr algn="l" rtl="0">
              <a:defRPr sz="3733"/>
            </a:lvl7pPr>
            <a:lvl8pPr algn="l" rtl="0">
              <a:defRPr sz="3733"/>
            </a:lvl8pPr>
            <a:lvl9pPr algn="l" rtl="0">
              <a:defRPr sz="3733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0121" y="3176693"/>
            <a:ext cx="4003700" cy="170688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5227" b="0" cap="all" spc="373" baseline="0">
                <a:solidFill>
                  <a:schemeClr val="accent1"/>
                </a:solidFill>
              </a:defRPr>
            </a:lvl1pPr>
            <a:lvl2pPr marL="1137741" indent="0" algn="l" rtl="0">
              <a:buNone/>
              <a:defRPr sz="5040" b="1"/>
            </a:lvl2pPr>
            <a:lvl3pPr marL="2275483" indent="0" algn="l" rtl="0">
              <a:buNone/>
              <a:defRPr sz="4480" b="1"/>
            </a:lvl3pPr>
            <a:lvl4pPr marL="3413224" indent="0" algn="l" rtl="0">
              <a:buNone/>
              <a:defRPr sz="3920" b="1"/>
            </a:lvl4pPr>
            <a:lvl5pPr marL="4550964" indent="0" algn="l" rtl="0">
              <a:buNone/>
              <a:defRPr sz="3920" b="1"/>
            </a:lvl5pPr>
            <a:lvl6pPr marL="5688707" indent="0" algn="l" rtl="0">
              <a:buNone/>
              <a:defRPr sz="3920" b="1"/>
            </a:lvl6pPr>
            <a:lvl7pPr marL="6826447" indent="0" algn="l" rtl="0">
              <a:buNone/>
              <a:defRPr sz="3920" b="1"/>
            </a:lvl7pPr>
            <a:lvl8pPr marL="7964188" indent="0" algn="l" rtl="0">
              <a:buNone/>
              <a:defRPr sz="3920" b="1"/>
            </a:lvl8pPr>
            <a:lvl9pPr marL="9101930" indent="0" algn="l" rtl="0">
              <a:buNone/>
              <a:defRPr sz="3920" b="1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60121" y="5073227"/>
            <a:ext cx="4000500" cy="6448213"/>
          </a:xfrm>
        </p:spPr>
        <p:txBody>
          <a:bodyPr rtlCol="0">
            <a:noAutofit/>
          </a:bodyPr>
          <a:lstStyle>
            <a:lvl1pPr algn="l" rtl="0">
              <a:defRPr sz="5227"/>
            </a:lvl1pPr>
            <a:lvl2pPr algn="l" rtl="0">
              <a:defRPr sz="4480"/>
            </a:lvl2pPr>
            <a:lvl3pPr algn="l" rtl="0">
              <a:defRPr sz="3733"/>
            </a:lvl3pPr>
            <a:lvl4pPr algn="l" rtl="0">
              <a:defRPr sz="3733"/>
            </a:lvl4pPr>
            <a:lvl5pPr algn="l" rtl="0">
              <a:defRPr sz="3733"/>
            </a:lvl5pPr>
            <a:lvl6pPr algn="l" rtl="0">
              <a:defRPr sz="3733"/>
            </a:lvl6pPr>
            <a:lvl7pPr algn="l" rtl="0">
              <a:defRPr sz="3733" baseline="0"/>
            </a:lvl7pPr>
            <a:lvl8pPr algn="l" rtl="0">
              <a:defRPr sz="3733" baseline="0"/>
            </a:lvl8pPr>
            <a:lvl9pPr algn="l" rtl="0">
              <a:defRPr sz="3733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17440" y="3176693"/>
            <a:ext cx="4003700" cy="170688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5227" b="0" cap="all" spc="373" baseline="0">
                <a:solidFill>
                  <a:schemeClr val="accent1"/>
                </a:solidFill>
              </a:defRPr>
            </a:lvl1pPr>
            <a:lvl2pPr marL="1137741" indent="0" algn="l" rtl="0">
              <a:buNone/>
              <a:defRPr sz="5040" b="1"/>
            </a:lvl2pPr>
            <a:lvl3pPr marL="2275483" indent="0" algn="l" rtl="0">
              <a:buNone/>
              <a:defRPr sz="4480" b="1"/>
            </a:lvl3pPr>
            <a:lvl4pPr marL="3413224" indent="0" algn="l" rtl="0">
              <a:buNone/>
              <a:defRPr sz="3920" b="1"/>
            </a:lvl4pPr>
            <a:lvl5pPr marL="4550964" indent="0" algn="l" rtl="0">
              <a:buNone/>
              <a:defRPr sz="3920" b="1"/>
            </a:lvl5pPr>
            <a:lvl6pPr marL="5688707" indent="0" algn="l" rtl="0">
              <a:buNone/>
              <a:defRPr sz="3920" b="1"/>
            </a:lvl6pPr>
            <a:lvl7pPr marL="6826447" indent="0" algn="l" rtl="0">
              <a:buNone/>
              <a:defRPr sz="3920" b="1"/>
            </a:lvl7pPr>
            <a:lvl8pPr marL="7964188" indent="0" algn="l" rtl="0">
              <a:buNone/>
              <a:defRPr sz="3920" b="1"/>
            </a:lvl8pPr>
            <a:lvl9pPr marL="9101930" indent="0" algn="l" rtl="0">
              <a:buNone/>
              <a:defRPr sz="3920" b="1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641" y="5073227"/>
            <a:ext cx="4000500" cy="6448213"/>
          </a:xfrm>
        </p:spPr>
        <p:txBody>
          <a:bodyPr rtlCol="0">
            <a:noAutofit/>
          </a:bodyPr>
          <a:lstStyle>
            <a:lvl1pPr algn="l" rtl="0">
              <a:defRPr sz="5227"/>
            </a:lvl1pPr>
            <a:lvl2pPr algn="l" rtl="0">
              <a:defRPr sz="4480"/>
            </a:lvl2pPr>
            <a:lvl3pPr algn="l" rtl="0">
              <a:defRPr sz="3733"/>
            </a:lvl3pPr>
            <a:lvl4pPr algn="l" rtl="0">
              <a:defRPr sz="3733"/>
            </a:lvl4pPr>
            <a:lvl5pPr algn="l" rtl="0">
              <a:defRPr sz="3733"/>
            </a:lvl5pPr>
            <a:lvl6pPr algn="l" rtl="0">
              <a:defRPr sz="3733" baseline="0"/>
            </a:lvl6pPr>
            <a:lvl7pPr algn="l" rtl="0">
              <a:defRPr sz="3733" baseline="0"/>
            </a:lvl7pPr>
            <a:lvl8pPr algn="l" rtl="0">
              <a:defRPr sz="3733" baseline="0"/>
            </a:lvl8pPr>
            <a:lvl9pPr algn="l" rtl="0">
              <a:defRPr sz="3733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120" y="3176693"/>
            <a:ext cx="3200400" cy="4551680"/>
          </a:xfrm>
        </p:spPr>
        <p:txBody>
          <a:bodyPr rtlCol="0" anchor="b">
            <a:normAutofit/>
          </a:bodyPr>
          <a:lstStyle>
            <a:lvl1pPr algn="l" rtl="0">
              <a:defRPr sz="5227" b="0" cap="all" spc="373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60120" y="7918027"/>
            <a:ext cx="3200400" cy="3603413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3733"/>
            </a:lvl1pPr>
            <a:lvl2pPr marL="1137741" indent="0" algn="l" rtl="0">
              <a:buNone/>
              <a:defRPr sz="2987"/>
            </a:lvl2pPr>
            <a:lvl3pPr marL="2275483" indent="0" algn="l" rtl="0">
              <a:buNone/>
              <a:defRPr sz="2427"/>
            </a:lvl3pPr>
            <a:lvl4pPr marL="3413224" indent="0" algn="l" rtl="0">
              <a:buNone/>
              <a:defRPr sz="2240"/>
            </a:lvl4pPr>
            <a:lvl5pPr marL="4550964" indent="0" algn="l" rtl="0">
              <a:buNone/>
              <a:defRPr sz="2240"/>
            </a:lvl5pPr>
            <a:lvl6pPr marL="5688707" indent="0" algn="l" rtl="0">
              <a:buNone/>
              <a:defRPr sz="2240"/>
            </a:lvl6pPr>
            <a:lvl7pPr marL="6826447" indent="0" algn="l" rtl="0">
              <a:buNone/>
              <a:defRPr sz="2240"/>
            </a:lvl7pPr>
            <a:lvl8pPr marL="7964188" indent="0" algn="l" rtl="0">
              <a:buNone/>
              <a:defRPr sz="2240"/>
            </a:lvl8pPr>
            <a:lvl9pPr marL="9101930" indent="0" algn="l" rtl="0">
              <a:buNone/>
              <a:defRPr sz="2240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0540" y="1090507"/>
            <a:ext cx="4800600" cy="10430933"/>
          </a:xfrm>
        </p:spPr>
        <p:txBody>
          <a:bodyPr rtlCol="0">
            <a:normAutofit/>
          </a:bodyPr>
          <a:lstStyle>
            <a:lvl1pPr algn="l" rtl="0">
              <a:defRPr sz="5227"/>
            </a:lvl1pPr>
            <a:lvl2pPr algn="l" rtl="0">
              <a:defRPr sz="4480"/>
            </a:lvl2pPr>
            <a:lvl3pPr algn="l" rtl="0">
              <a:defRPr sz="3733"/>
            </a:lvl3pPr>
            <a:lvl4pPr algn="l" rtl="0">
              <a:defRPr sz="3733"/>
            </a:lvl4pPr>
            <a:lvl5pPr algn="l" rtl="0">
              <a:defRPr sz="3733"/>
            </a:lvl5pPr>
            <a:lvl6pPr algn="l" rtl="0">
              <a:defRPr sz="3733"/>
            </a:lvl6pPr>
            <a:lvl7pPr algn="l" rtl="0">
              <a:defRPr sz="3733"/>
            </a:lvl7pPr>
            <a:lvl8pPr algn="l" rtl="0">
              <a:defRPr sz="3733" baseline="0"/>
            </a:lvl8pPr>
            <a:lvl9pPr algn="l" rtl="0">
              <a:defRPr sz="3733" baseline="0"/>
            </a:lvl9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120" y="3176693"/>
            <a:ext cx="3200400" cy="4551680"/>
          </a:xfrm>
        </p:spPr>
        <p:txBody>
          <a:bodyPr rtlCol="0" anchor="b">
            <a:normAutofit/>
          </a:bodyPr>
          <a:lstStyle>
            <a:lvl1pPr algn="l" rtl="0">
              <a:defRPr sz="5227" b="0" cap="all" spc="373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60120" y="7918027"/>
            <a:ext cx="3200400" cy="3603413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3733"/>
            </a:lvl1pPr>
            <a:lvl2pPr marL="1137741" indent="0" algn="l" rtl="0">
              <a:buNone/>
              <a:defRPr sz="2987"/>
            </a:lvl2pPr>
            <a:lvl3pPr marL="2275483" indent="0" algn="l" rtl="0">
              <a:buNone/>
              <a:defRPr sz="2427"/>
            </a:lvl3pPr>
            <a:lvl4pPr marL="3413224" indent="0" algn="l" rtl="0">
              <a:buNone/>
              <a:defRPr sz="2240"/>
            </a:lvl4pPr>
            <a:lvl5pPr marL="4550964" indent="0" algn="l" rtl="0">
              <a:buNone/>
              <a:defRPr sz="2240"/>
            </a:lvl5pPr>
            <a:lvl6pPr marL="5688707" indent="0" algn="l" rtl="0">
              <a:buNone/>
              <a:defRPr sz="2240"/>
            </a:lvl6pPr>
            <a:lvl7pPr marL="6826447" indent="0" algn="l" rtl="0">
              <a:buNone/>
              <a:defRPr sz="2240"/>
            </a:lvl7pPr>
            <a:lvl8pPr marL="7964188" indent="0" algn="l" rtl="0">
              <a:buNone/>
              <a:defRPr sz="2240"/>
            </a:lvl8pPr>
            <a:lvl9pPr marL="9101930" indent="0" algn="l" rtl="0">
              <a:buNone/>
              <a:defRPr sz="2240"/>
            </a:lvl9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320540" y="1090507"/>
            <a:ext cx="4800600" cy="10430933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5227"/>
            </a:lvl1pPr>
            <a:lvl2pPr marL="1137741" indent="0" algn="l" rtl="0">
              <a:buNone/>
              <a:defRPr sz="6907"/>
            </a:lvl2pPr>
            <a:lvl3pPr marL="2275483" indent="0" algn="l" rtl="0">
              <a:buNone/>
              <a:defRPr sz="5973"/>
            </a:lvl3pPr>
            <a:lvl4pPr marL="3413224" indent="0" algn="l" rtl="0">
              <a:buNone/>
              <a:defRPr sz="5040"/>
            </a:lvl4pPr>
            <a:lvl5pPr marL="4550964" indent="0" algn="l" rtl="0">
              <a:buNone/>
              <a:defRPr sz="5040"/>
            </a:lvl5pPr>
            <a:lvl6pPr marL="5688707" indent="0" algn="l" rtl="0">
              <a:buNone/>
              <a:defRPr sz="5040"/>
            </a:lvl6pPr>
            <a:lvl7pPr marL="6826447" indent="0" algn="l" rtl="0">
              <a:buNone/>
              <a:defRPr sz="5040"/>
            </a:lvl7pPr>
            <a:lvl8pPr marL="7964188" indent="0" algn="l" rtl="0">
              <a:buNone/>
              <a:defRPr sz="5040"/>
            </a:lvl8pPr>
            <a:lvl9pPr marL="9101930" indent="0" algn="l" rtl="0">
              <a:buNone/>
              <a:defRPr sz="504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2501" y="-5924"/>
            <a:ext cx="645913" cy="9761220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448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448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448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60121" y="512657"/>
            <a:ext cx="8161020" cy="228473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0121" y="3176688"/>
            <a:ext cx="8161020" cy="832957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60120" y="11865191"/>
            <a:ext cx="1760220" cy="681567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720340" y="11865191"/>
            <a:ext cx="4160520" cy="681567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smtClean="0"/>
              <a:t>Feito por: Gabriel T. Suzano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21041" y="11865191"/>
            <a:ext cx="800100" cy="681567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2275483" rtl="0" eaLnBrk="1" latinLnBrk="0" hangingPunct="1">
        <a:lnSpc>
          <a:spcPct val="90000"/>
        </a:lnSpc>
        <a:spcBef>
          <a:spcPct val="0"/>
        </a:spcBef>
        <a:buNone/>
        <a:defRPr sz="6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8871" indent="-568871" algn="l" defTabSz="2275483" rtl="0" eaLnBrk="1" latinLnBrk="0" hangingPunct="1">
        <a:lnSpc>
          <a:spcPct val="90000"/>
        </a:lnSpc>
        <a:spcBef>
          <a:spcPts val="2987"/>
        </a:spcBef>
        <a:buClr>
          <a:schemeClr val="accent1"/>
        </a:buClr>
        <a:buSzPct val="100000"/>
        <a:buFont typeface="Arial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137741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1706612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3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2844352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3413224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3982095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4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9835" indent="-432341" algn="l" defTabSz="2275483" rtl="0" eaLnBrk="1" latinLnBrk="0" hangingPunct="1">
        <a:lnSpc>
          <a:spcPct val="90000"/>
        </a:lnSpc>
        <a:spcBef>
          <a:spcPts val="1493"/>
        </a:spcBef>
        <a:buClr>
          <a:schemeClr val="accent1"/>
        </a:buClr>
        <a:buSzPct val="80000"/>
        <a:buFont typeface="Arial" pitchFamily="34" charset="0"/>
        <a:buChar char="•"/>
        <a:defRPr sz="37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137741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275483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413224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4pPr>
      <a:lvl5pPr marL="4550964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5pPr>
      <a:lvl6pPr marL="5688707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6pPr>
      <a:lvl7pPr marL="6826447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7pPr>
      <a:lvl8pPr marL="7964188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8pPr>
      <a:lvl9pPr marL="9101930" algn="l" defTabSz="2275483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6144" y="1"/>
            <a:ext cx="8901834" cy="3520479"/>
          </a:xfrm>
        </p:spPr>
        <p:txBody>
          <a:bodyPr rtlCol="0">
            <a:noAutofit/>
          </a:bodyPr>
          <a:lstStyle/>
          <a:p>
            <a:pPr algn="ctr"/>
            <a:r>
              <a:rPr lang="pt-B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Revolução das </a:t>
            </a:r>
            <a:r>
              <a:rPr lang="pt-B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IA's</a:t>
            </a:r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Generativas: Transformando o Futuro com Inteligência Artificial</a:t>
            </a:r>
            <a:endParaRPr lang="pt-b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2" y="3520480"/>
            <a:ext cx="9601200" cy="8712967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0" y="12233447"/>
            <a:ext cx="9601200" cy="568153"/>
          </a:xfrm>
        </p:spPr>
        <p:txBody>
          <a:bodyPr/>
          <a:lstStyle/>
          <a:p>
            <a:pPr rtl="0"/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Feito por: Gabriel T. Suzano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0121" y="512657"/>
            <a:ext cx="8161020" cy="1135615"/>
          </a:xfrm>
        </p:spPr>
        <p:txBody>
          <a:bodyPr rtlCol="0">
            <a:normAutofit/>
          </a:bodyPr>
          <a:lstStyle/>
          <a:p>
            <a:r>
              <a:rPr lang="pt-BR" sz="6600" dirty="0" smtClean="0"/>
              <a:t>Introdução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Estamos vivendo em um momento revolucionário onde as Inteligências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Artificiais Generativas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MidJourney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DALL-E, estão transformando diversas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nossa sociedade. Mas o que exatamente são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IA's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generativas?</a:t>
            </a:r>
          </a:p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sistemas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deaprendizado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profundo capazes de criar textos, imagens, músicas, e até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mesmocódigos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programação. Este e-book vai explorar como essas tecnologias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podem transformar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a área tecnológica quanto educacional, com exemplos práticos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dia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8192" y="1576264"/>
            <a:ext cx="7776864" cy="7780799"/>
          </a:xfrm>
        </p:spPr>
        <p:txBody>
          <a:bodyPr rtlCol="0">
            <a:normAutofit fontScale="90000"/>
          </a:bodyPr>
          <a:lstStyle/>
          <a:p>
            <a: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1: Como </a:t>
            </a:r>
            <a:r>
              <a:rPr lang="pt-B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IA's</a:t>
            </a:r>
            <a: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generativas estão transformando a tecnologia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12168" y="1432248"/>
            <a:ext cx="8064896" cy="10441160"/>
          </a:xfrm>
        </p:spPr>
        <p:txBody>
          <a:bodyPr>
            <a:noAutofit/>
          </a:bodyPr>
          <a:lstStyle/>
          <a:p>
            <a:r>
              <a:rPr lang="pt-BR" sz="4000" dirty="0"/>
              <a:t>Automação Criativa: Empresas estão utilizando </a:t>
            </a:r>
            <a:r>
              <a:rPr lang="pt-BR" sz="4000" dirty="0" err="1"/>
              <a:t>IA's</a:t>
            </a:r>
            <a:r>
              <a:rPr lang="pt-BR" sz="4000" dirty="0"/>
              <a:t> para gerar designs de produtos</a:t>
            </a:r>
            <a:r>
              <a:rPr lang="pt-BR" sz="4000" dirty="0" smtClean="0"/>
              <a:t>, criar </a:t>
            </a:r>
            <a:r>
              <a:rPr lang="pt-BR" sz="4000" dirty="0"/>
              <a:t>campanhas publicitárias e até escrever roteiros de filmes</a:t>
            </a:r>
            <a:r>
              <a:rPr lang="pt-BR" sz="4000" dirty="0" smtClean="0"/>
              <a:t>.</a:t>
            </a:r>
          </a:p>
          <a:p>
            <a:r>
              <a:rPr lang="pt-BR" sz="4000" dirty="0" smtClean="0"/>
              <a:t>Inovação </a:t>
            </a:r>
            <a:r>
              <a:rPr lang="pt-BR" sz="4000" dirty="0"/>
              <a:t>em Desenvolvimento: Desenvolvedores estão usando IA para acelerar </a:t>
            </a:r>
            <a:r>
              <a:rPr lang="pt-BR" sz="4000" dirty="0" smtClean="0"/>
              <a:t>a criação </a:t>
            </a:r>
            <a:r>
              <a:rPr lang="pt-BR" sz="4000" dirty="0"/>
              <a:t>de softwares e corrigir códigos mais rapidamente, tornando o processo </a:t>
            </a:r>
            <a:r>
              <a:rPr lang="pt-BR" sz="4000" dirty="0" smtClean="0"/>
              <a:t>mais eficiente.</a:t>
            </a:r>
          </a:p>
          <a:p>
            <a:r>
              <a:rPr lang="pt-BR" sz="4000" dirty="0" smtClean="0"/>
              <a:t>Exemplo </a:t>
            </a:r>
            <a:r>
              <a:rPr lang="pt-BR" sz="4000" dirty="0"/>
              <a:t>Prático: Imagine um designer que precisa criar um logotipo. Com IA, </a:t>
            </a:r>
            <a:r>
              <a:rPr lang="pt-BR" sz="4000" dirty="0" smtClean="0"/>
              <a:t>ele pode </a:t>
            </a:r>
            <a:r>
              <a:rPr lang="pt-BR" sz="4000" dirty="0"/>
              <a:t>gerar dezenas de opções em poucos minutos e personalizá-las </a:t>
            </a:r>
            <a:r>
              <a:rPr lang="pt-BR" sz="4000" dirty="0" smtClean="0"/>
              <a:t>conforme necessário</a:t>
            </a:r>
            <a:r>
              <a:rPr lang="pt-BR" sz="4000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8192" y="2872408"/>
            <a:ext cx="7344816" cy="5760640"/>
          </a:xfrm>
        </p:spPr>
        <p:txBody>
          <a:bodyPr rtlCol="0">
            <a:normAutofit/>
          </a:bodyPr>
          <a:lstStyle/>
          <a:p>
            <a:r>
              <a:rPr lang="pt-BR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2: O impacto das </a:t>
            </a:r>
            <a:r>
              <a:rPr lang="pt-BR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IA's</a:t>
            </a:r>
            <a:r>
              <a:rPr lang="pt-BR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generativas na educação</a:t>
            </a:r>
            <a:endParaRPr lang="pt-br" sz="86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12168" y="1432248"/>
            <a:ext cx="8064896" cy="10441160"/>
          </a:xfrm>
        </p:spPr>
        <p:txBody>
          <a:bodyPr>
            <a:noAutofit/>
          </a:bodyPr>
          <a:lstStyle/>
          <a:p>
            <a:r>
              <a:rPr lang="pt-BR" sz="4000" dirty="0"/>
              <a:t>Personalização do Ensino: Com </a:t>
            </a:r>
            <a:r>
              <a:rPr lang="pt-BR" sz="4000" dirty="0" err="1"/>
              <a:t>IA's</a:t>
            </a:r>
            <a:r>
              <a:rPr lang="pt-BR" sz="4000" dirty="0"/>
              <a:t>, é possível criar materiais educativos sob </a:t>
            </a:r>
            <a:r>
              <a:rPr lang="pt-BR" sz="4000" dirty="0" smtClean="0"/>
              <a:t>medida para </a:t>
            </a:r>
            <a:r>
              <a:rPr lang="pt-BR" sz="4000" dirty="0"/>
              <a:t>cada estudante, ajudando no aprendizado de forma mais </a:t>
            </a:r>
            <a:r>
              <a:rPr lang="pt-BR" sz="4000" dirty="0" smtClean="0"/>
              <a:t>eficaz.</a:t>
            </a:r>
          </a:p>
          <a:p>
            <a:r>
              <a:rPr lang="pt-BR" sz="4000" dirty="0" smtClean="0"/>
              <a:t>Tradução </a:t>
            </a:r>
            <a:r>
              <a:rPr lang="pt-BR" sz="4000" dirty="0"/>
              <a:t>e Inclusão: </a:t>
            </a:r>
            <a:r>
              <a:rPr lang="pt-BR" sz="4000" dirty="0" err="1"/>
              <a:t>IA's</a:t>
            </a:r>
            <a:r>
              <a:rPr lang="pt-BR" sz="4000" dirty="0"/>
              <a:t> podem traduzir conteúdos instantaneamente, tornando </a:t>
            </a:r>
            <a:r>
              <a:rPr lang="pt-BR" sz="4000" dirty="0" smtClean="0"/>
              <a:t>o conhecimento </a:t>
            </a:r>
            <a:r>
              <a:rPr lang="pt-BR" sz="4000" dirty="0"/>
              <a:t>acessível para pessoas de diferentes </a:t>
            </a:r>
            <a:r>
              <a:rPr lang="pt-BR" sz="4000" dirty="0" smtClean="0"/>
              <a:t>idiomas.</a:t>
            </a:r>
          </a:p>
          <a:p>
            <a:r>
              <a:rPr lang="pt-BR" sz="4000" dirty="0" smtClean="0"/>
              <a:t>Exemplo </a:t>
            </a:r>
            <a:r>
              <a:rPr lang="pt-BR" sz="4000" dirty="0"/>
              <a:t>Prático: Um professor pode usar IA para criar atividades interativas </a:t>
            </a:r>
            <a:r>
              <a:rPr lang="pt-BR" sz="4000" dirty="0" smtClean="0"/>
              <a:t>ou simular </a:t>
            </a:r>
            <a:r>
              <a:rPr lang="pt-BR" sz="4000" dirty="0"/>
              <a:t>experiências de laboratório sem sair da sala de aula.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8192" y="2872408"/>
            <a:ext cx="7344816" cy="5760640"/>
          </a:xfrm>
        </p:spPr>
        <p:txBody>
          <a:bodyPr rtlCol="0">
            <a:normAutofit/>
          </a:bodyPr>
          <a:lstStyle/>
          <a:p>
            <a:r>
              <a:rPr lang="pt-BR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3: Desafios e Ética no uso de </a:t>
            </a:r>
            <a:r>
              <a:rPr lang="pt-BR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IA's</a:t>
            </a:r>
            <a:r>
              <a:rPr lang="pt-BR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generativas</a:t>
            </a:r>
            <a:endParaRPr lang="pt-br" sz="86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6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12168" y="1432248"/>
            <a:ext cx="8064896" cy="10441160"/>
          </a:xfrm>
        </p:spPr>
        <p:txBody>
          <a:bodyPr>
            <a:noAutofit/>
          </a:bodyPr>
          <a:lstStyle/>
          <a:p>
            <a:r>
              <a:rPr lang="pt-BR" sz="4000" dirty="0"/>
              <a:t>Viés e Responsabilidade: </a:t>
            </a:r>
            <a:r>
              <a:rPr lang="pt-BR" sz="4000" dirty="0" err="1"/>
              <a:t>IA's</a:t>
            </a:r>
            <a:r>
              <a:rPr lang="pt-BR" sz="4000" dirty="0"/>
              <a:t> podem refletir preconceitos existentes nos </a:t>
            </a:r>
            <a:r>
              <a:rPr lang="pt-BR" sz="4000" dirty="0" smtClean="0"/>
              <a:t>dados utilizados </a:t>
            </a:r>
            <a:r>
              <a:rPr lang="pt-BR" sz="4000" dirty="0"/>
              <a:t>para treiná-las, por isso é crucial revisar e refinar seus </a:t>
            </a:r>
            <a:r>
              <a:rPr lang="pt-BR" sz="4000" dirty="0" smtClean="0"/>
              <a:t>resultados.</a:t>
            </a:r>
          </a:p>
          <a:p>
            <a:r>
              <a:rPr lang="pt-BR" sz="4000" dirty="0" smtClean="0"/>
              <a:t>Uso </a:t>
            </a:r>
            <a:r>
              <a:rPr lang="pt-BR" sz="4000" dirty="0"/>
              <a:t>Consciente: Precisamos garantir que essas ferramentas sejam utilizadas para </a:t>
            </a:r>
            <a:r>
              <a:rPr lang="pt-BR" sz="4000" dirty="0" smtClean="0"/>
              <a:t>o bem </a:t>
            </a:r>
            <a:r>
              <a:rPr lang="pt-BR" sz="4000" dirty="0"/>
              <a:t>comum e não para manipulação ou </a:t>
            </a:r>
            <a:r>
              <a:rPr lang="pt-BR" sz="4000" dirty="0" smtClean="0"/>
              <a:t>desinformação.</a:t>
            </a:r>
          </a:p>
          <a:p>
            <a:r>
              <a:rPr lang="pt-BR" sz="4000" dirty="0" smtClean="0"/>
              <a:t>Exemplo </a:t>
            </a:r>
            <a:r>
              <a:rPr lang="pt-BR" sz="4000" dirty="0"/>
              <a:t>Prático: Regulamentar o uso de IA para evitar </a:t>
            </a:r>
            <a:r>
              <a:rPr lang="pt-BR" sz="4000" dirty="0" err="1"/>
              <a:t>fake</a:t>
            </a:r>
            <a:r>
              <a:rPr lang="pt-BR" sz="4000" dirty="0"/>
              <a:t> </a:t>
            </a:r>
            <a:r>
              <a:rPr lang="pt-BR" sz="4000" dirty="0" err="1"/>
              <a:t>news</a:t>
            </a:r>
            <a:r>
              <a:rPr lang="pt-BR" sz="4000" dirty="0"/>
              <a:t> ou plágio em </a:t>
            </a:r>
            <a:r>
              <a:rPr lang="pt-BR" sz="4000" dirty="0" smtClean="0"/>
              <a:t>larga escala</a:t>
            </a:r>
            <a:r>
              <a:rPr lang="pt-BR" sz="4000" dirty="0"/>
              <a:t>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0121" y="512657"/>
            <a:ext cx="8161020" cy="1135615"/>
          </a:xfrm>
        </p:spPr>
        <p:txBody>
          <a:bodyPr rtlCol="0">
            <a:normAutofit/>
          </a:bodyPr>
          <a:lstStyle/>
          <a:p>
            <a:r>
              <a:rPr lang="pt-BR" sz="6600" dirty="0" smtClean="0"/>
              <a:t>Conclusão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IA's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generativas estão nos proporcionando um vislumbre de um futuro mais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criativo e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acessível, mas com grandes poderes vêm grandes responsabilidades. </a:t>
            </a: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mesmo tempo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transformam setores inteiros, como tecnologia e educação,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também demandam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uso ético e equilibrado. Este é o momento de explorarmos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suas possibilidades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moldarmos um futuro melhor para todos.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mtClean="0"/>
              <a:t>Feito por: Gabriel T. Suzano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146</TotalTime>
  <Words>468</Words>
  <Application>Microsoft Office PowerPoint</Application>
  <PresentationFormat>Papel A3 (297 x 420 mm)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Tecnologia 16x9</vt:lpstr>
      <vt:lpstr>A Revolução das IA's Generativas: Transformando o Futuro com Inteligência Artificial</vt:lpstr>
      <vt:lpstr>Introdução</vt:lpstr>
      <vt:lpstr>Capítulo 1: Como IA's generativas estão transformando a tecnologia</vt:lpstr>
      <vt:lpstr>Apresentação do PowerPoint</vt:lpstr>
      <vt:lpstr>Capítulo 2: O impacto das IA's generativas na educação</vt:lpstr>
      <vt:lpstr>Apresentação do PowerPoint</vt:lpstr>
      <vt:lpstr>Capítulo 3: Desafios e Ética no uso de IA's generativas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Revolução das IA's Generativas: Transformando o Futuro com Inteligência Artificial</dc:title>
  <dc:creator>sergio suzano</dc:creator>
  <cp:lastModifiedBy>sergio suzano</cp:lastModifiedBy>
  <cp:revision>5</cp:revision>
  <dcterms:created xsi:type="dcterms:W3CDTF">2025-01-07T22:55:16Z</dcterms:created>
  <dcterms:modified xsi:type="dcterms:W3CDTF">2025-01-08T01:21:21Z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