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60" r:id="rId6"/>
    <p:sldId id="266" r:id="rId7"/>
    <p:sldId id="261" r:id="rId8"/>
    <p:sldId id="267" r:id="rId9"/>
    <p:sldId id="268" r:id="rId10"/>
    <p:sldId id="262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28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pt-PT" b="1" dirty="0" smtClean="0"/>
            <a:t>Descrição do </a:t>
          </a:r>
          <a:r>
            <a:rPr lang="pt-PT" b="1" dirty="0" err="1" smtClean="0"/>
            <a:t>Projeto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US" dirty="0" err="1" smtClean="0"/>
            <a:t>Objectivos</a:t>
          </a:r>
          <a:r>
            <a:rPr lang="en-US" dirty="0" smtClean="0"/>
            <a:t> do </a:t>
          </a:r>
          <a:r>
            <a:rPr lang="en-US" dirty="0" err="1" smtClean="0"/>
            <a:t>Projecto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en-US" dirty="0" err="1" smtClean="0"/>
            <a:t>Descrição</a:t>
          </a:r>
          <a:r>
            <a:rPr lang="en-US" dirty="0" smtClean="0"/>
            <a:t> do </a:t>
          </a:r>
          <a:r>
            <a:rPr lang="en-US" dirty="0" err="1" smtClean="0"/>
            <a:t>Produto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1E48BC3-A87C-4884-8CB0-B75EB9C3DDDC}" type="pres">
      <dgm:prSet presAssocID="{3B2D3C08-F6B0-4D15-AECC-A7DB5317AFA4}" presName="parentText" presStyleLbl="node1" presStyleIdx="0" presStyleCnt="3" custLinFactNeighborX="-25436" custLinFactNeighborY="232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US" dirty="0" err="1" smtClean="0"/>
            <a:t>Interessados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US" dirty="0" err="1" smtClean="0"/>
            <a:t>Arquitectura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pt-PT" dirty="0" smtClean="0"/>
            <a:t>Demostração </a:t>
          </a:r>
          <a:r>
            <a:rPr lang="pt-PT" dirty="0" smtClean="0"/>
            <a:t>do </a:t>
          </a:r>
          <a:r>
            <a:rPr lang="en-US" dirty="0" err="1" smtClean="0"/>
            <a:t>Produto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1E48BC3-A87C-4884-8CB0-B75EB9C3DDDC}" type="pres">
      <dgm:prSet presAssocID="{3B2D3C08-F6B0-4D15-AECC-A7DB5317AFA4}" presName="parentText" presStyleLbl="node1" presStyleIdx="0" presStyleCnt="3" custLinFactNeighborX="-25436" custLinFactNeighborY="232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40BB882D-2877-4AC5-B1D5-D7F171315232}" type="presOf" srcId="{2EDE2BBC-641B-4EDD-863A-2E760512664D}" destId="{8B9735AE-13E8-4E79-8B18-9F8C29092504}" srcOrd="0" destOrd="0" presId="urn:microsoft.com/office/officeart/2005/8/layout/list1"/>
    <dgm:cxn modelId="{B403F38A-AF35-496B-A3EA-33A6262A0FCD}" type="presOf" srcId="{99531379-8246-497C-A83F-483493982F88}" destId="{EFC7E7F4-62B5-4553-920D-65210CA51690}" srcOrd="0" destOrd="0" presId="urn:microsoft.com/office/officeart/2005/8/layout/list1"/>
    <dgm:cxn modelId="{0F33C0BA-AA06-44FF-AD04-02E865ED8547}" type="presOf" srcId="{99531379-8246-497C-A83F-483493982F88}" destId="{B1DA9574-DABF-4D49-B065-DCC1858338D2}" srcOrd="1" destOrd="0" presId="urn:microsoft.com/office/officeart/2005/8/layout/list1"/>
    <dgm:cxn modelId="{839D0EBC-9603-4A38-AFDE-59AD4F260FB3}" type="presOf" srcId="{C53C48C9-D663-447E-8AD6-0D8494DF2660}" destId="{79912661-9633-4F1B-85D3-798263B50864}" srcOrd="0" destOrd="0" presId="urn:microsoft.com/office/officeart/2005/8/layout/list1"/>
    <dgm:cxn modelId="{99ABEFE9-877D-4F0A-8B34-1A53690E3645}" type="presOf" srcId="{C53C48C9-D663-447E-8AD6-0D8494DF2660}" destId="{61ED0FB3-135B-43E6-B2A8-F8F09A7EE42D}" srcOrd="1" destOrd="0" presId="urn:microsoft.com/office/officeart/2005/8/layout/list1"/>
    <dgm:cxn modelId="{606C4A62-B415-4084-A628-56F01334BFD3}" type="presOf" srcId="{3B2D3C08-F6B0-4D15-AECC-A7DB5317AFA4}" destId="{01E48BC3-A87C-4884-8CB0-B75EB9C3DDDC}" srcOrd="1" destOrd="0" presId="urn:microsoft.com/office/officeart/2005/8/layout/list1"/>
    <dgm:cxn modelId="{3E2A74AE-4874-46E6-8DF8-B6B882775C4F}" type="presOf" srcId="{3B2D3C08-F6B0-4D15-AECC-A7DB5317AFA4}" destId="{7B8B790B-90AD-4CF4-8AA4-F9BF975D9758}" srcOrd="0" destOrd="0" presId="urn:microsoft.com/office/officeart/2005/8/layout/list1"/>
    <dgm:cxn modelId="{799D9539-11B0-4D72-88EF-8AA3725EA0B5}" type="presParOf" srcId="{8B9735AE-13E8-4E79-8B18-9F8C29092504}" destId="{308C96E7-72E7-4C1E-92DB-BB54B845C677}" srcOrd="0" destOrd="0" presId="urn:microsoft.com/office/officeart/2005/8/layout/list1"/>
    <dgm:cxn modelId="{84530502-029D-444E-AD5D-A0421970640B}" type="presParOf" srcId="{308C96E7-72E7-4C1E-92DB-BB54B845C677}" destId="{7B8B790B-90AD-4CF4-8AA4-F9BF975D9758}" srcOrd="0" destOrd="0" presId="urn:microsoft.com/office/officeart/2005/8/layout/list1"/>
    <dgm:cxn modelId="{9D45812E-E5AC-4FC7-95FC-806395DB0C39}" type="presParOf" srcId="{308C96E7-72E7-4C1E-92DB-BB54B845C677}" destId="{01E48BC3-A87C-4884-8CB0-B75EB9C3DDDC}" srcOrd="1" destOrd="0" presId="urn:microsoft.com/office/officeart/2005/8/layout/list1"/>
    <dgm:cxn modelId="{20D31527-CE2F-411A-9B80-45DA619D5564}" type="presParOf" srcId="{8B9735AE-13E8-4E79-8B18-9F8C29092504}" destId="{5300EDEE-DE9B-4EA9-8854-2C9A15FDD655}" srcOrd="1" destOrd="0" presId="urn:microsoft.com/office/officeart/2005/8/layout/list1"/>
    <dgm:cxn modelId="{BD52B73A-C4CF-4CB3-9906-93F97974C82A}" type="presParOf" srcId="{8B9735AE-13E8-4E79-8B18-9F8C29092504}" destId="{9ACF5C30-79FA-4A3D-8067-50E348EDAFDE}" srcOrd="2" destOrd="0" presId="urn:microsoft.com/office/officeart/2005/8/layout/list1"/>
    <dgm:cxn modelId="{7351A8B4-45B8-4291-ACDD-A6EA1C5CB3FC}" type="presParOf" srcId="{8B9735AE-13E8-4E79-8B18-9F8C29092504}" destId="{439A1577-6D7A-47B9-A22F-234358B0E344}" srcOrd="3" destOrd="0" presId="urn:microsoft.com/office/officeart/2005/8/layout/list1"/>
    <dgm:cxn modelId="{AAE3CE4C-7640-4B59-954E-710B7F6FD837}" type="presParOf" srcId="{8B9735AE-13E8-4E79-8B18-9F8C29092504}" destId="{A3000994-8C34-4C27-A265-053341EEA591}" srcOrd="4" destOrd="0" presId="urn:microsoft.com/office/officeart/2005/8/layout/list1"/>
    <dgm:cxn modelId="{12E10F0F-691B-49C6-824B-5FC4ED3494E1}" type="presParOf" srcId="{A3000994-8C34-4C27-A265-053341EEA591}" destId="{79912661-9633-4F1B-85D3-798263B50864}" srcOrd="0" destOrd="0" presId="urn:microsoft.com/office/officeart/2005/8/layout/list1"/>
    <dgm:cxn modelId="{2B18D26D-3381-42CA-BD0C-F0B6E6A015A3}" type="presParOf" srcId="{A3000994-8C34-4C27-A265-053341EEA591}" destId="{61ED0FB3-135B-43E6-B2A8-F8F09A7EE42D}" srcOrd="1" destOrd="0" presId="urn:microsoft.com/office/officeart/2005/8/layout/list1"/>
    <dgm:cxn modelId="{6C7A7C84-0CDC-48D2-8CFD-4EE66EC33771}" type="presParOf" srcId="{8B9735AE-13E8-4E79-8B18-9F8C29092504}" destId="{37482C8A-F1D0-4990-9968-4FF59E263443}" srcOrd="5" destOrd="0" presId="urn:microsoft.com/office/officeart/2005/8/layout/list1"/>
    <dgm:cxn modelId="{69791481-66A1-4C16-BD68-0F12F4481BC9}" type="presParOf" srcId="{8B9735AE-13E8-4E79-8B18-9F8C29092504}" destId="{AACA39E9-FFF8-484E-B69F-26680CAF9ED5}" srcOrd="6" destOrd="0" presId="urn:microsoft.com/office/officeart/2005/8/layout/list1"/>
    <dgm:cxn modelId="{F5923515-11A8-4FB4-A086-9F87745430BC}" type="presParOf" srcId="{8B9735AE-13E8-4E79-8B18-9F8C29092504}" destId="{79566739-FA8D-4933-8474-1C1F63CB13C1}" srcOrd="7" destOrd="0" presId="urn:microsoft.com/office/officeart/2005/8/layout/list1"/>
    <dgm:cxn modelId="{32A0C065-23C5-4900-8F70-76D3CA2499F6}" type="presParOf" srcId="{8B9735AE-13E8-4E79-8B18-9F8C29092504}" destId="{6E043444-CDF1-4FA3-9F37-454CAF62DF10}" srcOrd="8" destOrd="0" presId="urn:microsoft.com/office/officeart/2005/8/layout/list1"/>
    <dgm:cxn modelId="{E8B55399-7D06-4B0D-B755-79BCFFCF74DE}" type="presParOf" srcId="{6E043444-CDF1-4FA3-9F37-454CAF62DF10}" destId="{EFC7E7F4-62B5-4553-920D-65210CA51690}" srcOrd="0" destOrd="0" presId="urn:microsoft.com/office/officeart/2005/8/layout/list1"/>
    <dgm:cxn modelId="{0B8D8504-26E5-4EB9-9051-004EE1F08BE9}" type="presParOf" srcId="{6E043444-CDF1-4FA3-9F37-454CAF62DF10}" destId="{B1DA9574-DABF-4D49-B065-DCC1858338D2}" srcOrd="1" destOrd="0" presId="urn:microsoft.com/office/officeart/2005/8/layout/list1"/>
    <dgm:cxn modelId="{7A79650F-B6C6-450C-98D5-8C6D6448B3D4}" type="presParOf" srcId="{8B9735AE-13E8-4E79-8B18-9F8C29092504}" destId="{C1227C5C-4F04-4544-AA19-011B5DFC5801}" srcOrd="9" destOrd="0" presId="urn:microsoft.com/office/officeart/2005/8/layout/list1"/>
    <dgm:cxn modelId="{1F5438F3-99F4-45F6-ADD6-51F02F78D553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 smtClean="0"/>
            <a:t>SAPDR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</a:t>
          </a:r>
          <a:r>
            <a:rPr lang="en-US" dirty="0" err="1" smtClean="0"/>
            <a:t>Administrativo</a:t>
          </a:r>
          <a:endParaRPr lang="en-US" dirty="0" smtClean="0"/>
        </a:p>
        <a:p>
          <a:r>
            <a:rPr lang="en-US" dirty="0" smtClean="0"/>
            <a:t>(p1)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</a:t>
          </a:r>
          <a:r>
            <a:rPr lang="pt-PT" dirty="0" smtClean="0"/>
            <a:t>Profissionais de saúde (p1)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</a:t>
          </a:r>
          <a:r>
            <a:rPr lang="en-US" dirty="0" err="1" smtClean="0"/>
            <a:t>Doentes</a:t>
          </a:r>
          <a:r>
            <a:rPr lang="en-US" dirty="0" smtClean="0"/>
            <a:t> (p2)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en-US" dirty="0" err="1" smtClean="0"/>
            <a:t>Módulo</a:t>
          </a:r>
          <a:r>
            <a:rPr lang="en-US" dirty="0" smtClean="0"/>
            <a:t> F</a:t>
          </a:r>
          <a:r>
            <a:rPr lang="pt-PT" dirty="0" err="1" smtClean="0"/>
            <a:t>órum</a:t>
          </a:r>
          <a:r>
            <a:rPr lang="pt-PT" dirty="0" smtClean="0"/>
            <a:t> (p3)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en-US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en-US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en-US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en-US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en-US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320487" y="65736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b="1" kern="1200" dirty="0" smtClean="0"/>
            <a:t>Descrição do </a:t>
          </a:r>
          <a:r>
            <a:rPr lang="pt-PT" sz="2900" b="1" kern="1200" dirty="0" err="1" smtClean="0"/>
            <a:t>Projeto</a:t>
          </a:r>
          <a:endParaRPr lang="pt-PT" sz="2900" kern="1200" dirty="0"/>
        </a:p>
      </dsp:txBody>
      <dsp:txXfrm>
        <a:off x="362277" y="107526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Objectivos</a:t>
          </a:r>
          <a:r>
            <a:rPr lang="en-US" sz="2900" kern="1200" dirty="0" smtClean="0"/>
            <a:t> do </a:t>
          </a:r>
          <a:r>
            <a:rPr lang="en-US" sz="2900" kern="1200" dirty="0" err="1" smtClean="0"/>
            <a:t>Projecto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Descrição</a:t>
          </a:r>
          <a:r>
            <a:rPr lang="en-US" sz="2900" kern="1200" dirty="0" smtClean="0"/>
            <a:t> do </a:t>
          </a:r>
          <a:r>
            <a:rPr lang="en-US" sz="2900" kern="1200" dirty="0" err="1" smtClean="0"/>
            <a:t>Produto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320487" y="65736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Interessados</a:t>
          </a:r>
          <a:endParaRPr lang="pt-PT" sz="2900" kern="1200" dirty="0"/>
        </a:p>
      </dsp:txBody>
      <dsp:txXfrm>
        <a:off x="362277" y="107526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Arquitectura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Demostração </a:t>
          </a:r>
          <a:r>
            <a:rPr lang="pt-PT" sz="2900" kern="1200" dirty="0" smtClean="0"/>
            <a:t>do </a:t>
          </a:r>
          <a:r>
            <a:rPr lang="en-US" sz="2900" kern="1200" dirty="0" err="1" smtClean="0"/>
            <a:t>Produto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54142" y="1516594"/>
          <a:ext cx="232480" cy="1018486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1018486"/>
              </a:lnTo>
              <a:lnTo>
                <a:pt x="0" y="10184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786623" y="1516594"/>
          <a:ext cx="2679063" cy="203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93"/>
              </a:lnTo>
              <a:lnTo>
                <a:pt x="2679063" y="1804493"/>
              </a:lnTo>
              <a:lnTo>
                <a:pt x="2679063" y="2036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40903" y="1516594"/>
          <a:ext cx="91440" cy="2036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6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07559" y="1516594"/>
          <a:ext cx="2679063" cy="2036973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804493"/>
              </a:lnTo>
              <a:lnTo>
                <a:pt x="0" y="1804493"/>
              </a:lnTo>
              <a:lnTo>
                <a:pt x="0" y="2036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679571" y="409543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SAPDR</a:t>
          </a:r>
          <a:endParaRPr lang="pt-PT" sz="2300" kern="1200" dirty="0"/>
        </a:p>
      </dsp:txBody>
      <dsp:txXfrm>
        <a:off x="2679571" y="409543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508" y="3553567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Módulo</a:t>
          </a:r>
          <a:r>
            <a:rPr lang="en-US" sz="2300" kern="1200" dirty="0" smtClean="0"/>
            <a:t> </a:t>
          </a:r>
          <a:r>
            <a:rPr lang="pt-PT" sz="2300" kern="1200" dirty="0" smtClean="0"/>
            <a:t>Profissionais de saúde (p1)</a:t>
          </a:r>
          <a:endParaRPr lang="pt-PT" sz="2300" kern="1200" dirty="0"/>
        </a:p>
      </dsp:txBody>
      <dsp:txXfrm>
        <a:off x="508" y="3553567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679571" y="3553567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Módulo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Doentes</a:t>
          </a:r>
          <a:r>
            <a:rPr lang="en-US" sz="2300" kern="1200" dirty="0" smtClean="0"/>
            <a:t> (p2)</a:t>
          </a:r>
          <a:endParaRPr lang="pt-PT" sz="2300" kern="1200" dirty="0"/>
        </a:p>
      </dsp:txBody>
      <dsp:txXfrm>
        <a:off x="2679571" y="3553567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8635" y="3553567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Módulo</a:t>
          </a:r>
          <a:r>
            <a:rPr lang="en-US" sz="2300" kern="1200" dirty="0" smtClean="0"/>
            <a:t> F</a:t>
          </a:r>
          <a:r>
            <a:rPr lang="pt-PT" sz="2300" kern="1200" dirty="0" err="1" smtClean="0"/>
            <a:t>órum</a:t>
          </a:r>
          <a:r>
            <a:rPr lang="pt-PT" sz="2300" kern="1200" dirty="0" smtClean="0"/>
            <a:t> (p3)</a:t>
          </a:r>
          <a:endParaRPr lang="pt-PT" sz="2300" kern="1200" dirty="0"/>
        </a:p>
      </dsp:txBody>
      <dsp:txXfrm>
        <a:off x="5358635" y="3553567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40040" y="1981555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Módulo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Administrativo</a:t>
          </a:r>
          <a:endParaRPr lang="en-US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(p1)</a:t>
          </a:r>
          <a:endParaRPr lang="pt-PT" sz="2300" kern="1200" dirty="0"/>
        </a:p>
      </dsp:txBody>
      <dsp:txXfrm>
        <a:off x="1340040" y="19815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21/11/2019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531" y="2792895"/>
            <a:ext cx="9412356" cy="1059159"/>
          </a:xfrm>
        </p:spPr>
        <p:txBody>
          <a:bodyPr/>
          <a:lstStyle/>
          <a:p>
            <a:pPr algn="ctr"/>
            <a:r>
              <a:rPr lang="pt-PT" sz="2800" i="1" dirty="0"/>
              <a:t>Sistema de Apoio a Portadores de Doenças </a:t>
            </a:r>
            <a:br>
              <a:rPr lang="pt-PT" sz="2800" i="1" dirty="0"/>
            </a:br>
            <a:r>
              <a:rPr lang="pt-PT" sz="2800" i="1" dirty="0"/>
              <a:t>Raras (SAPDR)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145" y="4263888"/>
            <a:ext cx="4466350" cy="23953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Discentes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Fulano</a:t>
            </a:r>
            <a:r>
              <a:rPr lang="en-US" dirty="0"/>
              <a:t>, </a:t>
            </a:r>
            <a:r>
              <a:rPr lang="en-US" dirty="0" err="1"/>
              <a:t>Neima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Mupandza</a:t>
            </a:r>
            <a:r>
              <a:rPr lang="en-US" dirty="0"/>
              <a:t>, </a:t>
            </a:r>
            <a:r>
              <a:rPr lang="en-US" dirty="0" err="1"/>
              <a:t>Jossias</a:t>
            </a:r>
            <a:r>
              <a:rPr lang="en-US" dirty="0"/>
              <a:t> 	     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Timba, Gabriel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Ricardo, </a:t>
            </a:r>
            <a:r>
              <a:rPr lang="en-US" dirty="0" err="1"/>
              <a:t>Folege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Chelene</a:t>
            </a:r>
            <a:r>
              <a:rPr lang="en-US" dirty="0"/>
              <a:t>, </a:t>
            </a:r>
            <a:r>
              <a:rPr lang="en-US" dirty="0" err="1"/>
              <a:t>Edmilson</a:t>
            </a:r>
            <a:r>
              <a:rPr lang="en-US" dirty="0"/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Ngotine</a:t>
            </a:r>
            <a:r>
              <a:rPr lang="en-US" dirty="0"/>
              <a:t>, </a:t>
            </a:r>
            <a:r>
              <a:rPr lang="en-US" dirty="0" err="1"/>
              <a:t>Mascarenhas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Mulenja</a:t>
            </a:r>
            <a:r>
              <a:rPr lang="en-US" dirty="0"/>
              <a:t>, Vania </a:t>
            </a:r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63719" y="4400994"/>
            <a:ext cx="4466350" cy="2151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tx1"/>
                </a:solidFill>
              </a:rPr>
              <a:t>Docentes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Dr. Vali </a:t>
            </a:r>
            <a:r>
              <a:rPr lang="en-US" dirty="0" err="1"/>
              <a:t>Issufo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Eng. Edson </a:t>
            </a:r>
            <a:r>
              <a:rPr lang="en-US" dirty="0" err="1"/>
              <a:t>Michaque</a:t>
            </a:r>
            <a:endParaRPr lang="en-US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36374" y="1628800"/>
            <a:ext cx="84582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 smtClean="0"/>
              <a:t>Faculdade de Engenharia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pt-PT" sz="2000" dirty="0" smtClean="0"/>
              <a:t>Departamento de Engenharia Electrotécnica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pt-PT" sz="2000" dirty="0" smtClean="0"/>
              <a:t>Curso de Engenharia Informática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/>
              <a:t>Engenharia</a:t>
            </a:r>
            <a:r>
              <a:rPr lang="en-US" sz="2000" dirty="0"/>
              <a:t> de </a:t>
            </a:r>
            <a:r>
              <a:rPr lang="en-US" sz="2000" dirty="0" smtClean="0"/>
              <a:t>Software II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34" y="357606"/>
            <a:ext cx="1482080" cy="1167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0054645"/>
              </p:ext>
            </p:extLst>
          </p:nvPr>
        </p:nvGraphicFramePr>
        <p:xfrm>
          <a:off x="2015816" y="2039193"/>
          <a:ext cx="7573246" cy="507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Módulos</a:t>
            </a:r>
            <a:r>
              <a:rPr lang="en-US" dirty="0" smtClean="0"/>
              <a:t> P1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b="1" dirty="0"/>
              <a:t>Administração</a:t>
            </a:r>
            <a:r>
              <a:rPr lang="pt-PT" dirty="0"/>
              <a:t>: será possível visualizar o BackOffice do administrador, nele será possível </a:t>
            </a:r>
            <a:r>
              <a:rPr lang="pt-PT" dirty="0" err="1"/>
              <a:t>efetuar</a:t>
            </a:r>
            <a:r>
              <a:rPr lang="pt-PT" dirty="0"/>
              <a:t> o cadastro do profissional de saúde e fazer gestão dos usuários.</a:t>
            </a:r>
            <a:endParaRPr lang="en-US" dirty="0"/>
          </a:p>
          <a:p>
            <a:pPr lvl="0"/>
            <a:r>
              <a:rPr lang="pt-PT" b="1" dirty="0"/>
              <a:t>Profissionais de saúde</a:t>
            </a:r>
            <a:r>
              <a:rPr lang="pt-PT" dirty="0"/>
              <a:t>: nesse BackOffice será possível cadastrar doenças, instituições de saúde, editar ou ainda eliminar, ele poderá ter acesso a listas de doenças e ade instituições de saúde já cadastradas no sistema.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/>
              <a:t>Doentes</a:t>
            </a:r>
            <a:r>
              <a:rPr lang="en-US" dirty="0"/>
              <a:t> </a:t>
            </a:r>
            <a:r>
              <a:rPr lang="en-US" dirty="0" smtClean="0"/>
              <a:t>(P2)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PT" dirty="0" smtClean="0"/>
              <a:t>Neste modulo </a:t>
            </a:r>
            <a:r>
              <a:rPr lang="pt-PT" dirty="0"/>
              <a:t>será possível </a:t>
            </a:r>
            <a:r>
              <a:rPr lang="pt-PT" dirty="0" smtClean="0"/>
              <a:t>que:</a:t>
            </a:r>
          </a:p>
          <a:p>
            <a:pPr lvl="0"/>
            <a:r>
              <a:rPr lang="pt-PT" dirty="0" smtClean="0"/>
              <a:t>O </a:t>
            </a:r>
            <a:r>
              <a:rPr lang="pt-PT" dirty="0"/>
              <a:t>doente </a:t>
            </a:r>
            <a:r>
              <a:rPr lang="pt-PT" dirty="0" smtClean="0"/>
              <a:t>possa </a:t>
            </a:r>
            <a:r>
              <a:rPr lang="pt-PT" dirty="0"/>
              <a:t>aceder a uma página inicial e cadastrar-se;</a:t>
            </a:r>
            <a:endParaRPr lang="en-US" dirty="0"/>
          </a:p>
          <a:p>
            <a:pPr lvl="0"/>
            <a:r>
              <a:rPr lang="pt-PT" dirty="0"/>
              <a:t>O doente faz o login, ou recupere a sua senha e que possa ter acesso ao seu perfil </a:t>
            </a:r>
            <a:endParaRPr lang="en-US" dirty="0"/>
          </a:p>
          <a:p>
            <a:pPr lvl="0"/>
            <a:r>
              <a:rPr lang="pt-PT" dirty="0"/>
              <a:t>Cada doente possa interagir com um profissional de saúde e vice-versa;</a:t>
            </a:r>
            <a:endParaRPr lang="en-US" dirty="0"/>
          </a:p>
          <a:p>
            <a:pPr lvl="0"/>
            <a:r>
              <a:rPr lang="pt-PT" dirty="0"/>
              <a:t>O doente possa publicar testemunhos;</a:t>
            </a:r>
            <a:endParaRPr lang="en-US" dirty="0"/>
          </a:p>
          <a:p>
            <a:pPr lvl="0"/>
            <a:r>
              <a:rPr lang="pt-PT" dirty="0"/>
              <a:t>O doente possa pedir apoio;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Módulo</a:t>
            </a:r>
            <a:r>
              <a:rPr lang="en-US" dirty="0" smtClean="0"/>
              <a:t> F</a:t>
            </a:r>
            <a:r>
              <a:rPr lang="pt-PT" dirty="0" err="1" smtClean="0"/>
              <a:t>órum</a:t>
            </a:r>
            <a:r>
              <a:rPr lang="pt-PT" dirty="0" smtClean="0"/>
              <a:t> </a:t>
            </a:r>
            <a:r>
              <a:rPr lang="pt-PT" dirty="0"/>
              <a:t>(p3)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Nesta módulo </a:t>
            </a:r>
            <a:r>
              <a:rPr lang="pt-PT" dirty="0"/>
              <a:t>será possível iniciar fóruns para partilha de experiencias entre os diversos intervenientes do sistema.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419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46" y="2865782"/>
            <a:ext cx="8596668" cy="1320800"/>
          </a:xfrm>
        </p:spPr>
        <p:txBody>
          <a:bodyPr/>
          <a:lstStyle/>
          <a:p>
            <a:pPr lvl="0"/>
            <a:r>
              <a:rPr lang="pt-PT" dirty="0"/>
              <a:t>Apresentação do </a:t>
            </a:r>
            <a:r>
              <a:rPr lang="en-US" dirty="0" err="1"/>
              <a:t>Produto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7818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723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97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Descrição do </a:t>
            </a:r>
            <a:r>
              <a:rPr lang="pt-PT" b="1" dirty="0" err="1"/>
              <a:t>P</a:t>
            </a:r>
            <a:r>
              <a:rPr lang="pt-PT" b="1" dirty="0" err="1" smtClean="0"/>
              <a:t>rojeto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cooperativa Luana semeia sorrisos é uma organização não-governamental quem tem como </a:t>
            </a:r>
            <a:r>
              <a:rPr lang="pt-PT" dirty="0" smtClean="0"/>
              <a:t>objectivo </a:t>
            </a:r>
            <a:r>
              <a:rPr lang="pt-PT" dirty="0"/>
              <a:t>primordial Contribuir para divulgação, informação e sensibilização sobre as doenças raras e mentais a nível do país.</a:t>
            </a:r>
            <a:endParaRPr lang="en-US" dirty="0"/>
          </a:p>
          <a:p>
            <a:r>
              <a:rPr lang="pt-PT" dirty="0"/>
              <a:t>Actualmente a instituição tem enfrentado uma grande dificuldade no que concerne a obtenção e divulgação da informação de doenças raras e mentais.</a:t>
            </a:r>
            <a:endParaRPr lang="en-US" dirty="0"/>
          </a:p>
          <a:p>
            <a:r>
              <a:rPr lang="pt-PT" dirty="0"/>
              <a:t>Com vista a alcançar os </a:t>
            </a:r>
            <a:r>
              <a:rPr lang="pt-PT" dirty="0" smtClean="0"/>
              <a:t>objectivos </a:t>
            </a:r>
            <a:r>
              <a:rPr lang="pt-PT" dirty="0"/>
              <a:t>acima mencionados surge o projecto de desenho de meios para divulgação das informações que ser feito através de uma plataforma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r>
              <a:rPr lang="en-US" dirty="0" smtClean="0"/>
              <a:t> do </a:t>
            </a:r>
            <a:r>
              <a:rPr lang="en-US" dirty="0" err="1" smtClean="0"/>
              <a:t>Projecto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Garantir </a:t>
            </a:r>
            <a:r>
              <a:rPr lang="pt-BR" dirty="0"/>
              <a:t>a difusão da informação relativa as doenças raras;</a:t>
            </a:r>
          </a:p>
          <a:p>
            <a:r>
              <a:rPr lang="pt-BR" dirty="0" smtClean="0"/>
              <a:t>Formar </a:t>
            </a:r>
            <a:r>
              <a:rPr lang="pt-BR" dirty="0"/>
              <a:t>colaboradores de modo que estejam dotados de capacidades técnicas para realizar a gestão do conteúdo do sistema;</a:t>
            </a:r>
          </a:p>
          <a:p>
            <a:r>
              <a:rPr lang="pt-BR" dirty="0" smtClean="0"/>
              <a:t>Facultar </a:t>
            </a:r>
            <a:r>
              <a:rPr lang="pt-BR" dirty="0"/>
              <a:t>os portadores de doenças raras o acesso à entidades ou instituições que podem prover apoios diversos.</a:t>
            </a:r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 smtClean="0"/>
              <a:t>Produto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sistema tem como </a:t>
            </a:r>
            <a:r>
              <a:rPr lang="pt-PT" dirty="0" smtClean="0"/>
              <a:t>objectivo </a:t>
            </a:r>
            <a:r>
              <a:rPr lang="pt-PT" dirty="0"/>
              <a:t>principal permitir a iteração entre portadores de doenças raras ou seus representantes e entidades que possam prover apoio diverso.</a:t>
            </a:r>
            <a:endParaRPr lang="pt-PT" dirty="0" smtClean="0"/>
          </a:p>
          <a:p>
            <a:pPr algn="just"/>
            <a:r>
              <a:rPr lang="pt-PT" dirty="0" smtClean="0"/>
              <a:t>Com </a:t>
            </a:r>
            <a:r>
              <a:rPr lang="pt-PT" dirty="0"/>
              <a:t>a plataforma os pacientes poderão interagir um com os outros por meio de fóruns embutidos na plataforma</a:t>
            </a:r>
            <a:r>
              <a:rPr lang="pt-PT" dirty="0" smtClean="0"/>
              <a:t>;</a:t>
            </a:r>
          </a:p>
          <a:p>
            <a:pPr algn="just"/>
            <a:r>
              <a:rPr lang="pt-PT" dirty="0" smtClean="0"/>
              <a:t>Poderão </a:t>
            </a:r>
            <a:r>
              <a:rPr lang="pt-PT" dirty="0"/>
              <a:t>também publicar pedidos de </a:t>
            </a:r>
            <a:r>
              <a:rPr lang="pt-PT" dirty="0" smtClean="0"/>
              <a:t>apoio;</a:t>
            </a:r>
          </a:p>
          <a:p>
            <a:pPr algn="just"/>
            <a:r>
              <a:rPr lang="pt-PT" dirty="0"/>
              <a:t>V</a:t>
            </a:r>
            <a:r>
              <a:rPr lang="pt-PT" dirty="0" smtClean="0"/>
              <a:t>isualizar </a:t>
            </a:r>
            <a:r>
              <a:rPr lang="pt-PT" dirty="0"/>
              <a:t>campanhas informativas, artigos e relatórios relacionados a doenças raras.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chemeClr val="tx1"/>
                </a:solidFill>
              </a:rPr>
              <a:t>Administrador (</a:t>
            </a:r>
            <a:r>
              <a:rPr lang="pt-PT" b="1" dirty="0">
                <a:solidFill>
                  <a:schemeClr val="tx1"/>
                </a:solidFill>
              </a:rPr>
              <a:t>C</a:t>
            </a:r>
            <a:r>
              <a:rPr lang="pt-PT" b="1" dirty="0" smtClean="0">
                <a:solidFill>
                  <a:schemeClr val="tx1"/>
                </a:solidFill>
              </a:rPr>
              <a:t>ooperativa </a:t>
            </a:r>
            <a:r>
              <a:rPr lang="pt-PT" b="1" dirty="0">
                <a:solidFill>
                  <a:schemeClr val="tx1"/>
                </a:solidFill>
              </a:rPr>
              <a:t>Luana semeia </a:t>
            </a:r>
            <a:r>
              <a:rPr lang="pt-PT" b="1" dirty="0" smtClean="0">
                <a:solidFill>
                  <a:schemeClr val="tx1"/>
                </a:solidFill>
              </a:rPr>
              <a:t>sorrisos)</a:t>
            </a:r>
            <a:r>
              <a:rPr lang="en-US" b="1" dirty="0" smtClean="0">
                <a:solidFill>
                  <a:schemeClr val="tx1"/>
                </a:solidFill>
              </a:rPr>
              <a:t> : </a:t>
            </a:r>
          </a:p>
          <a:p>
            <a:pPr lvl="1" algn="just"/>
            <a:r>
              <a:rPr lang="pt-PT" sz="1800" dirty="0">
                <a:solidFill>
                  <a:schemeClr val="tx1"/>
                </a:solidFill>
              </a:rPr>
              <a:t>O administrador tem acesso a todas as funcionalidades do sistema, como o próprio nome sugere ele têm a função de administrar as actividades e conteúdos a cessados pelos demais usuários. </a:t>
            </a:r>
            <a:endParaRPr lang="pt-PT" sz="1800" dirty="0" smtClean="0">
              <a:solidFill>
                <a:schemeClr val="tx1"/>
              </a:solidFill>
            </a:endParaRPr>
          </a:p>
          <a:p>
            <a:pPr lvl="1" algn="just"/>
            <a:r>
              <a:rPr lang="pt-PT" sz="1800" dirty="0" smtClean="0">
                <a:solidFill>
                  <a:schemeClr val="tx1"/>
                </a:solidFill>
              </a:rPr>
              <a:t>Ele </a:t>
            </a:r>
            <a:r>
              <a:rPr lang="pt-PT" sz="1800" dirty="0">
                <a:solidFill>
                  <a:schemeClr val="tx1"/>
                </a:solidFill>
              </a:rPr>
              <a:t>executa suas tarefas na área administrativa. </a:t>
            </a:r>
            <a:endParaRPr lang="pt-PT" sz="1800" dirty="0" smtClean="0">
              <a:solidFill>
                <a:schemeClr val="tx1"/>
              </a:solidFill>
            </a:endParaRPr>
          </a:p>
          <a:p>
            <a:pPr lvl="1" algn="just"/>
            <a:r>
              <a:rPr lang="pt-PT" sz="1800" dirty="0" smtClean="0">
                <a:solidFill>
                  <a:schemeClr val="tx1"/>
                </a:solidFill>
              </a:rPr>
              <a:t>O </a:t>
            </a:r>
            <a:r>
              <a:rPr lang="pt-PT" sz="1800" dirty="0">
                <a:solidFill>
                  <a:schemeClr val="tx1"/>
                </a:solidFill>
              </a:rPr>
              <a:t>sistema permite ter mais de um administrador, sendo que cada um possuí suas credencias e pode adicionar outro administrador. </a:t>
            </a:r>
            <a:endParaRPr lang="pt-PT" sz="1800" dirty="0" smtClean="0">
              <a:solidFill>
                <a:schemeClr val="tx1"/>
              </a:solidFill>
            </a:endParaRPr>
          </a:p>
          <a:p>
            <a:pPr lvl="1" algn="just"/>
            <a:r>
              <a:rPr lang="pt-PT" sz="1800" dirty="0" smtClean="0">
                <a:solidFill>
                  <a:schemeClr val="tx1"/>
                </a:solidFill>
              </a:rPr>
              <a:t>O </a:t>
            </a:r>
            <a:r>
              <a:rPr lang="pt-PT" sz="1800" dirty="0">
                <a:solidFill>
                  <a:schemeClr val="tx1"/>
                </a:solidFill>
              </a:rPr>
              <a:t>administrador é um profissional da saúde com capacidades para responder questões relativas a doenças raras.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chemeClr val="tx1"/>
                </a:solidFill>
              </a:rPr>
              <a:t>Doente/</a:t>
            </a:r>
            <a:r>
              <a:rPr lang="pt-PT" b="1" dirty="0" err="1" smtClean="0">
                <a:solidFill>
                  <a:schemeClr val="tx1"/>
                </a:solidFill>
              </a:rPr>
              <a:t>Representate</a:t>
            </a:r>
            <a:r>
              <a:rPr lang="pt-PT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pt-PT" sz="1800" dirty="0"/>
              <a:t>O Doente é qualquer portador de doença rara que manifeste </a:t>
            </a:r>
            <a:r>
              <a:rPr lang="pt-PT" sz="1800" dirty="0" smtClean="0"/>
              <a:t>interesse </a:t>
            </a:r>
            <a:r>
              <a:rPr lang="pt-PT" sz="1800" dirty="0"/>
              <a:t>em usar o sistema para se beneficiar dos serviços prestados pelo mesmo. </a:t>
            </a:r>
            <a:endParaRPr lang="pt-PT" sz="1800" dirty="0" smtClean="0"/>
          </a:p>
          <a:p>
            <a:pPr lvl="1"/>
            <a:r>
              <a:rPr lang="pt-PT" sz="1800" dirty="0" smtClean="0"/>
              <a:t>No </a:t>
            </a:r>
            <a:r>
              <a:rPr lang="pt-PT" sz="1800" dirty="0"/>
              <a:t>caso do doente estar incapacitado de manusear dispositivos de Tecnologias de Informação como por exemplo o computador ou telemóvel, devido a deficiência física, mental ou qualquer outro tipo de restrição, um representante pode se cadastrar com os dados do dados do doente.   </a:t>
            </a:r>
          </a:p>
          <a:p>
            <a:pPr lvl="1"/>
            <a:r>
              <a:rPr lang="pt-PT" sz="1800" dirty="0" smtClean="0"/>
              <a:t>podem </a:t>
            </a:r>
            <a:r>
              <a:rPr lang="pt-PT" sz="1800" dirty="0"/>
              <a:t>interagir um com os outros por meio de </a:t>
            </a:r>
            <a:r>
              <a:rPr lang="pt-PT" sz="1800" dirty="0" smtClean="0"/>
              <a:t>fóruns;</a:t>
            </a:r>
          </a:p>
          <a:p>
            <a:pPr lvl="1"/>
            <a:r>
              <a:rPr lang="pt-PT" sz="1800" dirty="0" smtClean="0"/>
              <a:t>Podem </a:t>
            </a:r>
            <a:r>
              <a:rPr lang="pt-PT" sz="1800" dirty="0"/>
              <a:t>publicar pedidos de </a:t>
            </a:r>
            <a:r>
              <a:rPr lang="pt-PT" sz="1800" dirty="0" smtClean="0"/>
              <a:t>apoio;</a:t>
            </a:r>
          </a:p>
          <a:p>
            <a:pPr lvl="1"/>
            <a:r>
              <a:rPr lang="pt-PT" sz="1800" dirty="0" smtClean="0"/>
              <a:t>Podem visualizar </a:t>
            </a:r>
            <a:r>
              <a:rPr lang="pt-PT" sz="1800" dirty="0"/>
              <a:t>campanhas informativas, artigos e relatórios relacionados a doenças raras.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pt-PT" sz="2000" b="1" dirty="0" smtClean="0">
                <a:solidFill>
                  <a:schemeClr val="tx1"/>
                </a:solidFill>
              </a:rPr>
              <a:t>Visitante: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O visitante é qualquer usuário do sistema que não está cadastrado, sendo que possuí acesso limitado as funcionalidades do mesmo.  </a:t>
            </a:r>
            <a:endParaRPr lang="pt-BR" sz="2000" dirty="0" smtClean="0">
              <a:solidFill>
                <a:schemeClr val="tx1"/>
              </a:solidFill>
            </a:endParaRP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Diferente </a:t>
            </a:r>
            <a:r>
              <a:rPr lang="pt-BR" sz="2000" dirty="0">
                <a:solidFill>
                  <a:schemeClr val="tx1"/>
                </a:solidFill>
              </a:rPr>
              <a:t>do Doente, o Visitante não pode participar ou visualizar mensagens de fóruns, pedir apoio e publicar Testemunhos.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20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666</Words>
  <Application>Microsoft Office PowerPoint</Application>
  <PresentationFormat>Personalizados</PresentationFormat>
  <Paragraphs>74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Facet</vt:lpstr>
      <vt:lpstr>Sistema de Apoio a Portadores de Doenças  Raras (SAPDR)</vt:lpstr>
      <vt:lpstr>Agenda</vt:lpstr>
      <vt:lpstr>Agenda</vt:lpstr>
      <vt:lpstr>Descrição do Projeto</vt:lpstr>
      <vt:lpstr>Objectivos do Projecto</vt:lpstr>
      <vt:lpstr>Descrição do Produto</vt:lpstr>
      <vt:lpstr>Interessados</vt:lpstr>
      <vt:lpstr>Interessados</vt:lpstr>
      <vt:lpstr>Interessados</vt:lpstr>
      <vt:lpstr>Arquitectura</vt:lpstr>
      <vt:lpstr>Módulos P1 </vt:lpstr>
      <vt:lpstr>Módulo Doentes (P2)</vt:lpstr>
      <vt:lpstr>Módulo Fórum (p3)</vt:lpstr>
      <vt:lpstr>Apresentação do Produto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Windows User</cp:lastModifiedBy>
  <cp:revision>10</cp:revision>
  <dcterms:created xsi:type="dcterms:W3CDTF">2016-03-16T13:48:36Z</dcterms:created>
  <dcterms:modified xsi:type="dcterms:W3CDTF">2019-11-21T14:30:27Z</dcterms:modified>
</cp:coreProperties>
</file>