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5" r:id="rId1"/>
  </p:sldMasterIdLst>
  <p:notesMasterIdLst>
    <p:notesMasterId r:id="rId15"/>
  </p:notesMasterIdLst>
  <p:handoutMasterIdLst>
    <p:handoutMasterId r:id="rId16"/>
  </p:handoutMasterIdLst>
  <p:sldIdLst>
    <p:sldId id="367" r:id="rId2"/>
    <p:sldId id="368" r:id="rId3"/>
    <p:sldId id="369" r:id="rId4"/>
    <p:sldId id="370" r:id="rId5"/>
    <p:sldId id="347" r:id="rId6"/>
    <p:sldId id="372" r:id="rId7"/>
    <p:sldId id="371" r:id="rId8"/>
    <p:sldId id="373" r:id="rId9"/>
    <p:sldId id="374" r:id="rId10"/>
    <p:sldId id="377" r:id="rId11"/>
    <p:sldId id="375" r:id="rId12"/>
    <p:sldId id="376" r:id="rId13"/>
    <p:sldId id="378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99CC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D06E5-9756-4897-9D89-ADE62BB29850}" v="22" dt="2022-03-06T23:20:01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81" autoAdjust="0"/>
  </p:normalViewPr>
  <p:slideViewPr>
    <p:cSldViewPr>
      <p:cViewPr varScale="1">
        <p:scale>
          <a:sx n="105" d="100"/>
          <a:sy n="105" d="100"/>
        </p:scale>
        <p:origin x="75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2FC42E2-390A-4DE1-932E-1AE2C023BA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85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4A5C8FD-98E5-4A9D-8854-DB093C3F1E4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6508-7070-4A26-9EDB-87F82528B192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E30-A836-4CCB-9A7C-5D4E9EE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2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6508-7070-4A26-9EDB-87F82528B192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E30-A836-4CCB-9A7C-5D4E9EE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6835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6508-7070-4A26-9EDB-87F82528B192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E30-A836-4CCB-9A7C-5D4E9EE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8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6508-7070-4A26-9EDB-87F82528B192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E30-A836-4CCB-9A7C-5D4E9EE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6508-7070-4A26-9EDB-87F82528B192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E30-A836-4CCB-9A7C-5D4E9EE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8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6508-7070-4A26-9EDB-87F82528B192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E30-A836-4CCB-9A7C-5D4E9EE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4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6508-7070-4A26-9EDB-87F82528B192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E30-A836-4CCB-9A7C-5D4E9EE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2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6508-7070-4A26-9EDB-87F82528B192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E30-A836-4CCB-9A7C-5D4E9EE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2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6508-7070-4A26-9EDB-87F82528B192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E30-A836-4CCB-9A7C-5D4E9EE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98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6508-7070-4A26-9EDB-87F82528B192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E30-A836-4CCB-9A7C-5D4E9EE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19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6508-7070-4A26-9EDB-87F82528B192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0E30-A836-4CCB-9A7C-5D4E9EE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8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B9381A7-BAC4-4875-97A0-66821BCDC4B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5400" y="0"/>
            <a:ext cx="10813143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6508-7070-4A26-9EDB-87F82528B192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0E30-A836-4CCB-9A7C-5D4E9EE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5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Learn/Getting_started_with_the_web/How_the_Web_works#clientes_e_servidores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pt-BR/docs/Learn/Getting_started_with_the_web/HTML_basi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Learn/Getting_started_with_the_web/How_the_Web_works#clientes_e_servido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Learn/Getting_started_with_the_web/The_web_and_web_standar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000" dirty="0"/>
              <a:t>HTML - Introdução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Faculdade Senac</a:t>
            </a:r>
          </a:p>
        </p:txBody>
      </p:sp>
    </p:spTree>
    <p:extLst>
      <p:ext uri="{BB962C8B-B14F-4D97-AF65-F5344CB8AC3E}">
        <p14:creationId xmlns:p14="http://schemas.microsoft.com/office/powerpoint/2010/main" val="396676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E37D-118D-4524-9D48-E2C2F68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Elementos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E8644-9161-452A-B00C-DE71D3F6D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&lt;h1&gt;, &lt;h2&gt;, &lt;h3&gt;, &lt;h4&gt;, &lt;h5&gt;, &lt;h6&gt;  - </a:t>
            </a:r>
            <a:r>
              <a:rPr lang="pt-BR" dirty="0"/>
              <a:t>cabeçalhos (header)</a:t>
            </a:r>
          </a:p>
          <a:p>
            <a:pPr marL="0" indent="0">
              <a:buNone/>
            </a:pPr>
            <a:r>
              <a:rPr lang="pt-BR" b="1" dirty="0"/>
              <a:t>&lt;p&gt; </a:t>
            </a:r>
            <a:r>
              <a:rPr lang="pt-BR" dirty="0"/>
              <a:t>- parágrafo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&lt;p&gt; Teste: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esta quebra de linha será ignorada.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&lt;/p&gt;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Observação: </a:t>
            </a:r>
            <a:r>
              <a:rPr lang="pt-BR" dirty="0"/>
              <a:t>quebras de linha dentro do conteúdo de uma </a:t>
            </a:r>
            <a:r>
              <a:rPr lang="pt-BR" dirty="0" err="1"/>
              <a:t>tag</a:t>
            </a:r>
            <a:r>
              <a:rPr lang="pt-BR" dirty="0"/>
              <a:t> são ignoradas. Caso deseje introduzir uma quebra de linha dentro de um parágrafo pode usar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>
                <a:solidFill>
                  <a:srgbClr val="0070C0"/>
                </a:solidFill>
              </a:rPr>
              <a:t>&lt;</a:t>
            </a:r>
            <a:r>
              <a:rPr lang="pt-BR" b="1" dirty="0" err="1">
                <a:solidFill>
                  <a:srgbClr val="0070C0"/>
                </a:solidFill>
              </a:rPr>
              <a:t>br</a:t>
            </a:r>
            <a:r>
              <a:rPr lang="pt-BR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>
                <a:solidFill>
                  <a:srgbClr val="0070C0"/>
                </a:solidFill>
              </a:rPr>
              <a:t>&lt;</a:t>
            </a:r>
            <a:r>
              <a:rPr lang="pt-BR" b="1" dirty="0" err="1">
                <a:solidFill>
                  <a:srgbClr val="0070C0"/>
                </a:solidFill>
              </a:rPr>
              <a:t>br</a:t>
            </a:r>
            <a:r>
              <a:rPr lang="pt-BR" b="1" dirty="0">
                <a:solidFill>
                  <a:srgbClr val="0070C0"/>
                </a:solidFill>
              </a:rPr>
              <a:t>&gt; </a:t>
            </a:r>
            <a:r>
              <a:rPr lang="pt-BR" dirty="0"/>
              <a:t>é uma </a:t>
            </a:r>
            <a:r>
              <a:rPr lang="pt-BR" dirty="0" err="1"/>
              <a:t>tag</a:t>
            </a:r>
            <a:r>
              <a:rPr lang="pt-BR" dirty="0"/>
              <a:t> vazia, pois não tem </a:t>
            </a:r>
            <a:r>
              <a:rPr lang="pt-BR" dirty="0" err="1"/>
              <a:t>tag</a:t>
            </a:r>
            <a:r>
              <a:rPr lang="pt-BR" dirty="0"/>
              <a:t> de fechamento.</a:t>
            </a:r>
          </a:p>
        </p:txBody>
      </p:sp>
    </p:spTree>
    <p:extLst>
      <p:ext uri="{BB962C8B-B14F-4D97-AF65-F5344CB8AC3E}">
        <p14:creationId xmlns:p14="http://schemas.microsoft.com/office/powerpoint/2010/main" val="39548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E37D-118D-4524-9D48-E2C2F68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Elementos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E8644-9161-452A-B00C-DE71D3F6D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&lt;</a:t>
            </a:r>
            <a:r>
              <a:rPr lang="pt-BR" b="1" dirty="0" err="1"/>
              <a:t>img</a:t>
            </a:r>
            <a:r>
              <a:rPr lang="pt-BR" b="1" dirty="0"/>
              <a:t>&gt; </a:t>
            </a:r>
            <a:r>
              <a:rPr lang="pt-BR" dirty="0"/>
              <a:t>- imagem. O atributo “</a:t>
            </a:r>
            <a:r>
              <a:rPr lang="pt-BR" dirty="0" err="1"/>
              <a:t>src</a:t>
            </a:r>
            <a:r>
              <a:rPr lang="pt-BR" dirty="0"/>
              <a:t>” deve ser o nome de um arquivo ou a URL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="arquivo.jpg"</a:t>
            </a:r>
            <a:br>
              <a:rPr lang="pt-BR" dirty="0"/>
            </a:br>
            <a:r>
              <a:rPr lang="pt-BR" dirty="0"/>
              <a:t>          </a:t>
            </a:r>
            <a:r>
              <a:rPr lang="pt-BR" dirty="0" err="1"/>
              <a:t>alt</a:t>
            </a:r>
            <a:r>
              <a:rPr lang="pt-BR" dirty="0"/>
              <a:t>="texto alternativo"</a:t>
            </a:r>
          </a:p>
          <a:p>
            <a:pPr marL="0" indent="0">
              <a:buNone/>
            </a:pPr>
            <a:r>
              <a:rPr lang="pt-BR" dirty="0"/>
              <a:t>          </a:t>
            </a:r>
            <a:r>
              <a:rPr lang="pt-BR" dirty="0" err="1"/>
              <a:t>height</a:t>
            </a:r>
            <a:r>
              <a:rPr lang="pt-BR" dirty="0"/>
              <a:t>= "50%"</a:t>
            </a:r>
          </a:p>
          <a:p>
            <a:pPr marL="0" indent="0">
              <a:buNone/>
            </a:pPr>
            <a:r>
              <a:rPr lang="pt-BR" dirty="0"/>
              <a:t>          </a:t>
            </a:r>
            <a:r>
              <a:rPr lang="pt-BR" dirty="0" err="1"/>
              <a:t>width</a:t>
            </a:r>
            <a:r>
              <a:rPr lang="pt-BR" dirty="0"/>
              <a:t>= "50%"&gt;</a:t>
            </a:r>
          </a:p>
          <a:p>
            <a:pPr marL="0" indent="0">
              <a:buNone/>
            </a:pPr>
            <a:r>
              <a:rPr lang="pt-BR" dirty="0"/>
              <a:t>Os atributos </a:t>
            </a:r>
            <a:r>
              <a:rPr lang="pt-BR" i="1" dirty="0" err="1">
                <a:solidFill>
                  <a:srgbClr val="0070C0"/>
                </a:solidFill>
              </a:rPr>
              <a:t>height</a:t>
            </a:r>
            <a:r>
              <a:rPr lang="pt-BR" dirty="0"/>
              <a:t> e </a:t>
            </a:r>
            <a:r>
              <a:rPr lang="pt-BR" i="1" dirty="0" err="1">
                <a:solidFill>
                  <a:srgbClr val="0070C0"/>
                </a:solidFill>
              </a:rPr>
              <a:t>width</a:t>
            </a:r>
            <a:r>
              <a:rPr lang="pt-BR" dirty="0"/>
              <a:t> servem para alterar o tamanho de exibição da imagem em uma página, entretanto, o tamanho do arquivo transferido do servidor para o cliente não será alterado.</a:t>
            </a:r>
          </a:p>
          <a:p>
            <a:pPr marL="0" indent="0">
              <a:buNone/>
            </a:pPr>
            <a:r>
              <a:rPr lang="pt-BR" dirty="0"/>
              <a:t>O atributo </a:t>
            </a:r>
            <a:r>
              <a:rPr lang="pt-BR" i="1" dirty="0" err="1">
                <a:solidFill>
                  <a:srgbClr val="0070C0"/>
                </a:solidFill>
              </a:rPr>
              <a:t>alt</a:t>
            </a:r>
            <a:r>
              <a:rPr lang="pt-BR" dirty="0"/>
              <a:t> é importante para acessibilidade. O seu valor será lido por programas leitores de telas usados por deficientes visuais. Também é o valor  exibido se o arquivo não puder ser exibido.</a:t>
            </a:r>
          </a:p>
        </p:txBody>
      </p:sp>
    </p:spTree>
    <p:extLst>
      <p:ext uri="{BB962C8B-B14F-4D97-AF65-F5344CB8AC3E}">
        <p14:creationId xmlns:p14="http://schemas.microsoft.com/office/powerpoint/2010/main" val="147670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90146-3033-44A6-8B63-A22F2035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Comentário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8EBC7-F596-4B6F-B8C8-86FEF908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quiser fazer anotações que não deseja que sejam exibidas pode usar um comentário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&lt;!-- este texto não será exibido --&gt;</a:t>
            </a:r>
          </a:p>
        </p:txBody>
      </p:sp>
    </p:spTree>
    <p:extLst>
      <p:ext uri="{BB962C8B-B14F-4D97-AF65-F5344CB8AC3E}">
        <p14:creationId xmlns:p14="http://schemas.microsoft.com/office/powerpoint/2010/main" val="334480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97573-1AD3-495A-A02F-C83EC821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38676-0E2C-43AA-842E-239075BB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https://www.w3schools.com/html/default.asp</a:t>
            </a:r>
            <a:endParaRPr lang="pt-BR" dirty="0"/>
          </a:p>
          <a:p>
            <a:r>
              <a:rPr lang="pt-BR" dirty="0">
                <a:hlinkClick r:id="rId3"/>
              </a:rPr>
              <a:t>https://developer.mozilla.org/pt-BR/docs/Learn/Getting_started_with_the_web/How_the_Web_works#clientes_e_servidores</a:t>
            </a:r>
            <a:endParaRPr lang="pt-BR" dirty="0"/>
          </a:p>
          <a:p>
            <a:r>
              <a:rPr lang="pt-BR">
                <a:hlinkClick r:id="rId4"/>
              </a:rPr>
              <a:t>https://developer.mozilla.org/pt-BR/docs/Learn/Getting_started_with_the_web/HTML_basics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5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5538EF2-9D8C-4F34-81FA-310B330FC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7" y="365129"/>
            <a:ext cx="10204711" cy="57651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C7226F-53E6-4D8A-BF97-04753FA4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Arquitetura básica de aplicação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11C4A-640C-4273-A241-84455900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8066112" cy="4836195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rgbClr val="FFC000"/>
                </a:solidFill>
              </a:rPr>
              <a:t>Quando falamos de uma aplicação na internet, </a:t>
            </a:r>
            <a:br>
              <a:rPr lang="pt-BR" dirty="0">
                <a:solidFill>
                  <a:srgbClr val="FFC000"/>
                </a:solidFill>
              </a:rPr>
            </a:br>
            <a:r>
              <a:rPr lang="pt-BR" dirty="0">
                <a:solidFill>
                  <a:srgbClr val="FFC000"/>
                </a:solidFill>
              </a:rPr>
              <a:t>o que lhe vêm a mente? </a:t>
            </a:r>
            <a:br>
              <a:rPr lang="pt-BR" dirty="0">
                <a:solidFill>
                  <a:srgbClr val="FFC000"/>
                </a:solidFill>
              </a:rPr>
            </a:br>
            <a:br>
              <a:rPr lang="pt-BR" dirty="0">
                <a:solidFill>
                  <a:srgbClr val="FFC000"/>
                </a:solidFill>
              </a:rPr>
            </a:br>
            <a:br>
              <a:rPr lang="pt-BR" dirty="0">
                <a:solidFill>
                  <a:srgbClr val="FFC000"/>
                </a:solidFill>
              </a:rPr>
            </a:br>
            <a:br>
              <a:rPr lang="pt-BR" dirty="0">
                <a:solidFill>
                  <a:srgbClr val="FFC000"/>
                </a:solidFill>
              </a:rPr>
            </a:br>
            <a:br>
              <a:rPr lang="pt-BR" dirty="0">
                <a:solidFill>
                  <a:srgbClr val="FFC000"/>
                </a:solidFill>
              </a:rPr>
            </a:br>
            <a:br>
              <a:rPr lang="pt-BR" dirty="0">
                <a:solidFill>
                  <a:srgbClr val="FFC000"/>
                </a:solidFill>
              </a:rPr>
            </a:br>
            <a:br>
              <a:rPr lang="pt-BR" dirty="0">
                <a:solidFill>
                  <a:srgbClr val="FFC000"/>
                </a:solidFill>
              </a:rPr>
            </a:br>
            <a:br>
              <a:rPr lang="pt-BR" dirty="0">
                <a:solidFill>
                  <a:srgbClr val="FFC000"/>
                </a:solidFill>
              </a:rPr>
            </a:br>
            <a:br>
              <a:rPr lang="pt-BR" dirty="0">
                <a:solidFill>
                  <a:srgbClr val="FFC000"/>
                </a:solidFill>
              </a:rPr>
            </a:br>
            <a:endParaRPr lang="pt-BR" dirty="0">
              <a:solidFill>
                <a:srgbClr val="FFC000"/>
              </a:solidFill>
            </a:endParaRPr>
          </a:p>
          <a:p>
            <a:endParaRPr lang="pt-BR" dirty="0">
              <a:solidFill>
                <a:srgbClr val="FFC000"/>
              </a:solidFill>
            </a:endParaRPr>
          </a:p>
          <a:p>
            <a:r>
              <a:rPr lang="pt-BR" dirty="0">
                <a:solidFill>
                  <a:srgbClr val="FFC000"/>
                </a:solidFill>
              </a:rPr>
              <a:t>Quais são os elementos necessários </a:t>
            </a:r>
            <a:br>
              <a:rPr lang="pt-BR" dirty="0">
                <a:solidFill>
                  <a:srgbClr val="FFC000"/>
                </a:solidFill>
              </a:rPr>
            </a:br>
            <a:r>
              <a:rPr lang="pt-BR" dirty="0">
                <a:solidFill>
                  <a:srgbClr val="FFC000"/>
                </a:solidFill>
              </a:rPr>
              <a:t>para construir e disponibilizar essa aplicação?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871993-1A71-44D9-9A58-23BA8183F301}"/>
              </a:ext>
            </a:extLst>
          </p:cNvPr>
          <p:cNvSpPr txBox="1"/>
          <p:nvPr/>
        </p:nvSpPr>
        <p:spPr>
          <a:xfrm>
            <a:off x="858072" y="6154317"/>
            <a:ext cx="322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Imagem: https://www.stockvault.net/</a:t>
            </a:r>
          </a:p>
        </p:txBody>
      </p:sp>
    </p:spTree>
    <p:extLst>
      <p:ext uri="{BB962C8B-B14F-4D97-AF65-F5344CB8AC3E}">
        <p14:creationId xmlns:p14="http://schemas.microsoft.com/office/powerpoint/2010/main" val="283586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7226F-53E6-4D8A-BF97-04753FA4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básica de aplicação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11C4A-640C-4273-A241-84455900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Cliente</a:t>
            </a:r>
          </a:p>
          <a:p>
            <a:r>
              <a:rPr lang="pt-BR" dirty="0"/>
              <a:t>Servidor</a:t>
            </a:r>
          </a:p>
          <a:p>
            <a:r>
              <a:rPr lang="pt-BR" dirty="0"/>
              <a:t>Protocolo http</a:t>
            </a:r>
          </a:p>
          <a:p>
            <a:r>
              <a:rPr lang="pt-BR" dirty="0"/>
              <a:t>Redes de computadores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Como a Web funciona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77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A1863-67D9-48B4-9178-4ADAFAEF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Web - camadas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7439612-C103-4F64-9A19-71144E3F1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76760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343198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81788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6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Estrutura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Aparência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Interatividade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56483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55530563-F288-49AE-9CA6-E75B2BC1AD0A}"/>
              </a:ext>
            </a:extLst>
          </p:cNvPr>
          <p:cNvSpPr txBox="1"/>
          <p:nvPr/>
        </p:nvSpPr>
        <p:spPr>
          <a:xfrm>
            <a:off x="911424" y="4005064"/>
            <a:ext cx="210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+mn-lt"/>
                <a:cs typeface="Arial" panose="020B0604020202020204" pitchFamily="34" charset="0"/>
                <a:hlinkClick r:id="rId2"/>
              </a:rPr>
              <a:t>Padrões Web</a:t>
            </a:r>
            <a:endParaRPr lang="pt-BR" sz="28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HTML (</a:t>
            </a:r>
            <a:r>
              <a:rPr lang="pt-BR" b="1" dirty="0" err="1"/>
              <a:t>Hyper</a:t>
            </a:r>
            <a:r>
              <a:rPr lang="pt-BR" b="1" dirty="0"/>
              <a:t> </a:t>
            </a:r>
            <a:r>
              <a:rPr lang="pt-BR" b="1" dirty="0" err="1"/>
              <a:t>Text</a:t>
            </a:r>
            <a:r>
              <a:rPr lang="pt-BR" b="1" dirty="0"/>
              <a:t> Markup </a:t>
            </a:r>
            <a:r>
              <a:rPr lang="pt-BR" b="1" dirty="0" err="1"/>
              <a:t>Language</a:t>
            </a:r>
            <a:r>
              <a:rPr lang="pt-BR" b="1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 é o </a:t>
            </a:r>
            <a:r>
              <a:rPr lang="en-US" dirty="0" err="1"/>
              <a:t>acrônimo</a:t>
            </a:r>
            <a:r>
              <a:rPr lang="en-US" dirty="0"/>
              <a:t> para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 é 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da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  <a:r>
              <a:rPr lang="en-US" dirty="0" err="1"/>
              <a:t>descreve</a:t>
            </a:r>
            <a:r>
              <a:rPr lang="en-US" dirty="0"/>
              <a:t> a </a:t>
            </a:r>
            <a:r>
              <a:rPr lang="en-US" b="1" dirty="0" err="1">
                <a:solidFill>
                  <a:srgbClr val="FF0000"/>
                </a:solidFill>
              </a:rPr>
              <a:t>estrutura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  <a:r>
              <a:rPr lang="en-US" dirty="0" err="1"/>
              <a:t>consiste</a:t>
            </a:r>
            <a:r>
              <a:rPr lang="en-US" dirty="0"/>
              <a:t> de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navegador</a:t>
            </a:r>
            <a:r>
              <a:rPr lang="en-US" dirty="0"/>
              <a:t> (browser) </a:t>
            </a:r>
            <a:r>
              <a:rPr lang="en-US" dirty="0" err="1"/>
              <a:t>interpreta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elementos</a:t>
            </a:r>
            <a:r>
              <a:rPr lang="en-US" b="1" dirty="0">
                <a:solidFill>
                  <a:srgbClr val="FF0000"/>
                </a:solidFill>
              </a:rPr>
              <a:t> HTML </a:t>
            </a:r>
            <a:r>
              <a:rPr lang="en-US" dirty="0"/>
              <a:t>para </a:t>
            </a:r>
            <a:r>
              <a:rPr lang="en-US" dirty="0" err="1"/>
              <a:t>exibir</a:t>
            </a:r>
            <a:r>
              <a:rPr lang="en-US" dirty="0"/>
              <a:t> a </a:t>
            </a:r>
            <a:r>
              <a:rPr lang="en-US" dirty="0" err="1"/>
              <a:t>página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HTML </a:t>
            </a:r>
            <a:r>
              <a:rPr lang="en-US" dirty="0" err="1"/>
              <a:t>identificam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do </a:t>
            </a:r>
            <a:r>
              <a:rPr lang="en-US" dirty="0" err="1"/>
              <a:t>conteúdo</a:t>
            </a:r>
            <a:r>
              <a:rPr lang="en-US" dirty="0"/>
              <a:t> com </a:t>
            </a:r>
            <a:r>
              <a:rPr lang="en-US" dirty="0" err="1"/>
              <a:t>parágrafos</a:t>
            </a:r>
            <a:r>
              <a:rPr lang="en-US" dirty="0"/>
              <a:t>, </a:t>
            </a:r>
            <a:r>
              <a:rPr lang="en-US" dirty="0" err="1"/>
              <a:t>cabeçalhos</a:t>
            </a:r>
            <a:r>
              <a:rPr lang="en-US" dirty="0"/>
              <a:t>, links,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. É </a:t>
            </a:r>
            <a:r>
              <a:rPr lang="en-US" dirty="0" err="1">
                <a:solidFill>
                  <a:srgbClr val="FF0000"/>
                </a:solidFill>
              </a:rPr>
              <a:t>linguagem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marcação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24601-F950-43F7-AFC8-46ACA1BD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Página HTML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CC090-7027-4CAE-9346-325D72D5F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escrever uma página com código HTML</a:t>
            </a:r>
          </a:p>
          <a:p>
            <a:r>
              <a:rPr lang="pt-BR" dirty="0"/>
              <a:t>Arquivo de texto puro, com extensão </a:t>
            </a:r>
            <a:r>
              <a:rPr lang="pt-BR" b="1" dirty="0" err="1"/>
              <a:t>html</a:t>
            </a:r>
            <a:r>
              <a:rPr lang="pt-BR" dirty="0"/>
              <a:t>, </a:t>
            </a:r>
            <a:r>
              <a:rPr lang="pt-BR" b="1" dirty="0" err="1"/>
              <a:t>htm</a:t>
            </a:r>
            <a:endParaRPr lang="pt-BR" b="1" dirty="0"/>
          </a:p>
          <a:p>
            <a:r>
              <a:rPr lang="pt-BR" dirty="0"/>
              <a:t>Não usar editores como Word (introduz marcações que não são reconhecidas pelo navegador)</a:t>
            </a:r>
          </a:p>
          <a:p>
            <a:r>
              <a:rPr lang="pt-BR" dirty="0"/>
              <a:t>Editores (há diversos). Algumas sugestões:</a:t>
            </a:r>
          </a:p>
          <a:p>
            <a:pPr lvl="1"/>
            <a:r>
              <a:rPr lang="pt-BR" dirty="0" err="1">
                <a:hlinkClick r:id="rId2"/>
              </a:rPr>
              <a:t>Notepad</a:t>
            </a:r>
            <a:r>
              <a:rPr lang="pt-BR" dirty="0">
                <a:hlinkClick r:id="rId2"/>
              </a:rPr>
              <a:t>++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Visual Studio </a:t>
            </a:r>
            <a:r>
              <a:rPr lang="pt-BR" dirty="0" err="1">
                <a:hlinkClick r:id="rId3"/>
              </a:rPr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231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6A0E3-D5EE-440D-AEA5-C9C5FC33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Elemento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23B11-D011-4B69-B8D7-02ED1D3F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911"/>
            <a:ext cx="10515600" cy="3540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As principais partes de um elemento são: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A</a:t>
            </a:r>
            <a:r>
              <a:rPr lang="pt-BR" sz="2000" b="1" dirty="0"/>
              <a:t> </a:t>
            </a:r>
            <a:r>
              <a:rPr lang="pt-BR" sz="2000" b="1" dirty="0" err="1"/>
              <a:t>tag</a:t>
            </a:r>
            <a:r>
              <a:rPr lang="pt-BR" sz="2000" b="1" dirty="0"/>
              <a:t> de abertura</a:t>
            </a:r>
            <a:r>
              <a:rPr lang="pt-BR" sz="2000" dirty="0"/>
              <a:t>: Consiste no nome do elemento (no caso, p), envolvido em </a:t>
            </a:r>
            <a:r>
              <a:rPr lang="pt-BR" sz="2000" b="1" dirty="0"/>
              <a:t>parênteses angulares</a:t>
            </a:r>
            <a:r>
              <a:rPr lang="pt-BR" sz="2000" dirty="0"/>
              <a:t> de abertura e fechamento. Isso demonstra onde o elemento começa, ou onde seu efeito se inicia — nesse caso, onde é o começo do parágrafo.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A </a:t>
            </a:r>
            <a:r>
              <a:rPr lang="pt-BR" sz="2000" b="1" dirty="0" err="1"/>
              <a:t>tag</a:t>
            </a:r>
            <a:r>
              <a:rPr lang="pt-BR" sz="2000" b="1" dirty="0"/>
              <a:t> de fechamento</a:t>
            </a:r>
            <a:r>
              <a:rPr lang="pt-BR" sz="2000" dirty="0"/>
              <a:t>: Isso é a mesma coisa que a </a:t>
            </a:r>
            <a:r>
              <a:rPr lang="pt-BR" sz="2000" dirty="0" err="1"/>
              <a:t>tag</a:t>
            </a:r>
            <a:r>
              <a:rPr lang="pt-BR" sz="2000" dirty="0"/>
              <a:t> de abertura, exceto que inclui uma barra antes do nome do elemento. Isso demonstra onde o elemento acaba — nesse caso, onde é o fim do parágrafo. Esquecer de incluir uma </a:t>
            </a:r>
            <a:r>
              <a:rPr lang="pt-BR" sz="2000" dirty="0" err="1"/>
              <a:t>tag</a:t>
            </a:r>
            <a:r>
              <a:rPr lang="pt-BR" sz="2000" dirty="0"/>
              <a:t> de fechamento é um dos erros mais comuns de iniciantes e pode levar a resultados estranhos.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O </a:t>
            </a:r>
            <a:r>
              <a:rPr lang="pt-BR" sz="2000" b="1" dirty="0">
                <a:solidFill>
                  <a:srgbClr val="FFC000"/>
                </a:solidFill>
              </a:rPr>
              <a:t>conteúdo</a:t>
            </a:r>
            <a:r>
              <a:rPr lang="pt-BR" sz="2000" dirty="0"/>
              <a:t>: Esse é o conteúdo do elemento, que nesse caso é apenas texto.</a:t>
            </a:r>
          </a:p>
          <a:p>
            <a:pPr>
              <a:buFont typeface="+mj-lt"/>
              <a:buAutoNum type="arabicPeriod"/>
            </a:pPr>
            <a:r>
              <a:rPr lang="pt-BR" sz="2000" dirty="0"/>
              <a:t>O </a:t>
            </a:r>
            <a:r>
              <a:rPr lang="pt-BR" sz="2000" b="1" dirty="0"/>
              <a:t>elemento</a:t>
            </a:r>
            <a:r>
              <a:rPr lang="pt-BR" sz="2000" dirty="0"/>
              <a:t>: A </a:t>
            </a:r>
            <a:r>
              <a:rPr lang="pt-BR" sz="2000" dirty="0" err="1"/>
              <a:t>tag</a:t>
            </a:r>
            <a:r>
              <a:rPr lang="pt-BR" sz="2000" dirty="0"/>
              <a:t> de abertura, a de fechamento, e o conteúdo formam o elemento.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ABAE069C-8D7C-468A-A325-972EFB811B14}"/>
              </a:ext>
            </a:extLst>
          </p:cNvPr>
          <p:cNvSpPr/>
          <p:nvPr/>
        </p:nvSpPr>
        <p:spPr>
          <a:xfrm rot="5400000">
            <a:off x="5070826" y="-1912694"/>
            <a:ext cx="288030" cy="6655441"/>
          </a:xfrm>
          <a:prstGeom prst="leftBrace">
            <a:avLst>
              <a:gd name="adj1" fmla="val 303577"/>
              <a:gd name="adj2" fmla="val 513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29909211-AB6A-4F32-862E-605F26E528DA}"/>
              </a:ext>
            </a:extLst>
          </p:cNvPr>
          <p:cNvSpPr/>
          <p:nvPr/>
        </p:nvSpPr>
        <p:spPr>
          <a:xfrm rot="16200000">
            <a:off x="7740180" y="1484626"/>
            <a:ext cx="277673" cy="1327089"/>
          </a:xfrm>
          <a:prstGeom prst="leftBrace">
            <a:avLst>
              <a:gd name="adj1" fmla="val 8333"/>
              <a:gd name="adj2" fmla="val 513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46A08548-39B0-4498-AB40-40355C1DE007}"/>
              </a:ext>
            </a:extLst>
          </p:cNvPr>
          <p:cNvSpPr/>
          <p:nvPr/>
        </p:nvSpPr>
        <p:spPr>
          <a:xfrm rot="16200000">
            <a:off x="2205318" y="1729571"/>
            <a:ext cx="288030" cy="893193"/>
          </a:xfrm>
          <a:prstGeom prst="leftBrace">
            <a:avLst>
              <a:gd name="adj1" fmla="val 8333"/>
              <a:gd name="adj2" fmla="val 513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8BAD823-4BA3-4796-A3FB-7BCA8C826621}"/>
              </a:ext>
            </a:extLst>
          </p:cNvPr>
          <p:cNvSpPr/>
          <p:nvPr/>
        </p:nvSpPr>
        <p:spPr>
          <a:xfrm>
            <a:off x="2389138" y="2330310"/>
            <a:ext cx="360040" cy="34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7A2F508-CAD6-40D3-AA13-3C908919C52F}"/>
              </a:ext>
            </a:extLst>
          </p:cNvPr>
          <p:cNvSpPr/>
          <p:nvPr/>
        </p:nvSpPr>
        <p:spPr>
          <a:xfrm>
            <a:off x="7698997" y="2287007"/>
            <a:ext cx="360040" cy="34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96389BF-0D20-49D5-A719-FAE7FB2C5B3D}"/>
              </a:ext>
            </a:extLst>
          </p:cNvPr>
          <p:cNvSpPr/>
          <p:nvPr/>
        </p:nvSpPr>
        <p:spPr>
          <a:xfrm>
            <a:off x="4955541" y="914777"/>
            <a:ext cx="360040" cy="34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9598F8F4-BD6C-4A9B-B261-2A6E5CADA3F6}"/>
              </a:ext>
            </a:extLst>
          </p:cNvPr>
          <p:cNvSpPr/>
          <p:nvPr/>
        </p:nvSpPr>
        <p:spPr>
          <a:xfrm rot="16200000">
            <a:off x="4863774" y="-42895"/>
            <a:ext cx="288030" cy="4392489"/>
          </a:xfrm>
          <a:prstGeom prst="leftBrace">
            <a:avLst>
              <a:gd name="adj1" fmla="val 122621"/>
              <a:gd name="adj2" fmla="val 513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457068A-339D-47CA-A90D-120462484CCA}"/>
              </a:ext>
            </a:extLst>
          </p:cNvPr>
          <p:cNvSpPr/>
          <p:nvPr/>
        </p:nvSpPr>
        <p:spPr>
          <a:xfrm>
            <a:off x="4887423" y="2320183"/>
            <a:ext cx="360040" cy="34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AE53A3-0EC1-4B1F-BDF8-B8154C245492}"/>
              </a:ext>
            </a:extLst>
          </p:cNvPr>
          <p:cNvSpPr txBox="1"/>
          <p:nvPr/>
        </p:nvSpPr>
        <p:spPr>
          <a:xfrm>
            <a:off x="1902736" y="1545754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C6E105-8003-4981-BFDE-424299CF4A93}"/>
              </a:ext>
            </a:extLst>
          </p:cNvPr>
          <p:cNvSpPr txBox="1"/>
          <p:nvPr/>
        </p:nvSpPr>
        <p:spPr>
          <a:xfrm>
            <a:off x="7375513" y="1532458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&lt;/p&gt;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62A97D-6E6D-4937-B598-3357F66E475C}"/>
              </a:ext>
            </a:extLst>
          </p:cNvPr>
          <p:cNvSpPr txBox="1"/>
          <p:nvPr/>
        </p:nvSpPr>
        <p:spPr>
          <a:xfrm>
            <a:off x="2791327" y="1431190"/>
            <a:ext cx="4328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Conteúdo do elemento</a:t>
            </a:r>
          </a:p>
        </p:txBody>
      </p:sp>
    </p:spTree>
    <p:extLst>
      <p:ext uri="{BB962C8B-B14F-4D97-AF65-F5344CB8AC3E}">
        <p14:creationId xmlns:p14="http://schemas.microsoft.com/office/powerpoint/2010/main" val="48283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28A8D-5117-44F5-B1E5-7D39A6F0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9E50E3-0F2A-44A6-9844-4F242335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&lt;!DOCTYPE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948E9C-AF92-45A0-9BC0-F4112F5CC4E6}"/>
              </a:ext>
            </a:extLst>
          </p:cNvPr>
          <p:cNvSpPr/>
          <p:nvPr/>
        </p:nvSpPr>
        <p:spPr>
          <a:xfrm>
            <a:off x="911424" y="2411805"/>
            <a:ext cx="4753744" cy="396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92BF01-4CC4-4886-95A9-54F2199048AA}"/>
              </a:ext>
            </a:extLst>
          </p:cNvPr>
          <p:cNvSpPr/>
          <p:nvPr/>
        </p:nvSpPr>
        <p:spPr>
          <a:xfrm>
            <a:off x="1412936" y="2774010"/>
            <a:ext cx="3458928" cy="1478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&lt;</a:t>
            </a:r>
            <a:r>
              <a:rPr lang="pt-BR" dirty="0" err="1"/>
              <a:t>title</a:t>
            </a:r>
            <a:r>
              <a:rPr lang="pt-BR" dirty="0"/>
              <a:t>&gt;Exemplo&lt;/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  &lt;meta </a:t>
            </a:r>
            <a:r>
              <a:rPr lang="pt-BR" dirty="0" err="1"/>
              <a:t>charset</a:t>
            </a:r>
            <a:r>
              <a:rPr lang="pt-BR" dirty="0"/>
              <a:t>=“UTF-8”&gt;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A7F6AE-62B4-479F-B19F-C0959C79C02A}"/>
              </a:ext>
            </a:extLst>
          </p:cNvPr>
          <p:cNvSpPr/>
          <p:nvPr/>
        </p:nvSpPr>
        <p:spPr>
          <a:xfrm>
            <a:off x="1416920" y="4441166"/>
            <a:ext cx="3454944" cy="1478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&lt;body&gt;</a:t>
            </a:r>
          </a:p>
          <a:p>
            <a:r>
              <a:rPr lang="pt-BR" dirty="0"/>
              <a:t>  &lt;h1&gt;Cabeçalho&lt;/h1&gt;</a:t>
            </a:r>
          </a:p>
          <a:p>
            <a:r>
              <a:rPr lang="pt-BR" dirty="0"/>
              <a:t>  &lt;p&gt;Parágrafo&lt;/p&gt;</a:t>
            </a:r>
          </a:p>
          <a:p>
            <a:r>
              <a:rPr lang="pt-B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67955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D35-2839-4812-9DC3-F8B4B931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ABDA9-F27F-46EA-A40B-8941AA3E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&lt;!DOCTYPE </a:t>
            </a:r>
            <a:r>
              <a:rPr lang="pt-BR" b="1" dirty="0" err="1"/>
              <a:t>html</a:t>
            </a:r>
            <a:r>
              <a:rPr lang="pt-BR" b="1" dirty="0"/>
              <a:t>&gt;: </a:t>
            </a:r>
            <a:r>
              <a:rPr lang="pt-BR" dirty="0"/>
              <a:t>indica a versão do HTML. Essa notação indica que é HTML 5.</a:t>
            </a:r>
          </a:p>
          <a:p>
            <a:r>
              <a:rPr lang="pt-BR" b="1" dirty="0"/>
              <a:t>&lt;</a:t>
            </a:r>
            <a:r>
              <a:rPr lang="pt-BR" b="1" dirty="0" err="1"/>
              <a:t>html</a:t>
            </a:r>
            <a:r>
              <a:rPr lang="pt-BR" b="1" dirty="0"/>
              <a:t>&gt;&lt;/</a:t>
            </a:r>
            <a:r>
              <a:rPr lang="pt-BR" b="1" dirty="0" err="1"/>
              <a:t>html</a:t>
            </a:r>
            <a:r>
              <a:rPr lang="pt-BR" b="1" dirty="0"/>
              <a:t>&gt;: </a:t>
            </a:r>
            <a:r>
              <a:rPr lang="pt-BR" dirty="0"/>
              <a:t>Elemento que indica o início e término de um documento HTML</a:t>
            </a:r>
          </a:p>
          <a:p>
            <a:r>
              <a:rPr lang="pt-BR" b="1" dirty="0"/>
              <a:t>&lt;</a:t>
            </a:r>
            <a:r>
              <a:rPr lang="pt-BR" b="1" dirty="0" err="1"/>
              <a:t>head</a:t>
            </a:r>
            <a:r>
              <a:rPr lang="pt-BR" b="1" dirty="0"/>
              <a:t>&gt;&lt;/</a:t>
            </a:r>
            <a:r>
              <a:rPr lang="pt-BR" b="1" dirty="0" err="1"/>
              <a:t>head</a:t>
            </a:r>
            <a:r>
              <a:rPr lang="pt-BR" b="1" dirty="0"/>
              <a:t>&gt;: </a:t>
            </a:r>
            <a:r>
              <a:rPr lang="pt-BR" dirty="0"/>
              <a:t>Elemento para indicar a seção de metadados da página. As informações desta seção não são exibidas. Servem para acrescentar informação sobre a página e configuração da exibição.</a:t>
            </a:r>
          </a:p>
          <a:p>
            <a:r>
              <a:rPr lang="pt-BR" b="1" dirty="0"/>
              <a:t>&lt;body&gt;&lt;/body&gt;: </a:t>
            </a:r>
            <a:r>
              <a:rPr lang="pt-BR" dirty="0"/>
              <a:t>Elemento que contém todo conteúdo que deseja exibir ao público que visita sua página, seja texto, imagens, vídeos ou qualquer outra coisa.</a:t>
            </a:r>
          </a:p>
        </p:txBody>
      </p:sp>
    </p:spTree>
    <p:extLst>
      <p:ext uri="{BB962C8B-B14F-4D97-AF65-F5344CB8AC3E}">
        <p14:creationId xmlns:p14="http://schemas.microsoft.com/office/powerpoint/2010/main" val="146946543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2396</TotalTime>
  <Words>864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Personalizar design</vt:lpstr>
      <vt:lpstr>HTML - Introdução</vt:lpstr>
      <vt:lpstr>Arquitetura básica de aplicação web</vt:lpstr>
      <vt:lpstr>Arquitetura básica de aplicação web</vt:lpstr>
      <vt:lpstr>Padrões Web - camadas</vt:lpstr>
      <vt:lpstr>HTML (Hyper Text Markup Language)</vt:lpstr>
      <vt:lpstr>Página HTML </vt:lpstr>
      <vt:lpstr>Elemento HTML</vt:lpstr>
      <vt:lpstr>Estrutura básica</vt:lpstr>
      <vt:lpstr>Estrutura básica</vt:lpstr>
      <vt:lpstr>Elementos básicos</vt:lpstr>
      <vt:lpstr>Elementos básicos</vt:lpstr>
      <vt:lpstr>Comentário</vt:lpstr>
      <vt:lpstr>Bibliografia</vt:lpstr>
    </vt:vector>
  </TitlesOfParts>
  <Company>Assembleia Legislativa Bahia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Área de Informática</dc:title>
  <dc:creator>Superintendencia Informatica</dc:creator>
  <cp:lastModifiedBy>Marcio Araya</cp:lastModifiedBy>
  <cp:revision>119</cp:revision>
  <cp:lastPrinted>2001-08-15T18:56:47Z</cp:lastPrinted>
  <dcterms:created xsi:type="dcterms:W3CDTF">2001-06-04T15:51:42Z</dcterms:created>
  <dcterms:modified xsi:type="dcterms:W3CDTF">2022-03-06T23:33:02Z</dcterms:modified>
</cp:coreProperties>
</file>