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4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7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4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3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6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F185-A0F0-4705-A63A-ED859A0E442F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C40C34-CB9D-4B47-A1E1-9C317508F22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emrush.com/blog/seo-ou-sem-qual-e-a-diferenca/?kw=&amp;cmp=BR_POR_SRCH_DSA_Blog_Core_BU_PT&amp;label=dsa_pagefeed&amp;Network=g&amp;Device=c&amp;utm_content=485541499897&amp;kwid=dsa-897840244969&amp;cmpid=9874598594&amp;agpid=102029997244&amp;BU=Core&amp;extid=&amp;adpos=" TargetMode="External"/><Relationship Id="rId2" Type="http://schemas.openxmlformats.org/officeDocument/2006/relationships/hyperlink" Target="https://resultadosdigitais.com.br/o-que-e-se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ubedoportugues.com.br/4-diretrizes-para-tornar-seu-conteudo-totalmente-acessivel/#:~:text=Existem%20quatro%20princ%C3%ADpios%20b%C3%A1sicos%20que,%2C%20oper%C3%A1vel%2C%20compreens%C3%ADvel%20e%20robusto" TargetMode="External"/><Relationship Id="rId5" Type="http://schemas.openxmlformats.org/officeDocument/2006/relationships/hyperlink" Target="https://blog.aloo.com.br/o-que-e-wcag-2-0/" TargetMode="External"/><Relationship Id="rId4" Type="http://schemas.openxmlformats.org/officeDocument/2006/relationships/hyperlink" Target="https://emag.governoeletronico.gov.br/#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737AA-A0B5-1A4D-1461-45A41F08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70" y="1127597"/>
            <a:ext cx="9603275" cy="1049235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Recomendações de Acessibilidade</a:t>
            </a:r>
          </a:p>
        </p:txBody>
      </p:sp>
      <p:pic>
        <p:nvPicPr>
          <p:cNvPr id="2050" name="Picture 2" descr="Acessibilidade na Web: Um direito de todos! | by Tássio Gonçalves | Medium">
            <a:extLst>
              <a:ext uri="{FF2B5EF4-FFF2-40B4-BE49-F238E27FC236}">
                <a16:creationId xmlns:a16="http://schemas.microsoft.com/office/drawing/2014/main" id="{EFD27063-C5F3-1B09-8076-D34F44F385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3084" y="1962504"/>
            <a:ext cx="5765832" cy="3243281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A4C153C-DFB7-99D7-0DF7-C21802F09A48}"/>
              </a:ext>
            </a:extLst>
          </p:cNvPr>
          <p:cNvSpPr txBox="1">
            <a:spLocks/>
          </p:cNvSpPr>
          <p:nvPr/>
        </p:nvSpPr>
        <p:spPr>
          <a:xfrm>
            <a:off x="3860832" y="5314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Grupo: Gabriel Trindade Rocha</a:t>
            </a:r>
          </a:p>
        </p:txBody>
      </p:sp>
    </p:spTree>
    <p:extLst>
      <p:ext uri="{BB962C8B-B14F-4D97-AF65-F5344CB8AC3E}">
        <p14:creationId xmlns:p14="http://schemas.microsoft.com/office/powerpoint/2010/main" val="93527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B663D-D5CD-A9D3-7792-D90AFF9B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00452"/>
            <a:ext cx="9605635" cy="1059305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significa WCAG?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9DABF-8226-356A-4AC3-625F785BD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b="0" i="0" dirty="0">
                <a:solidFill>
                  <a:srgbClr val="5F625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Conceitos:</a:t>
            </a:r>
          </a:p>
          <a:p>
            <a:pPr algn="just"/>
            <a:r>
              <a:rPr lang="pt-BR" b="0" i="0" dirty="0">
                <a:solidFill>
                  <a:srgbClr val="5F625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 WCAG 2.0 é a segunda versão do documento de acessibilidade lançado pelo W3C, o Consórcio World </a:t>
            </a:r>
            <a:r>
              <a:rPr lang="pt-BR" b="0" i="0" dirty="0" err="1">
                <a:solidFill>
                  <a:srgbClr val="5F625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Wide</a:t>
            </a:r>
            <a:r>
              <a:rPr lang="pt-BR" b="0" i="0" dirty="0">
                <a:solidFill>
                  <a:srgbClr val="5F625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 Web.</a:t>
            </a:r>
          </a:p>
          <a:p>
            <a:pPr algn="just"/>
            <a:r>
              <a:rPr lang="pt-BR" b="0" i="0" dirty="0">
                <a:solidFill>
                  <a:srgbClr val="5F625F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Esse documento contém orientações muito úteis para construir um site acessível sem grandes desafios. 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692B6-2905-5186-CA89-C9B8BE30E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99553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4800" b="1" i="0" dirty="0">
                <a:solidFill>
                  <a:srgbClr val="2D2D2D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4 princípios para tornar seu conteúdo totalmente acessível</a:t>
            </a:r>
            <a:endParaRPr lang="pt-BR" sz="4800" b="1" dirty="0">
              <a:solidFill>
                <a:srgbClr val="444444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BR" sz="4800" b="1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Perceptível:</a:t>
            </a:r>
          </a:p>
          <a:p>
            <a:pPr algn="just"/>
            <a:r>
              <a:rPr lang="pt-BR" sz="4800" b="0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Um conteúdo perceptível é aquele que pode ser percebido pelo usuário. Ou seja, que pode ser consumido de fato. </a:t>
            </a:r>
            <a:endParaRPr lang="pt-BR" sz="4800" b="1" i="0" dirty="0">
              <a:solidFill>
                <a:srgbClr val="444444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BR" sz="4800" b="1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Operável:</a:t>
            </a:r>
          </a:p>
          <a:p>
            <a:pPr algn="just"/>
            <a:r>
              <a:rPr lang="pt-BR" sz="4800" b="0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Um conteúdo operável é aquele que pode ser acessado por diferentes meios e que permite que o usuário controle o tempo de consumo das informações.</a:t>
            </a:r>
          </a:p>
          <a:p>
            <a:pPr algn="just"/>
            <a:r>
              <a:rPr lang="pt-BR" sz="4800" b="1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Compreensível:</a:t>
            </a:r>
          </a:p>
          <a:p>
            <a:pPr algn="just"/>
            <a:r>
              <a:rPr lang="pt-BR" sz="4800" b="0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A compreensão está intimamente ligada ao princípio da percepção. O que não é percebido não é compreendido. </a:t>
            </a:r>
            <a:endParaRPr lang="pt-BR" sz="4800" b="1" dirty="0">
              <a:solidFill>
                <a:srgbClr val="444444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BR" sz="4800" b="1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Robusto:</a:t>
            </a:r>
          </a:p>
          <a:p>
            <a:pPr algn="just"/>
            <a:r>
              <a:rPr lang="pt-BR" sz="4800" dirty="0">
                <a:solidFill>
                  <a:srgbClr val="444444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  <a:r>
              <a:rPr lang="pt-BR" sz="4800" b="0" i="0" dirty="0">
                <a:solidFill>
                  <a:srgbClr val="444444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onteúdo deve ser estruturado de forma robusta para que possa ser interpretado por uma larga gama de atores, incluindo as tecnologias assistivas. </a:t>
            </a:r>
            <a:endParaRPr lang="pt-BR" sz="4800" b="1" i="0" dirty="0">
              <a:solidFill>
                <a:srgbClr val="444444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pt-BR" sz="1100" b="1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pt-BR" sz="16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pt-BR" sz="1600" b="1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228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1B8D5-46DD-82E5-8B75-3DF7EE66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18926"/>
            <a:ext cx="9605635" cy="1059305"/>
          </a:xfrm>
        </p:spPr>
        <p:txBody>
          <a:bodyPr/>
          <a:lstStyle/>
          <a:p>
            <a:pPr algn="ctr"/>
            <a:r>
              <a:rPr lang="pt-BR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que significa </a:t>
            </a:r>
            <a:r>
              <a:rPr lang="pt-BR" b="1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e-Mag</a:t>
            </a:r>
            <a:r>
              <a:rPr lang="pt-BR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58E13-9D81-6F5A-D272-CC1D5579C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Autofit/>
          </a:bodyPr>
          <a:lstStyle/>
          <a:p>
            <a:pPr algn="just"/>
            <a:r>
              <a:rPr lang="pt-BR" sz="1600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No </a:t>
            </a:r>
            <a:r>
              <a:rPr lang="pt-BR" sz="1600" i="0" dirty="0" err="1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eMAG</a:t>
            </a:r>
            <a:r>
              <a:rPr lang="pt-BR" sz="1600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, diferente da WCAG internacional, as recomendações de acessibilidade deste documento não estão divididas por níveis de prioridade e sim por área.</a:t>
            </a:r>
          </a:p>
          <a:p>
            <a:pPr algn="just"/>
            <a:endParaRPr lang="pt-BR" sz="1600" dirty="0">
              <a:solidFill>
                <a:srgbClr val="00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BR" sz="1600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Trata-se de recomendações para páginas de governo, todas as recomendações necessárias para determinada situação devem ser seguidas. </a:t>
            </a:r>
          </a:p>
          <a:p>
            <a:pPr algn="just"/>
            <a:endParaRPr lang="pt-BR" sz="1600" dirty="0">
              <a:solidFill>
                <a:srgbClr val="00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BR" sz="1600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 </a:t>
            </a:r>
            <a:r>
              <a:rPr lang="pt-BR" sz="1600" dirty="0" err="1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eMAG</a:t>
            </a:r>
            <a:r>
              <a:rPr lang="pt-BR" sz="1600" dirty="0">
                <a:solidFill>
                  <a:srgbClr val="00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pt-BR" sz="1600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tem o compromisso de ser o norteador no desenvolvimento e a adaptação de conteúdos digitais do governo federal, garantindo o acesso a todos.</a:t>
            </a:r>
            <a:endParaRPr lang="pt-BR" sz="1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1026" name="Picture 2" descr="Modelo Brasileiro de Acessibilidade em Governo Eletrônico - e-MAG">
            <a:extLst>
              <a:ext uri="{FF2B5EF4-FFF2-40B4-BE49-F238E27FC236}">
                <a16:creationId xmlns:a16="http://schemas.microsoft.com/office/drawing/2014/main" id="{0B8625D0-1E99-4E91-2132-51522805AB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91" y="2010878"/>
            <a:ext cx="4791200" cy="35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009B-095E-DBF3-CB58-618D9DF9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164010"/>
            <a:ext cx="9605635" cy="105930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800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é SEO (Search </a:t>
            </a:r>
            <a:r>
              <a:rPr lang="pt-BR" sz="2800" b="1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pt-BR" sz="2800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pt-BR" sz="2800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8D5B5-DFA3-EDF6-D874-E45D68AE6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i="0" dirty="0">
                <a:solidFill>
                  <a:srgbClr val="212429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SEO é uma otimização para os motores de busca, um conjunto de técnicas que influenciam os algoritmos dos buscadores a definirem o ranking de uma página para determinada palavra-chave que foi pesquisada.</a:t>
            </a:r>
            <a:endParaRPr lang="pt-BR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C02A68-CB3E-3C2B-4ACF-82D50C18A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69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EA51D-AC9C-C1DE-9884-C57DD305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1163477"/>
            <a:ext cx="9605635" cy="1059305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b="1" i="0" dirty="0"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é SEM </a:t>
            </a:r>
            <a:r>
              <a:rPr lang="pt-BR" b="1" i="0" dirty="0">
                <a:solidFill>
                  <a:srgbClr val="182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(Search </a:t>
            </a:r>
            <a:r>
              <a:rPr lang="pt-BR" b="1" i="0" dirty="0" err="1">
                <a:solidFill>
                  <a:srgbClr val="182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pt-BR" b="1" i="0" dirty="0">
                <a:solidFill>
                  <a:srgbClr val="1820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Marketing)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06B766-CDCB-7B38-CE2F-B7E1D2D27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i="0" dirty="0">
                <a:solidFill>
                  <a:srgbClr val="18202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SEM consiste em estratégias com objetivo de otimizar sites para deixá-los no topo das páginas de resultados em buscadores como Google.</a:t>
            </a:r>
            <a:endParaRPr lang="pt-BR" i="0" dirty="0">
              <a:solidFill>
                <a:srgbClr val="000000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just"/>
            <a:r>
              <a:rPr lang="pt-BR" i="0" dirty="0">
                <a:solidFill>
                  <a:srgbClr val="000000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É abordagem que usa métodos pagos para aparecer nos resultados da pesquisa. 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4FEBE-8CC0-2D85-94A5-63AD47EA1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86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ADF62-7195-7003-C76E-1AAD5B0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895"/>
            <a:ext cx="9603275" cy="1049235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CA2DD-B2F6-BF11-CD04-43C519FF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  <a:p>
            <a:r>
              <a:rPr lang="pt-BR" dirty="0">
                <a:hlinkClick r:id="rId2"/>
              </a:rPr>
              <a:t>https://resultadosdigitais.com.br/o-que-e-seo/</a:t>
            </a:r>
            <a:endParaRPr lang="pt-BR" dirty="0"/>
          </a:p>
          <a:p>
            <a:r>
              <a:rPr lang="pt-BR" dirty="0">
                <a:hlinkClick r:id="rId3"/>
              </a:rPr>
              <a:t>https://pt.semrush.com/blog/seo-ou-sem-qual-e-a-diferenca/?kw=&amp;cmp=BR_POR_SRCH_DSA_Blog_Core_BU_PT&amp;label=dsa_pagefeed&amp;Network=g&amp;Device=c&amp;utm_content=485541499897&amp;kwid=dsa-897840244969&amp;cmpid=9874598594&amp;agpid=102029997244&amp;BU=Core&amp;extid=&amp;adpos=</a:t>
            </a:r>
            <a:endParaRPr lang="pt-BR" dirty="0"/>
          </a:p>
          <a:p>
            <a:r>
              <a:rPr lang="pt-BR" dirty="0">
                <a:hlinkClick r:id="rId4"/>
              </a:rPr>
              <a:t>https://emag.governoeletronico.gov.br/#s3</a:t>
            </a:r>
            <a:endParaRPr lang="pt-BR" dirty="0"/>
          </a:p>
          <a:p>
            <a:r>
              <a:rPr lang="pt-BR" dirty="0">
                <a:hlinkClick r:id="rId5"/>
              </a:rPr>
              <a:t>https://blog.aloo.com.br/o-que-e-wcag-2-0/</a:t>
            </a:r>
            <a:endParaRPr lang="pt-BR" dirty="0"/>
          </a:p>
          <a:p>
            <a:r>
              <a:rPr lang="pt-BR" dirty="0">
                <a:hlinkClick r:id="rId6"/>
              </a:rPr>
              <a:t>https://clubedoportugues.com.br/4-diretrizes-para-tornar-seu-conteudo-totalmente-acessivel/#:~:text=Existem%20quatro%20princ%C3%ADpios%20b%C3%A1sicos%20que,%2C%20oper%C3%A1vel%2C%20compreens%C3%ADvel%20e%20robusto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744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479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Adobe Devanagari</vt:lpstr>
      <vt:lpstr>Arial</vt:lpstr>
      <vt:lpstr>Gill Sans MT</vt:lpstr>
      <vt:lpstr>Lato</vt:lpstr>
      <vt:lpstr>Galeria</vt:lpstr>
      <vt:lpstr>Recomendações de Acessibilidade</vt:lpstr>
      <vt:lpstr>O que significa WCAG?</vt:lpstr>
      <vt:lpstr> O que significa e-Mag?</vt:lpstr>
      <vt:lpstr>O que é SEO (Search Engine Optimization)</vt:lpstr>
      <vt:lpstr>O que é SEM (Search Engine Marketing)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Recomendações de Acessibilidade</dc:title>
  <dc:creator>Gabriel Rocha</dc:creator>
  <cp:lastModifiedBy>Gabriel Rocha</cp:lastModifiedBy>
  <cp:revision>1</cp:revision>
  <dcterms:created xsi:type="dcterms:W3CDTF">2022-06-24T20:05:54Z</dcterms:created>
  <dcterms:modified xsi:type="dcterms:W3CDTF">2022-06-24T20:39:05Z</dcterms:modified>
</cp:coreProperties>
</file>