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embeddedFontLst>
    <p:embeddedFont>
      <p:font typeface="Roboto"/>
      <p:regular r:id="rId14"/>
      <p:bold r:id="rId15"/>
      <p:italic r:id="rId16"/>
      <p:boldItalic r:id="rId17"/>
    </p:embeddedFont>
    <p:embeddedFont>
      <p:font typeface="Nunito"/>
      <p:regular r:id="rId18"/>
      <p:bold r:id="rId19"/>
      <p:italic r:id="rId20"/>
      <p:boldItalic r:id="rId21"/>
    </p:embeddedFont>
    <p:embeddedFont>
      <p:font typeface="Maven Pro"/>
      <p:regular r:id="rId22"/>
      <p:bold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Nunito-italic.fntdata"/><Relationship Id="rId11" Type="http://schemas.openxmlformats.org/officeDocument/2006/relationships/slide" Target="slides/slide6.xml"/><Relationship Id="rId22" Type="http://schemas.openxmlformats.org/officeDocument/2006/relationships/font" Target="fonts/MavenPro-regular.fntdata"/><Relationship Id="rId10" Type="http://schemas.openxmlformats.org/officeDocument/2006/relationships/slide" Target="slides/slide5.xml"/><Relationship Id="rId21" Type="http://schemas.openxmlformats.org/officeDocument/2006/relationships/font" Target="fonts/Nunit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23" Type="http://schemas.openxmlformats.org/officeDocument/2006/relationships/font" Target="fonts/MavenPro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.fntdata"/><Relationship Id="rId14" Type="http://schemas.openxmlformats.org/officeDocument/2006/relationships/font" Target="fonts/Roboto-regular.fntdata"/><Relationship Id="rId17" Type="http://schemas.openxmlformats.org/officeDocument/2006/relationships/font" Target="fonts/Roboto-boldItalic.fntdata"/><Relationship Id="rId16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Nunito-bold.fntdata"/><Relationship Id="rId6" Type="http://schemas.openxmlformats.org/officeDocument/2006/relationships/slide" Target="slides/slide1.xml"/><Relationship Id="rId18" Type="http://schemas.openxmlformats.org/officeDocument/2006/relationships/font" Target="fonts/Nunit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36d969c583a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36d969c583a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36d969c583a_0_6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36d969c583a_0_6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6d969c583a_0_6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36d969c583a_0_6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36d969c583a_0_7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1" name="Google Shape;301;g36d969c583a_0_7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36d969c583a_0_7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36d969c583a_0_7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6d969c583a_0_7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4" name="Google Shape;314;g36d969c583a_0_7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6d969c583a_0_7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6d969c583a_0_7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accent3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fmla="val 8244818" name="adj1"/>
                  <a:gd fmla="val 16246175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fmla="val 8801158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fmla="val 1255410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fmla="val 19376841" name="adj1"/>
                <a:gd fmla="val 16200000" name="adj2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6" name="Google Shape;46;p2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2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8" name="Google Shape;48;p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accent3"/>
        </a:solidFill>
      </p:bgPr>
    </p:bg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268" name="Google Shape;268;p11"/>
          <p:cNvSpPr txBox="1"/>
          <p:nvPr>
            <p:ph hasCustomPrompt="1" type="title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/>
          <p:nvPr>
            <p:ph idx="1" type="body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0" name="Google Shape;270;p1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oogle Shape;50;p3"/>
          <p:cNvGrpSpPr/>
          <p:nvPr/>
        </p:nvGrpSpPr>
        <p:grpSpPr>
          <a:xfrm>
            <a:off x="146769" y="3406"/>
            <a:ext cx="1233215" cy="1384535"/>
            <a:chOff x="146769" y="3406"/>
            <a:chExt cx="1233215" cy="1384535"/>
          </a:xfrm>
        </p:grpSpPr>
        <p:grpSp>
          <p:nvGrpSpPr>
            <p:cNvPr id="51" name="Google Shape;51;p3"/>
            <p:cNvGrpSpPr/>
            <p:nvPr/>
          </p:nvGrpSpPr>
          <p:grpSpPr>
            <a:xfrm>
              <a:off x="1063183" y="3406"/>
              <a:ext cx="316800" cy="688513"/>
              <a:chOff x="1063183" y="3406"/>
              <a:chExt cx="316800" cy="688513"/>
            </a:xfrm>
          </p:grpSpPr>
          <p:sp>
            <p:nvSpPr>
              <p:cNvPr id="52" name="Google Shape;52;p3"/>
              <p:cNvSpPr/>
              <p:nvPr/>
            </p:nvSpPr>
            <p:spPr>
              <a:xfrm rot="10800000">
                <a:off x="1063183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3" name="Google Shape;53;p3"/>
              <p:cNvSpPr/>
              <p:nvPr/>
            </p:nvSpPr>
            <p:spPr>
              <a:xfrm rot="10800000">
                <a:off x="1063183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4" name="Google Shape;54;p3"/>
            <p:cNvGrpSpPr/>
            <p:nvPr/>
          </p:nvGrpSpPr>
          <p:grpSpPr>
            <a:xfrm>
              <a:off x="604976" y="3406"/>
              <a:ext cx="316800" cy="1036524"/>
              <a:chOff x="604976" y="3406"/>
              <a:chExt cx="316800" cy="1036524"/>
            </a:xfrm>
          </p:grpSpPr>
          <p:sp>
            <p:nvSpPr>
              <p:cNvPr id="55" name="Google Shape;55;p3"/>
              <p:cNvSpPr/>
              <p:nvPr/>
            </p:nvSpPr>
            <p:spPr>
              <a:xfrm rot="10800000">
                <a:off x="604976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6" name="Google Shape;56;p3"/>
              <p:cNvSpPr/>
              <p:nvPr/>
            </p:nvSpPr>
            <p:spPr>
              <a:xfrm rot="10800000">
                <a:off x="604976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3"/>
              <p:cNvSpPr/>
              <p:nvPr/>
            </p:nvSpPr>
            <p:spPr>
              <a:xfrm rot="10800000">
                <a:off x="604976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58" name="Google Shape;58;p3"/>
            <p:cNvGrpSpPr/>
            <p:nvPr/>
          </p:nvGrpSpPr>
          <p:grpSpPr>
            <a:xfrm>
              <a:off x="146769" y="3406"/>
              <a:ext cx="316800" cy="1384535"/>
              <a:chOff x="146769" y="3406"/>
              <a:chExt cx="316800" cy="1384535"/>
            </a:xfrm>
          </p:grpSpPr>
          <p:sp>
            <p:nvSpPr>
              <p:cNvPr id="59" name="Google Shape;59;p3"/>
              <p:cNvSpPr/>
              <p:nvPr/>
            </p:nvSpPr>
            <p:spPr>
              <a:xfrm rot="10800000">
                <a:off x="146769" y="3419"/>
                <a:ext cx="316800" cy="688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0" name="Google Shape;60;p3"/>
              <p:cNvSpPr/>
              <p:nvPr/>
            </p:nvSpPr>
            <p:spPr>
              <a:xfrm rot="10800000">
                <a:off x="146769" y="3441"/>
                <a:ext cx="316800" cy="1384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1" name="Google Shape;61;p3"/>
              <p:cNvSpPr/>
              <p:nvPr/>
            </p:nvSpPr>
            <p:spPr>
              <a:xfrm rot="10800000">
                <a:off x="146769" y="3430"/>
                <a:ext cx="316800" cy="1036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2" name="Google Shape;62;p3"/>
              <p:cNvSpPr/>
              <p:nvPr/>
            </p:nvSpPr>
            <p:spPr>
              <a:xfrm rot="10800000">
                <a:off x="146769" y="3406"/>
                <a:ext cx="316800" cy="340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grpSp>
        <p:nvGrpSpPr>
          <p:cNvPr id="63" name="Google Shape;63;p3"/>
          <p:cNvGrpSpPr/>
          <p:nvPr/>
        </p:nvGrpSpPr>
        <p:grpSpPr>
          <a:xfrm>
            <a:off x="6775084" y="2904008"/>
            <a:ext cx="2186148" cy="2239500"/>
            <a:chOff x="6775084" y="2904008"/>
            <a:chExt cx="2186148" cy="2239500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6775084" y="4253708"/>
              <a:ext cx="409500" cy="889800"/>
              <a:chOff x="6775084" y="4253708"/>
              <a:chExt cx="409500" cy="889800"/>
            </a:xfrm>
          </p:grpSpPr>
          <p:sp>
            <p:nvSpPr>
              <p:cNvPr id="65" name="Google Shape;65;p3"/>
              <p:cNvSpPr/>
              <p:nvPr/>
            </p:nvSpPr>
            <p:spPr>
              <a:xfrm>
                <a:off x="6775084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6" name="Google Shape;66;p3"/>
              <p:cNvSpPr/>
              <p:nvPr/>
            </p:nvSpPr>
            <p:spPr>
              <a:xfrm>
                <a:off x="6775084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67" name="Google Shape;67;p3"/>
            <p:cNvGrpSpPr/>
            <p:nvPr/>
          </p:nvGrpSpPr>
          <p:grpSpPr>
            <a:xfrm>
              <a:off x="7367299" y="3804008"/>
              <a:ext cx="409500" cy="1339500"/>
              <a:chOff x="7367299" y="3804008"/>
              <a:chExt cx="409500" cy="1339500"/>
            </a:xfrm>
          </p:grpSpPr>
          <p:sp>
            <p:nvSpPr>
              <p:cNvPr id="68" name="Google Shape;68;p3"/>
              <p:cNvSpPr/>
              <p:nvPr/>
            </p:nvSpPr>
            <p:spPr>
              <a:xfrm>
                <a:off x="7367299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69" name="Google Shape;69;p3"/>
              <p:cNvSpPr/>
              <p:nvPr/>
            </p:nvSpPr>
            <p:spPr>
              <a:xfrm>
                <a:off x="7367299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0" name="Google Shape;70;p3"/>
              <p:cNvSpPr/>
              <p:nvPr/>
            </p:nvSpPr>
            <p:spPr>
              <a:xfrm>
                <a:off x="7367299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1" name="Google Shape;71;p3"/>
            <p:cNvGrpSpPr/>
            <p:nvPr/>
          </p:nvGrpSpPr>
          <p:grpSpPr>
            <a:xfrm>
              <a:off x="7959516" y="3354008"/>
              <a:ext cx="409500" cy="1789500"/>
              <a:chOff x="7959516" y="3354008"/>
              <a:chExt cx="409500" cy="1789500"/>
            </a:xfrm>
          </p:grpSpPr>
          <p:sp>
            <p:nvSpPr>
              <p:cNvPr id="72" name="Google Shape;72;p3"/>
              <p:cNvSpPr/>
              <p:nvPr/>
            </p:nvSpPr>
            <p:spPr>
              <a:xfrm>
                <a:off x="7959516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3" name="Google Shape;73;p3"/>
              <p:cNvSpPr/>
              <p:nvPr/>
            </p:nvSpPr>
            <p:spPr>
              <a:xfrm>
                <a:off x="7959516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4" name="Google Shape;74;p3"/>
              <p:cNvSpPr/>
              <p:nvPr/>
            </p:nvSpPr>
            <p:spPr>
              <a:xfrm>
                <a:off x="7959516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5" name="Google Shape;75;p3"/>
              <p:cNvSpPr/>
              <p:nvPr/>
            </p:nvSpPr>
            <p:spPr>
              <a:xfrm>
                <a:off x="7959516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76" name="Google Shape;76;p3"/>
            <p:cNvGrpSpPr/>
            <p:nvPr/>
          </p:nvGrpSpPr>
          <p:grpSpPr>
            <a:xfrm>
              <a:off x="8551731" y="2904008"/>
              <a:ext cx="409500" cy="2239500"/>
              <a:chOff x="8551731" y="2904008"/>
              <a:chExt cx="409500" cy="2239500"/>
            </a:xfrm>
          </p:grpSpPr>
          <p:sp>
            <p:nvSpPr>
              <p:cNvPr id="77" name="Google Shape;77;p3"/>
              <p:cNvSpPr/>
              <p:nvPr/>
            </p:nvSpPr>
            <p:spPr>
              <a:xfrm>
                <a:off x="8551731" y="4253708"/>
                <a:ext cx="409500" cy="8898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8" name="Google Shape;78;p3"/>
              <p:cNvSpPr/>
              <p:nvPr/>
            </p:nvSpPr>
            <p:spPr>
              <a:xfrm>
                <a:off x="8551731" y="3354008"/>
                <a:ext cx="409500" cy="178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79" name="Google Shape;79;p3"/>
              <p:cNvSpPr/>
              <p:nvPr/>
            </p:nvSpPr>
            <p:spPr>
              <a:xfrm>
                <a:off x="8551731" y="3804008"/>
                <a:ext cx="409500" cy="13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0" name="Google Shape;80;p3"/>
              <p:cNvSpPr/>
              <p:nvPr/>
            </p:nvSpPr>
            <p:spPr>
              <a:xfrm>
                <a:off x="8551731" y="2904008"/>
                <a:ext cx="409500" cy="22395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81" name="Google Shape;81;p3"/>
              <p:cNvSpPr/>
              <p:nvPr/>
            </p:nvSpPr>
            <p:spPr>
              <a:xfrm>
                <a:off x="8551731" y="4703408"/>
                <a:ext cx="409500" cy="440100"/>
              </a:xfrm>
              <a:prstGeom prst="round2SameRect">
                <a:avLst>
                  <a:gd fmla="val 50000" name="adj1"/>
                  <a:gd fmla="val 0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82" name="Google Shape;82;p3"/>
          <p:cNvSpPr txBox="1"/>
          <p:nvPr>
            <p:ph type="title"/>
          </p:nvPr>
        </p:nvSpPr>
        <p:spPr>
          <a:xfrm>
            <a:off x="824000" y="1613825"/>
            <a:ext cx="58578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3" name="Google Shape;83;p3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8" name="Google Shape;88;p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9" name="Google Shape;89;p4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0" name="Google Shape;90;p4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6" name="Google Shape;96;p5"/>
          <p:cNvSpPr txBox="1"/>
          <p:nvPr>
            <p:ph idx="1" type="body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7" name="Google Shape;97;p5"/>
          <p:cNvSpPr txBox="1"/>
          <p:nvPr>
            <p:ph idx="2" type="body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5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4" name="Google Shape;104;p6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9" name="Google Shape;109;p7"/>
          <p:cNvSpPr txBox="1"/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10" name="Google Shape;110;p7"/>
          <p:cNvSpPr txBox="1"/>
          <p:nvPr>
            <p:ph idx="1" type="body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11" name="Google Shape;111;p7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dk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fmla="val 19376841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fmla="val 5699893" name="adj1"/>
                  <a:gd fmla="val 12313574" name="adj2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  <p:sp>
        <p:nvSpPr>
          <p:cNvPr id="125" name="Google Shape;125;p8"/>
          <p:cNvSpPr txBox="1"/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26" name="Google Shape;126;p8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1" name="Google Shape;131;p9"/>
          <p:cNvSpPr txBox="1"/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32" name="Google Shape;132;p9"/>
          <p:cNvSpPr txBox="1"/>
          <p:nvPr>
            <p:ph idx="1" type="subTitle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33" name="Google Shape;133;p9"/>
          <p:cNvSpPr txBox="1"/>
          <p:nvPr>
            <p:ph idx="2" type="body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34" name="Google Shape;134;p9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fmla="val 10792838" name="adj1"/>
                <a:gd fmla="val 16200000" name="adj2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39" name="Google Shape;139;p10"/>
          <p:cNvSpPr txBox="1"/>
          <p:nvPr>
            <p:ph idx="1" type="body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40" name="Google Shape;140;p10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mentu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b="1" sz="2800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/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lnSpc>
                <a:spcPct val="12222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7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Conjunto de datos de pacientes hepáticos de la India</a:t>
            </a:r>
            <a:endParaRPr sz="27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b="0" sz="1700">
              <a:solidFill>
                <a:srgbClr val="41454F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13"/>
          <p:cNvSpPr txBox="1"/>
          <p:nvPr>
            <p:ph idx="1" type="subTitle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>
                <a:solidFill>
                  <a:srgbClr val="000000"/>
                </a:solidFill>
              </a:rPr>
              <a:t>Nombre: </a:t>
            </a:r>
            <a:r>
              <a:rPr lang="es-419">
                <a:solidFill>
                  <a:srgbClr val="000000"/>
                </a:solidFill>
              </a:rPr>
              <a:t>Gabriel Valdivia</a:t>
            </a:r>
            <a:endParaRPr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Introducción</a:t>
            </a:r>
            <a:r>
              <a:rPr lang="es-419"/>
              <a:t>  y objetivo</a:t>
            </a:r>
            <a:endParaRPr/>
          </a:p>
        </p:txBody>
      </p:sp>
      <p:sp>
        <p:nvSpPr>
          <p:cNvPr id="284" name="Google Shape;284;p14"/>
          <p:cNvSpPr txBox="1"/>
          <p:nvPr>
            <p:ph idx="1" type="body"/>
          </p:nvPr>
        </p:nvSpPr>
        <p:spPr>
          <a:xfrm>
            <a:off x="454400" y="1746250"/>
            <a:ext cx="40362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presente proyecto tiene como objetivo desarrollar un modelo de Machine Learning capaz de clasificar a pacientes hepáticos con base en sus características clínicas. Utilizando técnicas de análisis exploratorio, preprocesamiento de datos y distintos algoritmos de clasificación, buscamos identificar patrones que permitan predecir si un paciente se encuentra en riesgo o no, con el fin de apoyar decisiones médicas tempranas y eficientes.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El dataset utilizado corresponde a información de pacientes indios con enfermedades hepáticas, el cual incluye variables como edad, niveles de bilirrubina, albúmina, entre otros factores biológicos.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4"/>
          <p:cNvSpPr txBox="1"/>
          <p:nvPr/>
        </p:nvSpPr>
        <p:spPr>
          <a:xfrm>
            <a:off x="4758125" y="1746250"/>
            <a:ext cx="3822300" cy="230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</a:pPr>
            <a: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Realizar un análisis exploratorio y visualización de las variables más relevantes.</a:t>
            </a:r>
            <a:b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</a:pPr>
            <a: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Pre Procesar y transformar adecuadamente los datos para el entrenamiento.</a:t>
            </a:r>
            <a:b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</a:pPr>
            <a: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Evaluar distintos modelos de clasificación como KNN, Regresión Logística, Random Forest, XGBoost y LightGBM.</a:t>
            </a:r>
            <a:b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</a:pPr>
            <a: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Optimizar hiper parámetros con Optuna.</a:t>
            </a:r>
            <a:b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</a:pPr>
            <a: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Generar métricas de evaluación como matriz de confusión, curva ROC y AUC.</a:t>
            </a:r>
            <a:b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</a:b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  <a:p>
            <a:pPr indent="-2794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00"/>
              <a:buFont typeface="Nunito"/>
              <a:buChar char="●"/>
            </a:pPr>
            <a:r>
              <a:rPr lang="es-419" sz="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Exportar reportes y modelos para facilitar su análisis y reutilización.</a:t>
            </a:r>
            <a:endParaRPr sz="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15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>
                <a:solidFill>
                  <a:srgbClr val="41454F"/>
                </a:solidFill>
                <a:latin typeface="Roboto"/>
                <a:ea typeface="Roboto"/>
                <a:cs typeface="Roboto"/>
                <a:sym typeface="Roboto"/>
              </a:rPr>
              <a:t>Descripción del conjunto de datos</a:t>
            </a:r>
            <a:endParaRPr/>
          </a:p>
        </p:txBody>
      </p:sp>
      <p:sp>
        <p:nvSpPr>
          <p:cNvPr id="291" name="Google Shape;291;p15"/>
          <p:cNvSpPr txBox="1"/>
          <p:nvPr>
            <p:ph idx="1" type="body"/>
          </p:nvPr>
        </p:nvSpPr>
        <p:spPr>
          <a:xfrm>
            <a:off x="1264475" y="1636125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2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s-419" sz="1200">
                <a:solidFill>
                  <a:srgbClr val="202124"/>
                </a:solidFill>
                <a:latin typeface="Arial"/>
                <a:ea typeface="Arial"/>
                <a:cs typeface="Arial"/>
                <a:sym typeface="Arial"/>
              </a:rPr>
              <a:t>Información de atributos</a:t>
            </a:r>
            <a:endParaRPr b="1" sz="1200">
              <a:solidFill>
                <a:srgbClr val="20212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240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edad</a:t>
            </a: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Edad del paciente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género</a:t>
            </a: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Género del paciente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tot_bilirubin</a:t>
            </a: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Bilirrubina total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bilirrubina directa</a:t>
            </a: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Bilirrubina directa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alkphos</a:t>
            </a: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Fosfotasa alcalina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sgpt</a:t>
            </a: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Alamina aminotransferasa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Aspartato</a:t>
            </a: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aminotransferasa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tot_proteins</a:t>
            </a: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Proteínas totales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albúmina </a:t>
            </a: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Albúmina</a:t>
            </a:r>
            <a:endParaRPr i="1"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i="1"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ag_ratio</a:t>
            </a: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 Relación de albúmina y globulina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273" lvl="0" marL="457200" rtl="0" algn="l">
              <a:spcBef>
                <a:spcPts val="0"/>
              </a:spcBef>
              <a:spcAft>
                <a:spcPts val="0"/>
              </a:spcAft>
              <a:buClr>
                <a:srgbClr val="3C4043"/>
              </a:buClr>
              <a:buSzPct val="100000"/>
              <a:buFont typeface="Arial"/>
              <a:buAutoNum type="arabicPeriod"/>
            </a:pPr>
            <a:r>
              <a:rPr lang="es-419" sz="1050">
                <a:solidFill>
                  <a:srgbClr val="3C4043"/>
                </a:solidFill>
                <a:latin typeface="Arial"/>
                <a:ea typeface="Arial"/>
                <a:cs typeface="Arial"/>
                <a:sym typeface="Arial"/>
              </a:rPr>
              <a:t>is_patient Campo selector utilizado para dividir los datos en dos conjuntos (etiquetados por los expertos)</a:t>
            </a:r>
            <a:endParaRPr sz="1050">
              <a:solidFill>
                <a:srgbClr val="3C404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2400"/>
              </a:spcBef>
              <a:spcAft>
                <a:spcPts val="1200"/>
              </a:spcAft>
              <a:buNone/>
            </a:pPr>
            <a:r>
              <a:rPr lang="es-419"/>
              <a:t>https://www.kaggle.com/datasets/jeevannagaraj/indian-liver-patient-dataset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>
                <a:solidFill>
                  <a:srgbClr val="41454F"/>
                </a:solidFill>
                <a:latin typeface="Roboto"/>
                <a:ea typeface="Roboto"/>
                <a:cs typeface="Roboto"/>
                <a:sym typeface="Roboto"/>
              </a:rPr>
              <a:t>Principales análisis y hallazgos</a:t>
            </a:r>
            <a:endParaRPr/>
          </a:p>
        </p:txBody>
      </p:sp>
      <p:sp>
        <p:nvSpPr>
          <p:cNvPr id="297" name="Google Shape;297;p16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Modelos probados y resultados</a:t>
            </a:r>
            <a:endParaRPr/>
          </a:p>
          <a:p>
            <a:pPr indent="0" lvl="0" marL="0" rtl="0" algn="l">
              <a:lnSpc>
                <a:spcPct val="135714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1. KNN Classifier :  0.64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2. Logistic Regression : 0.65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3. Random Forest Classifier :0.62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4.LightGBM para </a:t>
            </a: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Accuracy: 0.64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5. SVM para </a:t>
            </a: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Accuracy:0.6</a:t>
            </a: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6 .</a:t>
            </a: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XGBOOST para </a:t>
            </a: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clasificación</a:t>
            </a:r>
            <a:r>
              <a:rPr lang="es-419" sz="1050">
                <a:solidFill>
                  <a:srgbClr val="202124"/>
                </a:solidFill>
                <a:latin typeface="Roboto"/>
                <a:ea typeface="Roboto"/>
                <a:cs typeface="Roboto"/>
                <a:sym typeface="Roboto"/>
              </a:rPr>
              <a:t> Accuracy: 0.62</a:t>
            </a:r>
            <a:endParaRPr sz="1050">
              <a:solidFill>
                <a:srgbClr val="20212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16"/>
          <p:cNvSpPr txBox="1"/>
          <p:nvPr/>
        </p:nvSpPr>
        <p:spPr>
          <a:xfrm>
            <a:off x="5072725" y="1974025"/>
            <a:ext cx="2925600" cy="195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Hallazgos: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La variables del dataset no tienen suficiente correlación con el target (is_patient), el modelo no tiene de dónde aprender.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Poco </a:t>
            </a: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balanceado</a:t>
            </a: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 en el target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000">
                <a:latin typeface="Roboto"/>
                <a:ea typeface="Roboto"/>
                <a:cs typeface="Roboto"/>
                <a:sym typeface="Roboto"/>
              </a:rPr>
              <a:t>Si el dataset es chico, el modelo no tiene suficiente variedad para generalizar.</a:t>
            </a:r>
            <a:endParaRPr sz="1000"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17"/>
          <p:cNvSpPr txBox="1"/>
          <p:nvPr>
            <p:ph idx="1" type="body"/>
          </p:nvPr>
        </p:nvSpPr>
        <p:spPr>
          <a:xfrm>
            <a:off x="6622050" y="1300950"/>
            <a:ext cx="18381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Analizando el </a:t>
            </a:r>
            <a:r>
              <a:rPr lang="es-419"/>
              <a:t>gráfico</a:t>
            </a:r>
            <a:r>
              <a:rPr lang="es-419"/>
              <a:t> de </a:t>
            </a:r>
            <a:r>
              <a:rPr lang="es-419"/>
              <a:t>correlación</a:t>
            </a:r>
            <a:r>
              <a:rPr lang="es-419"/>
              <a:t> , se puede visualizar que son pocos los datos que dan una </a:t>
            </a:r>
            <a:r>
              <a:rPr lang="es-419"/>
              <a:t>relación que ayudan a predecir en los modelos ya que no está balanceado </a:t>
            </a:r>
            <a:r>
              <a:rPr lang="es-419"/>
              <a:t> </a:t>
            </a:r>
            <a:endParaRPr/>
          </a:p>
        </p:txBody>
      </p:sp>
      <p:pic>
        <p:nvPicPr>
          <p:cNvPr id="304" name="Google Shape;304;p17" title="correlacion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37500" y="589163"/>
            <a:ext cx="4956475" cy="39651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8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Mejor modelo Logistic Regression</a:t>
            </a:r>
            <a:endParaRPr/>
          </a:p>
        </p:txBody>
      </p:sp>
      <p:sp>
        <p:nvSpPr>
          <p:cNvPr id="310" name="Google Shape;310;p18"/>
          <p:cNvSpPr txBox="1"/>
          <p:nvPr>
            <p:ph idx="1" type="body"/>
          </p:nvPr>
        </p:nvSpPr>
        <p:spPr>
          <a:xfrm>
            <a:off x="6716425" y="1990050"/>
            <a:ext cx="16179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Como mejor modelo de todos este tiene menos errores en predecir los pacientes con </a:t>
            </a:r>
            <a:r>
              <a:rPr lang="es-419"/>
              <a:t>hepáticos</a:t>
            </a:r>
            <a:endParaRPr/>
          </a:p>
        </p:txBody>
      </p:sp>
      <p:pic>
        <p:nvPicPr>
          <p:cNvPr id="311" name="Google Shape;311;p18" title="matriz_conficion_Log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2325" y="1684313"/>
            <a:ext cx="4204099" cy="3153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9"/>
          <p:cNvSpPr txBox="1"/>
          <p:nvPr>
            <p:ph idx="1" type="body"/>
          </p:nvPr>
        </p:nvSpPr>
        <p:spPr>
          <a:xfrm>
            <a:off x="6968100" y="1510300"/>
            <a:ext cx="19797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El modelo de Regresión Logística demuestra una capacidad aceptable para distinguir entre pacientes y no pacientes.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 sz="11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Esto implica que el modelo tiene una capacidad razonable para diferenciar correctamente entre las clases, aunque aún hay espacio para mejorar su precisión y sensibilidad</a:t>
            </a:r>
            <a:endParaRPr sz="11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7" name="Google Shape;317;p19" title="Curva_roc_logistic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87575" y="511200"/>
            <a:ext cx="5780526" cy="4335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0"/>
          <p:cNvSpPr txBox="1"/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-419">
                <a:solidFill>
                  <a:srgbClr val="41454F"/>
                </a:solidFill>
                <a:latin typeface="Roboto"/>
                <a:ea typeface="Roboto"/>
                <a:cs typeface="Roboto"/>
                <a:sym typeface="Roboto"/>
              </a:rPr>
              <a:t>Conclusiones y recomendaciones</a:t>
            </a:r>
            <a:endParaRPr/>
          </a:p>
        </p:txBody>
      </p:sp>
      <p:sp>
        <p:nvSpPr>
          <p:cNvPr id="323" name="Google Shape;323;p20"/>
          <p:cNvSpPr txBox="1"/>
          <p:nvPr>
            <p:ph idx="1" type="body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Los modelos desarrollados muestran un desempeño limitado con una precisión y AUC por debajo de 0.7.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Esto se puede deber a la baja correlación entre las variables del conjunto de datos y la variable objetivo, así como al posible desequilibrio en las clases, lo que dificulta que los modelos aprendan patrones significativos.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s-419"/>
              <a:t>Como </a:t>
            </a:r>
            <a:r>
              <a:rPr lang="es-419"/>
              <a:t>recomendación</a:t>
            </a:r>
            <a:r>
              <a:rPr lang="es-419"/>
              <a:t> obtener </a:t>
            </a:r>
            <a:r>
              <a:rPr lang="es-419"/>
              <a:t>más</a:t>
            </a:r>
            <a:r>
              <a:rPr lang="es-419"/>
              <a:t> datos para mejorar el balanceo y subir la </a:t>
            </a:r>
            <a:r>
              <a:rPr lang="es-419"/>
              <a:t>precisión</a:t>
            </a:r>
            <a:r>
              <a:rPr lang="es-419"/>
              <a:t> 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