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72" r:id="rId9"/>
    <p:sldId id="263" r:id="rId10"/>
    <p:sldId id="264" r:id="rId11"/>
    <p:sldId id="266" r:id="rId12"/>
    <p:sldId id="275" r:id="rId13"/>
    <p:sldId id="281" r:id="rId14"/>
    <p:sldId id="271" r:id="rId15"/>
    <p:sldId id="273" r:id="rId16"/>
    <p:sldId id="267" r:id="rId17"/>
    <p:sldId id="268" r:id="rId18"/>
    <p:sldId id="279" r:id="rId19"/>
    <p:sldId id="280" r:id="rId20"/>
    <p:sldId id="269" r:id="rId21"/>
    <p:sldId id="270" r:id="rId22"/>
    <p:sldId id="274" r:id="rId23"/>
    <p:sldId id="276" r:id="rId24"/>
    <p:sldId id="277" r:id="rId25"/>
    <p:sldId id="278"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99FF6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707" autoAdjust="0"/>
  </p:normalViewPr>
  <p:slideViewPr>
    <p:cSldViewPr snapToGrid="0">
      <p:cViewPr>
        <p:scale>
          <a:sx n="118" d="100"/>
          <a:sy n="118" d="100"/>
        </p:scale>
        <p:origin x="318"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Arial"/>
                <a:ea typeface="Arial"/>
                <a:cs typeface="Arial"/>
                <a:sym typeface="Arial"/>
              </a:rPr>
              <a:t>‹Nº›</a:t>
            </a:fld>
            <a:endParaRPr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59583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7371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5841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57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9503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3" name="Google Shape;1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8133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6107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7" name="Google Shape;1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7492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dirty="0"/>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rot="10800000" flipH="1">
            <a:off x="0" y="0"/>
            <a:ext cx="7122017" cy="1210614"/>
          </a:xfrm>
          <a:prstGeom prst="rtTriangle">
            <a:avLst/>
          </a:prstGeom>
          <a:solidFill>
            <a:srgbClr val="B71222"/>
          </a:solidFill>
          <a:ln w="12700" cap="flat" cmpd="sng">
            <a:solidFill>
              <a:srgbClr val="B7122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89" name="Google Shape;89;p13"/>
          <p:cNvSpPr/>
          <p:nvPr/>
        </p:nvSpPr>
        <p:spPr>
          <a:xfrm rot="10800000">
            <a:off x="4919730" y="0"/>
            <a:ext cx="7272270" cy="1210614"/>
          </a:xfrm>
          <a:prstGeom prst="rtTriangle">
            <a:avLst/>
          </a:prstGeom>
          <a:solidFill>
            <a:srgbClr val="00735F"/>
          </a:solidFill>
          <a:ln w="12700" cap="flat" cmpd="sng">
            <a:solidFill>
              <a:srgbClr val="0073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90" name="Google Shape;90;p13"/>
          <p:cNvSpPr/>
          <p:nvPr/>
        </p:nvSpPr>
        <p:spPr>
          <a:xfrm flipH="1">
            <a:off x="4340180" y="5705341"/>
            <a:ext cx="7851820" cy="1152659"/>
          </a:xfrm>
          <a:prstGeom prst="rtTriangle">
            <a:avLst/>
          </a:prstGeom>
          <a:solidFill>
            <a:srgbClr val="01CF91"/>
          </a:solidFill>
          <a:ln w="12700" cap="flat" cmpd="sng">
            <a:solidFill>
              <a:srgbClr val="01CF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91" name="Google Shape;91;p13"/>
          <p:cNvSpPr/>
          <p:nvPr/>
        </p:nvSpPr>
        <p:spPr>
          <a:xfrm>
            <a:off x="0" y="5705341"/>
            <a:ext cx="6941712" cy="1152659"/>
          </a:xfrm>
          <a:prstGeom prst="rtTriangle">
            <a:avLst/>
          </a:prstGeom>
          <a:solidFill>
            <a:srgbClr val="00164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pic>
        <p:nvPicPr>
          <p:cNvPr id="92" name="Google Shape;92;p13"/>
          <p:cNvPicPr preferRelativeResize="0"/>
          <p:nvPr/>
        </p:nvPicPr>
        <p:blipFill rotWithShape="1">
          <a:blip r:embed="rId3">
            <a:alphaModFix/>
          </a:blip>
          <a:srcRect/>
          <a:stretch/>
        </p:blipFill>
        <p:spPr>
          <a:xfrm>
            <a:off x="9247032" y="6120998"/>
            <a:ext cx="2749510" cy="565481"/>
          </a:xfrm>
          <a:prstGeom prst="rect">
            <a:avLst/>
          </a:prstGeom>
          <a:noFill/>
          <a:ln>
            <a:noFill/>
          </a:ln>
        </p:spPr>
      </p:pic>
      <p:sp>
        <p:nvSpPr>
          <p:cNvPr id="93" name="Google Shape;93;p13"/>
          <p:cNvSpPr txBox="1"/>
          <p:nvPr/>
        </p:nvSpPr>
        <p:spPr>
          <a:xfrm>
            <a:off x="964446" y="2043203"/>
            <a:ext cx="5532315" cy="17542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5400" b="1" dirty="0">
                <a:solidFill>
                  <a:schemeClr val="dk1"/>
                </a:solidFill>
              </a:rPr>
              <a:t>CONTABILIDAD</a:t>
            </a:r>
          </a:p>
          <a:p>
            <a:pPr marL="0" marR="0" lvl="0" indent="0" algn="ctr" rtl="0">
              <a:spcBef>
                <a:spcPts val="0"/>
              </a:spcBef>
              <a:spcAft>
                <a:spcPts val="0"/>
              </a:spcAft>
              <a:buNone/>
            </a:pPr>
            <a:r>
              <a:rPr lang="es-ES" sz="5400" b="1" dirty="0">
                <a:solidFill>
                  <a:schemeClr val="dk1"/>
                </a:solidFill>
              </a:rPr>
              <a:t> BÁSICA</a:t>
            </a:r>
            <a:endParaRPr sz="5400" b="1" i="0" u="none" strike="noStrike" cap="none" dirty="0">
              <a:solidFill>
                <a:schemeClr val="dk1"/>
              </a:solidFill>
              <a:latin typeface="Arial"/>
              <a:ea typeface="Arial"/>
              <a:cs typeface="Arial"/>
              <a:sym typeface="Arial"/>
            </a:endParaRPr>
          </a:p>
        </p:txBody>
      </p:sp>
      <p:sp>
        <p:nvSpPr>
          <p:cNvPr id="94" name="Google Shape;94;p13"/>
          <p:cNvSpPr txBox="1"/>
          <p:nvPr/>
        </p:nvSpPr>
        <p:spPr>
          <a:xfrm>
            <a:off x="2280242" y="4489815"/>
            <a:ext cx="36768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dirty="0">
                <a:solidFill>
                  <a:schemeClr val="dk1"/>
                </a:solidFill>
              </a:rPr>
              <a:t>CURSO-TALLER</a:t>
            </a:r>
            <a:endParaRPr sz="2800" dirty="0">
              <a:solidFill>
                <a:schemeClr val="dk1"/>
              </a:solidFill>
              <a:latin typeface="Arial"/>
              <a:ea typeface="Arial"/>
              <a:cs typeface="Arial"/>
              <a:sym typeface="Arial"/>
            </a:endParaRPr>
          </a:p>
        </p:txBody>
      </p:sp>
      <p:pic>
        <p:nvPicPr>
          <p:cNvPr id="95" name="Google Shape;95;p13"/>
          <p:cNvPicPr preferRelativeResize="0"/>
          <p:nvPr/>
        </p:nvPicPr>
        <p:blipFill>
          <a:blip r:embed="rId4">
            <a:alphaModFix/>
          </a:blip>
          <a:stretch>
            <a:fillRect/>
          </a:stretch>
        </p:blipFill>
        <p:spPr>
          <a:xfrm>
            <a:off x="7036481" y="2208221"/>
            <a:ext cx="4841900" cy="29152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67B5283-74FA-48BB-BC8F-A687117A7555}"/>
              </a:ext>
            </a:extLst>
          </p:cNvPr>
          <p:cNvSpPr>
            <a:spLocks noGrp="1"/>
          </p:cNvSpPr>
          <p:nvPr>
            <p:ph type="ctrTitle"/>
          </p:nvPr>
        </p:nvSpPr>
        <p:spPr>
          <a:xfrm>
            <a:off x="3958337" y="93893"/>
            <a:ext cx="4243754" cy="987791"/>
          </a:xfrm>
        </p:spPr>
        <p:txBody>
          <a:bodyPr/>
          <a:lstStyle/>
          <a:p>
            <a:r>
              <a:rPr lang="es-MX" dirty="0"/>
              <a:t>Libro Diario</a:t>
            </a:r>
          </a:p>
        </p:txBody>
      </p:sp>
      <p:pic>
        <p:nvPicPr>
          <p:cNvPr id="4" name="Google Shape;118;p16">
            <a:extLst>
              <a:ext uri="{FF2B5EF4-FFF2-40B4-BE49-F238E27FC236}">
                <a16:creationId xmlns="" xmlns:a16="http://schemas.microsoft.com/office/drawing/2014/main" id="{AAE3A72D-7A5A-41FF-BB79-F6E99E57C1A3}"/>
              </a:ext>
            </a:extLst>
          </p:cNvPr>
          <p:cNvPicPr preferRelativeResize="0"/>
          <p:nvPr/>
        </p:nvPicPr>
        <p:blipFill rotWithShape="1">
          <a:blip r:embed="rId2">
            <a:alphaModFix/>
          </a:blip>
          <a:srcRect/>
          <a:stretch/>
        </p:blipFill>
        <p:spPr>
          <a:xfrm>
            <a:off x="9849555" y="6284890"/>
            <a:ext cx="2123503" cy="436733"/>
          </a:xfrm>
          <a:prstGeom prst="rect">
            <a:avLst/>
          </a:prstGeom>
          <a:noFill/>
          <a:ln>
            <a:noFill/>
          </a:ln>
        </p:spPr>
      </p:pic>
      <p:sp>
        <p:nvSpPr>
          <p:cNvPr id="5" name="Google Shape;139;p19">
            <a:extLst>
              <a:ext uri="{FF2B5EF4-FFF2-40B4-BE49-F238E27FC236}">
                <a16:creationId xmlns="" xmlns:a16="http://schemas.microsoft.com/office/drawing/2014/main" id="{869241C3-C4A0-4606-A156-6BAF8461FEED}"/>
              </a:ext>
            </a:extLst>
          </p:cNvPr>
          <p:cNvSpPr/>
          <p:nvPr/>
        </p:nvSpPr>
        <p:spPr>
          <a:xfrm>
            <a:off x="0" y="5705341"/>
            <a:ext cx="6941712" cy="1152659"/>
          </a:xfrm>
          <a:prstGeom prst="rtTriangle">
            <a:avLst/>
          </a:prstGeom>
          <a:solidFill>
            <a:srgbClr val="00164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6" name="Google Shape;126;p17">
            <a:extLst>
              <a:ext uri="{FF2B5EF4-FFF2-40B4-BE49-F238E27FC236}">
                <a16:creationId xmlns="" xmlns:a16="http://schemas.microsoft.com/office/drawing/2014/main" id="{04C2158F-3B52-4183-B126-7BC1D28D601C}"/>
              </a:ext>
            </a:extLst>
          </p:cNvPr>
          <p:cNvSpPr/>
          <p:nvPr/>
        </p:nvSpPr>
        <p:spPr>
          <a:xfrm flipH="1">
            <a:off x="4340180" y="5705341"/>
            <a:ext cx="7851820" cy="1152659"/>
          </a:xfrm>
          <a:prstGeom prst="rtTriangle">
            <a:avLst/>
          </a:prstGeom>
          <a:solidFill>
            <a:srgbClr val="01CF91"/>
          </a:solidFill>
          <a:ln w="12700" cap="flat" cmpd="sng">
            <a:solidFill>
              <a:srgbClr val="01CF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8" name="Google Shape;110;p15">
            <a:extLst>
              <a:ext uri="{FF2B5EF4-FFF2-40B4-BE49-F238E27FC236}">
                <a16:creationId xmlns="" xmlns:a16="http://schemas.microsoft.com/office/drawing/2014/main" id="{0D6C8354-9D2F-4955-A610-9C6DA4FE4947}"/>
              </a:ext>
            </a:extLst>
          </p:cNvPr>
          <p:cNvPicPr preferRelativeResize="0"/>
          <p:nvPr/>
        </p:nvPicPr>
        <p:blipFill rotWithShape="1">
          <a:blip r:embed="rId2">
            <a:alphaModFix/>
          </a:blip>
          <a:srcRect/>
          <a:stretch/>
        </p:blipFill>
        <p:spPr>
          <a:xfrm>
            <a:off x="9836676" y="6156101"/>
            <a:ext cx="2123503" cy="436733"/>
          </a:xfrm>
          <a:prstGeom prst="rect">
            <a:avLst/>
          </a:prstGeom>
          <a:noFill/>
          <a:ln>
            <a:noFill/>
          </a:ln>
        </p:spPr>
      </p:pic>
      <p:sp>
        <p:nvSpPr>
          <p:cNvPr id="9" name="Subtítulo 2">
            <a:extLst>
              <a:ext uri="{FF2B5EF4-FFF2-40B4-BE49-F238E27FC236}">
                <a16:creationId xmlns="" xmlns:a16="http://schemas.microsoft.com/office/drawing/2014/main" id="{F663E573-153C-4080-8DD1-23E155CDEB0F}"/>
              </a:ext>
            </a:extLst>
          </p:cNvPr>
          <p:cNvSpPr>
            <a:spLocks noGrp="1"/>
          </p:cNvSpPr>
          <p:nvPr>
            <p:ph type="subTitle" idx="1"/>
          </p:nvPr>
        </p:nvSpPr>
        <p:spPr>
          <a:xfrm>
            <a:off x="1364566" y="920126"/>
            <a:ext cx="9659815" cy="987791"/>
          </a:xfrm>
        </p:spPr>
        <p:txBody>
          <a:bodyPr>
            <a:normAutofit/>
          </a:bodyPr>
          <a:lstStyle/>
          <a:p>
            <a:r>
              <a:rPr lang="es-MX" sz="2000" dirty="0"/>
              <a:t>En el libro diario se registran todos los hechos y operaciones contables mediante </a:t>
            </a:r>
            <a:r>
              <a:rPr lang="es-MX" sz="2000" b="1" dirty="0"/>
              <a:t>asientos contables. </a:t>
            </a:r>
          </a:p>
        </p:txBody>
      </p:sp>
      <p:pic>
        <p:nvPicPr>
          <p:cNvPr id="7170" name="Picture 2" descr="GENERALIDADES - Andy Gonzalez">
            <a:extLst>
              <a:ext uri="{FF2B5EF4-FFF2-40B4-BE49-F238E27FC236}">
                <a16:creationId xmlns="" xmlns:a16="http://schemas.microsoft.com/office/drawing/2014/main" id="{BEAB0A59-D267-4E7A-8268-AEC3CE2CE1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63" t="7379" r="3540" b="13606"/>
          <a:stretch/>
        </p:blipFill>
        <p:spPr bwMode="auto">
          <a:xfrm>
            <a:off x="2864454" y="2271059"/>
            <a:ext cx="5688704" cy="3666815"/>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 xmlns:a16="http://schemas.microsoft.com/office/drawing/2014/main" id="{C4063B49-F29A-4ED3-98F6-E84FD80F33F4}"/>
              </a:ext>
            </a:extLst>
          </p:cNvPr>
          <p:cNvSpPr txBox="1"/>
          <p:nvPr/>
        </p:nvSpPr>
        <p:spPr>
          <a:xfrm>
            <a:off x="389934" y="3583387"/>
            <a:ext cx="2264898" cy="1923604"/>
          </a:xfrm>
          <a:prstGeom prst="rect">
            <a:avLst/>
          </a:prstGeom>
          <a:solidFill>
            <a:schemeClr val="accent6">
              <a:lumMod val="20000"/>
              <a:lumOff val="80000"/>
            </a:schemeClr>
          </a:solidFill>
          <a:ln w="12700">
            <a:solidFill>
              <a:schemeClr val="accent6"/>
            </a:solidFill>
          </a:ln>
        </p:spPr>
        <p:txBody>
          <a:bodyPr wrap="square" rtlCol="0">
            <a:spAutoFit/>
          </a:bodyPr>
          <a:lstStyle/>
          <a:p>
            <a:pPr marL="342900" indent="-342900">
              <a:lnSpc>
                <a:spcPct val="150000"/>
              </a:lnSpc>
              <a:buAutoNum type="alphaUcParenR"/>
            </a:pPr>
            <a:r>
              <a:rPr lang="es-MX" dirty="0"/>
              <a:t>Número de cuenta</a:t>
            </a:r>
          </a:p>
          <a:p>
            <a:pPr marL="342900" indent="-342900">
              <a:lnSpc>
                <a:spcPct val="150000"/>
              </a:lnSpc>
              <a:buAutoNum type="alphaUcParenR"/>
            </a:pPr>
            <a:r>
              <a:rPr lang="es-MX" dirty="0"/>
              <a:t>Cuenta que se carga</a:t>
            </a:r>
          </a:p>
          <a:p>
            <a:pPr marL="342900" indent="-342900">
              <a:lnSpc>
                <a:spcPct val="150000"/>
              </a:lnSpc>
              <a:buAutoNum type="alphaUcParenR"/>
            </a:pPr>
            <a:r>
              <a:rPr lang="es-MX" dirty="0"/>
              <a:t>Cuenta que se abona</a:t>
            </a:r>
          </a:p>
          <a:p>
            <a:pPr marL="342900" indent="-342900">
              <a:lnSpc>
                <a:spcPct val="150000"/>
              </a:lnSpc>
              <a:buAutoNum type="alphaUcParenR"/>
            </a:pPr>
            <a:r>
              <a:rPr lang="es-MX" dirty="0"/>
              <a:t>Cantidades correspondientes</a:t>
            </a:r>
          </a:p>
          <a:p>
            <a:pPr marL="342900" indent="-342900">
              <a:buAutoNum type="alphaUcParenR"/>
            </a:pPr>
            <a:r>
              <a:rPr lang="es-MX" dirty="0"/>
              <a:t>Concepto del asiento </a:t>
            </a:r>
          </a:p>
        </p:txBody>
      </p:sp>
      <p:sp>
        <p:nvSpPr>
          <p:cNvPr id="11" name="CuadroTexto 10">
            <a:extLst>
              <a:ext uri="{FF2B5EF4-FFF2-40B4-BE49-F238E27FC236}">
                <a16:creationId xmlns="" xmlns:a16="http://schemas.microsoft.com/office/drawing/2014/main" id="{8AD238AA-7707-46ED-8DB0-FBC8AB784774}"/>
              </a:ext>
            </a:extLst>
          </p:cNvPr>
          <p:cNvSpPr txBox="1"/>
          <p:nvPr/>
        </p:nvSpPr>
        <p:spPr>
          <a:xfrm>
            <a:off x="244568" y="1518625"/>
            <a:ext cx="2555629" cy="1323439"/>
          </a:xfrm>
          <a:prstGeom prst="rect">
            <a:avLst/>
          </a:prstGeom>
          <a:solidFill>
            <a:schemeClr val="accent4">
              <a:lumMod val="20000"/>
              <a:lumOff val="80000"/>
            </a:schemeClr>
          </a:solidFill>
          <a:ln w="28575">
            <a:solidFill>
              <a:schemeClr val="accent4"/>
            </a:solidFill>
          </a:ln>
        </p:spPr>
        <p:txBody>
          <a:bodyPr wrap="square" rtlCol="0">
            <a:spAutoFit/>
          </a:bodyPr>
          <a:lstStyle/>
          <a:p>
            <a:r>
              <a:rPr lang="es-MX" sz="1600" dirty="0"/>
              <a:t>El libro diario nos informa del movimiento en sí, que cuentas han intervenido, la fecha, cantidades y el concepto de la operación. </a:t>
            </a:r>
          </a:p>
        </p:txBody>
      </p:sp>
      <p:pic>
        <p:nvPicPr>
          <p:cNvPr id="7172" name="Picture 4" descr="El Libro Mayor - Economia.WS">
            <a:extLst>
              <a:ext uri="{FF2B5EF4-FFF2-40B4-BE49-F238E27FC236}">
                <a16:creationId xmlns="" xmlns:a16="http://schemas.microsoft.com/office/drawing/2014/main" id="{88BB7266-6877-4F1F-BD6A-9266FABD1C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7415" y="1665198"/>
            <a:ext cx="3218688" cy="3666816"/>
          </a:xfrm>
          <a:prstGeom prst="rect">
            <a:avLst/>
          </a:prstGeom>
          <a:noFill/>
          <a:ln>
            <a:solidFill>
              <a:schemeClr val="accent4"/>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079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2;p18">
            <a:extLst>
              <a:ext uri="{FF2B5EF4-FFF2-40B4-BE49-F238E27FC236}">
                <a16:creationId xmlns="" xmlns:a16="http://schemas.microsoft.com/office/drawing/2014/main" id="{CE4E90BD-27DB-4C48-A8ED-40CDA1360230}"/>
              </a:ext>
            </a:extLst>
          </p:cNvPr>
          <p:cNvSpPr/>
          <p:nvPr/>
        </p:nvSpPr>
        <p:spPr>
          <a:xfrm rot="10800000" flipH="1">
            <a:off x="-98474" y="1"/>
            <a:ext cx="7122017" cy="1210614"/>
          </a:xfrm>
          <a:prstGeom prst="rtTriangle">
            <a:avLst/>
          </a:prstGeom>
          <a:solidFill>
            <a:srgbClr val="B71222"/>
          </a:solidFill>
          <a:ln w="12700" cap="flat" cmpd="sng">
            <a:solidFill>
              <a:srgbClr val="B7122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5" name="Google Shape;133;p18">
            <a:extLst>
              <a:ext uri="{FF2B5EF4-FFF2-40B4-BE49-F238E27FC236}">
                <a16:creationId xmlns="" xmlns:a16="http://schemas.microsoft.com/office/drawing/2014/main" id="{0C24E923-28C8-4F1F-8176-89B602425C57}"/>
              </a:ext>
            </a:extLst>
          </p:cNvPr>
          <p:cNvSpPr/>
          <p:nvPr/>
        </p:nvSpPr>
        <p:spPr>
          <a:xfrm rot="10800000">
            <a:off x="4919730" y="0"/>
            <a:ext cx="7272270" cy="1210614"/>
          </a:xfrm>
          <a:prstGeom prst="rtTriangle">
            <a:avLst/>
          </a:prstGeom>
          <a:solidFill>
            <a:srgbClr val="00735F"/>
          </a:solidFill>
          <a:ln w="12700" cap="flat" cmpd="sng">
            <a:solidFill>
              <a:srgbClr val="0073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000000"/>
              </a:solidFill>
              <a:latin typeface="Arial"/>
              <a:ea typeface="Arial"/>
              <a:cs typeface="Arial"/>
              <a:sym typeface="Arial"/>
            </a:endParaRPr>
          </a:p>
        </p:txBody>
      </p:sp>
      <p:pic>
        <p:nvPicPr>
          <p:cNvPr id="7" name="Google Shape;118;p16">
            <a:extLst>
              <a:ext uri="{FF2B5EF4-FFF2-40B4-BE49-F238E27FC236}">
                <a16:creationId xmlns="" xmlns:a16="http://schemas.microsoft.com/office/drawing/2014/main" id="{6AB2F1E8-8C19-4D03-BAB0-0118266ABEB7}"/>
              </a:ext>
            </a:extLst>
          </p:cNvPr>
          <p:cNvPicPr preferRelativeResize="0"/>
          <p:nvPr/>
        </p:nvPicPr>
        <p:blipFill rotWithShape="1">
          <a:blip r:embed="rId2">
            <a:alphaModFix/>
          </a:blip>
          <a:srcRect/>
          <a:stretch/>
        </p:blipFill>
        <p:spPr>
          <a:xfrm>
            <a:off x="9849555" y="6284890"/>
            <a:ext cx="2123503" cy="436733"/>
          </a:xfrm>
          <a:prstGeom prst="rect">
            <a:avLst/>
          </a:prstGeom>
          <a:noFill/>
          <a:ln>
            <a:noFill/>
          </a:ln>
        </p:spPr>
      </p:pic>
      <p:pic>
        <p:nvPicPr>
          <p:cNvPr id="9" name="Picture 2" descr="3ro DE CONTA: 2012">
            <a:extLst>
              <a:ext uri="{FF2B5EF4-FFF2-40B4-BE49-F238E27FC236}">
                <a16:creationId xmlns="" xmlns:a16="http://schemas.microsoft.com/office/drawing/2014/main" id="{E78E9955-6B1B-4CC3-9576-3CAA483443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4" t="2949" r="1961" b="2906"/>
          <a:stretch/>
        </p:blipFill>
        <p:spPr bwMode="auto">
          <a:xfrm>
            <a:off x="1912657" y="1328247"/>
            <a:ext cx="5280075" cy="5294268"/>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 xmlns:a16="http://schemas.microsoft.com/office/drawing/2014/main" id="{BC653203-6C96-438F-88EF-E07A3071EA47}"/>
              </a:ext>
            </a:extLst>
          </p:cNvPr>
          <p:cNvSpPr txBox="1"/>
          <p:nvPr/>
        </p:nvSpPr>
        <p:spPr>
          <a:xfrm>
            <a:off x="7460019" y="2006319"/>
            <a:ext cx="3946162" cy="1569660"/>
          </a:xfrm>
          <a:prstGeom prst="rect">
            <a:avLst/>
          </a:prstGeom>
          <a:solidFill>
            <a:schemeClr val="accent5">
              <a:lumMod val="20000"/>
              <a:lumOff val="80000"/>
            </a:schemeClr>
          </a:solidFill>
          <a:ln w="12700">
            <a:solidFill>
              <a:schemeClr val="accent5">
                <a:lumMod val="50000"/>
              </a:schemeClr>
            </a:solidFill>
          </a:ln>
        </p:spPr>
        <p:txBody>
          <a:bodyPr wrap="square" rtlCol="0">
            <a:spAutoFit/>
          </a:bodyPr>
          <a:lstStyle/>
          <a:p>
            <a:r>
              <a:rPr lang="es-MX" sz="1600" dirty="0"/>
              <a:t>Se realiza un traspaso de las cuentas T al libro diario. </a:t>
            </a:r>
          </a:p>
          <a:p>
            <a:r>
              <a:rPr lang="es-MX" sz="1600" dirty="0"/>
              <a:t>Las cuentas que se usaron en la operación 1 se registraran en el asiento 1, las cunetas de la operación 2 en el asiento 2 y así sucesivamente. </a:t>
            </a:r>
          </a:p>
        </p:txBody>
      </p:sp>
      <p:sp>
        <p:nvSpPr>
          <p:cNvPr id="10" name="CuadroTexto 9">
            <a:extLst>
              <a:ext uri="{FF2B5EF4-FFF2-40B4-BE49-F238E27FC236}">
                <a16:creationId xmlns="" xmlns:a16="http://schemas.microsoft.com/office/drawing/2014/main" id="{26E1FABD-5E6C-456E-A614-BD90636D95B4}"/>
              </a:ext>
            </a:extLst>
          </p:cNvPr>
          <p:cNvSpPr txBox="1"/>
          <p:nvPr/>
        </p:nvSpPr>
        <p:spPr>
          <a:xfrm>
            <a:off x="7764993" y="4371683"/>
            <a:ext cx="3336214" cy="523220"/>
          </a:xfrm>
          <a:prstGeom prst="rect">
            <a:avLst/>
          </a:prstGeom>
          <a:solidFill>
            <a:schemeClr val="accent6">
              <a:lumMod val="20000"/>
              <a:lumOff val="80000"/>
            </a:schemeClr>
          </a:solidFill>
          <a:ln>
            <a:solidFill>
              <a:schemeClr val="accent6"/>
            </a:solidFill>
          </a:ln>
        </p:spPr>
        <p:txBody>
          <a:bodyPr wrap="square" rtlCol="0">
            <a:spAutoFit/>
          </a:bodyPr>
          <a:lstStyle/>
          <a:p>
            <a:r>
              <a:rPr lang="es-MX" dirty="0"/>
              <a:t>Se respetan el cargo y abono de cada cuenta, así mismo también la cantidad. </a:t>
            </a:r>
          </a:p>
        </p:txBody>
      </p:sp>
    </p:spTree>
    <p:extLst>
      <p:ext uri="{BB962C8B-B14F-4D97-AF65-F5344CB8AC3E}">
        <p14:creationId xmlns:p14="http://schemas.microsoft.com/office/powerpoint/2010/main" val="1703203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18;p16">
            <a:extLst>
              <a:ext uri="{FF2B5EF4-FFF2-40B4-BE49-F238E27FC236}">
                <a16:creationId xmlns="" xmlns:a16="http://schemas.microsoft.com/office/drawing/2014/main" id="{F00CCACD-6AD1-4938-997E-06EE9FB5BC2D}"/>
              </a:ext>
            </a:extLst>
          </p:cNvPr>
          <p:cNvPicPr preferRelativeResize="0"/>
          <p:nvPr/>
        </p:nvPicPr>
        <p:blipFill rotWithShape="1">
          <a:blip r:embed="rId2">
            <a:alphaModFix/>
          </a:blip>
          <a:srcRect/>
          <a:stretch/>
        </p:blipFill>
        <p:spPr>
          <a:xfrm>
            <a:off x="9849555" y="6284890"/>
            <a:ext cx="2123503" cy="436733"/>
          </a:xfrm>
          <a:prstGeom prst="rect">
            <a:avLst/>
          </a:prstGeom>
          <a:noFill/>
          <a:ln>
            <a:noFill/>
          </a:ln>
        </p:spPr>
      </p:pic>
      <p:sp>
        <p:nvSpPr>
          <p:cNvPr id="5" name="Google Shape;139;p19">
            <a:extLst>
              <a:ext uri="{FF2B5EF4-FFF2-40B4-BE49-F238E27FC236}">
                <a16:creationId xmlns="" xmlns:a16="http://schemas.microsoft.com/office/drawing/2014/main" id="{985470F0-CBAB-4141-B7FF-6C1F27002DD7}"/>
              </a:ext>
            </a:extLst>
          </p:cNvPr>
          <p:cNvSpPr/>
          <p:nvPr/>
        </p:nvSpPr>
        <p:spPr>
          <a:xfrm>
            <a:off x="0" y="5705341"/>
            <a:ext cx="6941712" cy="1152659"/>
          </a:xfrm>
          <a:prstGeom prst="rtTriangle">
            <a:avLst/>
          </a:prstGeom>
          <a:solidFill>
            <a:srgbClr val="00164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6" name="Google Shape;126;p17">
            <a:extLst>
              <a:ext uri="{FF2B5EF4-FFF2-40B4-BE49-F238E27FC236}">
                <a16:creationId xmlns="" xmlns:a16="http://schemas.microsoft.com/office/drawing/2014/main" id="{7B2B6DB2-48CF-47F4-BB60-CF4B38F76B2B}"/>
              </a:ext>
            </a:extLst>
          </p:cNvPr>
          <p:cNvSpPr/>
          <p:nvPr/>
        </p:nvSpPr>
        <p:spPr>
          <a:xfrm flipH="1">
            <a:off x="4340180" y="5705341"/>
            <a:ext cx="7851820" cy="1152659"/>
          </a:xfrm>
          <a:prstGeom prst="rtTriangle">
            <a:avLst/>
          </a:prstGeom>
          <a:solidFill>
            <a:srgbClr val="01CF91"/>
          </a:solidFill>
          <a:ln w="12700" cap="flat" cmpd="sng">
            <a:solidFill>
              <a:srgbClr val="01CF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7" name="Google Shape;110;p15">
            <a:extLst>
              <a:ext uri="{FF2B5EF4-FFF2-40B4-BE49-F238E27FC236}">
                <a16:creationId xmlns="" xmlns:a16="http://schemas.microsoft.com/office/drawing/2014/main" id="{53E662B8-F2A3-476D-920C-2F15548FAB10}"/>
              </a:ext>
            </a:extLst>
          </p:cNvPr>
          <p:cNvPicPr preferRelativeResize="0"/>
          <p:nvPr/>
        </p:nvPicPr>
        <p:blipFill rotWithShape="1">
          <a:blip r:embed="rId2">
            <a:alphaModFix/>
          </a:blip>
          <a:srcRect/>
          <a:stretch/>
        </p:blipFill>
        <p:spPr>
          <a:xfrm>
            <a:off x="9836676" y="6156101"/>
            <a:ext cx="2123503" cy="436733"/>
          </a:xfrm>
          <a:prstGeom prst="rect">
            <a:avLst/>
          </a:prstGeom>
          <a:noFill/>
          <a:ln>
            <a:noFill/>
          </a:ln>
        </p:spPr>
      </p:pic>
      <p:sp>
        <p:nvSpPr>
          <p:cNvPr id="8" name="Subtítulo 2">
            <a:extLst>
              <a:ext uri="{FF2B5EF4-FFF2-40B4-BE49-F238E27FC236}">
                <a16:creationId xmlns="" xmlns:a16="http://schemas.microsoft.com/office/drawing/2014/main" id="{D81CA7BF-79BE-48B6-95E8-98C111E3958E}"/>
              </a:ext>
            </a:extLst>
          </p:cNvPr>
          <p:cNvSpPr>
            <a:spLocks noGrp="1"/>
          </p:cNvSpPr>
          <p:nvPr>
            <p:ph type="subTitle" idx="1"/>
          </p:nvPr>
        </p:nvSpPr>
        <p:spPr>
          <a:xfrm>
            <a:off x="840743" y="866727"/>
            <a:ext cx="10510514" cy="5289374"/>
          </a:xfrm>
        </p:spPr>
        <p:txBody>
          <a:bodyPr>
            <a:normAutofit/>
          </a:bodyPr>
          <a:lstStyle/>
          <a:p>
            <a:r>
              <a:rPr lang="es-MX" sz="3200" b="1" dirty="0"/>
              <a:t>Ejercicios de Diario y Mayor</a:t>
            </a:r>
          </a:p>
          <a:p>
            <a:pPr marL="565150" indent="-514350" algn="l">
              <a:lnSpc>
                <a:spcPct val="150000"/>
              </a:lnSpc>
              <a:buAutoNum type="arabicPeriod"/>
            </a:pPr>
            <a:r>
              <a:rPr lang="es-MX" sz="2800" dirty="0"/>
              <a:t>Vendemos $100,000 a nuestro cliente Juan. Nos paga al contado a través de banco. </a:t>
            </a:r>
          </a:p>
          <a:p>
            <a:pPr marL="565150" indent="-514350" algn="l">
              <a:lnSpc>
                <a:spcPct val="150000"/>
              </a:lnSpc>
              <a:buAutoNum type="arabicPeriod"/>
            </a:pPr>
            <a:r>
              <a:rPr lang="es-MX" sz="2800" dirty="0"/>
              <a:t>Compramos $30,000 al proveedor y pagamos 50% en efectivo y el resto quedo pendiente. </a:t>
            </a:r>
          </a:p>
          <a:p>
            <a:pPr marL="565150" indent="-514350" algn="l">
              <a:lnSpc>
                <a:spcPct val="150000"/>
              </a:lnSpc>
              <a:buAutoNum type="arabicPeriod"/>
            </a:pPr>
            <a:r>
              <a:rPr lang="es-MX" sz="2800" dirty="0"/>
              <a:t>Depositamos $20,000 en bancos. </a:t>
            </a:r>
          </a:p>
          <a:p>
            <a:pPr marL="565150" indent="-514350" algn="l">
              <a:lnSpc>
                <a:spcPct val="150000"/>
              </a:lnSpc>
              <a:buAutoNum type="arabicPeriod"/>
            </a:pPr>
            <a:r>
              <a:rPr lang="es-MX" sz="2800" dirty="0"/>
              <a:t>Vendemos $30,000 y giramos letra por el total del importe. </a:t>
            </a:r>
          </a:p>
        </p:txBody>
      </p:sp>
    </p:spTree>
    <p:extLst>
      <p:ext uri="{BB962C8B-B14F-4D97-AF65-F5344CB8AC3E}">
        <p14:creationId xmlns:p14="http://schemas.microsoft.com/office/powerpoint/2010/main" val="2744267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2;p18">
            <a:extLst>
              <a:ext uri="{FF2B5EF4-FFF2-40B4-BE49-F238E27FC236}">
                <a16:creationId xmlns="" xmlns:a16="http://schemas.microsoft.com/office/drawing/2014/main" id="{6B9A9655-8DC0-45C4-AF54-85C958E7054C}"/>
              </a:ext>
            </a:extLst>
          </p:cNvPr>
          <p:cNvSpPr/>
          <p:nvPr/>
        </p:nvSpPr>
        <p:spPr>
          <a:xfrm rot="10800000" flipH="1">
            <a:off x="-98474" y="1"/>
            <a:ext cx="7122017" cy="1210614"/>
          </a:xfrm>
          <a:prstGeom prst="rtTriangle">
            <a:avLst/>
          </a:prstGeom>
          <a:solidFill>
            <a:srgbClr val="B71222"/>
          </a:solidFill>
          <a:ln w="12700" cap="flat" cmpd="sng">
            <a:solidFill>
              <a:srgbClr val="B7122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5" name="Google Shape;133;p18">
            <a:extLst>
              <a:ext uri="{FF2B5EF4-FFF2-40B4-BE49-F238E27FC236}">
                <a16:creationId xmlns="" xmlns:a16="http://schemas.microsoft.com/office/drawing/2014/main" id="{B551EA7B-C18C-485D-A4C4-E0B0D4F53F08}"/>
              </a:ext>
            </a:extLst>
          </p:cNvPr>
          <p:cNvSpPr/>
          <p:nvPr/>
        </p:nvSpPr>
        <p:spPr>
          <a:xfrm rot="10800000">
            <a:off x="4919730" y="0"/>
            <a:ext cx="7272270" cy="1210614"/>
          </a:xfrm>
          <a:prstGeom prst="rtTriangle">
            <a:avLst/>
          </a:prstGeom>
          <a:solidFill>
            <a:srgbClr val="00735F"/>
          </a:solidFill>
          <a:ln w="12700" cap="flat" cmpd="sng">
            <a:solidFill>
              <a:srgbClr val="0073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000000"/>
              </a:solidFill>
              <a:latin typeface="Arial"/>
              <a:ea typeface="Arial"/>
              <a:cs typeface="Arial"/>
              <a:sym typeface="Arial"/>
            </a:endParaRPr>
          </a:p>
        </p:txBody>
      </p:sp>
      <p:pic>
        <p:nvPicPr>
          <p:cNvPr id="6" name="Google Shape;118;p16">
            <a:extLst>
              <a:ext uri="{FF2B5EF4-FFF2-40B4-BE49-F238E27FC236}">
                <a16:creationId xmlns="" xmlns:a16="http://schemas.microsoft.com/office/drawing/2014/main" id="{75C112AD-65CE-4201-A742-5A753425C0CF}"/>
              </a:ext>
            </a:extLst>
          </p:cNvPr>
          <p:cNvPicPr preferRelativeResize="0"/>
          <p:nvPr/>
        </p:nvPicPr>
        <p:blipFill rotWithShape="1">
          <a:blip r:embed="rId2">
            <a:alphaModFix/>
          </a:blip>
          <a:srcRect/>
          <a:stretch/>
        </p:blipFill>
        <p:spPr>
          <a:xfrm>
            <a:off x="9849555" y="6284890"/>
            <a:ext cx="2123503" cy="436733"/>
          </a:xfrm>
          <a:prstGeom prst="rect">
            <a:avLst/>
          </a:prstGeom>
          <a:noFill/>
          <a:ln>
            <a:noFill/>
          </a:ln>
        </p:spPr>
      </p:pic>
      <p:sp>
        <p:nvSpPr>
          <p:cNvPr id="7" name="Subtítulo 2">
            <a:extLst>
              <a:ext uri="{FF2B5EF4-FFF2-40B4-BE49-F238E27FC236}">
                <a16:creationId xmlns="" xmlns:a16="http://schemas.microsoft.com/office/drawing/2014/main" id="{B931C8A6-C641-4603-AEA6-2B96858E19B1}"/>
              </a:ext>
            </a:extLst>
          </p:cNvPr>
          <p:cNvSpPr>
            <a:spLocks noGrp="1"/>
          </p:cNvSpPr>
          <p:nvPr>
            <p:ph type="subTitle" idx="1"/>
          </p:nvPr>
        </p:nvSpPr>
        <p:spPr>
          <a:xfrm>
            <a:off x="728201" y="914401"/>
            <a:ext cx="10510514" cy="1210617"/>
          </a:xfrm>
        </p:spPr>
        <p:txBody>
          <a:bodyPr>
            <a:normAutofit/>
          </a:bodyPr>
          <a:lstStyle/>
          <a:p>
            <a:r>
              <a:rPr lang="es-MX" sz="3200" dirty="0"/>
              <a:t>Realizar diario y mayor con los asientos proporcionados. </a:t>
            </a:r>
          </a:p>
          <a:p>
            <a:endParaRPr lang="es-MX" dirty="0"/>
          </a:p>
        </p:txBody>
      </p:sp>
      <p:pic>
        <p:nvPicPr>
          <p:cNvPr id="22530" name="Picture 2" descr="Block De Rayado Diario T/carta - 50 Hojas | Mercado Libre">
            <a:extLst>
              <a:ext uri="{FF2B5EF4-FFF2-40B4-BE49-F238E27FC236}">
                <a16:creationId xmlns="" xmlns:a16="http://schemas.microsoft.com/office/drawing/2014/main" id="{C28EFAA3-88F7-4D0F-BB31-CC2BBF0622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650" t="8068" r="7954" b="9917"/>
          <a:stretch/>
        </p:blipFill>
        <p:spPr bwMode="auto">
          <a:xfrm>
            <a:off x="2102592" y="1642644"/>
            <a:ext cx="3666514" cy="4627379"/>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6" descr="contabilidad formato rayado diario 2013 - Hazlo tú mismo en Taringa!">
            <a:extLst>
              <a:ext uri="{FF2B5EF4-FFF2-40B4-BE49-F238E27FC236}">
                <a16:creationId xmlns="" xmlns:a16="http://schemas.microsoft.com/office/drawing/2014/main" id="{C3E51D3E-8C99-445E-97EC-813F047D3895}"/>
              </a:ext>
            </a:extLst>
          </p:cNvPr>
          <p:cNvSpPr>
            <a:spLocks noChangeAspect="1" noChangeArrowheads="1"/>
          </p:cNvSpPr>
          <p:nvPr/>
        </p:nvSpPr>
        <p:spPr bwMode="auto">
          <a:xfrm>
            <a:off x="5943599" y="3276599"/>
            <a:ext cx="3905955" cy="39059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dirty="0"/>
          </a:p>
        </p:txBody>
      </p:sp>
      <p:pic>
        <p:nvPicPr>
          <p:cNvPr id="22536" name="Picture 8" descr="Esquema de mayor - B-5003 - Printaform - Empresa mexicana de artículos para  oficina">
            <a:extLst>
              <a:ext uri="{FF2B5EF4-FFF2-40B4-BE49-F238E27FC236}">
                <a16:creationId xmlns="" xmlns:a16="http://schemas.microsoft.com/office/drawing/2014/main" id="{1F049A16-44BA-47CE-98AA-086D8878C1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907" t="3419" r="14859" b="4438"/>
          <a:stretch/>
        </p:blipFill>
        <p:spPr bwMode="auto">
          <a:xfrm>
            <a:off x="6422895" y="1642644"/>
            <a:ext cx="3426659" cy="4627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9167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18;p16">
            <a:extLst>
              <a:ext uri="{FF2B5EF4-FFF2-40B4-BE49-F238E27FC236}">
                <a16:creationId xmlns="" xmlns:a16="http://schemas.microsoft.com/office/drawing/2014/main" id="{3C023509-D03F-4149-9FF9-C164A7D91C03}"/>
              </a:ext>
            </a:extLst>
          </p:cNvPr>
          <p:cNvPicPr preferRelativeResize="0"/>
          <p:nvPr/>
        </p:nvPicPr>
        <p:blipFill rotWithShape="1">
          <a:blip r:embed="rId2">
            <a:alphaModFix/>
          </a:blip>
          <a:srcRect/>
          <a:stretch/>
        </p:blipFill>
        <p:spPr>
          <a:xfrm>
            <a:off x="9849555" y="6284890"/>
            <a:ext cx="2123503" cy="436733"/>
          </a:xfrm>
          <a:prstGeom prst="rect">
            <a:avLst/>
          </a:prstGeom>
          <a:noFill/>
          <a:ln>
            <a:noFill/>
          </a:ln>
        </p:spPr>
      </p:pic>
      <p:sp>
        <p:nvSpPr>
          <p:cNvPr id="5" name="Google Shape;139;p19">
            <a:extLst>
              <a:ext uri="{FF2B5EF4-FFF2-40B4-BE49-F238E27FC236}">
                <a16:creationId xmlns="" xmlns:a16="http://schemas.microsoft.com/office/drawing/2014/main" id="{E4BB9607-C513-4D32-B05C-34C22ACB8065}"/>
              </a:ext>
            </a:extLst>
          </p:cNvPr>
          <p:cNvSpPr/>
          <p:nvPr/>
        </p:nvSpPr>
        <p:spPr>
          <a:xfrm>
            <a:off x="0" y="5705341"/>
            <a:ext cx="6941712" cy="1152659"/>
          </a:xfrm>
          <a:prstGeom prst="rtTriangle">
            <a:avLst/>
          </a:prstGeom>
          <a:solidFill>
            <a:srgbClr val="00164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6" name="Google Shape;126;p17">
            <a:extLst>
              <a:ext uri="{FF2B5EF4-FFF2-40B4-BE49-F238E27FC236}">
                <a16:creationId xmlns="" xmlns:a16="http://schemas.microsoft.com/office/drawing/2014/main" id="{8AA7AC88-FF32-4E8F-A385-C096A36A7836}"/>
              </a:ext>
            </a:extLst>
          </p:cNvPr>
          <p:cNvSpPr/>
          <p:nvPr/>
        </p:nvSpPr>
        <p:spPr>
          <a:xfrm flipH="1">
            <a:off x="4340180" y="5705341"/>
            <a:ext cx="7851820" cy="1152659"/>
          </a:xfrm>
          <a:prstGeom prst="rtTriangle">
            <a:avLst/>
          </a:prstGeom>
          <a:solidFill>
            <a:srgbClr val="01CF91"/>
          </a:solidFill>
          <a:ln w="12700" cap="flat" cmpd="sng">
            <a:solidFill>
              <a:srgbClr val="01CF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7" name="Google Shape;110;p15">
            <a:extLst>
              <a:ext uri="{FF2B5EF4-FFF2-40B4-BE49-F238E27FC236}">
                <a16:creationId xmlns="" xmlns:a16="http://schemas.microsoft.com/office/drawing/2014/main" id="{DC5CE738-3582-4756-A57E-0B7A2368461A}"/>
              </a:ext>
            </a:extLst>
          </p:cNvPr>
          <p:cNvPicPr preferRelativeResize="0"/>
          <p:nvPr/>
        </p:nvPicPr>
        <p:blipFill rotWithShape="1">
          <a:blip r:embed="rId2">
            <a:alphaModFix/>
          </a:blip>
          <a:srcRect/>
          <a:stretch/>
        </p:blipFill>
        <p:spPr>
          <a:xfrm>
            <a:off x="9836676" y="6156101"/>
            <a:ext cx="2123503" cy="436733"/>
          </a:xfrm>
          <a:prstGeom prst="rect">
            <a:avLst/>
          </a:prstGeom>
          <a:noFill/>
          <a:ln>
            <a:noFill/>
          </a:ln>
        </p:spPr>
      </p:pic>
      <p:sp>
        <p:nvSpPr>
          <p:cNvPr id="9" name="Subtítulo 2">
            <a:extLst>
              <a:ext uri="{FF2B5EF4-FFF2-40B4-BE49-F238E27FC236}">
                <a16:creationId xmlns="" xmlns:a16="http://schemas.microsoft.com/office/drawing/2014/main" id="{7E494FD6-4A97-4177-84EB-C459E36A6886}"/>
              </a:ext>
            </a:extLst>
          </p:cNvPr>
          <p:cNvSpPr>
            <a:spLocks noGrp="1"/>
          </p:cNvSpPr>
          <p:nvPr>
            <p:ph type="subTitle" idx="1"/>
          </p:nvPr>
        </p:nvSpPr>
        <p:spPr>
          <a:xfrm>
            <a:off x="840743" y="413431"/>
            <a:ext cx="10510514" cy="5291910"/>
          </a:xfrm>
        </p:spPr>
        <p:txBody>
          <a:bodyPr>
            <a:normAutofit/>
          </a:bodyPr>
          <a:lstStyle/>
          <a:p>
            <a:r>
              <a:rPr lang="es-MX" sz="3200" b="1" dirty="0"/>
              <a:t>Balances</a:t>
            </a:r>
          </a:p>
          <a:p>
            <a:r>
              <a:rPr lang="es-MX" sz="3200" dirty="0"/>
              <a:t>En el balance se refleja la situación del patrimonio de la empresa en una fecha determinada. </a:t>
            </a:r>
          </a:p>
          <a:p>
            <a:r>
              <a:rPr lang="es-MX" sz="1100" dirty="0"/>
              <a:t> </a:t>
            </a:r>
          </a:p>
          <a:p>
            <a:pPr algn="l">
              <a:buFont typeface="Wingdings" panose="05000000000000000000" pitchFamily="2" charset="2"/>
              <a:buChar char="§"/>
            </a:pPr>
            <a:r>
              <a:rPr lang="es-MX" b="1" dirty="0">
                <a:solidFill>
                  <a:schemeClr val="accent5">
                    <a:lumMod val="75000"/>
                  </a:schemeClr>
                </a:solidFill>
              </a:rPr>
              <a:t>Balance de apertura: </a:t>
            </a:r>
            <a:r>
              <a:rPr lang="es-MX" dirty="0"/>
              <a:t>es el balance de apertura de una nueva empresa. Casi todo el dinero es propio de la empresa. </a:t>
            </a:r>
          </a:p>
          <a:p>
            <a:pPr algn="l">
              <a:buFont typeface="Wingdings" panose="05000000000000000000" pitchFamily="2" charset="2"/>
              <a:buChar char="§"/>
            </a:pPr>
            <a:r>
              <a:rPr lang="es-MX" b="1" dirty="0">
                <a:solidFill>
                  <a:schemeClr val="accent5">
                    <a:lumMod val="75000"/>
                  </a:schemeClr>
                </a:solidFill>
              </a:rPr>
              <a:t>Balance de sumas y sueldos: </a:t>
            </a:r>
            <a:r>
              <a:rPr lang="es-MX" dirty="0"/>
              <a:t>aparecen las sumas y los sueldos de cada cuenta. Este balance no refleja los resultados de la empresa. </a:t>
            </a:r>
          </a:p>
          <a:p>
            <a:pPr algn="l">
              <a:buFont typeface="Wingdings" panose="05000000000000000000" pitchFamily="2" charset="2"/>
              <a:buChar char="§"/>
            </a:pPr>
            <a:r>
              <a:rPr lang="es-MX" b="1" dirty="0">
                <a:solidFill>
                  <a:schemeClr val="accent5">
                    <a:lumMod val="75000"/>
                  </a:schemeClr>
                </a:solidFill>
              </a:rPr>
              <a:t>Balance de situación: </a:t>
            </a:r>
            <a:r>
              <a:rPr lang="es-MX" dirty="0"/>
              <a:t>aparecen las cunetas patrimoniales y el resultado del ejercicio. </a:t>
            </a:r>
          </a:p>
          <a:p>
            <a:pPr algn="l">
              <a:buFont typeface="Wingdings" panose="05000000000000000000" pitchFamily="2" charset="2"/>
              <a:buChar char="§"/>
            </a:pPr>
            <a:r>
              <a:rPr lang="es-MX" b="1" dirty="0">
                <a:solidFill>
                  <a:schemeClr val="accent5">
                    <a:lumMod val="75000"/>
                  </a:schemeClr>
                </a:solidFill>
              </a:rPr>
              <a:t>Balance de liquidación: </a:t>
            </a:r>
            <a:r>
              <a:rPr lang="es-MX" dirty="0"/>
              <a:t>es el que presenta el estado de la empresa cuando queramos venderla. </a:t>
            </a:r>
          </a:p>
        </p:txBody>
      </p:sp>
    </p:spTree>
    <p:extLst>
      <p:ext uri="{BB962C8B-B14F-4D97-AF65-F5344CB8AC3E}">
        <p14:creationId xmlns:p14="http://schemas.microsoft.com/office/powerpoint/2010/main" val="160236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18;p16">
            <a:extLst>
              <a:ext uri="{FF2B5EF4-FFF2-40B4-BE49-F238E27FC236}">
                <a16:creationId xmlns="" xmlns:a16="http://schemas.microsoft.com/office/drawing/2014/main" id="{50FCE74C-BD42-4B82-8A7D-56FEBE77B86A}"/>
              </a:ext>
            </a:extLst>
          </p:cNvPr>
          <p:cNvPicPr preferRelativeResize="0"/>
          <p:nvPr/>
        </p:nvPicPr>
        <p:blipFill rotWithShape="1">
          <a:blip r:embed="rId2">
            <a:alphaModFix/>
          </a:blip>
          <a:srcRect/>
          <a:stretch/>
        </p:blipFill>
        <p:spPr>
          <a:xfrm>
            <a:off x="9849555" y="6284890"/>
            <a:ext cx="2123503" cy="436733"/>
          </a:xfrm>
          <a:prstGeom prst="rect">
            <a:avLst/>
          </a:prstGeom>
          <a:noFill/>
          <a:ln>
            <a:noFill/>
          </a:ln>
        </p:spPr>
      </p:pic>
      <p:sp>
        <p:nvSpPr>
          <p:cNvPr id="5" name="Google Shape;139;p19">
            <a:extLst>
              <a:ext uri="{FF2B5EF4-FFF2-40B4-BE49-F238E27FC236}">
                <a16:creationId xmlns="" xmlns:a16="http://schemas.microsoft.com/office/drawing/2014/main" id="{A4C481EF-9441-43A1-B782-A2DC90C8580B}"/>
              </a:ext>
            </a:extLst>
          </p:cNvPr>
          <p:cNvSpPr/>
          <p:nvPr/>
        </p:nvSpPr>
        <p:spPr>
          <a:xfrm>
            <a:off x="0" y="5705341"/>
            <a:ext cx="6941712" cy="1152659"/>
          </a:xfrm>
          <a:prstGeom prst="rtTriangle">
            <a:avLst/>
          </a:prstGeom>
          <a:solidFill>
            <a:srgbClr val="00164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6" name="Google Shape;126;p17">
            <a:extLst>
              <a:ext uri="{FF2B5EF4-FFF2-40B4-BE49-F238E27FC236}">
                <a16:creationId xmlns="" xmlns:a16="http://schemas.microsoft.com/office/drawing/2014/main" id="{7BC5E140-4FB3-4286-964C-2580AAD83239}"/>
              </a:ext>
            </a:extLst>
          </p:cNvPr>
          <p:cNvSpPr/>
          <p:nvPr/>
        </p:nvSpPr>
        <p:spPr>
          <a:xfrm flipH="1">
            <a:off x="4340180" y="5705341"/>
            <a:ext cx="7851820" cy="1152659"/>
          </a:xfrm>
          <a:prstGeom prst="rtTriangle">
            <a:avLst/>
          </a:prstGeom>
          <a:solidFill>
            <a:srgbClr val="01CF91"/>
          </a:solidFill>
          <a:ln w="12700" cap="flat" cmpd="sng">
            <a:solidFill>
              <a:srgbClr val="01CF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7" name="Google Shape;110;p15">
            <a:extLst>
              <a:ext uri="{FF2B5EF4-FFF2-40B4-BE49-F238E27FC236}">
                <a16:creationId xmlns="" xmlns:a16="http://schemas.microsoft.com/office/drawing/2014/main" id="{67C4CC94-683C-4D17-9F29-73CB6284A831}"/>
              </a:ext>
            </a:extLst>
          </p:cNvPr>
          <p:cNvPicPr preferRelativeResize="0"/>
          <p:nvPr/>
        </p:nvPicPr>
        <p:blipFill rotWithShape="1">
          <a:blip r:embed="rId2">
            <a:alphaModFix/>
          </a:blip>
          <a:srcRect/>
          <a:stretch/>
        </p:blipFill>
        <p:spPr>
          <a:xfrm>
            <a:off x="9836676" y="6156101"/>
            <a:ext cx="2123503" cy="436733"/>
          </a:xfrm>
          <a:prstGeom prst="rect">
            <a:avLst/>
          </a:prstGeom>
          <a:noFill/>
          <a:ln>
            <a:noFill/>
          </a:ln>
        </p:spPr>
      </p:pic>
      <p:sp>
        <p:nvSpPr>
          <p:cNvPr id="8" name="Subtítulo 2">
            <a:extLst>
              <a:ext uri="{FF2B5EF4-FFF2-40B4-BE49-F238E27FC236}">
                <a16:creationId xmlns="" xmlns:a16="http://schemas.microsoft.com/office/drawing/2014/main" id="{24B91934-B900-43CF-B233-D1C2681A19B3}"/>
              </a:ext>
            </a:extLst>
          </p:cNvPr>
          <p:cNvSpPr>
            <a:spLocks noGrp="1"/>
          </p:cNvSpPr>
          <p:nvPr>
            <p:ph type="subTitle" idx="1"/>
          </p:nvPr>
        </p:nvSpPr>
        <p:spPr>
          <a:xfrm>
            <a:off x="840743" y="413431"/>
            <a:ext cx="10510514" cy="1152659"/>
          </a:xfrm>
        </p:spPr>
        <p:txBody>
          <a:bodyPr>
            <a:normAutofit/>
          </a:bodyPr>
          <a:lstStyle/>
          <a:p>
            <a:r>
              <a:rPr lang="es-MX" sz="2800" b="1" dirty="0"/>
              <a:t>Balanza de comprobación</a:t>
            </a:r>
          </a:p>
          <a:p>
            <a:r>
              <a:rPr lang="es-MX" dirty="0"/>
              <a:t>Sirve para comprobar si nos cuadra el libro mayor. </a:t>
            </a:r>
          </a:p>
        </p:txBody>
      </p:sp>
      <p:pic>
        <p:nvPicPr>
          <p:cNvPr id="20482" name="Picture 2" descr="🥇▷【 La balanza de comprobación - Contabilidad Financiera I 】">
            <a:extLst>
              <a:ext uri="{FF2B5EF4-FFF2-40B4-BE49-F238E27FC236}">
                <a16:creationId xmlns="" xmlns:a16="http://schemas.microsoft.com/office/drawing/2014/main" id="{B0E3F2B6-BA2A-4DCB-99D9-41FBCEEDE4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84" t="4937" r="4480" b="28407"/>
          <a:stretch/>
        </p:blipFill>
        <p:spPr bwMode="auto">
          <a:xfrm>
            <a:off x="782562" y="1710729"/>
            <a:ext cx="7656681" cy="3849972"/>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 xmlns:a16="http://schemas.microsoft.com/office/drawing/2014/main" id="{5F215200-9377-4396-9EF7-F0CCAF016E3A}"/>
              </a:ext>
            </a:extLst>
          </p:cNvPr>
          <p:cNvSpPr txBox="1"/>
          <p:nvPr/>
        </p:nvSpPr>
        <p:spPr>
          <a:xfrm>
            <a:off x="8439243" y="2691535"/>
            <a:ext cx="2912014" cy="1815882"/>
          </a:xfrm>
          <a:prstGeom prst="rect">
            <a:avLst/>
          </a:prstGeom>
          <a:solidFill>
            <a:schemeClr val="accent6">
              <a:lumMod val="20000"/>
              <a:lumOff val="80000"/>
            </a:schemeClr>
          </a:solidFill>
          <a:ln w="28575">
            <a:solidFill>
              <a:schemeClr val="accent6"/>
            </a:solidFill>
          </a:ln>
        </p:spPr>
        <p:txBody>
          <a:bodyPr wrap="square" rtlCol="0">
            <a:spAutoFit/>
          </a:bodyPr>
          <a:lstStyle/>
          <a:p>
            <a:r>
              <a:rPr lang="es-MX" b="1" dirty="0"/>
              <a:t>Se transcriben los movimientos y saldos de las cuentas T.</a:t>
            </a:r>
          </a:p>
          <a:p>
            <a:endParaRPr lang="es-MX" b="1" dirty="0"/>
          </a:p>
          <a:p>
            <a:r>
              <a:rPr lang="es-MX" b="1" dirty="0"/>
              <a:t>Si ambas columnas coinciden, las operaciones fuero bien realizadas y si no coinciden habrá que revisar cada cuenta nuevamente. </a:t>
            </a:r>
          </a:p>
        </p:txBody>
      </p:sp>
    </p:spTree>
    <p:extLst>
      <p:ext uri="{BB962C8B-B14F-4D97-AF65-F5344CB8AC3E}">
        <p14:creationId xmlns:p14="http://schemas.microsoft.com/office/powerpoint/2010/main" val="1374458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32;p18">
            <a:extLst>
              <a:ext uri="{FF2B5EF4-FFF2-40B4-BE49-F238E27FC236}">
                <a16:creationId xmlns="" xmlns:a16="http://schemas.microsoft.com/office/drawing/2014/main" id="{AAE61BF3-BA3E-4CD6-8ED9-943405D86728}"/>
              </a:ext>
            </a:extLst>
          </p:cNvPr>
          <p:cNvSpPr/>
          <p:nvPr/>
        </p:nvSpPr>
        <p:spPr>
          <a:xfrm rot="10800000" flipH="1">
            <a:off x="0" y="1"/>
            <a:ext cx="7122017" cy="1210614"/>
          </a:xfrm>
          <a:prstGeom prst="rtTriangle">
            <a:avLst/>
          </a:prstGeom>
          <a:solidFill>
            <a:srgbClr val="B71222"/>
          </a:solidFill>
          <a:ln w="12700" cap="flat" cmpd="sng">
            <a:solidFill>
              <a:srgbClr val="B7122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8" name="Google Shape;133;p18">
            <a:extLst>
              <a:ext uri="{FF2B5EF4-FFF2-40B4-BE49-F238E27FC236}">
                <a16:creationId xmlns="" xmlns:a16="http://schemas.microsoft.com/office/drawing/2014/main" id="{136ADC35-5FE5-4A45-A511-23BCC8C7F116}"/>
              </a:ext>
            </a:extLst>
          </p:cNvPr>
          <p:cNvSpPr/>
          <p:nvPr/>
        </p:nvSpPr>
        <p:spPr>
          <a:xfrm rot="10800000">
            <a:off x="4919730" y="0"/>
            <a:ext cx="7272270" cy="1210614"/>
          </a:xfrm>
          <a:prstGeom prst="rtTriangle">
            <a:avLst/>
          </a:prstGeom>
          <a:solidFill>
            <a:srgbClr val="00735F"/>
          </a:solidFill>
          <a:ln w="12700" cap="flat" cmpd="sng">
            <a:solidFill>
              <a:srgbClr val="0073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000000"/>
              </a:solidFill>
              <a:latin typeface="Arial"/>
              <a:ea typeface="Arial"/>
              <a:cs typeface="Arial"/>
              <a:sym typeface="Arial"/>
            </a:endParaRPr>
          </a:p>
        </p:txBody>
      </p:sp>
      <p:pic>
        <p:nvPicPr>
          <p:cNvPr id="9" name="Google Shape;118;p16">
            <a:extLst>
              <a:ext uri="{FF2B5EF4-FFF2-40B4-BE49-F238E27FC236}">
                <a16:creationId xmlns="" xmlns:a16="http://schemas.microsoft.com/office/drawing/2014/main" id="{7F58233E-317A-4B6F-925C-399984A7B5C2}"/>
              </a:ext>
            </a:extLst>
          </p:cNvPr>
          <p:cNvPicPr preferRelativeResize="0"/>
          <p:nvPr/>
        </p:nvPicPr>
        <p:blipFill rotWithShape="1">
          <a:blip r:embed="rId2">
            <a:alphaModFix/>
          </a:blip>
          <a:srcRect/>
          <a:stretch/>
        </p:blipFill>
        <p:spPr>
          <a:xfrm>
            <a:off x="9849555" y="6284890"/>
            <a:ext cx="2123503" cy="436733"/>
          </a:xfrm>
          <a:prstGeom prst="rect">
            <a:avLst/>
          </a:prstGeom>
          <a:noFill/>
          <a:ln>
            <a:noFill/>
          </a:ln>
        </p:spPr>
      </p:pic>
      <p:sp>
        <p:nvSpPr>
          <p:cNvPr id="10" name="Subtítulo 2">
            <a:extLst>
              <a:ext uri="{FF2B5EF4-FFF2-40B4-BE49-F238E27FC236}">
                <a16:creationId xmlns="" xmlns:a16="http://schemas.microsoft.com/office/drawing/2014/main" id="{81A87643-3B5A-4E3F-B3E8-52EC526FBDEB}"/>
              </a:ext>
            </a:extLst>
          </p:cNvPr>
          <p:cNvSpPr>
            <a:spLocks noGrp="1"/>
          </p:cNvSpPr>
          <p:nvPr>
            <p:ph type="subTitle" idx="1"/>
          </p:nvPr>
        </p:nvSpPr>
        <p:spPr>
          <a:xfrm>
            <a:off x="840743" y="520505"/>
            <a:ext cx="10510514" cy="3976086"/>
          </a:xfrm>
        </p:spPr>
        <p:txBody>
          <a:bodyPr>
            <a:normAutofit/>
          </a:bodyPr>
          <a:lstStyle/>
          <a:p>
            <a:r>
              <a:rPr lang="es-MX" b="1" dirty="0"/>
              <a:t>La cuenta de perdidas y ganancias</a:t>
            </a:r>
          </a:p>
          <a:p>
            <a:r>
              <a:rPr lang="es-MX" dirty="0"/>
              <a:t>Se encarga de mostrar el beneficio o perdida de la empresa. </a:t>
            </a:r>
          </a:p>
          <a:p>
            <a:endParaRPr lang="es-MX" sz="1100" dirty="0"/>
          </a:p>
          <a:p>
            <a:pPr algn="l"/>
            <a:r>
              <a:rPr lang="es-MX" dirty="0"/>
              <a:t>Se calcula con las siguientes partidas: </a:t>
            </a:r>
          </a:p>
          <a:p>
            <a:pPr algn="l">
              <a:buFont typeface="Wingdings" panose="05000000000000000000" pitchFamily="2" charset="2"/>
              <a:buChar char="q"/>
            </a:pPr>
            <a:r>
              <a:rPr lang="es-MX" sz="2000" dirty="0"/>
              <a:t>Resultados de explotación: recoge todos los movimientos de ingresos y gastos naturales, y que son necesarios para la actividad de la empresa.</a:t>
            </a:r>
          </a:p>
          <a:p>
            <a:pPr algn="l">
              <a:buFont typeface="Wingdings" panose="05000000000000000000" pitchFamily="2" charset="2"/>
              <a:buChar char="q"/>
            </a:pPr>
            <a:r>
              <a:rPr lang="es-MX" sz="2000" dirty="0"/>
              <a:t>Resultados financieros: recoge los beneficios y perdidas originados por los dividendos, intereses, etc., de la empresa. </a:t>
            </a:r>
          </a:p>
          <a:p>
            <a:pPr algn="l">
              <a:buFont typeface="Wingdings" panose="05000000000000000000" pitchFamily="2" charset="2"/>
              <a:buChar char="q"/>
            </a:pPr>
            <a:r>
              <a:rPr lang="es-MX" sz="2000" dirty="0"/>
              <a:t>Resultados extraordinarios: se obtiene por métodos diferentes a la actividad normal de la empresa. </a:t>
            </a:r>
          </a:p>
          <a:p>
            <a:pPr algn="l"/>
            <a:endParaRPr lang="es-MX" dirty="0"/>
          </a:p>
          <a:p>
            <a:pPr algn="l"/>
            <a:endParaRPr lang="es-MX" dirty="0"/>
          </a:p>
          <a:p>
            <a:pPr algn="l"/>
            <a:endParaRPr lang="es-MX" dirty="0"/>
          </a:p>
          <a:p>
            <a:pPr algn="l"/>
            <a:endParaRPr lang="es-MX" dirty="0"/>
          </a:p>
          <a:p>
            <a:pPr algn="l"/>
            <a:endParaRPr lang="es-MX" dirty="0"/>
          </a:p>
        </p:txBody>
      </p:sp>
      <p:graphicFrame>
        <p:nvGraphicFramePr>
          <p:cNvPr id="11" name="Tabla 10">
            <a:extLst>
              <a:ext uri="{FF2B5EF4-FFF2-40B4-BE49-F238E27FC236}">
                <a16:creationId xmlns="" xmlns:a16="http://schemas.microsoft.com/office/drawing/2014/main" id="{9DDD16D7-0BB2-4434-A9EC-BB9B6175EA39}"/>
              </a:ext>
            </a:extLst>
          </p:cNvPr>
          <p:cNvGraphicFramePr>
            <a:graphicFrameLocks noGrp="1"/>
          </p:cNvGraphicFramePr>
          <p:nvPr>
            <p:extLst>
              <p:ext uri="{D42A27DB-BD31-4B8C-83A1-F6EECF244321}">
                <p14:modId xmlns:p14="http://schemas.microsoft.com/office/powerpoint/2010/main" val="736575879"/>
              </p:ext>
            </p:extLst>
          </p:nvPr>
        </p:nvGraphicFramePr>
        <p:xfrm>
          <a:off x="3113649" y="4194136"/>
          <a:ext cx="5964701" cy="1645920"/>
        </p:xfrm>
        <a:graphic>
          <a:graphicData uri="http://schemas.openxmlformats.org/drawingml/2006/table">
            <a:tbl>
              <a:tblPr firstRow="1" bandRow="1">
                <a:tableStyleId>{93296810-A885-4BE3-A3E7-6D5BEEA58F35}</a:tableStyleId>
              </a:tblPr>
              <a:tblGrid>
                <a:gridCol w="2986846">
                  <a:extLst>
                    <a:ext uri="{9D8B030D-6E8A-4147-A177-3AD203B41FA5}">
                      <a16:colId xmlns="" xmlns:a16="http://schemas.microsoft.com/office/drawing/2014/main" val="3788739078"/>
                    </a:ext>
                  </a:extLst>
                </a:gridCol>
                <a:gridCol w="2977855">
                  <a:extLst>
                    <a:ext uri="{9D8B030D-6E8A-4147-A177-3AD203B41FA5}">
                      <a16:colId xmlns="" xmlns:a16="http://schemas.microsoft.com/office/drawing/2014/main" val="995711209"/>
                    </a:ext>
                  </a:extLst>
                </a:gridCol>
              </a:tblGrid>
              <a:tr h="337634">
                <a:tc>
                  <a:txBody>
                    <a:bodyPr/>
                    <a:lstStyle/>
                    <a:p>
                      <a:pPr algn="ctr"/>
                      <a:r>
                        <a:rPr lang="es-MX" sz="2400" dirty="0"/>
                        <a:t>Debe</a:t>
                      </a:r>
                    </a:p>
                  </a:txBody>
                  <a:tcPr/>
                </a:tc>
                <a:tc>
                  <a:txBody>
                    <a:bodyPr/>
                    <a:lstStyle/>
                    <a:p>
                      <a:pPr algn="ctr"/>
                      <a:r>
                        <a:rPr lang="es-MX" sz="2400" dirty="0"/>
                        <a:t>Haber</a:t>
                      </a:r>
                    </a:p>
                  </a:txBody>
                  <a:tcPr/>
                </a:tc>
                <a:extLst>
                  <a:ext uri="{0D108BD9-81ED-4DB2-BD59-A6C34878D82A}">
                    <a16:rowId xmlns="" xmlns:a16="http://schemas.microsoft.com/office/drawing/2014/main" val="1312976221"/>
                  </a:ext>
                </a:extLst>
              </a:tr>
              <a:tr h="370840">
                <a:tc>
                  <a:txBody>
                    <a:bodyPr/>
                    <a:lstStyle/>
                    <a:p>
                      <a:pPr marL="285750" indent="-285750" algn="l">
                        <a:buFont typeface="Arial" panose="020B0604020202020204" pitchFamily="34" charset="0"/>
                        <a:buChar char="•"/>
                      </a:pPr>
                      <a:r>
                        <a:rPr lang="es-MX" sz="1800" dirty="0"/>
                        <a:t>Gastos de explotación </a:t>
                      </a:r>
                    </a:p>
                    <a:p>
                      <a:pPr marL="285750" indent="-285750" algn="l">
                        <a:buFont typeface="Arial" panose="020B0604020202020204" pitchFamily="34" charset="0"/>
                        <a:buChar char="•"/>
                      </a:pPr>
                      <a:r>
                        <a:rPr lang="es-MX" sz="1800" dirty="0"/>
                        <a:t>Gastos financieros</a:t>
                      </a:r>
                    </a:p>
                    <a:p>
                      <a:pPr marL="285750" indent="-285750" algn="l">
                        <a:buFont typeface="Arial" panose="020B0604020202020204" pitchFamily="34" charset="0"/>
                        <a:buChar char="•"/>
                      </a:pPr>
                      <a:r>
                        <a:rPr lang="es-MX" sz="1800" dirty="0"/>
                        <a:t>Gastos extraordinarios </a:t>
                      </a:r>
                    </a:p>
                  </a:txBody>
                  <a:tcPr/>
                </a:tc>
                <a:tc>
                  <a:txBody>
                    <a:bodyPr/>
                    <a:lstStyle/>
                    <a:p>
                      <a:pPr marL="285750" indent="-285750" algn="ctr">
                        <a:buFont typeface="Arial" panose="020B0604020202020204" pitchFamily="34" charset="0"/>
                        <a:buChar char="•"/>
                      </a:pPr>
                      <a:r>
                        <a:rPr lang="es-MX" sz="1800" dirty="0"/>
                        <a:t>Ingresos de explotación </a:t>
                      </a:r>
                    </a:p>
                    <a:p>
                      <a:pPr marL="285750" indent="-285750" algn="ctr">
                        <a:buFont typeface="Arial" panose="020B0604020202020204" pitchFamily="34" charset="0"/>
                        <a:buChar char="•"/>
                      </a:pPr>
                      <a:r>
                        <a:rPr lang="es-MX" sz="1800" dirty="0"/>
                        <a:t>Ingresos financieros</a:t>
                      </a:r>
                    </a:p>
                    <a:p>
                      <a:pPr marL="285750" indent="-285750" algn="ctr">
                        <a:buFont typeface="Arial" panose="020B0604020202020204" pitchFamily="34" charset="0"/>
                        <a:buChar char="•"/>
                      </a:pPr>
                      <a:r>
                        <a:rPr lang="es-MX" sz="1800" dirty="0"/>
                        <a:t>Ingresos extraordinarios </a:t>
                      </a:r>
                    </a:p>
                    <a:p>
                      <a:pPr algn="ctr"/>
                      <a:endParaRPr lang="es-MX" sz="1800" dirty="0"/>
                    </a:p>
                  </a:txBody>
                  <a:tcPr/>
                </a:tc>
                <a:extLst>
                  <a:ext uri="{0D108BD9-81ED-4DB2-BD59-A6C34878D82A}">
                    <a16:rowId xmlns="" xmlns:a16="http://schemas.microsoft.com/office/drawing/2014/main" val="3402716748"/>
                  </a:ext>
                </a:extLst>
              </a:tr>
            </a:tbl>
          </a:graphicData>
        </a:graphic>
      </p:graphicFrame>
    </p:spTree>
    <p:extLst>
      <p:ext uri="{BB962C8B-B14F-4D97-AF65-F5344CB8AC3E}">
        <p14:creationId xmlns:p14="http://schemas.microsoft.com/office/powerpoint/2010/main" val="650099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18;p16">
            <a:extLst>
              <a:ext uri="{FF2B5EF4-FFF2-40B4-BE49-F238E27FC236}">
                <a16:creationId xmlns="" xmlns:a16="http://schemas.microsoft.com/office/drawing/2014/main" id="{FE8F9C08-4F40-48B1-8558-76556C30A5E5}"/>
              </a:ext>
            </a:extLst>
          </p:cNvPr>
          <p:cNvPicPr preferRelativeResize="0"/>
          <p:nvPr/>
        </p:nvPicPr>
        <p:blipFill rotWithShape="1">
          <a:blip r:embed="rId2">
            <a:alphaModFix/>
          </a:blip>
          <a:srcRect/>
          <a:stretch/>
        </p:blipFill>
        <p:spPr>
          <a:xfrm>
            <a:off x="9849555" y="6284890"/>
            <a:ext cx="2123503" cy="436733"/>
          </a:xfrm>
          <a:prstGeom prst="rect">
            <a:avLst/>
          </a:prstGeom>
          <a:noFill/>
          <a:ln>
            <a:noFill/>
          </a:ln>
        </p:spPr>
      </p:pic>
      <p:sp>
        <p:nvSpPr>
          <p:cNvPr id="5" name="Google Shape;139;p19">
            <a:extLst>
              <a:ext uri="{FF2B5EF4-FFF2-40B4-BE49-F238E27FC236}">
                <a16:creationId xmlns="" xmlns:a16="http://schemas.microsoft.com/office/drawing/2014/main" id="{15910080-9ACA-43DF-A41F-D014A06B9722}"/>
              </a:ext>
            </a:extLst>
          </p:cNvPr>
          <p:cNvSpPr/>
          <p:nvPr/>
        </p:nvSpPr>
        <p:spPr>
          <a:xfrm>
            <a:off x="0" y="5705341"/>
            <a:ext cx="6941712" cy="1152659"/>
          </a:xfrm>
          <a:prstGeom prst="rtTriangle">
            <a:avLst/>
          </a:prstGeom>
          <a:solidFill>
            <a:srgbClr val="00164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6" name="Google Shape;126;p17">
            <a:extLst>
              <a:ext uri="{FF2B5EF4-FFF2-40B4-BE49-F238E27FC236}">
                <a16:creationId xmlns="" xmlns:a16="http://schemas.microsoft.com/office/drawing/2014/main" id="{AC51E006-CC4F-4A45-99EB-9C3FD7CE896B}"/>
              </a:ext>
            </a:extLst>
          </p:cNvPr>
          <p:cNvSpPr/>
          <p:nvPr/>
        </p:nvSpPr>
        <p:spPr>
          <a:xfrm flipH="1">
            <a:off x="4340180" y="5705341"/>
            <a:ext cx="7851820" cy="1152659"/>
          </a:xfrm>
          <a:prstGeom prst="rtTriangle">
            <a:avLst/>
          </a:prstGeom>
          <a:solidFill>
            <a:srgbClr val="01CF91"/>
          </a:solidFill>
          <a:ln w="12700" cap="flat" cmpd="sng">
            <a:solidFill>
              <a:srgbClr val="01CF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7" name="Google Shape;110;p15">
            <a:extLst>
              <a:ext uri="{FF2B5EF4-FFF2-40B4-BE49-F238E27FC236}">
                <a16:creationId xmlns="" xmlns:a16="http://schemas.microsoft.com/office/drawing/2014/main" id="{72561D33-8A5C-4645-9701-FCE7CC65A171}"/>
              </a:ext>
            </a:extLst>
          </p:cNvPr>
          <p:cNvPicPr preferRelativeResize="0"/>
          <p:nvPr/>
        </p:nvPicPr>
        <p:blipFill rotWithShape="1">
          <a:blip r:embed="rId2">
            <a:alphaModFix/>
          </a:blip>
          <a:srcRect/>
          <a:stretch/>
        </p:blipFill>
        <p:spPr>
          <a:xfrm>
            <a:off x="9836676" y="6156101"/>
            <a:ext cx="2123503" cy="436733"/>
          </a:xfrm>
          <a:prstGeom prst="rect">
            <a:avLst/>
          </a:prstGeom>
          <a:noFill/>
          <a:ln>
            <a:noFill/>
          </a:ln>
        </p:spPr>
      </p:pic>
      <p:pic>
        <p:nvPicPr>
          <p:cNvPr id="18434" name="Picture 2" descr="EJERCICIO RESUELTO 1: CUENTA DE PÉRDIDAS Y GANANCIAS - ECONOSUBLIME">
            <a:extLst>
              <a:ext uri="{FF2B5EF4-FFF2-40B4-BE49-F238E27FC236}">
                <a16:creationId xmlns="" xmlns:a16="http://schemas.microsoft.com/office/drawing/2014/main" id="{797E68F2-7112-4DE4-A00E-6E6CE6ACD6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55" t="3126" r="2769" b="1795"/>
          <a:stretch/>
        </p:blipFill>
        <p:spPr bwMode="auto">
          <a:xfrm>
            <a:off x="3018328" y="89639"/>
            <a:ext cx="6149947" cy="6066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843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2;p18">
            <a:extLst>
              <a:ext uri="{FF2B5EF4-FFF2-40B4-BE49-F238E27FC236}">
                <a16:creationId xmlns="" xmlns:a16="http://schemas.microsoft.com/office/drawing/2014/main" id="{578A36F0-C515-4D48-A4EF-14A3652F058A}"/>
              </a:ext>
            </a:extLst>
          </p:cNvPr>
          <p:cNvSpPr/>
          <p:nvPr/>
        </p:nvSpPr>
        <p:spPr>
          <a:xfrm rot="10800000" flipH="1">
            <a:off x="0" y="-1"/>
            <a:ext cx="7122017" cy="1210614"/>
          </a:xfrm>
          <a:prstGeom prst="rtTriangle">
            <a:avLst/>
          </a:prstGeom>
          <a:solidFill>
            <a:srgbClr val="B71222"/>
          </a:solidFill>
          <a:ln w="12700" cap="flat" cmpd="sng">
            <a:solidFill>
              <a:srgbClr val="B7122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5" name="Google Shape;133;p18">
            <a:extLst>
              <a:ext uri="{FF2B5EF4-FFF2-40B4-BE49-F238E27FC236}">
                <a16:creationId xmlns="" xmlns:a16="http://schemas.microsoft.com/office/drawing/2014/main" id="{A1337092-9F6E-4330-8B4F-A17B9257B7B7}"/>
              </a:ext>
            </a:extLst>
          </p:cNvPr>
          <p:cNvSpPr/>
          <p:nvPr/>
        </p:nvSpPr>
        <p:spPr>
          <a:xfrm rot="10800000">
            <a:off x="4919730" y="0"/>
            <a:ext cx="7272270" cy="1210614"/>
          </a:xfrm>
          <a:prstGeom prst="rtTriangle">
            <a:avLst/>
          </a:prstGeom>
          <a:solidFill>
            <a:srgbClr val="00735F"/>
          </a:solidFill>
          <a:ln w="12700" cap="flat" cmpd="sng">
            <a:solidFill>
              <a:srgbClr val="0073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000000"/>
              </a:solidFill>
              <a:latin typeface="Arial"/>
              <a:ea typeface="Arial"/>
              <a:cs typeface="Arial"/>
              <a:sym typeface="Arial"/>
            </a:endParaRPr>
          </a:p>
        </p:txBody>
      </p:sp>
      <p:pic>
        <p:nvPicPr>
          <p:cNvPr id="6" name="Google Shape;118;p16">
            <a:extLst>
              <a:ext uri="{FF2B5EF4-FFF2-40B4-BE49-F238E27FC236}">
                <a16:creationId xmlns="" xmlns:a16="http://schemas.microsoft.com/office/drawing/2014/main" id="{C8D1DCB4-8E00-4703-95DE-6E205B3AA116}"/>
              </a:ext>
            </a:extLst>
          </p:cNvPr>
          <p:cNvPicPr preferRelativeResize="0"/>
          <p:nvPr/>
        </p:nvPicPr>
        <p:blipFill rotWithShape="1">
          <a:blip r:embed="rId2">
            <a:alphaModFix/>
          </a:blip>
          <a:srcRect/>
          <a:stretch/>
        </p:blipFill>
        <p:spPr>
          <a:xfrm>
            <a:off x="9849555" y="6284890"/>
            <a:ext cx="2123503" cy="436733"/>
          </a:xfrm>
          <a:prstGeom prst="rect">
            <a:avLst/>
          </a:prstGeom>
          <a:noFill/>
          <a:ln>
            <a:noFill/>
          </a:ln>
        </p:spPr>
      </p:pic>
      <p:sp>
        <p:nvSpPr>
          <p:cNvPr id="7" name="Subtítulo 2">
            <a:extLst>
              <a:ext uri="{FF2B5EF4-FFF2-40B4-BE49-F238E27FC236}">
                <a16:creationId xmlns="" xmlns:a16="http://schemas.microsoft.com/office/drawing/2014/main" id="{B04D1A42-4AC9-4AC7-BC36-3A12E8765F42}"/>
              </a:ext>
            </a:extLst>
          </p:cNvPr>
          <p:cNvSpPr>
            <a:spLocks noGrp="1"/>
          </p:cNvSpPr>
          <p:nvPr>
            <p:ph type="subTitle" idx="1"/>
          </p:nvPr>
        </p:nvSpPr>
        <p:spPr>
          <a:xfrm>
            <a:off x="840743" y="773724"/>
            <a:ext cx="10510514" cy="5025177"/>
          </a:xfrm>
        </p:spPr>
        <p:txBody>
          <a:bodyPr>
            <a:normAutofit fontScale="85000" lnSpcReduction="20000"/>
          </a:bodyPr>
          <a:lstStyle/>
          <a:p>
            <a:r>
              <a:rPr lang="es-MX" b="1" dirty="0"/>
              <a:t>Ejercicio de repaso. Realizar diario, mayor y balanza</a:t>
            </a:r>
            <a:r>
              <a:rPr lang="es-MX" dirty="0"/>
              <a:t>. </a:t>
            </a:r>
          </a:p>
          <a:p>
            <a:endParaRPr lang="es-MX" sz="700" dirty="0"/>
          </a:p>
          <a:p>
            <a:pPr marL="508000" indent="-457200" algn="l">
              <a:buAutoNum type="arabicPeriod"/>
            </a:pPr>
            <a:r>
              <a:rPr lang="es-MX" dirty="0"/>
              <a:t>Se crea una empresa con un capital inicial de $10,000,000 que son ingresos en bancos. </a:t>
            </a:r>
          </a:p>
          <a:p>
            <a:pPr marL="508000" indent="-457200" algn="l">
              <a:buAutoNum type="arabicPeriod"/>
            </a:pPr>
            <a:r>
              <a:rPr lang="es-MX" dirty="0"/>
              <a:t>Se compran mercancías por $300,000 y se dejan a deber. </a:t>
            </a:r>
          </a:p>
          <a:p>
            <a:pPr marL="508000" indent="-457200" algn="l">
              <a:buAutoNum type="arabicPeriod"/>
            </a:pPr>
            <a:r>
              <a:rPr lang="es-MX" dirty="0"/>
              <a:t>Se venden mercancías por $100,000 cobrando la mitad y quedando a deber el resto. </a:t>
            </a:r>
          </a:p>
          <a:p>
            <a:pPr marL="508000" indent="-457200" algn="l">
              <a:buAutoNum type="arabicPeriod"/>
            </a:pPr>
            <a:r>
              <a:rPr lang="es-MX" dirty="0"/>
              <a:t>Compramos una camioneta por $2,500,000 y la pagamos en su totalidad mediante el banco. </a:t>
            </a:r>
          </a:p>
          <a:p>
            <a:pPr marL="508000" indent="-457200" algn="l">
              <a:buAutoNum type="arabicPeriod"/>
            </a:pPr>
            <a:r>
              <a:rPr lang="es-MX" dirty="0"/>
              <a:t>Vendemos mercancías por $1,000,000 y cobramos su totalidad por bancos. </a:t>
            </a:r>
          </a:p>
          <a:p>
            <a:pPr marL="508000" indent="-457200" algn="l">
              <a:buAutoNum type="arabicPeriod"/>
            </a:pPr>
            <a:r>
              <a:rPr lang="es-MX" dirty="0"/>
              <a:t>Traspasamos $500,000 de bancos a caja. </a:t>
            </a:r>
          </a:p>
          <a:p>
            <a:pPr marL="508000" indent="-457200" algn="l">
              <a:buAutoNum type="arabicPeriod"/>
            </a:pPr>
            <a:r>
              <a:rPr lang="es-MX" dirty="0"/>
              <a:t>Sueldos del personal: $300,000 y los pagamos por bancos.</a:t>
            </a:r>
          </a:p>
          <a:p>
            <a:pPr marL="508000" indent="-457200" algn="l">
              <a:buAutoNum type="arabicPeriod"/>
            </a:pPr>
            <a:r>
              <a:rPr lang="es-MX" dirty="0"/>
              <a:t>Pagamos la mitad de la compra del movimiento no. 2</a:t>
            </a:r>
          </a:p>
          <a:p>
            <a:pPr marL="508000" indent="-457200" algn="l">
              <a:buAutoNum type="arabicPeriod"/>
            </a:pPr>
            <a:r>
              <a:rPr lang="es-MX" dirty="0"/>
              <a:t>Vendemos por valor de $500,000 cobramos $100,000 en efectivo y el resto pon una L. de cambio. </a:t>
            </a:r>
          </a:p>
          <a:p>
            <a:pPr marL="508000" indent="-457200" algn="l">
              <a:buAutoNum type="arabicPeriod"/>
            </a:pPr>
            <a:r>
              <a:rPr lang="es-MX" dirty="0"/>
              <a:t>Compra de mercancías por $500,000 y quedamos a deber. </a:t>
            </a:r>
          </a:p>
        </p:txBody>
      </p:sp>
    </p:spTree>
    <p:extLst>
      <p:ext uri="{BB962C8B-B14F-4D97-AF65-F5344CB8AC3E}">
        <p14:creationId xmlns:p14="http://schemas.microsoft.com/office/powerpoint/2010/main" val="925388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18;p16">
            <a:extLst>
              <a:ext uri="{FF2B5EF4-FFF2-40B4-BE49-F238E27FC236}">
                <a16:creationId xmlns="" xmlns:a16="http://schemas.microsoft.com/office/drawing/2014/main" id="{208C078A-5BC4-41CB-B507-6FD9DF533528}"/>
              </a:ext>
            </a:extLst>
          </p:cNvPr>
          <p:cNvPicPr preferRelativeResize="0"/>
          <p:nvPr/>
        </p:nvPicPr>
        <p:blipFill rotWithShape="1">
          <a:blip r:embed="rId2">
            <a:alphaModFix/>
          </a:blip>
          <a:srcRect/>
          <a:stretch/>
        </p:blipFill>
        <p:spPr>
          <a:xfrm>
            <a:off x="9849555" y="6284890"/>
            <a:ext cx="2123503" cy="436733"/>
          </a:xfrm>
          <a:prstGeom prst="rect">
            <a:avLst/>
          </a:prstGeom>
          <a:noFill/>
          <a:ln>
            <a:noFill/>
          </a:ln>
        </p:spPr>
      </p:pic>
      <p:sp>
        <p:nvSpPr>
          <p:cNvPr id="5" name="Google Shape;139;p19">
            <a:extLst>
              <a:ext uri="{FF2B5EF4-FFF2-40B4-BE49-F238E27FC236}">
                <a16:creationId xmlns="" xmlns:a16="http://schemas.microsoft.com/office/drawing/2014/main" id="{D43B92D6-3A6C-4423-8838-4DFA9E57520D}"/>
              </a:ext>
            </a:extLst>
          </p:cNvPr>
          <p:cNvSpPr/>
          <p:nvPr/>
        </p:nvSpPr>
        <p:spPr>
          <a:xfrm>
            <a:off x="0" y="5705341"/>
            <a:ext cx="6941712" cy="1152659"/>
          </a:xfrm>
          <a:prstGeom prst="rtTriangle">
            <a:avLst/>
          </a:prstGeom>
          <a:solidFill>
            <a:srgbClr val="00164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6" name="Google Shape;126;p17">
            <a:extLst>
              <a:ext uri="{FF2B5EF4-FFF2-40B4-BE49-F238E27FC236}">
                <a16:creationId xmlns="" xmlns:a16="http://schemas.microsoft.com/office/drawing/2014/main" id="{2FEA1E05-7E08-4064-BAEC-73B858D8DE18}"/>
              </a:ext>
            </a:extLst>
          </p:cNvPr>
          <p:cNvSpPr/>
          <p:nvPr/>
        </p:nvSpPr>
        <p:spPr>
          <a:xfrm flipH="1">
            <a:off x="4340180" y="5705341"/>
            <a:ext cx="7851820" cy="1152659"/>
          </a:xfrm>
          <a:prstGeom prst="rtTriangle">
            <a:avLst/>
          </a:prstGeom>
          <a:solidFill>
            <a:srgbClr val="01CF91"/>
          </a:solidFill>
          <a:ln w="12700" cap="flat" cmpd="sng">
            <a:solidFill>
              <a:srgbClr val="01CF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7" name="Google Shape;110;p15">
            <a:extLst>
              <a:ext uri="{FF2B5EF4-FFF2-40B4-BE49-F238E27FC236}">
                <a16:creationId xmlns="" xmlns:a16="http://schemas.microsoft.com/office/drawing/2014/main" id="{0FAA9C07-4F4F-4706-B138-A03CFA2CCC32}"/>
              </a:ext>
            </a:extLst>
          </p:cNvPr>
          <p:cNvPicPr preferRelativeResize="0"/>
          <p:nvPr/>
        </p:nvPicPr>
        <p:blipFill rotWithShape="1">
          <a:blip r:embed="rId2">
            <a:alphaModFix/>
          </a:blip>
          <a:srcRect/>
          <a:stretch/>
        </p:blipFill>
        <p:spPr>
          <a:xfrm>
            <a:off x="9836676" y="6156101"/>
            <a:ext cx="2123503" cy="436733"/>
          </a:xfrm>
          <a:prstGeom prst="rect">
            <a:avLst/>
          </a:prstGeom>
          <a:noFill/>
          <a:ln>
            <a:noFill/>
          </a:ln>
        </p:spPr>
      </p:pic>
      <p:pic>
        <p:nvPicPr>
          <p:cNvPr id="10" name="Picture 2" descr="Block De Rayado Diario T/carta - 50 Hojas | Mercado Libre">
            <a:extLst>
              <a:ext uri="{FF2B5EF4-FFF2-40B4-BE49-F238E27FC236}">
                <a16:creationId xmlns="" xmlns:a16="http://schemas.microsoft.com/office/drawing/2014/main" id="{46488CC8-10C4-475B-A547-1C46A13207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171" t="8068" r="7954" b="9917"/>
          <a:stretch/>
        </p:blipFill>
        <p:spPr bwMode="auto">
          <a:xfrm>
            <a:off x="603026" y="784514"/>
            <a:ext cx="3426659" cy="462737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Esquema de mayor - B-5003 - Printaform - Empresa mexicana de artículos para  oficina">
            <a:extLst>
              <a:ext uri="{FF2B5EF4-FFF2-40B4-BE49-F238E27FC236}">
                <a16:creationId xmlns="" xmlns:a16="http://schemas.microsoft.com/office/drawing/2014/main" id="{99A5E90B-9FFE-4895-A8A3-E023379895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587" t="3419" r="14859" b="4438"/>
          <a:stretch/>
        </p:blipFill>
        <p:spPr bwMode="auto">
          <a:xfrm>
            <a:off x="4153015" y="784513"/>
            <a:ext cx="3292073" cy="4627379"/>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 La Hoja de Trabajo - Contabilidad Financiera II 】">
            <a:extLst>
              <a:ext uri="{FF2B5EF4-FFF2-40B4-BE49-F238E27FC236}">
                <a16:creationId xmlns="" xmlns:a16="http://schemas.microsoft.com/office/drawing/2014/main" id="{464F052D-DFF3-4E33-8F2E-4402573886A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441" r="4773"/>
          <a:stretch/>
        </p:blipFill>
        <p:spPr bwMode="auto">
          <a:xfrm>
            <a:off x="7568418" y="1730325"/>
            <a:ext cx="4260410" cy="3063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259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p:nvPr/>
        </p:nvSpPr>
        <p:spPr>
          <a:xfrm rot="10800000" flipH="1">
            <a:off x="0" y="0"/>
            <a:ext cx="7122017" cy="1210614"/>
          </a:xfrm>
          <a:prstGeom prst="rtTriangle">
            <a:avLst/>
          </a:prstGeom>
          <a:solidFill>
            <a:srgbClr val="B71222"/>
          </a:solidFill>
          <a:ln w="12700" cap="flat" cmpd="sng">
            <a:solidFill>
              <a:srgbClr val="B7122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01" name="Google Shape;101;p14"/>
          <p:cNvSpPr/>
          <p:nvPr/>
        </p:nvSpPr>
        <p:spPr>
          <a:xfrm rot="10800000">
            <a:off x="4919730" y="0"/>
            <a:ext cx="7272270" cy="1210614"/>
          </a:xfrm>
          <a:prstGeom prst="rtTriangle">
            <a:avLst/>
          </a:prstGeom>
          <a:solidFill>
            <a:srgbClr val="00735F"/>
          </a:solidFill>
          <a:ln w="12700" cap="flat" cmpd="sng">
            <a:solidFill>
              <a:srgbClr val="0073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000000"/>
              </a:solidFill>
              <a:latin typeface="Arial"/>
              <a:ea typeface="Arial"/>
              <a:cs typeface="Arial"/>
              <a:sym typeface="Arial"/>
            </a:endParaRPr>
          </a:p>
        </p:txBody>
      </p:sp>
      <p:pic>
        <p:nvPicPr>
          <p:cNvPr id="102" name="Google Shape;102;p14"/>
          <p:cNvPicPr preferRelativeResize="0"/>
          <p:nvPr/>
        </p:nvPicPr>
        <p:blipFill rotWithShape="1">
          <a:blip r:embed="rId3">
            <a:alphaModFix/>
          </a:blip>
          <a:srcRect/>
          <a:stretch/>
        </p:blipFill>
        <p:spPr>
          <a:xfrm>
            <a:off x="9849555" y="6284890"/>
            <a:ext cx="2123503" cy="436733"/>
          </a:xfrm>
          <a:prstGeom prst="rect">
            <a:avLst/>
          </a:prstGeom>
          <a:noFill/>
          <a:ln>
            <a:noFill/>
          </a:ln>
        </p:spPr>
      </p:pic>
      <p:sp>
        <p:nvSpPr>
          <p:cNvPr id="103" name="Google Shape;103;p14"/>
          <p:cNvSpPr/>
          <p:nvPr/>
        </p:nvSpPr>
        <p:spPr>
          <a:xfrm>
            <a:off x="1676400" y="1616483"/>
            <a:ext cx="8839200" cy="3625033"/>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s-ES" sz="2400" b="1" dirty="0">
                <a:solidFill>
                  <a:schemeClr val="dk1"/>
                </a:solidFill>
                <a:latin typeface="Arial"/>
                <a:ea typeface="Arial"/>
                <a:cs typeface="Arial"/>
                <a:sym typeface="Arial"/>
              </a:rPr>
              <a:t>CONTABILIDAD: </a:t>
            </a:r>
            <a:endParaRPr sz="1800" dirty="0"/>
          </a:p>
          <a:p>
            <a:pPr marL="0" marR="0" lvl="0" indent="0" algn="just" rtl="0">
              <a:lnSpc>
                <a:spcPct val="150000"/>
              </a:lnSpc>
              <a:spcBef>
                <a:spcPts val="0"/>
              </a:spcBef>
              <a:spcAft>
                <a:spcPts val="0"/>
              </a:spcAft>
              <a:buNone/>
            </a:pPr>
            <a:endParaRPr sz="2000" dirty="0">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r>
              <a:rPr lang="es-MX" sz="2800" dirty="0">
                <a:solidFill>
                  <a:schemeClr val="dk1"/>
                </a:solidFill>
              </a:rPr>
              <a:t>Es la técnica que se encarga de registrar las operaciones de la empresa con el objetivo de reflejar una imagen del patrimonio, situación financiera y resultados económicos (perdidas o ganancias).</a:t>
            </a:r>
            <a:endParaRPr sz="2800" dirty="0">
              <a:solidFill>
                <a:schemeClr val="dk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32;p18">
            <a:extLst>
              <a:ext uri="{FF2B5EF4-FFF2-40B4-BE49-F238E27FC236}">
                <a16:creationId xmlns="" xmlns:a16="http://schemas.microsoft.com/office/drawing/2014/main" id="{8B580EB0-9691-4AC2-AEB9-31723D4E7450}"/>
              </a:ext>
            </a:extLst>
          </p:cNvPr>
          <p:cNvSpPr/>
          <p:nvPr/>
        </p:nvSpPr>
        <p:spPr>
          <a:xfrm rot="10800000" flipH="1">
            <a:off x="0" y="-4301"/>
            <a:ext cx="7122017" cy="1210614"/>
          </a:xfrm>
          <a:prstGeom prst="rtTriangle">
            <a:avLst/>
          </a:prstGeom>
          <a:solidFill>
            <a:srgbClr val="B71222"/>
          </a:solidFill>
          <a:ln w="12700" cap="flat" cmpd="sng">
            <a:solidFill>
              <a:srgbClr val="B7122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7" name="Google Shape;133;p18">
            <a:extLst>
              <a:ext uri="{FF2B5EF4-FFF2-40B4-BE49-F238E27FC236}">
                <a16:creationId xmlns="" xmlns:a16="http://schemas.microsoft.com/office/drawing/2014/main" id="{323A7A33-FF72-4A18-9889-ED8F11352139}"/>
              </a:ext>
            </a:extLst>
          </p:cNvPr>
          <p:cNvSpPr/>
          <p:nvPr/>
        </p:nvSpPr>
        <p:spPr>
          <a:xfrm rot="10800000">
            <a:off x="4919730" y="0"/>
            <a:ext cx="7272270" cy="1210614"/>
          </a:xfrm>
          <a:prstGeom prst="rtTriangle">
            <a:avLst/>
          </a:prstGeom>
          <a:solidFill>
            <a:srgbClr val="00735F"/>
          </a:solidFill>
          <a:ln w="12700" cap="flat" cmpd="sng">
            <a:solidFill>
              <a:srgbClr val="0073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000000"/>
              </a:solidFill>
              <a:latin typeface="Arial"/>
              <a:ea typeface="Arial"/>
              <a:cs typeface="Arial"/>
              <a:sym typeface="Arial"/>
            </a:endParaRPr>
          </a:p>
        </p:txBody>
      </p:sp>
      <p:pic>
        <p:nvPicPr>
          <p:cNvPr id="8" name="Google Shape;118;p16">
            <a:extLst>
              <a:ext uri="{FF2B5EF4-FFF2-40B4-BE49-F238E27FC236}">
                <a16:creationId xmlns="" xmlns:a16="http://schemas.microsoft.com/office/drawing/2014/main" id="{93DD45C5-6C75-474F-A9F7-7FD959CDBFAD}"/>
              </a:ext>
            </a:extLst>
          </p:cNvPr>
          <p:cNvPicPr preferRelativeResize="0"/>
          <p:nvPr/>
        </p:nvPicPr>
        <p:blipFill rotWithShape="1">
          <a:blip r:embed="rId2">
            <a:alphaModFix/>
          </a:blip>
          <a:srcRect/>
          <a:stretch/>
        </p:blipFill>
        <p:spPr>
          <a:xfrm>
            <a:off x="9849555" y="6284890"/>
            <a:ext cx="2123503" cy="436733"/>
          </a:xfrm>
          <a:prstGeom prst="rect">
            <a:avLst/>
          </a:prstGeom>
          <a:noFill/>
          <a:ln>
            <a:noFill/>
          </a:ln>
        </p:spPr>
      </p:pic>
      <p:sp>
        <p:nvSpPr>
          <p:cNvPr id="9" name="Subtítulo 2">
            <a:extLst>
              <a:ext uri="{FF2B5EF4-FFF2-40B4-BE49-F238E27FC236}">
                <a16:creationId xmlns="" xmlns:a16="http://schemas.microsoft.com/office/drawing/2014/main" id="{589B9BBA-9EF4-44C3-A97E-A89992F9B4BA}"/>
              </a:ext>
            </a:extLst>
          </p:cNvPr>
          <p:cNvSpPr>
            <a:spLocks noGrp="1"/>
          </p:cNvSpPr>
          <p:nvPr>
            <p:ph type="subTitle" idx="1"/>
          </p:nvPr>
        </p:nvSpPr>
        <p:spPr>
          <a:xfrm>
            <a:off x="953285" y="601005"/>
            <a:ext cx="10510514" cy="5462169"/>
          </a:xfrm>
        </p:spPr>
        <p:txBody>
          <a:bodyPr>
            <a:normAutofit/>
          </a:bodyPr>
          <a:lstStyle/>
          <a:p>
            <a:r>
              <a:rPr lang="es-MX" sz="3200" b="1" dirty="0"/>
              <a:t>Inventario</a:t>
            </a:r>
          </a:p>
          <a:p>
            <a:r>
              <a:rPr lang="es-MX" dirty="0"/>
              <a:t> </a:t>
            </a:r>
          </a:p>
          <a:p>
            <a:r>
              <a:rPr lang="es-MX" dirty="0"/>
              <a:t>Es una relación detallada y valorada de los elementos que componen la empresa. </a:t>
            </a:r>
          </a:p>
          <a:p>
            <a:endParaRPr lang="es-MX" dirty="0"/>
          </a:p>
          <a:p>
            <a:pPr marL="508000" indent="-457200" algn="l">
              <a:buFont typeface="Wingdings" panose="05000000000000000000" pitchFamily="2" charset="2"/>
              <a:buChar char="q"/>
            </a:pPr>
            <a:r>
              <a:rPr lang="es-MX" dirty="0"/>
              <a:t>Inventario físico: Nos da a conocer el numero de existencias en almacén. </a:t>
            </a:r>
          </a:p>
          <a:p>
            <a:pPr marL="508000" indent="-457200" algn="l">
              <a:buFont typeface="Wingdings" panose="05000000000000000000" pitchFamily="2" charset="2"/>
              <a:buChar char="q"/>
            </a:pPr>
            <a:r>
              <a:rPr lang="es-MX" dirty="0"/>
              <a:t>Inventario permanente: Tendremos controladas las existencias cada vez que entren o salgan del almacén. </a:t>
            </a:r>
          </a:p>
          <a:p>
            <a:pPr marL="50800" indent="0" algn="l"/>
            <a:endParaRPr lang="es-MX" dirty="0"/>
          </a:p>
        </p:txBody>
      </p:sp>
    </p:spTree>
    <p:extLst>
      <p:ext uri="{BB962C8B-B14F-4D97-AF65-F5344CB8AC3E}">
        <p14:creationId xmlns:p14="http://schemas.microsoft.com/office/powerpoint/2010/main" val="4223709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18;p16">
            <a:extLst>
              <a:ext uri="{FF2B5EF4-FFF2-40B4-BE49-F238E27FC236}">
                <a16:creationId xmlns="" xmlns:a16="http://schemas.microsoft.com/office/drawing/2014/main" id="{127DEAAE-843F-4011-B7EE-FB9A3AC7390A}"/>
              </a:ext>
            </a:extLst>
          </p:cNvPr>
          <p:cNvPicPr preferRelativeResize="0"/>
          <p:nvPr/>
        </p:nvPicPr>
        <p:blipFill rotWithShape="1">
          <a:blip r:embed="rId2">
            <a:alphaModFix/>
          </a:blip>
          <a:srcRect/>
          <a:stretch/>
        </p:blipFill>
        <p:spPr>
          <a:xfrm>
            <a:off x="9849555" y="6284890"/>
            <a:ext cx="2123503" cy="436733"/>
          </a:xfrm>
          <a:prstGeom prst="rect">
            <a:avLst/>
          </a:prstGeom>
          <a:noFill/>
          <a:ln>
            <a:noFill/>
          </a:ln>
        </p:spPr>
      </p:pic>
      <p:sp>
        <p:nvSpPr>
          <p:cNvPr id="5" name="Google Shape;139;p19">
            <a:extLst>
              <a:ext uri="{FF2B5EF4-FFF2-40B4-BE49-F238E27FC236}">
                <a16:creationId xmlns="" xmlns:a16="http://schemas.microsoft.com/office/drawing/2014/main" id="{E2D2C568-2CB2-4666-8EA4-D0867458F66B}"/>
              </a:ext>
            </a:extLst>
          </p:cNvPr>
          <p:cNvSpPr/>
          <p:nvPr/>
        </p:nvSpPr>
        <p:spPr>
          <a:xfrm>
            <a:off x="0" y="5705341"/>
            <a:ext cx="6941712" cy="1152659"/>
          </a:xfrm>
          <a:prstGeom prst="rtTriangle">
            <a:avLst/>
          </a:prstGeom>
          <a:solidFill>
            <a:srgbClr val="00164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6" name="Google Shape;126;p17">
            <a:extLst>
              <a:ext uri="{FF2B5EF4-FFF2-40B4-BE49-F238E27FC236}">
                <a16:creationId xmlns="" xmlns:a16="http://schemas.microsoft.com/office/drawing/2014/main" id="{D388F027-7B1C-409A-B792-61BC0BF74D0E}"/>
              </a:ext>
            </a:extLst>
          </p:cNvPr>
          <p:cNvSpPr/>
          <p:nvPr/>
        </p:nvSpPr>
        <p:spPr>
          <a:xfrm flipH="1">
            <a:off x="4340180" y="5705341"/>
            <a:ext cx="7851820" cy="1152659"/>
          </a:xfrm>
          <a:prstGeom prst="rtTriangle">
            <a:avLst/>
          </a:prstGeom>
          <a:solidFill>
            <a:srgbClr val="01CF91"/>
          </a:solidFill>
          <a:ln w="12700" cap="flat" cmpd="sng">
            <a:solidFill>
              <a:srgbClr val="01CF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7" name="Google Shape;110;p15">
            <a:extLst>
              <a:ext uri="{FF2B5EF4-FFF2-40B4-BE49-F238E27FC236}">
                <a16:creationId xmlns="" xmlns:a16="http://schemas.microsoft.com/office/drawing/2014/main" id="{ACFB80BE-EB35-469B-95BB-366A7E0E4946}"/>
              </a:ext>
            </a:extLst>
          </p:cNvPr>
          <p:cNvPicPr preferRelativeResize="0"/>
          <p:nvPr/>
        </p:nvPicPr>
        <p:blipFill rotWithShape="1">
          <a:blip r:embed="rId2">
            <a:alphaModFix/>
          </a:blip>
          <a:srcRect/>
          <a:stretch/>
        </p:blipFill>
        <p:spPr>
          <a:xfrm>
            <a:off x="9836676" y="6156101"/>
            <a:ext cx="2123503" cy="436733"/>
          </a:xfrm>
          <a:prstGeom prst="rect">
            <a:avLst/>
          </a:prstGeom>
          <a:noFill/>
          <a:ln>
            <a:noFill/>
          </a:ln>
        </p:spPr>
      </p:pic>
      <p:sp>
        <p:nvSpPr>
          <p:cNvPr id="8" name="Subtítulo 2">
            <a:extLst>
              <a:ext uri="{FF2B5EF4-FFF2-40B4-BE49-F238E27FC236}">
                <a16:creationId xmlns="" xmlns:a16="http://schemas.microsoft.com/office/drawing/2014/main" id="{FDBB0E74-BE78-4B07-9B53-C2F19B545B68}"/>
              </a:ext>
            </a:extLst>
          </p:cNvPr>
          <p:cNvSpPr>
            <a:spLocks noGrp="1"/>
          </p:cNvSpPr>
          <p:nvPr>
            <p:ph type="subTitle" idx="1"/>
          </p:nvPr>
        </p:nvSpPr>
        <p:spPr>
          <a:xfrm>
            <a:off x="840743" y="896280"/>
            <a:ext cx="10510514" cy="4583681"/>
          </a:xfrm>
        </p:spPr>
        <p:txBody>
          <a:bodyPr>
            <a:normAutofit/>
          </a:bodyPr>
          <a:lstStyle/>
          <a:p>
            <a:r>
              <a:rPr lang="es-MX" sz="3200" b="1" dirty="0"/>
              <a:t>Métodos de valoración de nuestras existencias </a:t>
            </a:r>
          </a:p>
          <a:p>
            <a:endParaRPr lang="es-MX" sz="800" b="1" dirty="0"/>
          </a:p>
          <a:p>
            <a:r>
              <a:rPr lang="es-MX" dirty="0"/>
              <a:t>Deben valorarse siempre a precio de coste. Se debe incluir el precio del producto y de transporte. </a:t>
            </a:r>
          </a:p>
          <a:p>
            <a:endParaRPr lang="es-MX" dirty="0"/>
          </a:p>
          <a:p>
            <a:pPr lvl="2" algn="l"/>
            <a:r>
              <a:rPr lang="es-MX" sz="3200" dirty="0"/>
              <a:t>Existen varios métodos de valoración: </a:t>
            </a:r>
          </a:p>
          <a:p>
            <a:pPr lvl="2" algn="l">
              <a:buFont typeface="Wingdings" panose="05000000000000000000" pitchFamily="2" charset="2"/>
              <a:buChar char="Ø"/>
            </a:pPr>
            <a:r>
              <a:rPr lang="es-MX" sz="3200" dirty="0"/>
              <a:t>FIFO</a:t>
            </a:r>
          </a:p>
          <a:p>
            <a:pPr lvl="2" algn="l">
              <a:buFont typeface="Wingdings" panose="05000000000000000000" pitchFamily="2" charset="2"/>
              <a:buChar char="Ø"/>
            </a:pPr>
            <a:r>
              <a:rPr lang="es-MX" sz="3200" dirty="0"/>
              <a:t>LIFO</a:t>
            </a:r>
          </a:p>
          <a:p>
            <a:pPr lvl="2" algn="l">
              <a:buFont typeface="Wingdings" panose="05000000000000000000" pitchFamily="2" charset="2"/>
              <a:buChar char="Ø"/>
            </a:pPr>
            <a:r>
              <a:rPr lang="es-MX" sz="3200" dirty="0"/>
              <a:t>Estándar </a:t>
            </a:r>
          </a:p>
        </p:txBody>
      </p:sp>
    </p:spTree>
    <p:extLst>
      <p:ext uri="{BB962C8B-B14F-4D97-AF65-F5344CB8AC3E}">
        <p14:creationId xmlns:p14="http://schemas.microsoft.com/office/powerpoint/2010/main" val="24417762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2;p18">
            <a:extLst>
              <a:ext uri="{FF2B5EF4-FFF2-40B4-BE49-F238E27FC236}">
                <a16:creationId xmlns="" xmlns:a16="http://schemas.microsoft.com/office/drawing/2014/main" id="{66A1FC72-E8FA-4161-8BC4-39606B6D6337}"/>
              </a:ext>
            </a:extLst>
          </p:cNvPr>
          <p:cNvSpPr/>
          <p:nvPr/>
        </p:nvSpPr>
        <p:spPr>
          <a:xfrm rot="10800000" flipH="1">
            <a:off x="0" y="1"/>
            <a:ext cx="7122017" cy="1210614"/>
          </a:xfrm>
          <a:prstGeom prst="rtTriangle">
            <a:avLst/>
          </a:prstGeom>
          <a:solidFill>
            <a:srgbClr val="B71222"/>
          </a:solidFill>
          <a:ln w="12700" cap="flat" cmpd="sng">
            <a:solidFill>
              <a:srgbClr val="B7122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5" name="Google Shape;133;p18">
            <a:extLst>
              <a:ext uri="{FF2B5EF4-FFF2-40B4-BE49-F238E27FC236}">
                <a16:creationId xmlns="" xmlns:a16="http://schemas.microsoft.com/office/drawing/2014/main" id="{140652D9-C25A-4A14-8B5C-567864E3A7B0}"/>
              </a:ext>
            </a:extLst>
          </p:cNvPr>
          <p:cNvSpPr/>
          <p:nvPr/>
        </p:nvSpPr>
        <p:spPr>
          <a:xfrm rot="10800000">
            <a:off x="4919730" y="0"/>
            <a:ext cx="7272270" cy="1210614"/>
          </a:xfrm>
          <a:prstGeom prst="rtTriangle">
            <a:avLst/>
          </a:prstGeom>
          <a:solidFill>
            <a:srgbClr val="00735F"/>
          </a:solidFill>
          <a:ln w="12700" cap="flat" cmpd="sng">
            <a:solidFill>
              <a:srgbClr val="0073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000000"/>
              </a:solidFill>
              <a:latin typeface="Arial"/>
              <a:ea typeface="Arial"/>
              <a:cs typeface="Arial"/>
              <a:sym typeface="Arial"/>
            </a:endParaRPr>
          </a:p>
        </p:txBody>
      </p:sp>
      <p:pic>
        <p:nvPicPr>
          <p:cNvPr id="6" name="Google Shape;118;p16">
            <a:extLst>
              <a:ext uri="{FF2B5EF4-FFF2-40B4-BE49-F238E27FC236}">
                <a16:creationId xmlns="" xmlns:a16="http://schemas.microsoft.com/office/drawing/2014/main" id="{0676250C-A21D-4F82-8896-1B5D559F1A39}"/>
              </a:ext>
            </a:extLst>
          </p:cNvPr>
          <p:cNvPicPr preferRelativeResize="0"/>
          <p:nvPr/>
        </p:nvPicPr>
        <p:blipFill rotWithShape="1">
          <a:blip r:embed="rId2">
            <a:alphaModFix/>
          </a:blip>
          <a:srcRect/>
          <a:stretch/>
        </p:blipFill>
        <p:spPr>
          <a:xfrm>
            <a:off x="9849555" y="6284890"/>
            <a:ext cx="2123503" cy="436733"/>
          </a:xfrm>
          <a:prstGeom prst="rect">
            <a:avLst/>
          </a:prstGeom>
          <a:noFill/>
          <a:ln>
            <a:noFill/>
          </a:ln>
        </p:spPr>
      </p:pic>
      <p:sp>
        <p:nvSpPr>
          <p:cNvPr id="7" name="Subtítulo 2">
            <a:extLst>
              <a:ext uri="{FF2B5EF4-FFF2-40B4-BE49-F238E27FC236}">
                <a16:creationId xmlns="" xmlns:a16="http://schemas.microsoft.com/office/drawing/2014/main" id="{961C677B-6552-4435-BE53-4D3B528B4E1F}"/>
              </a:ext>
            </a:extLst>
          </p:cNvPr>
          <p:cNvSpPr>
            <a:spLocks noGrp="1"/>
          </p:cNvSpPr>
          <p:nvPr>
            <p:ph type="subTitle" idx="1"/>
          </p:nvPr>
        </p:nvSpPr>
        <p:spPr>
          <a:xfrm>
            <a:off x="840743" y="1110563"/>
            <a:ext cx="10510514" cy="4797868"/>
          </a:xfrm>
        </p:spPr>
        <p:txBody>
          <a:bodyPr>
            <a:normAutofit/>
          </a:bodyPr>
          <a:lstStyle/>
          <a:p>
            <a:pPr algn="l">
              <a:lnSpc>
                <a:spcPct val="150000"/>
              </a:lnSpc>
              <a:buFont typeface="Arial" panose="020B0604020202020204" pitchFamily="34" charset="0"/>
              <a:buChar char="•"/>
            </a:pPr>
            <a:r>
              <a:rPr lang="es-MX" sz="2800" b="1" dirty="0"/>
              <a:t>Método FIFO </a:t>
            </a:r>
            <a:r>
              <a:rPr lang="es-MX" sz="2800" dirty="0"/>
              <a:t>(Fist in First Out) primera entrada, primera salida. </a:t>
            </a:r>
          </a:p>
          <a:p>
            <a:pPr algn="l">
              <a:lnSpc>
                <a:spcPct val="150000"/>
              </a:lnSpc>
              <a:buFont typeface="Arial" panose="020B0604020202020204" pitchFamily="34" charset="0"/>
              <a:buChar char="•"/>
            </a:pPr>
            <a:r>
              <a:rPr lang="es-MX" sz="2800" b="1" dirty="0"/>
              <a:t>Método LIFO </a:t>
            </a:r>
            <a:r>
              <a:rPr lang="es-MX" sz="2800" dirty="0"/>
              <a:t>(Last In First Out) ultima entrada, primera salida. </a:t>
            </a:r>
          </a:p>
          <a:p>
            <a:pPr algn="l">
              <a:lnSpc>
                <a:spcPct val="150000"/>
              </a:lnSpc>
              <a:buFont typeface="Arial" panose="020B0604020202020204" pitchFamily="34" charset="0"/>
              <a:buChar char="•"/>
            </a:pPr>
            <a:r>
              <a:rPr lang="es-MX" sz="2800" b="1" dirty="0"/>
              <a:t>Método Estándar </a:t>
            </a:r>
            <a:r>
              <a:rPr lang="es-MX" sz="2800" dirty="0"/>
              <a:t>valora las unidades que entran o salen a un precio determinado.</a:t>
            </a:r>
            <a:endParaRPr lang="es-MX" dirty="0"/>
          </a:p>
        </p:txBody>
      </p:sp>
    </p:spTree>
    <p:extLst>
      <p:ext uri="{BB962C8B-B14F-4D97-AF65-F5344CB8AC3E}">
        <p14:creationId xmlns:p14="http://schemas.microsoft.com/office/powerpoint/2010/main" val="3066312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18;p16">
            <a:extLst>
              <a:ext uri="{FF2B5EF4-FFF2-40B4-BE49-F238E27FC236}">
                <a16:creationId xmlns="" xmlns:a16="http://schemas.microsoft.com/office/drawing/2014/main" id="{32ECC1C3-81A5-429A-9FE8-CDDBD63DEFDE}"/>
              </a:ext>
            </a:extLst>
          </p:cNvPr>
          <p:cNvPicPr preferRelativeResize="0"/>
          <p:nvPr/>
        </p:nvPicPr>
        <p:blipFill rotWithShape="1">
          <a:blip r:embed="rId2">
            <a:alphaModFix/>
          </a:blip>
          <a:srcRect/>
          <a:stretch/>
        </p:blipFill>
        <p:spPr>
          <a:xfrm>
            <a:off x="9849555" y="6284890"/>
            <a:ext cx="2123503" cy="436733"/>
          </a:xfrm>
          <a:prstGeom prst="rect">
            <a:avLst/>
          </a:prstGeom>
          <a:noFill/>
          <a:ln>
            <a:noFill/>
          </a:ln>
        </p:spPr>
      </p:pic>
      <p:sp>
        <p:nvSpPr>
          <p:cNvPr id="5" name="Google Shape;139;p19">
            <a:extLst>
              <a:ext uri="{FF2B5EF4-FFF2-40B4-BE49-F238E27FC236}">
                <a16:creationId xmlns="" xmlns:a16="http://schemas.microsoft.com/office/drawing/2014/main" id="{F49B9D80-F3EC-46D7-AC26-18AF4E81DF79}"/>
              </a:ext>
            </a:extLst>
          </p:cNvPr>
          <p:cNvSpPr/>
          <p:nvPr/>
        </p:nvSpPr>
        <p:spPr>
          <a:xfrm>
            <a:off x="0" y="5705341"/>
            <a:ext cx="6941712" cy="1152659"/>
          </a:xfrm>
          <a:prstGeom prst="rtTriangle">
            <a:avLst/>
          </a:prstGeom>
          <a:solidFill>
            <a:srgbClr val="00164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6" name="Google Shape;126;p17">
            <a:extLst>
              <a:ext uri="{FF2B5EF4-FFF2-40B4-BE49-F238E27FC236}">
                <a16:creationId xmlns="" xmlns:a16="http://schemas.microsoft.com/office/drawing/2014/main" id="{D7875DA1-C9FF-4232-8699-0422DF4222F3}"/>
              </a:ext>
            </a:extLst>
          </p:cNvPr>
          <p:cNvSpPr/>
          <p:nvPr/>
        </p:nvSpPr>
        <p:spPr>
          <a:xfrm flipH="1">
            <a:off x="4340180" y="5705341"/>
            <a:ext cx="7851820" cy="1152659"/>
          </a:xfrm>
          <a:prstGeom prst="rtTriangle">
            <a:avLst/>
          </a:prstGeom>
          <a:solidFill>
            <a:srgbClr val="01CF91"/>
          </a:solidFill>
          <a:ln w="12700" cap="flat" cmpd="sng">
            <a:solidFill>
              <a:srgbClr val="01CF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7" name="Google Shape;110;p15">
            <a:extLst>
              <a:ext uri="{FF2B5EF4-FFF2-40B4-BE49-F238E27FC236}">
                <a16:creationId xmlns="" xmlns:a16="http://schemas.microsoft.com/office/drawing/2014/main" id="{636B8A81-0E2F-4FFF-8EED-91B90648B60C}"/>
              </a:ext>
            </a:extLst>
          </p:cNvPr>
          <p:cNvPicPr preferRelativeResize="0"/>
          <p:nvPr/>
        </p:nvPicPr>
        <p:blipFill rotWithShape="1">
          <a:blip r:embed="rId2">
            <a:alphaModFix/>
          </a:blip>
          <a:srcRect/>
          <a:stretch/>
        </p:blipFill>
        <p:spPr>
          <a:xfrm>
            <a:off x="9836676" y="6156101"/>
            <a:ext cx="2123503" cy="436733"/>
          </a:xfrm>
          <a:prstGeom prst="rect">
            <a:avLst/>
          </a:prstGeom>
          <a:noFill/>
          <a:ln>
            <a:noFill/>
          </a:ln>
        </p:spPr>
      </p:pic>
      <p:sp>
        <p:nvSpPr>
          <p:cNvPr id="8" name="Subtítulo 2">
            <a:extLst>
              <a:ext uri="{FF2B5EF4-FFF2-40B4-BE49-F238E27FC236}">
                <a16:creationId xmlns="" xmlns:a16="http://schemas.microsoft.com/office/drawing/2014/main" id="{11952FE6-0D83-40F5-A585-61C968298D13}"/>
              </a:ext>
            </a:extLst>
          </p:cNvPr>
          <p:cNvSpPr>
            <a:spLocks noGrp="1"/>
          </p:cNvSpPr>
          <p:nvPr>
            <p:ph type="subTitle" idx="1"/>
          </p:nvPr>
        </p:nvSpPr>
        <p:spPr>
          <a:xfrm>
            <a:off x="926123" y="415967"/>
            <a:ext cx="10339754" cy="5160585"/>
          </a:xfrm>
        </p:spPr>
        <p:txBody>
          <a:bodyPr>
            <a:normAutofit fontScale="92500"/>
          </a:bodyPr>
          <a:lstStyle/>
          <a:p>
            <a:r>
              <a:rPr lang="es-MX" sz="3000" b="1" dirty="0"/>
              <a:t>Depreciación de un bien </a:t>
            </a:r>
          </a:p>
          <a:p>
            <a:endParaRPr lang="es-MX" sz="1100" b="1" dirty="0"/>
          </a:p>
          <a:p>
            <a:pPr algn="just"/>
            <a:r>
              <a:rPr lang="es-MX" dirty="0"/>
              <a:t>cuando adquirimos un bien para nuestra empresa este envejece y tendremos que invertir dinero en cambiarlo tiempo después. </a:t>
            </a:r>
          </a:p>
          <a:p>
            <a:pPr algn="just"/>
            <a:r>
              <a:rPr lang="es-MX" dirty="0"/>
              <a:t>Las amortizaciones son una especie de dinero que se reserva para cambiar el bien depreciado.  Existen diversas causas para la depreciación:</a:t>
            </a:r>
          </a:p>
          <a:p>
            <a:pPr algn="just">
              <a:lnSpc>
                <a:spcPct val="150000"/>
              </a:lnSpc>
              <a:buFont typeface="Wingdings" panose="05000000000000000000" pitchFamily="2" charset="2"/>
              <a:buChar char="v"/>
            </a:pPr>
            <a:r>
              <a:rPr lang="es-MX" dirty="0"/>
              <a:t>Depreciación física: se produce por roturas, averías, etc. </a:t>
            </a:r>
          </a:p>
          <a:p>
            <a:pPr algn="just">
              <a:lnSpc>
                <a:spcPct val="150000"/>
              </a:lnSpc>
              <a:buFont typeface="Wingdings" panose="05000000000000000000" pitchFamily="2" charset="2"/>
              <a:buChar char="v"/>
            </a:pPr>
            <a:r>
              <a:rPr lang="es-MX" dirty="0"/>
              <a:t>Depreciación técnica: se produce por renovaciones tecnológicas. Como los ordenadores que quedan anticuados.  </a:t>
            </a:r>
          </a:p>
          <a:p>
            <a:pPr algn="just">
              <a:lnSpc>
                <a:spcPct val="150000"/>
              </a:lnSpc>
              <a:buFont typeface="Wingdings" panose="05000000000000000000" pitchFamily="2" charset="2"/>
              <a:buChar char="v"/>
            </a:pPr>
            <a:r>
              <a:rPr lang="es-MX" dirty="0"/>
              <a:t>Por el paso del tiempo: el paso del tiempo produce perdida de valor del bien.</a:t>
            </a:r>
          </a:p>
        </p:txBody>
      </p:sp>
    </p:spTree>
    <p:extLst>
      <p:ext uri="{BB962C8B-B14F-4D97-AF65-F5344CB8AC3E}">
        <p14:creationId xmlns:p14="http://schemas.microsoft.com/office/powerpoint/2010/main" val="34149731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2;p18">
            <a:extLst>
              <a:ext uri="{FF2B5EF4-FFF2-40B4-BE49-F238E27FC236}">
                <a16:creationId xmlns="" xmlns:a16="http://schemas.microsoft.com/office/drawing/2014/main" id="{4F863F81-509D-4165-9505-832B5F3BC4CD}"/>
              </a:ext>
            </a:extLst>
          </p:cNvPr>
          <p:cNvSpPr/>
          <p:nvPr/>
        </p:nvSpPr>
        <p:spPr>
          <a:xfrm rot="10800000" flipH="1">
            <a:off x="0" y="-1"/>
            <a:ext cx="7122017" cy="1210614"/>
          </a:xfrm>
          <a:prstGeom prst="rtTriangle">
            <a:avLst/>
          </a:prstGeom>
          <a:solidFill>
            <a:srgbClr val="B71222"/>
          </a:solidFill>
          <a:ln w="12700" cap="flat" cmpd="sng">
            <a:solidFill>
              <a:srgbClr val="B7122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5" name="Google Shape;133;p18">
            <a:extLst>
              <a:ext uri="{FF2B5EF4-FFF2-40B4-BE49-F238E27FC236}">
                <a16:creationId xmlns="" xmlns:a16="http://schemas.microsoft.com/office/drawing/2014/main" id="{C805717E-8B76-4CB7-B838-B6BEE6C85684}"/>
              </a:ext>
            </a:extLst>
          </p:cNvPr>
          <p:cNvSpPr/>
          <p:nvPr/>
        </p:nvSpPr>
        <p:spPr>
          <a:xfrm rot="10800000">
            <a:off x="4919730" y="0"/>
            <a:ext cx="7272270" cy="1210614"/>
          </a:xfrm>
          <a:prstGeom prst="rtTriangle">
            <a:avLst/>
          </a:prstGeom>
          <a:solidFill>
            <a:srgbClr val="00735F"/>
          </a:solidFill>
          <a:ln w="12700" cap="flat" cmpd="sng">
            <a:solidFill>
              <a:srgbClr val="0073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000000"/>
              </a:solidFill>
              <a:latin typeface="Arial"/>
              <a:ea typeface="Arial"/>
              <a:cs typeface="Arial"/>
              <a:sym typeface="Arial"/>
            </a:endParaRPr>
          </a:p>
        </p:txBody>
      </p:sp>
      <p:pic>
        <p:nvPicPr>
          <p:cNvPr id="6" name="Google Shape;118;p16">
            <a:extLst>
              <a:ext uri="{FF2B5EF4-FFF2-40B4-BE49-F238E27FC236}">
                <a16:creationId xmlns="" xmlns:a16="http://schemas.microsoft.com/office/drawing/2014/main" id="{507D14A9-0B65-454C-9A18-6366B3A97CD9}"/>
              </a:ext>
            </a:extLst>
          </p:cNvPr>
          <p:cNvPicPr preferRelativeResize="0"/>
          <p:nvPr/>
        </p:nvPicPr>
        <p:blipFill rotWithShape="1">
          <a:blip r:embed="rId2">
            <a:alphaModFix/>
          </a:blip>
          <a:srcRect/>
          <a:stretch/>
        </p:blipFill>
        <p:spPr>
          <a:xfrm>
            <a:off x="9849555" y="6284890"/>
            <a:ext cx="2123503" cy="436733"/>
          </a:xfrm>
          <a:prstGeom prst="rect">
            <a:avLst/>
          </a:prstGeom>
          <a:noFill/>
          <a:ln>
            <a:noFill/>
          </a:ln>
        </p:spPr>
      </p:pic>
      <p:sp>
        <p:nvSpPr>
          <p:cNvPr id="8" name="Subtítulo 2">
            <a:extLst>
              <a:ext uri="{FF2B5EF4-FFF2-40B4-BE49-F238E27FC236}">
                <a16:creationId xmlns="" xmlns:a16="http://schemas.microsoft.com/office/drawing/2014/main" id="{370B5595-8370-42CA-B34D-EB6FD829358F}"/>
              </a:ext>
            </a:extLst>
          </p:cNvPr>
          <p:cNvSpPr>
            <a:spLocks noGrp="1"/>
          </p:cNvSpPr>
          <p:nvPr>
            <p:ph type="subTitle" idx="1"/>
          </p:nvPr>
        </p:nvSpPr>
        <p:spPr>
          <a:xfrm>
            <a:off x="840743" y="1210614"/>
            <a:ext cx="10510514" cy="2812746"/>
          </a:xfrm>
        </p:spPr>
        <p:txBody>
          <a:bodyPr>
            <a:normAutofit/>
          </a:bodyPr>
          <a:lstStyle/>
          <a:p>
            <a:r>
              <a:rPr lang="es-MX" sz="3600" b="1" dirty="0"/>
              <a:t>Cálculo de amortización </a:t>
            </a:r>
          </a:p>
          <a:p>
            <a:endParaRPr lang="es-MX" sz="3600" b="1" dirty="0"/>
          </a:p>
          <a:p>
            <a:r>
              <a:rPr lang="es-MX" dirty="0"/>
              <a:t>Para aplicar un coste de amortización, se utiliza un método muy sencillo que consiste en restar el precio de coste al valor residual. El valor residual es el valor que tendrá al final de su vida útil. </a:t>
            </a:r>
          </a:p>
        </p:txBody>
      </p:sp>
      <p:sp>
        <p:nvSpPr>
          <p:cNvPr id="10" name="CuadroTexto 9">
            <a:extLst>
              <a:ext uri="{FF2B5EF4-FFF2-40B4-BE49-F238E27FC236}">
                <a16:creationId xmlns="" xmlns:a16="http://schemas.microsoft.com/office/drawing/2014/main" id="{9BFDFE4A-C650-488F-9B3C-04C278DD9849}"/>
              </a:ext>
            </a:extLst>
          </p:cNvPr>
          <p:cNvSpPr txBox="1"/>
          <p:nvPr/>
        </p:nvSpPr>
        <p:spPr>
          <a:xfrm>
            <a:off x="1223889" y="4369295"/>
            <a:ext cx="9889588" cy="523220"/>
          </a:xfrm>
          <a:prstGeom prst="rect">
            <a:avLst/>
          </a:prstGeom>
          <a:noFill/>
        </p:spPr>
        <p:txBody>
          <a:bodyPr wrap="square" rtlCol="0">
            <a:spAutoFit/>
          </a:bodyPr>
          <a:lstStyle/>
          <a:p>
            <a:r>
              <a:rPr lang="es-MX" sz="2800" b="1" dirty="0"/>
              <a:t>Valor a amortizar = valor de Adquisición – valor Residual</a:t>
            </a:r>
          </a:p>
        </p:txBody>
      </p:sp>
    </p:spTree>
    <p:extLst>
      <p:ext uri="{BB962C8B-B14F-4D97-AF65-F5344CB8AC3E}">
        <p14:creationId xmlns:p14="http://schemas.microsoft.com/office/powerpoint/2010/main" val="16212003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18;p16">
            <a:extLst>
              <a:ext uri="{FF2B5EF4-FFF2-40B4-BE49-F238E27FC236}">
                <a16:creationId xmlns="" xmlns:a16="http://schemas.microsoft.com/office/drawing/2014/main" id="{7E1E5242-B730-40D1-B86B-76D3EA888F4A}"/>
              </a:ext>
            </a:extLst>
          </p:cNvPr>
          <p:cNvPicPr preferRelativeResize="0"/>
          <p:nvPr/>
        </p:nvPicPr>
        <p:blipFill rotWithShape="1">
          <a:blip r:embed="rId2">
            <a:alphaModFix/>
          </a:blip>
          <a:srcRect/>
          <a:stretch/>
        </p:blipFill>
        <p:spPr>
          <a:xfrm>
            <a:off x="9849555" y="6284890"/>
            <a:ext cx="2123503" cy="436733"/>
          </a:xfrm>
          <a:prstGeom prst="rect">
            <a:avLst/>
          </a:prstGeom>
          <a:noFill/>
          <a:ln>
            <a:noFill/>
          </a:ln>
        </p:spPr>
      </p:pic>
      <p:sp>
        <p:nvSpPr>
          <p:cNvPr id="5" name="Google Shape;139;p19">
            <a:extLst>
              <a:ext uri="{FF2B5EF4-FFF2-40B4-BE49-F238E27FC236}">
                <a16:creationId xmlns="" xmlns:a16="http://schemas.microsoft.com/office/drawing/2014/main" id="{7E055E63-29EC-4585-975C-A843297D0BC8}"/>
              </a:ext>
            </a:extLst>
          </p:cNvPr>
          <p:cNvSpPr/>
          <p:nvPr/>
        </p:nvSpPr>
        <p:spPr>
          <a:xfrm>
            <a:off x="0" y="5705341"/>
            <a:ext cx="6941712" cy="1152659"/>
          </a:xfrm>
          <a:prstGeom prst="rtTriangle">
            <a:avLst/>
          </a:prstGeom>
          <a:solidFill>
            <a:srgbClr val="00164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6" name="Google Shape;126;p17">
            <a:extLst>
              <a:ext uri="{FF2B5EF4-FFF2-40B4-BE49-F238E27FC236}">
                <a16:creationId xmlns="" xmlns:a16="http://schemas.microsoft.com/office/drawing/2014/main" id="{CC587B10-2FCB-4573-9F27-0582481D29C1}"/>
              </a:ext>
            </a:extLst>
          </p:cNvPr>
          <p:cNvSpPr/>
          <p:nvPr/>
        </p:nvSpPr>
        <p:spPr>
          <a:xfrm flipH="1">
            <a:off x="4340180" y="5705341"/>
            <a:ext cx="7851820" cy="1152659"/>
          </a:xfrm>
          <a:prstGeom prst="rtTriangle">
            <a:avLst/>
          </a:prstGeom>
          <a:solidFill>
            <a:srgbClr val="01CF91"/>
          </a:solidFill>
          <a:ln w="12700" cap="flat" cmpd="sng">
            <a:solidFill>
              <a:srgbClr val="01CF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7" name="Google Shape;110;p15">
            <a:extLst>
              <a:ext uri="{FF2B5EF4-FFF2-40B4-BE49-F238E27FC236}">
                <a16:creationId xmlns="" xmlns:a16="http://schemas.microsoft.com/office/drawing/2014/main" id="{12DE583C-0DA0-4B75-94DB-D51520F6AE82}"/>
              </a:ext>
            </a:extLst>
          </p:cNvPr>
          <p:cNvPicPr preferRelativeResize="0"/>
          <p:nvPr/>
        </p:nvPicPr>
        <p:blipFill rotWithShape="1">
          <a:blip r:embed="rId2">
            <a:alphaModFix/>
          </a:blip>
          <a:srcRect/>
          <a:stretch/>
        </p:blipFill>
        <p:spPr>
          <a:xfrm>
            <a:off x="9836676" y="6156101"/>
            <a:ext cx="2123503" cy="436733"/>
          </a:xfrm>
          <a:prstGeom prst="rect">
            <a:avLst/>
          </a:prstGeom>
          <a:noFill/>
          <a:ln>
            <a:noFill/>
          </a:ln>
        </p:spPr>
      </p:pic>
      <p:sp>
        <p:nvSpPr>
          <p:cNvPr id="8" name="Subtítulo 2">
            <a:extLst>
              <a:ext uri="{FF2B5EF4-FFF2-40B4-BE49-F238E27FC236}">
                <a16:creationId xmlns="" xmlns:a16="http://schemas.microsoft.com/office/drawing/2014/main" id="{B9D3A256-7427-48F8-A4D4-56F14D0CD5D7}"/>
              </a:ext>
            </a:extLst>
          </p:cNvPr>
          <p:cNvSpPr>
            <a:spLocks noGrp="1"/>
          </p:cNvSpPr>
          <p:nvPr>
            <p:ph type="subTitle" idx="1"/>
          </p:nvPr>
        </p:nvSpPr>
        <p:spPr>
          <a:xfrm>
            <a:off x="786131" y="1144950"/>
            <a:ext cx="10619737" cy="4431602"/>
          </a:xfrm>
        </p:spPr>
        <p:txBody>
          <a:bodyPr>
            <a:normAutofit/>
          </a:bodyPr>
          <a:lstStyle/>
          <a:p>
            <a:r>
              <a:rPr lang="es-MX" sz="3200" b="1" dirty="0"/>
              <a:t>ejercicios: </a:t>
            </a:r>
          </a:p>
          <a:p>
            <a:pPr marL="508000" indent="-457200" algn="l">
              <a:lnSpc>
                <a:spcPct val="150000"/>
              </a:lnSpc>
              <a:buAutoNum type="alphaLcParenR"/>
            </a:pPr>
            <a:r>
              <a:rPr lang="es-MX" dirty="0"/>
              <a:t>¿Qué valor de amortización tendrá una maquina si su valor de adquisición ha sido de $145,000 pesos y su valor residual es de 30,000?</a:t>
            </a:r>
          </a:p>
          <a:p>
            <a:pPr marL="508000" indent="-457200" algn="l">
              <a:lnSpc>
                <a:spcPct val="150000"/>
              </a:lnSpc>
              <a:buFont typeface="Arial"/>
              <a:buAutoNum type="alphaLcParenR"/>
            </a:pPr>
            <a:r>
              <a:rPr lang="es-MX" dirty="0"/>
              <a:t>¿Qué valor de amortización tendrá una maquina si su valor de adquisición ha sido de $500,000 pesos y su valor residual es de 150,000?</a:t>
            </a:r>
          </a:p>
        </p:txBody>
      </p:sp>
    </p:spTree>
    <p:extLst>
      <p:ext uri="{BB962C8B-B14F-4D97-AF65-F5344CB8AC3E}">
        <p14:creationId xmlns:p14="http://schemas.microsoft.com/office/powerpoint/2010/main" val="3863629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p:nvPr/>
        </p:nvSpPr>
        <p:spPr>
          <a:xfrm>
            <a:off x="0" y="5705341"/>
            <a:ext cx="6941712" cy="1152659"/>
          </a:xfrm>
          <a:prstGeom prst="rtTriangle">
            <a:avLst/>
          </a:prstGeom>
          <a:solidFill>
            <a:srgbClr val="00164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09" name="Google Shape;109;p15"/>
          <p:cNvSpPr/>
          <p:nvPr/>
        </p:nvSpPr>
        <p:spPr>
          <a:xfrm flipH="1">
            <a:off x="4340180" y="5705341"/>
            <a:ext cx="7851820" cy="1152659"/>
          </a:xfrm>
          <a:prstGeom prst="rtTriangle">
            <a:avLst/>
          </a:prstGeom>
          <a:solidFill>
            <a:srgbClr val="01CF91"/>
          </a:solidFill>
          <a:ln w="12700" cap="flat" cmpd="sng">
            <a:solidFill>
              <a:srgbClr val="01CF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110" name="Google Shape;110;p15"/>
          <p:cNvPicPr preferRelativeResize="0"/>
          <p:nvPr/>
        </p:nvPicPr>
        <p:blipFill rotWithShape="1">
          <a:blip r:embed="rId3">
            <a:alphaModFix/>
          </a:blip>
          <a:srcRect/>
          <a:stretch/>
        </p:blipFill>
        <p:spPr>
          <a:xfrm>
            <a:off x="9836676" y="6156101"/>
            <a:ext cx="2123503" cy="436733"/>
          </a:xfrm>
          <a:prstGeom prst="rect">
            <a:avLst/>
          </a:prstGeom>
          <a:noFill/>
          <a:ln>
            <a:noFill/>
          </a:ln>
        </p:spPr>
      </p:pic>
      <p:sp>
        <p:nvSpPr>
          <p:cNvPr id="111" name="Google Shape;111;p15"/>
          <p:cNvSpPr/>
          <p:nvPr/>
        </p:nvSpPr>
        <p:spPr>
          <a:xfrm>
            <a:off x="720760" y="265166"/>
            <a:ext cx="10445677" cy="4796909"/>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s-MX" sz="2400" b="1" dirty="0">
                <a:solidFill>
                  <a:schemeClr val="dk1"/>
                </a:solidFill>
                <a:latin typeface="Arial"/>
                <a:ea typeface="Arial"/>
                <a:cs typeface="Arial"/>
                <a:sym typeface="Arial"/>
              </a:rPr>
              <a:t>   El Patrimonio </a:t>
            </a:r>
            <a:endParaRPr sz="2400" dirty="0">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endParaRPr sz="100" dirty="0">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r>
              <a:rPr lang="es-MX" sz="2000" dirty="0">
                <a:solidFill>
                  <a:schemeClr val="dk1"/>
                </a:solidFill>
                <a:latin typeface="Arial"/>
                <a:ea typeface="Arial"/>
                <a:cs typeface="Arial"/>
                <a:sym typeface="Arial"/>
              </a:rPr>
              <a:t>El </a:t>
            </a:r>
            <a:r>
              <a:rPr lang="es-MX" sz="2000" b="1" dirty="0">
                <a:solidFill>
                  <a:schemeClr val="dk1"/>
                </a:solidFill>
                <a:latin typeface="Arial"/>
                <a:ea typeface="Arial"/>
                <a:cs typeface="Arial"/>
                <a:sym typeface="Arial"/>
              </a:rPr>
              <a:t>patrimonio</a:t>
            </a:r>
            <a:r>
              <a:rPr lang="es-MX" sz="2000" dirty="0">
                <a:solidFill>
                  <a:schemeClr val="dk1"/>
                </a:solidFill>
                <a:latin typeface="Arial"/>
                <a:ea typeface="Arial"/>
                <a:cs typeface="Arial"/>
                <a:sym typeface="Arial"/>
              </a:rPr>
              <a:t> de una empresa esta formado por los: </a:t>
            </a:r>
            <a:r>
              <a:rPr lang="es-MX" sz="2000" b="1" dirty="0">
                <a:solidFill>
                  <a:schemeClr val="dk1"/>
                </a:solidFill>
                <a:latin typeface="Arial"/>
                <a:ea typeface="Arial"/>
                <a:cs typeface="Arial"/>
                <a:sym typeface="Arial"/>
              </a:rPr>
              <a:t>bienes, derechos y obligaciones</a:t>
            </a:r>
            <a:r>
              <a:rPr lang="es-MX" sz="2000" dirty="0">
                <a:solidFill>
                  <a:schemeClr val="dk1"/>
                </a:solidFill>
                <a:latin typeface="Arial"/>
                <a:ea typeface="Arial"/>
                <a:cs typeface="Arial"/>
                <a:sym typeface="Arial"/>
              </a:rPr>
              <a:t>.</a:t>
            </a:r>
          </a:p>
          <a:p>
            <a:pPr marL="0" marR="0" lvl="0" indent="0" algn="just" rtl="0">
              <a:lnSpc>
                <a:spcPct val="150000"/>
              </a:lnSpc>
              <a:spcBef>
                <a:spcPts val="0"/>
              </a:spcBef>
              <a:spcAft>
                <a:spcPts val="0"/>
              </a:spcAft>
              <a:buNone/>
            </a:pPr>
            <a:endParaRPr lang="es-MX" sz="1600" i="1" u="sng" dirty="0">
              <a:solidFill>
                <a:schemeClr val="dk1"/>
              </a:solidFill>
              <a:latin typeface="Arial"/>
              <a:ea typeface="Arial"/>
              <a:cs typeface="Arial"/>
              <a:sym typeface="Arial"/>
            </a:endParaRPr>
          </a:p>
          <a:p>
            <a:pPr marL="285750" lvl="2" indent="-285750" algn="just">
              <a:lnSpc>
                <a:spcPct val="150000"/>
              </a:lnSpc>
              <a:buFont typeface="Courier New" panose="02070309020205020404" pitchFamily="49" charset="0"/>
              <a:buChar char="o"/>
            </a:pPr>
            <a:r>
              <a:rPr lang="es-MX" sz="1600" b="1" dirty="0">
                <a:solidFill>
                  <a:schemeClr val="dk1"/>
                </a:solidFill>
              </a:rPr>
              <a:t>B</a:t>
            </a:r>
            <a:r>
              <a:rPr lang="es-MX" sz="1600" b="1" dirty="0">
                <a:solidFill>
                  <a:schemeClr val="dk1"/>
                </a:solidFill>
                <a:latin typeface="Arial"/>
                <a:ea typeface="Arial"/>
                <a:cs typeface="Arial"/>
                <a:sym typeface="Arial"/>
              </a:rPr>
              <a:t>ienes</a:t>
            </a:r>
            <a:r>
              <a:rPr lang="es-MX" sz="1600" dirty="0">
                <a:solidFill>
                  <a:schemeClr val="dk1"/>
                </a:solidFill>
                <a:latin typeface="Arial"/>
                <a:ea typeface="Arial"/>
                <a:cs typeface="Arial"/>
                <a:sym typeface="Arial"/>
              </a:rPr>
              <a:t>: cosas que le pertenecen. (edificios, mobiliario, bancos, etc.</a:t>
            </a:r>
            <a:r>
              <a:rPr lang="es-MX" sz="1600" dirty="0">
                <a:solidFill>
                  <a:schemeClr val="dk1"/>
                </a:solidFill>
              </a:rPr>
              <a:t>)</a:t>
            </a:r>
          </a:p>
          <a:p>
            <a:pPr marL="285750" lvl="2" indent="-285750" algn="just">
              <a:lnSpc>
                <a:spcPct val="150000"/>
              </a:lnSpc>
              <a:buFont typeface="Courier New" panose="02070309020205020404" pitchFamily="49" charset="0"/>
              <a:buChar char="o"/>
            </a:pPr>
            <a:r>
              <a:rPr lang="es-MX" sz="1600" b="1" dirty="0"/>
              <a:t>Derechos</a:t>
            </a:r>
            <a:r>
              <a:rPr lang="es-MX" sz="1600" dirty="0"/>
              <a:t>: sobre lo que la empresa tiene derecho a cobrar. (clientes, deudores, etc.)</a:t>
            </a:r>
          </a:p>
          <a:p>
            <a:pPr marL="285750" lvl="2" indent="-285750" algn="just">
              <a:lnSpc>
                <a:spcPct val="150000"/>
              </a:lnSpc>
              <a:buFont typeface="Courier New" panose="02070309020205020404" pitchFamily="49" charset="0"/>
              <a:buChar char="o"/>
            </a:pPr>
            <a:r>
              <a:rPr lang="es-MX" sz="1600" b="1" dirty="0"/>
              <a:t>Obligaciones</a:t>
            </a:r>
            <a:r>
              <a:rPr lang="es-MX" sz="1600" dirty="0"/>
              <a:t>: lo que la empresa tiene que pagar. (proveedores, letras de cambio, etc.)</a:t>
            </a:r>
            <a:endParaRPr sz="1600" dirty="0"/>
          </a:p>
          <a:p>
            <a:pPr marL="0" marR="0" lvl="0" indent="0" algn="just" rtl="0">
              <a:lnSpc>
                <a:spcPct val="150000"/>
              </a:lnSpc>
              <a:spcBef>
                <a:spcPts val="0"/>
              </a:spcBef>
              <a:spcAft>
                <a:spcPts val="0"/>
              </a:spcAft>
              <a:buNone/>
            </a:pPr>
            <a:r>
              <a:rPr lang="es-ES" sz="1800" dirty="0">
                <a:solidFill>
                  <a:schemeClr val="dk1"/>
                </a:solidFill>
                <a:latin typeface="Arial"/>
                <a:ea typeface="Arial"/>
                <a:cs typeface="Arial"/>
                <a:sym typeface="Arial"/>
              </a:rPr>
              <a:t> </a:t>
            </a:r>
            <a:endParaRPr dirty="0"/>
          </a:p>
        </p:txBody>
      </p:sp>
      <p:sp>
        <p:nvSpPr>
          <p:cNvPr id="2" name="AutoShape 2" descr="La distribución de los espacios y el mobiliario en el nuevo concepto de  oficina flexible, ergonómica y colaborativa. - Dynamobel - Fabricante de  Mobiliario de Oficina">
            <a:extLst>
              <a:ext uri="{FF2B5EF4-FFF2-40B4-BE49-F238E27FC236}">
                <a16:creationId xmlns="" xmlns:a16="http://schemas.microsoft.com/office/drawing/2014/main" id="{D2E5D2B6-FBA9-4F46-BAE3-C22BF5BE4C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dirty="0"/>
          </a:p>
        </p:txBody>
      </p:sp>
      <p:pic>
        <p:nvPicPr>
          <p:cNvPr id="7" name="Picture 4" descr="ECONOMÍA Y CONTABILIDAD ARGENTINA: PATRIMONIO DE UN ENTE">
            <a:extLst>
              <a:ext uri="{FF2B5EF4-FFF2-40B4-BE49-F238E27FC236}">
                <a16:creationId xmlns="" xmlns:a16="http://schemas.microsoft.com/office/drawing/2014/main" id="{96B5DFDE-D2D7-41B6-822F-A1BC7E0E2C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38" t="17255" r="918" b="3550"/>
          <a:stretch/>
        </p:blipFill>
        <p:spPr bwMode="auto">
          <a:xfrm>
            <a:off x="3037401" y="2855260"/>
            <a:ext cx="6092531" cy="33008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p:nvPr/>
        </p:nvSpPr>
        <p:spPr>
          <a:xfrm rot="10800000" flipH="1">
            <a:off x="0" y="0"/>
            <a:ext cx="7122017" cy="1210614"/>
          </a:xfrm>
          <a:prstGeom prst="rtTriangle">
            <a:avLst/>
          </a:prstGeom>
          <a:solidFill>
            <a:srgbClr val="B71222"/>
          </a:solidFill>
          <a:ln w="12700" cap="flat" cmpd="sng">
            <a:solidFill>
              <a:srgbClr val="B7122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17" name="Google Shape;117;p16"/>
          <p:cNvSpPr/>
          <p:nvPr/>
        </p:nvSpPr>
        <p:spPr>
          <a:xfrm rot="10800000">
            <a:off x="4919730" y="0"/>
            <a:ext cx="7272270" cy="1210614"/>
          </a:xfrm>
          <a:prstGeom prst="rtTriangle">
            <a:avLst/>
          </a:prstGeom>
          <a:solidFill>
            <a:srgbClr val="00735F"/>
          </a:solidFill>
          <a:ln w="12700" cap="flat" cmpd="sng">
            <a:solidFill>
              <a:srgbClr val="0073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000000"/>
              </a:solidFill>
              <a:latin typeface="Arial"/>
              <a:ea typeface="Arial"/>
              <a:cs typeface="Arial"/>
              <a:sym typeface="Arial"/>
            </a:endParaRPr>
          </a:p>
        </p:txBody>
      </p:sp>
      <p:pic>
        <p:nvPicPr>
          <p:cNvPr id="118" name="Google Shape;118;p16"/>
          <p:cNvPicPr preferRelativeResize="0"/>
          <p:nvPr/>
        </p:nvPicPr>
        <p:blipFill rotWithShape="1">
          <a:blip r:embed="rId3">
            <a:alphaModFix/>
          </a:blip>
          <a:srcRect/>
          <a:stretch/>
        </p:blipFill>
        <p:spPr>
          <a:xfrm>
            <a:off x="9849555" y="6284890"/>
            <a:ext cx="2123503" cy="436733"/>
          </a:xfrm>
          <a:prstGeom prst="rect">
            <a:avLst/>
          </a:prstGeom>
          <a:noFill/>
          <a:ln>
            <a:noFill/>
          </a:ln>
        </p:spPr>
      </p:pic>
      <p:sp>
        <p:nvSpPr>
          <p:cNvPr id="119" name="Google Shape;119;p16"/>
          <p:cNvSpPr/>
          <p:nvPr/>
        </p:nvSpPr>
        <p:spPr>
          <a:xfrm>
            <a:off x="3452973" y="567611"/>
            <a:ext cx="5286053" cy="745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2800" b="1" dirty="0">
                <a:solidFill>
                  <a:schemeClr val="dk1"/>
                </a:solidFill>
              </a:rPr>
              <a:t>Cuentas de Activo y Pasivo </a:t>
            </a:r>
            <a:endParaRPr sz="2800" dirty="0"/>
          </a:p>
        </p:txBody>
      </p:sp>
      <p:sp>
        <p:nvSpPr>
          <p:cNvPr id="2" name="AutoShape 2" descr="ECONOMÍA Y CONTABILIDAD ARGENTINA: PATRIMONIO DE UN ENTE">
            <a:extLst>
              <a:ext uri="{FF2B5EF4-FFF2-40B4-BE49-F238E27FC236}">
                <a16:creationId xmlns="" xmlns:a16="http://schemas.microsoft.com/office/drawing/2014/main" id="{F9FC45DE-2C5F-49D5-8C67-8D8BFC507EB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dirty="0"/>
          </a:p>
        </p:txBody>
      </p:sp>
      <p:pic>
        <p:nvPicPr>
          <p:cNvPr id="2056" name="Picture 8" descr="CLASIFICACIÓN DEL ACTIVO Y DEL PASIVO | tecnologiasdelainformacion">
            <a:extLst>
              <a:ext uri="{FF2B5EF4-FFF2-40B4-BE49-F238E27FC236}">
                <a16:creationId xmlns="" xmlns:a16="http://schemas.microsoft.com/office/drawing/2014/main" id="{526EFACA-7267-4D6A-BDF8-187153C7F6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0027" b="41597"/>
          <a:stretch/>
        </p:blipFill>
        <p:spPr bwMode="auto">
          <a:xfrm>
            <a:off x="425845" y="893309"/>
            <a:ext cx="5710275" cy="556376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LASIFICACIÓN DEL ACTIVO Y DEL PASIVO | tecnologiasdelainformacion">
            <a:extLst>
              <a:ext uri="{FF2B5EF4-FFF2-40B4-BE49-F238E27FC236}">
                <a16:creationId xmlns="" xmlns:a16="http://schemas.microsoft.com/office/drawing/2014/main" id="{FF0872AE-07B9-42BC-8B18-229AE8F85FE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9897" r="11952"/>
          <a:stretch/>
        </p:blipFill>
        <p:spPr bwMode="auto">
          <a:xfrm>
            <a:off x="6095999" y="1960586"/>
            <a:ext cx="5629940" cy="38490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p:nvPr/>
        </p:nvSpPr>
        <p:spPr>
          <a:xfrm>
            <a:off x="0" y="5705341"/>
            <a:ext cx="6941712" cy="1152659"/>
          </a:xfrm>
          <a:prstGeom prst="rtTriangle">
            <a:avLst/>
          </a:prstGeom>
          <a:solidFill>
            <a:srgbClr val="00164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26" name="Google Shape;126;p17"/>
          <p:cNvSpPr/>
          <p:nvPr/>
        </p:nvSpPr>
        <p:spPr>
          <a:xfrm flipH="1">
            <a:off x="4340180" y="5705341"/>
            <a:ext cx="7851820" cy="1152659"/>
          </a:xfrm>
          <a:prstGeom prst="rtTriangle">
            <a:avLst/>
          </a:prstGeom>
          <a:solidFill>
            <a:srgbClr val="01CF91"/>
          </a:solidFill>
          <a:ln w="12700" cap="flat" cmpd="sng">
            <a:solidFill>
              <a:srgbClr val="01CF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127" name="Google Shape;127;p17"/>
          <p:cNvPicPr preferRelativeResize="0"/>
          <p:nvPr/>
        </p:nvPicPr>
        <p:blipFill rotWithShape="1">
          <a:blip r:embed="rId3">
            <a:alphaModFix/>
          </a:blip>
          <a:srcRect/>
          <a:stretch/>
        </p:blipFill>
        <p:spPr>
          <a:xfrm>
            <a:off x="9836676" y="6156101"/>
            <a:ext cx="2123503" cy="436733"/>
          </a:xfrm>
          <a:prstGeom prst="rect">
            <a:avLst/>
          </a:prstGeom>
          <a:noFill/>
          <a:ln>
            <a:noFill/>
          </a:ln>
        </p:spPr>
      </p:pic>
      <p:graphicFrame>
        <p:nvGraphicFramePr>
          <p:cNvPr id="3" name="Tabla 2">
            <a:extLst>
              <a:ext uri="{FF2B5EF4-FFF2-40B4-BE49-F238E27FC236}">
                <a16:creationId xmlns="" xmlns:a16="http://schemas.microsoft.com/office/drawing/2014/main" id="{EA08E8AE-6BA2-4428-8E24-B9816021F5E4}"/>
              </a:ext>
            </a:extLst>
          </p:cNvPr>
          <p:cNvGraphicFramePr>
            <a:graphicFrameLocks noGrp="1"/>
          </p:cNvGraphicFramePr>
          <p:nvPr>
            <p:extLst>
              <p:ext uri="{D42A27DB-BD31-4B8C-83A1-F6EECF244321}">
                <p14:modId xmlns:p14="http://schemas.microsoft.com/office/powerpoint/2010/main" val="2404622432"/>
              </p:ext>
            </p:extLst>
          </p:nvPr>
        </p:nvGraphicFramePr>
        <p:xfrm>
          <a:off x="3053774" y="2207204"/>
          <a:ext cx="6084451" cy="2992120"/>
        </p:xfrm>
        <a:graphic>
          <a:graphicData uri="http://schemas.openxmlformats.org/drawingml/2006/table">
            <a:tbl>
              <a:tblPr firstRow="1" bandRow="1">
                <a:tableStyleId>{93296810-A885-4BE3-A3E7-6D5BEEA58F35}</a:tableStyleId>
              </a:tblPr>
              <a:tblGrid>
                <a:gridCol w="1723467">
                  <a:extLst>
                    <a:ext uri="{9D8B030D-6E8A-4147-A177-3AD203B41FA5}">
                      <a16:colId xmlns="" xmlns:a16="http://schemas.microsoft.com/office/drawing/2014/main" val="3670354193"/>
                    </a:ext>
                  </a:extLst>
                </a:gridCol>
                <a:gridCol w="1336431">
                  <a:extLst>
                    <a:ext uri="{9D8B030D-6E8A-4147-A177-3AD203B41FA5}">
                      <a16:colId xmlns="" xmlns:a16="http://schemas.microsoft.com/office/drawing/2014/main" val="81238113"/>
                    </a:ext>
                  </a:extLst>
                </a:gridCol>
                <a:gridCol w="1772529">
                  <a:extLst>
                    <a:ext uri="{9D8B030D-6E8A-4147-A177-3AD203B41FA5}">
                      <a16:colId xmlns="" xmlns:a16="http://schemas.microsoft.com/office/drawing/2014/main" val="452130770"/>
                    </a:ext>
                  </a:extLst>
                </a:gridCol>
                <a:gridCol w="1252024">
                  <a:extLst>
                    <a:ext uri="{9D8B030D-6E8A-4147-A177-3AD203B41FA5}">
                      <a16:colId xmlns="" xmlns:a16="http://schemas.microsoft.com/office/drawing/2014/main" val="132237959"/>
                    </a:ext>
                  </a:extLst>
                </a:gridCol>
              </a:tblGrid>
              <a:tr h="370840">
                <a:tc>
                  <a:txBody>
                    <a:bodyPr/>
                    <a:lstStyle/>
                    <a:p>
                      <a:pPr algn="ctr"/>
                      <a:r>
                        <a:rPr lang="es-MX" sz="2000" dirty="0"/>
                        <a:t>Activo</a:t>
                      </a:r>
                      <a:endParaRPr lang="es-MX" dirty="0"/>
                    </a:p>
                  </a:txBody>
                  <a:tcPr/>
                </a:tc>
                <a:tc>
                  <a:txBody>
                    <a:bodyPr/>
                    <a:lstStyle/>
                    <a:p>
                      <a:endParaRPr lang="es-MX" dirty="0"/>
                    </a:p>
                  </a:txBody>
                  <a:tcPr/>
                </a:tc>
                <a:tc>
                  <a:txBody>
                    <a:bodyPr/>
                    <a:lstStyle/>
                    <a:p>
                      <a:pPr algn="ctr"/>
                      <a:r>
                        <a:rPr lang="es-MX" sz="2000" dirty="0"/>
                        <a:t>Pasivo</a:t>
                      </a:r>
                      <a:endParaRPr lang="es-MX" dirty="0"/>
                    </a:p>
                  </a:txBody>
                  <a:tcPr/>
                </a:tc>
                <a:tc>
                  <a:txBody>
                    <a:bodyPr/>
                    <a:lstStyle/>
                    <a:p>
                      <a:endParaRPr lang="es-MX" dirty="0"/>
                    </a:p>
                  </a:txBody>
                  <a:tcPr/>
                </a:tc>
                <a:extLst>
                  <a:ext uri="{0D108BD9-81ED-4DB2-BD59-A6C34878D82A}">
                    <a16:rowId xmlns="" xmlns:a16="http://schemas.microsoft.com/office/drawing/2014/main" val="1585146459"/>
                  </a:ext>
                </a:extLst>
              </a:tr>
              <a:tr h="370840">
                <a:tc>
                  <a:txBody>
                    <a:bodyPr/>
                    <a:lstStyle/>
                    <a:p>
                      <a:r>
                        <a:rPr lang="es-MX" dirty="0"/>
                        <a:t>Terrenos </a:t>
                      </a:r>
                    </a:p>
                  </a:txBody>
                  <a:tcPr/>
                </a:tc>
                <a:tc>
                  <a:txBody>
                    <a:bodyPr/>
                    <a:lstStyle/>
                    <a:p>
                      <a:r>
                        <a:rPr lang="es-MX" dirty="0"/>
                        <a:t>$5.000.000</a:t>
                      </a:r>
                    </a:p>
                  </a:txBody>
                  <a:tcPr/>
                </a:tc>
                <a:tc>
                  <a:txBody>
                    <a:bodyPr/>
                    <a:lstStyle/>
                    <a:p>
                      <a:r>
                        <a:rPr lang="es-MX" dirty="0"/>
                        <a:t>Proveedores</a:t>
                      </a:r>
                    </a:p>
                  </a:txBody>
                  <a:tcPr/>
                </a:tc>
                <a:tc>
                  <a:txBody>
                    <a:bodyPr/>
                    <a:lstStyle/>
                    <a:p>
                      <a:r>
                        <a:rPr lang="es-MX" dirty="0"/>
                        <a:t>$1.000.000</a:t>
                      </a:r>
                    </a:p>
                  </a:txBody>
                  <a:tcPr/>
                </a:tc>
                <a:extLst>
                  <a:ext uri="{0D108BD9-81ED-4DB2-BD59-A6C34878D82A}">
                    <a16:rowId xmlns="" xmlns:a16="http://schemas.microsoft.com/office/drawing/2014/main" val="486833635"/>
                  </a:ext>
                </a:extLst>
              </a:tr>
              <a:tr h="370840">
                <a:tc>
                  <a:txBody>
                    <a:bodyPr/>
                    <a:lstStyle/>
                    <a:p>
                      <a:r>
                        <a:rPr lang="es-MX" dirty="0"/>
                        <a:t>Mobiliario</a:t>
                      </a:r>
                    </a:p>
                  </a:txBody>
                  <a:tcPr/>
                </a:tc>
                <a:tc>
                  <a:txBody>
                    <a:bodyPr/>
                    <a:lstStyle/>
                    <a:p>
                      <a:r>
                        <a:rPr lang="es-MX" dirty="0"/>
                        <a:t>500.000</a:t>
                      </a:r>
                    </a:p>
                  </a:txBody>
                  <a:tcPr/>
                </a:tc>
                <a:tc>
                  <a:txBody>
                    <a:bodyPr/>
                    <a:lstStyle/>
                    <a:p>
                      <a:r>
                        <a:rPr lang="es-MX" dirty="0"/>
                        <a:t>Hacienda </a:t>
                      </a:r>
                    </a:p>
                  </a:txBody>
                  <a:tcPr/>
                </a:tc>
                <a:tc>
                  <a:txBody>
                    <a:bodyPr/>
                    <a:lstStyle/>
                    <a:p>
                      <a:r>
                        <a:rPr lang="es-MX" dirty="0"/>
                        <a:t>800.000</a:t>
                      </a:r>
                    </a:p>
                  </a:txBody>
                  <a:tcPr/>
                </a:tc>
                <a:extLst>
                  <a:ext uri="{0D108BD9-81ED-4DB2-BD59-A6C34878D82A}">
                    <a16:rowId xmlns="" xmlns:a16="http://schemas.microsoft.com/office/drawing/2014/main" val="3629821432"/>
                  </a:ext>
                </a:extLst>
              </a:tr>
              <a:tr h="370840">
                <a:tc>
                  <a:txBody>
                    <a:bodyPr/>
                    <a:lstStyle/>
                    <a:p>
                      <a:r>
                        <a:rPr lang="es-MX" dirty="0"/>
                        <a:t>Maquinaria</a:t>
                      </a:r>
                    </a:p>
                  </a:txBody>
                  <a:tcPr/>
                </a:tc>
                <a:tc>
                  <a:txBody>
                    <a:bodyPr/>
                    <a:lstStyle/>
                    <a:p>
                      <a:r>
                        <a:rPr lang="es-MX" dirty="0"/>
                        <a:t>2.000.000</a:t>
                      </a:r>
                    </a:p>
                  </a:txBody>
                  <a:tcPr/>
                </a:tc>
                <a:tc>
                  <a:txBody>
                    <a:bodyPr/>
                    <a:lstStyle/>
                    <a:p>
                      <a:r>
                        <a:rPr lang="es-MX" dirty="0"/>
                        <a:t>Efectos a pagar</a:t>
                      </a:r>
                    </a:p>
                  </a:txBody>
                  <a:tcPr/>
                </a:tc>
                <a:tc>
                  <a:txBody>
                    <a:bodyPr/>
                    <a:lstStyle/>
                    <a:p>
                      <a:r>
                        <a:rPr lang="es-MX" dirty="0"/>
                        <a:t>2.000.000</a:t>
                      </a:r>
                    </a:p>
                  </a:txBody>
                  <a:tcPr/>
                </a:tc>
                <a:extLst>
                  <a:ext uri="{0D108BD9-81ED-4DB2-BD59-A6C34878D82A}">
                    <a16:rowId xmlns="" xmlns:a16="http://schemas.microsoft.com/office/drawing/2014/main" val="2098134352"/>
                  </a:ext>
                </a:extLst>
              </a:tr>
              <a:tr h="370840">
                <a:tc>
                  <a:txBody>
                    <a:bodyPr/>
                    <a:lstStyle/>
                    <a:p>
                      <a:r>
                        <a:rPr lang="es-MX" dirty="0"/>
                        <a:t>Bancos</a:t>
                      </a:r>
                    </a:p>
                  </a:txBody>
                  <a:tcPr/>
                </a:tc>
                <a:tc>
                  <a:txBody>
                    <a:bodyPr/>
                    <a:lstStyle/>
                    <a:p>
                      <a:r>
                        <a:rPr lang="es-MX" dirty="0"/>
                        <a:t>1.000.000</a:t>
                      </a:r>
                    </a:p>
                  </a:txBody>
                  <a:tcPr/>
                </a:tc>
                <a:tc>
                  <a:txBody>
                    <a:bodyPr/>
                    <a:lstStyle/>
                    <a:p>
                      <a:r>
                        <a:rPr lang="es-MX" dirty="0"/>
                        <a:t>Préstamos</a:t>
                      </a:r>
                    </a:p>
                  </a:txBody>
                  <a:tcPr/>
                </a:tc>
                <a:tc>
                  <a:txBody>
                    <a:bodyPr/>
                    <a:lstStyle/>
                    <a:p>
                      <a:r>
                        <a:rPr lang="es-MX" dirty="0"/>
                        <a:t>500.000</a:t>
                      </a:r>
                    </a:p>
                  </a:txBody>
                  <a:tcPr/>
                </a:tc>
                <a:extLst>
                  <a:ext uri="{0D108BD9-81ED-4DB2-BD59-A6C34878D82A}">
                    <a16:rowId xmlns="" xmlns:a16="http://schemas.microsoft.com/office/drawing/2014/main" val="228686954"/>
                  </a:ext>
                </a:extLst>
              </a:tr>
              <a:tr h="370840">
                <a:tc>
                  <a:txBody>
                    <a:bodyPr/>
                    <a:lstStyle/>
                    <a:p>
                      <a:r>
                        <a:rPr lang="es-MX" dirty="0"/>
                        <a:t>Existencias </a:t>
                      </a:r>
                    </a:p>
                  </a:txBody>
                  <a:tcPr/>
                </a:tc>
                <a:tc>
                  <a:txBody>
                    <a:bodyPr/>
                    <a:lstStyle/>
                    <a:p>
                      <a:r>
                        <a:rPr lang="es-MX" dirty="0"/>
                        <a:t>1.500.000</a:t>
                      </a:r>
                    </a:p>
                  </a:txBody>
                  <a:tcPr/>
                </a:tc>
                <a:tc>
                  <a:txBody>
                    <a:bodyPr/>
                    <a:lstStyle/>
                    <a:p>
                      <a:r>
                        <a:rPr lang="es-MX" dirty="0"/>
                        <a:t>Capital</a:t>
                      </a:r>
                    </a:p>
                  </a:txBody>
                  <a:tcPr/>
                </a:tc>
                <a:tc>
                  <a:txBody>
                    <a:bodyPr/>
                    <a:lstStyle/>
                    <a:p>
                      <a:r>
                        <a:rPr lang="es-MX" dirty="0"/>
                        <a:t>?</a:t>
                      </a:r>
                    </a:p>
                  </a:txBody>
                  <a:tcPr/>
                </a:tc>
                <a:extLst>
                  <a:ext uri="{0D108BD9-81ED-4DB2-BD59-A6C34878D82A}">
                    <a16:rowId xmlns="" xmlns:a16="http://schemas.microsoft.com/office/drawing/2014/main" val="3226155712"/>
                  </a:ext>
                </a:extLst>
              </a:tr>
              <a:tr h="370840">
                <a:tc>
                  <a:txBody>
                    <a:bodyPr/>
                    <a:lstStyle/>
                    <a:p>
                      <a:r>
                        <a:rPr lang="es-MX" dirty="0"/>
                        <a:t>Edificios</a:t>
                      </a:r>
                    </a:p>
                  </a:txBody>
                  <a:tcPr/>
                </a:tc>
                <a:tc>
                  <a:txBody>
                    <a:bodyPr/>
                    <a:lstStyle/>
                    <a:p>
                      <a:r>
                        <a:rPr lang="es-MX" dirty="0"/>
                        <a:t>3.000.000</a:t>
                      </a:r>
                    </a:p>
                  </a:txBody>
                  <a:tcPr/>
                </a:tc>
                <a:tc>
                  <a:txBody>
                    <a:bodyPr/>
                    <a:lstStyle/>
                    <a:p>
                      <a:r>
                        <a:rPr lang="es-MX" dirty="0"/>
                        <a:t>Total</a:t>
                      </a:r>
                    </a:p>
                  </a:txBody>
                  <a:tcPr/>
                </a:tc>
                <a:tc>
                  <a:txBody>
                    <a:bodyPr/>
                    <a:lstStyle/>
                    <a:p>
                      <a:r>
                        <a:rPr lang="es-MX" dirty="0"/>
                        <a:t>?</a:t>
                      </a:r>
                    </a:p>
                  </a:txBody>
                  <a:tcPr/>
                </a:tc>
                <a:extLst>
                  <a:ext uri="{0D108BD9-81ED-4DB2-BD59-A6C34878D82A}">
                    <a16:rowId xmlns="" xmlns:a16="http://schemas.microsoft.com/office/drawing/2014/main" val="825661162"/>
                  </a:ext>
                </a:extLst>
              </a:tr>
              <a:tr h="370840">
                <a:tc>
                  <a:txBody>
                    <a:bodyPr/>
                    <a:lstStyle/>
                    <a:p>
                      <a:r>
                        <a:rPr lang="es-MX" dirty="0"/>
                        <a:t>Total</a:t>
                      </a:r>
                    </a:p>
                  </a:txBody>
                  <a:tcPr/>
                </a:tc>
                <a:tc>
                  <a:txBody>
                    <a:bodyPr/>
                    <a:lstStyle/>
                    <a:p>
                      <a:r>
                        <a:rPr lang="es-MX" dirty="0"/>
                        <a:t>13.000.000</a:t>
                      </a:r>
                    </a:p>
                  </a:txBody>
                  <a:tcPr/>
                </a:tc>
                <a:tc>
                  <a:txBody>
                    <a:bodyPr/>
                    <a:lstStyle/>
                    <a:p>
                      <a:endParaRPr lang="es-MX" dirty="0"/>
                    </a:p>
                  </a:txBody>
                  <a:tcPr>
                    <a:solidFill>
                      <a:schemeClr val="bg1"/>
                    </a:solidFill>
                  </a:tcPr>
                </a:tc>
                <a:tc>
                  <a:txBody>
                    <a:bodyPr/>
                    <a:lstStyle/>
                    <a:p>
                      <a:endParaRPr lang="es-MX" dirty="0"/>
                    </a:p>
                  </a:txBody>
                  <a:tcPr>
                    <a:solidFill>
                      <a:schemeClr val="bg1"/>
                    </a:solidFill>
                  </a:tcPr>
                </a:tc>
                <a:extLst>
                  <a:ext uri="{0D108BD9-81ED-4DB2-BD59-A6C34878D82A}">
                    <a16:rowId xmlns="" xmlns:a16="http://schemas.microsoft.com/office/drawing/2014/main" val="2839139525"/>
                  </a:ext>
                </a:extLst>
              </a:tr>
            </a:tbl>
          </a:graphicData>
        </a:graphic>
      </p:graphicFrame>
      <p:sp>
        <p:nvSpPr>
          <p:cNvPr id="7" name="Google Shape;111;p15">
            <a:extLst>
              <a:ext uri="{FF2B5EF4-FFF2-40B4-BE49-F238E27FC236}">
                <a16:creationId xmlns="" xmlns:a16="http://schemas.microsoft.com/office/drawing/2014/main" id="{6C1EA9C0-7244-4D55-A32A-D16D6E91F4CB}"/>
              </a:ext>
            </a:extLst>
          </p:cNvPr>
          <p:cNvSpPr/>
          <p:nvPr/>
        </p:nvSpPr>
        <p:spPr>
          <a:xfrm>
            <a:off x="2867447" y="1186768"/>
            <a:ext cx="6457106" cy="1320796"/>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s-MX" sz="2400" b="1" dirty="0">
                <a:solidFill>
                  <a:schemeClr val="dk1"/>
                </a:solidFill>
                <a:latin typeface="Arial"/>
                <a:ea typeface="Arial"/>
                <a:cs typeface="Arial"/>
                <a:sym typeface="Arial"/>
              </a:rPr>
              <a:t>Ejemplo de Balance</a:t>
            </a:r>
            <a:endParaRPr sz="2400" dirty="0">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endParaRPr sz="100" dirty="0">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r>
              <a:rPr lang="es-ES" sz="1800" dirty="0">
                <a:solidFill>
                  <a:schemeClr val="dk1"/>
                </a:solidFill>
                <a:latin typeface="Arial"/>
                <a:ea typeface="Arial"/>
                <a:cs typeface="Arial"/>
                <a:sym typeface="Arial"/>
              </a:rPr>
              <a:t>Supongamos que hay una </a:t>
            </a:r>
            <a:r>
              <a:rPr lang="es-ES" sz="1800" dirty="0">
                <a:solidFill>
                  <a:schemeClr val="dk1"/>
                </a:solidFill>
              </a:rPr>
              <a:t>em</a:t>
            </a:r>
            <a:r>
              <a:rPr lang="es-ES" sz="1800" dirty="0">
                <a:solidFill>
                  <a:schemeClr val="dk1"/>
                </a:solidFill>
                <a:latin typeface="Arial"/>
                <a:ea typeface="Arial"/>
                <a:cs typeface="Arial"/>
                <a:sym typeface="Arial"/>
              </a:rPr>
              <a:t>presa con el siguiente balance:  </a:t>
            </a:r>
            <a:endParaRPr dirty="0"/>
          </a:p>
        </p:txBody>
      </p:sp>
      <p:sp>
        <p:nvSpPr>
          <p:cNvPr id="4" name="Rectángulo 3">
            <a:extLst>
              <a:ext uri="{FF2B5EF4-FFF2-40B4-BE49-F238E27FC236}">
                <a16:creationId xmlns="" xmlns:a16="http://schemas.microsoft.com/office/drawing/2014/main" id="{A9F079E3-E961-4840-ABD3-09AC7F83CFDC}"/>
              </a:ext>
            </a:extLst>
          </p:cNvPr>
          <p:cNvSpPr/>
          <p:nvPr/>
        </p:nvSpPr>
        <p:spPr>
          <a:xfrm>
            <a:off x="569567" y="519780"/>
            <a:ext cx="4902245" cy="830997"/>
          </a:xfrm>
          <a:prstGeom prst="rect">
            <a:avLst/>
          </a:prstGeom>
        </p:spPr>
        <p:txBody>
          <a:bodyPr wrap="square">
            <a:spAutoFit/>
          </a:bodyPr>
          <a:lstStyle/>
          <a:p>
            <a:r>
              <a:rPr lang="es-MX" sz="1600" dirty="0">
                <a:solidFill>
                  <a:schemeClr val="tx1"/>
                </a:solidFill>
                <a:latin typeface="arial" panose="020B0604020202020204" pitchFamily="34" charset="0"/>
              </a:rPr>
              <a:t>El </a:t>
            </a:r>
            <a:r>
              <a:rPr lang="es-MX" sz="1600" b="1" dirty="0">
                <a:solidFill>
                  <a:schemeClr val="tx1"/>
                </a:solidFill>
                <a:latin typeface="arial" panose="020B0604020202020204" pitchFamily="34" charset="0"/>
              </a:rPr>
              <a:t>balance general</a:t>
            </a:r>
            <a:r>
              <a:rPr lang="es-MX" sz="1600" dirty="0">
                <a:solidFill>
                  <a:schemeClr val="tx1"/>
                </a:solidFill>
                <a:latin typeface="arial" panose="020B0604020202020204" pitchFamily="34" charset="0"/>
              </a:rPr>
              <a:t> es un documento contable que </a:t>
            </a:r>
            <a:r>
              <a:rPr lang="es-MX" sz="1600" b="1" dirty="0">
                <a:solidFill>
                  <a:schemeClr val="tx1"/>
                </a:solidFill>
                <a:latin typeface="arial" panose="020B0604020202020204" pitchFamily="34" charset="0"/>
              </a:rPr>
              <a:t>muestra</a:t>
            </a:r>
            <a:r>
              <a:rPr lang="es-MX" sz="1600" dirty="0">
                <a:solidFill>
                  <a:schemeClr val="tx1"/>
                </a:solidFill>
                <a:latin typeface="arial" panose="020B0604020202020204" pitchFamily="34" charset="0"/>
              </a:rPr>
              <a:t> la situación financiera en que se encuentra una empresa a una fecha determinada.</a:t>
            </a:r>
          </a:p>
        </p:txBody>
      </p:sp>
      <p:sp>
        <p:nvSpPr>
          <p:cNvPr id="5" name="CuadroTexto 4">
            <a:extLst>
              <a:ext uri="{FF2B5EF4-FFF2-40B4-BE49-F238E27FC236}">
                <a16:creationId xmlns="" xmlns:a16="http://schemas.microsoft.com/office/drawing/2014/main" id="{BED8E9BC-CC34-42DB-956C-235DF31A2FAD}"/>
              </a:ext>
            </a:extLst>
          </p:cNvPr>
          <p:cNvSpPr txBox="1"/>
          <p:nvPr/>
        </p:nvSpPr>
        <p:spPr>
          <a:xfrm>
            <a:off x="5725551" y="5353449"/>
            <a:ext cx="2211987" cy="584775"/>
          </a:xfrm>
          <a:prstGeom prst="rect">
            <a:avLst/>
          </a:prstGeom>
          <a:noFill/>
        </p:spPr>
        <p:txBody>
          <a:bodyPr wrap="square" rtlCol="0">
            <a:spAutoFit/>
          </a:bodyPr>
          <a:lstStyle/>
          <a:p>
            <a:r>
              <a:rPr lang="es-MX" sz="1600" dirty="0"/>
              <a:t>Activo y Pasivo deben dar la misma cantidad</a:t>
            </a:r>
          </a:p>
        </p:txBody>
      </p:sp>
      <p:cxnSp>
        <p:nvCxnSpPr>
          <p:cNvPr id="8" name="Conector recto de flecha 7">
            <a:extLst>
              <a:ext uri="{FF2B5EF4-FFF2-40B4-BE49-F238E27FC236}">
                <a16:creationId xmlns="" xmlns:a16="http://schemas.microsoft.com/office/drawing/2014/main" id="{E549E6EC-EB15-464B-8D3C-55C71FBEBB4A}"/>
              </a:ext>
            </a:extLst>
          </p:cNvPr>
          <p:cNvCxnSpPr>
            <a:cxnSpLocks/>
          </p:cNvCxnSpPr>
          <p:nvPr/>
        </p:nvCxnSpPr>
        <p:spPr>
          <a:xfrm flipV="1">
            <a:off x="7399606" y="4777042"/>
            <a:ext cx="560843" cy="576407"/>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10" name="Conector recto de flecha 9">
            <a:extLst>
              <a:ext uri="{FF2B5EF4-FFF2-40B4-BE49-F238E27FC236}">
                <a16:creationId xmlns="" xmlns:a16="http://schemas.microsoft.com/office/drawing/2014/main" id="{7B6D273D-61F3-442A-8E48-22FED58F91F7}"/>
              </a:ext>
            </a:extLst>
          </p:cNvPr>
          <p:cNvCxnSpPr/>
          <p:nvPr/>
        </p:nvCxnSpPr>
        <p:spPr>
          <a:xfrm flipH="1" flipV="1">
            <a:off x="5345723" y="5173924"/>
            <a:ext cx="379828" cy="497308"/>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p:nvPr/>
        </p:nvSpPr>
        <p:spPr>
          <a:xfrm rot="10800000" flipH="1">
            <a:off x="-98474" y="1"/>
            <a:ext cx="7122017" cy="1210614"/>
          </a:xfrm>
          <a:prstGeom prst="rtTriangle">
            <a:avLst/>
          </a:prstGeom>
          <a:solidFill>
            <a:srgbClr val="B71222"/>
          </a:solidFill>
          <a:ln w="12700" cap="flat" cmpd="sng">
            <a:solidFill>
              <a:srgbClr val="B7122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33" name="Google Shape;133;p18"/>
          <p:cNvSpPr/>
          <p:nvPr/>
        </p:nvSpPr>
        <p:spPr>
          <a:xfrm rot="10800000">
            <a:off x="4919730" y="0"/>
            <a:ext cx="7272270" cy="1210614"/>
          </a:xfrm>
          <a:prstGeom prst="rtTriangle">
            <a:avLst/>
          </a:prstGeom>
          <a:solidFill>
            <a:srgbClr val="00735F"/>
          </a:solidFill>
          <a:ln w="12700" cap="flat" cmpd="sng">
            <a:solidFill>
              <a:srgbClr val="0073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000000"/>
              </a:solidFill>
              <a:latin typeface="Arial"/>
              <a:ea typeface="Arial"/>
              <a:cs typeface="Arial"/>
              <a:sym typeface="Arial"/>
            </a:endParaRPr>
          </a:p>
        </p:txBody>
      </p:sp>
      <p:pic>
        <p:nvPicPr>
          <p:cNvPr id="134" name="Google Shape;134;p18"/>
          <p:cNvPicPr preferRelativeResize="0"/>
          <p:nvPr/>
        </p:nvPicPr>
        <p:blipFill rotWithShape="1">
          <a:blip r:embed="rId3">
            <a:alphaModFix/>
          </a:blip>
          <a:srcRect/>
          <a:stretch/>
        </p:blipFill>
        <p:spPr>
          <a:xfrm>
            <a:off x="9849555" y="6284890"/>
            <a:ext cx="2123503" cy="436733"/>
          </a:xfrm>
          <a:prstGeom prst="rect">
            <a:avLst/>
          </a:prstGeom>
          <a:noFill/>
          <a:ln>
            <a:noFill/>
          </a:ln>
        </p:spPr>
      </p:pic>
      <p:graphicFrame>
        <p:nvGraphicFramePr>
          <p:cNvPr id="5" name="Tabla 4">
            <a:extLst>
              <a:ext uri="{FF2B5EF4-FFF2-40B4-BE49-F238E27FC236}">
                <a16:creationId xmlns="" xmlns:a16="http://schemas.microsoft.com/office/drawing/2014/main" id="{52626762-EDC7-48D1-855E-7D8C284B1121}"/>
              </a:ext>
            </a:extLst>
          </p:cNvPr>
          <p:cNvGraphicFramePr>
            <a:graphicFrameLocks noGrp="1"/>
          </p:cNvGraphicFramePr>
          <p:nvPr>
            <p:extLst>
              <p:ext uri="{D42A27DB-BD31-4B8C-83A1-F6EECF244321}">
                <p14:modId xmlns:p14="http://schemas.microsoft.com/office/powerpoint/2010/main" val="326749970"/>
              </p:ext>
            </p:extLst>
          </p:nvPr>
        </p:nvGraphicFramePr>
        <p:xfrm>
          <a:off x="1394076" y="1953129"/>
          <a:ext cx="6084451" cy="2992120"/>
        </p:xfrm>
        <a:graphic>
          <a:graphicData uri="http://schemas.openxmlformats.org/drawingml/2006/table">
            <a:tbl>
              <a:tblPr firstRow="1" bandRow="1">
                <a:tableStyleId>{93296810-A885-4BE3-A3E7-6D5BEEA58F35}</a:tableStyleId>
              </a:tblPr>
              <a:tblGrid>
                <a:gridCol w="1723467">
                  <a:extLst>
                    <a:ext uri="{9D8B030D-6E8A-4147-A177-3AD203B41FA5}">
                      <a16:colId xmlns="" xmlns:a16="http://schemas.microsoft.com/office/drawing/2014/main" val="3670354193"/>
                    </a:ext>
                  </a:extLst>
                </a:gridCol>
                <a:gridCol w="1336431">
                  <a:extLst>
                    <a:ext uri="{9D8B030D-6E8A-4147-A177-3AD203B41FA5}">
                      <a16:colId xmlns="" xmlns:a16="http://schemas.microsoft.com/office/drawing/2014/main" val="81238113"/>
                    </a:ext>
                  </a:extLst>
                </a:gridCol>
                <a:gridCol w="1772529">
                  <a:extLst>
                    <a:ext uri="{9D8B030D-6E8A-4147-A177-3AD203B41FA5}">
                      <a16:colId xmlns="" xmlns:a16="http://schemas.microsoft.com/office/drawing/2014/main" val="452130770"/>
                    </a:ext>
                  </a:extLst>
                </a:gridCol>
                <a:gridCol w="1252024">
                  <a:extLst>
                    <a:ext uri="{9D8B030D-6E8A-4147-A177-3AD203B41FA5}">
                      <a16:colId xmlns="" xmlns:a16="http://schemas.microsoft.com/office/drawing/2014/main" val="132237959"/>
                    </a:ext>
                  </a:extLst>
                </a:gridCol>
              </a:tblGrid>
              <a:tr h="370840">
                <a:tc>
                  <a:txBody>
                    <a:bodyPr/>
                    <a:lstStyle/>
                    <a:p>
                      <a:pPr algn="ctr"/>
                      <a:r>
                        <a:rPr lang="es-MX" sz="2000" dirty="0"/>
                        <a:t>Activo</a:t>
                      </a:r>
                      <a:endParaRPr lang="es-MX" dirty="0"/>
                    </a:p>
                  </a:txBody>
                  <a:tcPr/>
                </a:tc>
                <a:tc>
                  <a:txBody>
                    <a:bodyPr/>
                    <a:lstStyle/>
                    <a:p>
                      <a:endParaRPr lang="es-MX" dirty="0"/>
                    </a:p>
                  </a:txBody>
                  <a:tcPr/>
                </a:tc>
                <a:tc>
                  <a:txBody>
                    <a:bodyPr/>
                    <a:lstStyle/>
                    <a:p>
                      <a:pPr algn="ctr"/>
                      <a:r>
                        <a:rPr lang="es-MX" sz="2000" dirty="0"/>
                        <a:t>Pasivo</a:t>
                      </a:r>
                      <a:endParaRPr lang="es-MX" dirty="0"/>
                    </a:p>
                  </a:txBody>
                  <a:tcPr/>
                </a:tc>
                <a:tc>
                  <a:txBody>
                    <a:bodyPr/>
                    <a:lstStyle/>
                    <a:p>
                      <a:endParaRPr lang="es-MX" dirty="0"/>
                    </a:p>
                  </a:txBody>
                  <a:tcPr/>
                </a:tc>
                <a:extLst>
                  <a:ext uri="{0D108BD9-81ED-4DB2-BD59-A6C34878D82A}">
                    <a16:rowId xmlns="" xmlns:a16="http://schemas.microsoft.com/office/drawing/2014/main" val="1585146459"/>
                  </a:ext>
                </a:extLst>
              </a:tr>
              <a:tr h="370840">
                <a:tc>
                  <a:txBody>
                    <a:bodyPr/>
                    <a:lstStyle/>
                    <a:p>
                      <a:r>
                        <a:rPr lang="es-MX" dirty="0"/>
                        <a:t>Terrenos </a:t>
                      </a:r>
                    </a:p>
                  </a:txBody>
                  <a:tcPr/>
                </a:tc>
                <a:tc>
                  <a:txBody>
                    <a:bodyPr/>
                    <a:lstStyle/>
                    <a:p>
                      <a:r>
                        <a:rPr lang="es-MX" dirty="0"/>
                        <a:t>$5.000.000</a:t>
                      </a:r>
                    </a:p>
                  </a:txBody>
                  <a:tcPr/>
                </a:tc>
                <a:tc>
                  <a:txBody>
                    <a:bodyPr/>
                    <a:lstStyle/>
                    <a:p>
                      <a:r>
                        <a:rPr lang="es-MX" dirty="0"/>
                        <a:t>Proveedores</a:t>
                      </a:r>
                    </a:p>
                  </a:txBody>
                  <a:tcPr/>
                </a:tc>
                <a:tc>
                  <a:txBody>
                    <a:bodyPr/>
                    <a:lstStyle/>
                    <a:p>
                      <a:r>
                        <a:rPr lang="es-MX" dirty="0"/>
                        <a:t>$1.000.000</a:t>
                      </a:r>
                    </a:p>
                  </a:txBody>
                  <a:tcPr/>
                </a:tc>
                <a:extLst>
                  <a:ext uri="{0D108BD9-81ED-4DB2-BD59-A6C34878D82A}">
                    <a16:rowId xmlns="" xmlns:a16="http://schemas.microsoft.com/office/drawing/2014/main" val="486833635"/>
                  </a:ext>
                </a:extLst>
              </a:tr>
              <a:tr h="370840">
                <a:tc>
                  <a:txBody>
                    <a:bodyPr/>
                    <a:lstStyle/>
                    <a:p>
                      <a:r>
                        <a:rPr lang="es-MX" dirty="0"/>
                        <a:t>Mobiliario</a:t>
                      </a:r>
                    </a:p>
                  </a:txBody>
                  <a:tcPr/>
                </a:tc>
                <a:tc>
                  <a:txBody>
                    <a:bodyPr/>
                    <a:lstStyle/>
                    <a:p>
                      <a:r>
                        <a:rPr lang="es-MX" dirty="0"/>
                        <a:t>500.000</a:t>
                      </a:r>
                    </a:p>
                  </a:txBody>
                  <a:tcPr/>
                </a:tc>
                <a:tc>
                  <a:txBody>
                    <a:bodyPr/>
                    <a:lstStyle/>
                    <a:p>
                      <a:r>
                        <a:rPr lang="es-MX" dirty="0"/>
                        <a:t>Hacienda </a:t>
                      </a:r>
                    </a:p>
                  </a:txBody>
                  <a:tcPr/>
                </a:tc>
                <a:tc>
                  <a:txBody>
                    <a:bodyPr/>
                    <a:lstStyle/>
                    <a:p>
                      <a:r>
                        <a:rPr lang="es-MX" dirty="0"/>
                        <a:t>800.000</a:t>
                      </a:r>
                    </a:p>
                  </a:txBody>
                  <a:tcPr/>
                </a:tc>
                <a:extLst>
                  <a:ext uri="{0D108BD9-81ED-4DB2-BD59-A6C34878D82A}">
                    <a16:rowId xmlns="" xmlns:a16="http://schemas.microsoft.com/office/drawing/2014/main" val="3629821432"/>
                  </a:ext>
                </a:extLst>
              </a:tr>
              <a:tr h="370840">
                <a:tc>
                  <a:txBody>
                    <a:bodyPr/>
                    <a:lstStyle/>
                    <a:p>
                      <a:r>
                        <a:rPr lang="es-MX" dirty="0"/>
                        <a:t>Maquinaria</a:t>
                      </a:r>
                    </a:p>
                  </a:txBody>
                  <a:tcPr/>
                </a:tc>
                <a:tc>
                  <a:txBody>
                    <a:bodyPr/>
                    <a:lstStyle/>
                    <a:p>
                      <a:r>
                        <a:rPr lang="es-MX" dirty="0"/>
                        <a:t>2.000.000</a:t>
                      </a:r>
                    </a:p>
                  </a:txBody>
                  <a:tcPr/>
                </a:tc>
                <a:tc>
                  <a:txBody>
                    <a:bodyPr/>
                    <a:lstStyle/>
                    <a:p>
                      <a:r>
                        <a:rPr lang="es-MX" dirty="0"/>
                        <a:t>Efectos a pagar</a:t>
                      </a:r>
                    </a:p>
                  </a:txBody>
                  <a:tcPr/>
                </a:tc>
                <a:tc>
                  <a:txBody>
                    <a:bodyPr/>
                    <a:lstStyle/>
                    <a:p>
                      <a:r>
                        <a:rPr lang="es-MX" dirty="0"/>
                        <a:t>2.000.000</a:t>
                      </a:r>
                    </a:p>
                  </a:txBody>
                  <a:tcPr/>
                </a:tc>
                <a:extLst>
                  <a:ext uri="{0D108BD9-81ED-4DB2-BD59-A6C34878D82A}">
                    <a16:rowId xmlns="" xmlns:a16="http://schemas.microsoft.com/office/drawing/2014/main" val="2098134352"/>
                  </a:ext>
                </a:extLst>
              </a:tr>
              <a:tr h="370840">
                <a:tc>
                  <a:txBody>
                    <a:bodyPr/>
                    <a:lstStyle/>
                    <a:p>
                      <a:r>
                        <a:rPr lang="es-MX" dirty="0"/>
                        <a:t>Bancos</a:t>
                      </a:r>
                    </a:p>
                  </a:txBody>
                  <a:tcPr/>
                </a:tc>
                <a:tc>
                  <a:txBody>
                    <a:bodyPr/>
                    <a:lstStyle/>
                    <a:p>
                      <a:r>
                        <a:rPr lang="es-MX" dirty="0"/>
                        <a:t>1.000.000</a:t>
                      </a:r>
                    </a:p>
                  </a:txBody>
                  <a:tcPr/>
                </a:tc>
                <a:tc>
                  <a:txBody>
                    <a:bodyPr/>
                    <a:lstStyle/>
                    <a:p>
                      <a:r>
                        <a:rPr lang="es-MX" dirty="0"/>
                        <a:t>Préstamos</a:t>
                      </a:r>
                    </a:p>
                  </a:txBody>
                  <a:tcPr/>
                </a:tc>
                <a:tc>
                  <a:txBody>
                    <a:bodyPr/>
                    <a:lstStyle/>
                    <a:p>
                      <a:r>
                        <a:rPr lang="es-MX" dirty="0"/>
                        <a:t>500.000</a:t>
                      </a:r>
                    </a:p>
                  </a:txBody>
                  <a:tcPr/>
                </a:tc>
                <a:extLst>
                  <a:ext uri="{0D108BD9-81ED-4DB2-BD59-A6C34878D82A}">
                    <a16:rowId xmlns="" xmlns:a16="http://schemas.microsoft.com/office/drawing/2014/main" val="228686954"/>
                  </a:ext>
                </a:extLst>
              </a:tr>
              <a:tr h="370840">
                <a:tc>
                  <a:txBody>
                    <a:bodyPr/>
                    <a:lstStyle/>
                    <a:p>
                      <a:r>
                        <a:rPr lang="es-MX" dirty="0"/>
                        <a:t>Existencias </a:t>
                      </a:r>
                    </a:p>
                  </a:txBody>
                  <a:tcPr/>
                </a:tc>
                <a:tc>
                  <a:txBody>
                    <a:bodyPr/>
                    <a:lstStyle/>
                    <a:p>
                      <a:r>
                        <a:rPr lang="es-MX" dirty="0"/>
                        <a:t>1.500.000</a:t>
                      </a:r>
                    </a:p>
                  </a:txBody>
                  <a:tcPr/>
                </a:tc>
                <a:tc>
                  <a:txBody>
                    <a:bodyPr/>
                    <a:lstStyle/>
                    <a:p>
                      <a:r>
                        <a:rPr lang="es-MX" dirty="0"/>
                        <a:t>Capital</a:t>
                      </a:r>
                    </a:p>
                  </a:txBody>
                  <a:tcPr/>
                </a:tc>
                <a:tc>
                  <a:txBody>
                    <a:bodyPr/>
                    <a:lstStyle/>
                    <a:p>
                      <a:r>
                        <a:rPr lang="es-MX" dirty="0"/>
                        <a:t>8.700.000</a:t>
                      </a:r>
                    </a:p>
                  </a:txBody>
                  <a:tcPr>
                    <a:solidFill>
                      <a:schemeClr val="accent6">
                        <a:lumMod val="75000"/>
                      </a:schemeClr>
                    </a:solidFill>
                  </a:tcPr>
                </a:tc>
                <a:extLst>
                  <a:ext uri="{0D108BD9-81ED-4DB2-BD59-A6C34878D82A}">
                    <a16:rowId xmlns="" xmlns:a16="http://schemas.microsoft.com/office/drawing/2014/main" val="3226155712"/>
                  </a:ext>
                </a:extLst>
              </a:tr>
              <a:tr h="370840">
                <a:tc>
                  <a:txBody>
                    <a:bodyPr/>
                    <a:lstStyle/>
                    <a:p>
                      <a:r>
                        <a:rPr lang="es-MX" dirty="0"/>
                        <a:t>Edificios</a:t>
                      </a:r>
                    </a:p>
                  </a:txBody>
                  <a:tcPr/>
                </a:tc>
                <a:tc>
                  <a:txBody>
                    <a:bodyPr/>
                    <a:lstStyle/>
                    <a:p>
                      <a:r>
                        <a:rPr lang="es-MX" dirty="0"/>
                        <a:t>3.000.000</a:t>
                      </a:r>
                    </a:p>
                  </a:txBody>
                  <a:tcPr/>
                </a:tc>
                <a:tc>
                  <a:txBody>
                    <a:bodyPr/>
                    <a:lstStyle/>
                    <a:p>
                      <a:r>
                        <a:rPr lang="es-MX" dirty="0"/>
                        <a:t>Total</a:t>
                      </a:r>
                    </a:p>
                  </a:txBody>
                  <a:tcPr/>
                </a:tc>
                <a:tc>
                  <a:txBody>
                    <a:bodyPr/>
                    <a:lstStyle/>
                    <a:p>
                      <a:r>
                        <a:rPr lang="es-MX" dirty="0"/>
                        <a:t>13.000.000</a:t>
                      </a:r>
                    </a:p>
                  </a:txBody>
                  <a:tcPr/>
                </a:tc>
                <a:extLst>
                  <a:ext uri="{0D108BD9-81ED-4DB2-BD59-A6C34878D82A}">
                    <a16:rowId xmlns="" xmlns:a16="http://schemas.microsoft.com/office/drawing/2014/main" val="825661162"/>
                  </a:ext>
                </a:extLst>
              </a:tr>
              <a:tr h="370840">
                <a:tc>
                  <a:txBody>
                    <a:bodyPr/>
                    <a:lstStyle/>
                    <a:p>
                      <a:r>
                        <a:rPr lang="es-MX" dirty="0"/>
                        <a:t>Total</a:t>
                      </a:r>
                    </a:p>
                  </a:txBody>
                  <a:tcPr/>
                </a:tc>
                <a:tc>
                  <a:txBody>
                    <a:bodyPr/>
                    <a:lstStyle/>
                    <a:p>
                      <a:r>
                        <a:rPr lang="es-MX" dirty="0"/>
                        <a:t>13.000.000</a:t>
                      </a:r>
                    </a:p>
                  </a:txBody>
                  <a:tcPr>
                    <a:solidFill>
                      <a:srgbClr val="00B050"/>
                    </a:solidFill>
                  </a:tcPr>
                </a:tc>
                <a:tc>
                  <a:txBody>
                    <a:bodyPr/>
                    <a:lstStyle/>
                    <a:p>
                      <a:endParaRPr lang="es-MX" dirty="0"/>
                    </a:p>
                  </a:txBody>
                  <a:tcPr>
                    <a:solidFill>
                      <a:schemeClr val="bg1"/>
                    </a:solidFill>
                  </a:tcPr>
                </a:tc>
                <a:tc>
                  <a:txBody>
                    <a:bodyPr/>
                    <a:lstStyle/>
                    <a:p>
                      <a:endParaRPr lang="es-MX" dirty="0"/>
                    </a:p>
                  </a:txBody>
                  <a:tcPr>
                    <a:solidFill>
                      <a:schemeClr val="bg1"/>
                    </a:solidFill>
                  </a:tcPr>
                </a:tc>
                <a:extLst>
                  <a:ext uri="{0D108BD9-81ED-4DB2-BD59-A6C34878D82A}">
                    <a16:rowId xmlns="" xmlns:a16="http://schemas.microsoft.com/office/drawing/2014/main" val="2839139525"/>
                  </a:ext>
                </a:extLst>
              </a:tr>
            </a:tbl>
          </a:graphicData>
        </a:graphic>
      </p:graphicFrame>
      <p:sp>
        <p:nvSpPr>
          <p:cNvPr id="6" name="Google Shape;111;p15">
            <a:extLst>
              <a:ext uri="{FF2B5EF4-FFF2-40B4-BE49-F238E27FC236}">
                <a16:creationId xmlns="" xmlns:a16="http://schemas.microsoft.com/office/drawing/2014/main" id="{50E471B0-866A-470B-806B-3E50464179E5}"/>
              </a:ext>
            </a:extLst>
          </p:cNvPr>
          <p:cNvSpPr/>
          <p:nvPr/>
        </p:nvSpPr>
        <p:spPr>
          <a:xfrm>
            <a:off x="4146443" y="441974"/>
            <a:ext cx="3899113" cy="768641"/>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s-MX" sz="3200" b="1" dirty="0">
                <a:solidFill>
                  <a:schemeClr val="dk1"/>
                </a:solidFill>
                <a:latin typeface="Arial"/>
                <a:ea typeface="Arial"/>
                <a:cs typeface="Arial"/>
                <a:sym typeface="Arial"/>
              </a:rPr>
              <a:t>Calculo del Capital</a:t>
            </a:r>
            <a:endParaRPr sz="1800" dirty="0"/>
          </a:p>
        </p:txBody>
      </p:sp>
      <p:sp>
        <p:nvSpPr>
          <p:cNvPr id="2" name="CuadroTexto 1">
            <a:extLst>
              <a:ext uri="{FF2B5EF4-FFF2-40B4-BE49-F238E27FC236}">
                <a16:creationId xmlns="" xmlns:a16="http://schemas.microsoft.com/office/drawing/2014/main" id="{CB55D50F-BDB9-4061-A9F1-CA3D41C7D776}"/>
              </a:ext>
            </a:extLst>
          </p:cNvPr>
          <p:cNvSpPr txBox="1"/>
          <p:nvPr/>
        </p:nvSpPr>
        <p:spPr>
          <a:xfrm>
            <a:off x="3762545" y="1139024"/>
            <a:ext cx="4793320" cy="338554"/>
          </a:xfrm>
          <a:prstGeom prst="rect">
            <a:avLst/>
          </a:prstGeom>
          <a:noFill/>
        </p:spPr>
        <p:txBody>
          <a:bodyPr wrap="square" rtlCol="0">
            <a:spAutoFit/>
          </a:bodyPr>
          <a:lstStyle/>
          <a:p>
            <a:r>
              <a:rPr lang="es-MX" sz="1600" dirty="0"/>
              <a:t>El capital será la diferencia entre activo y pasivo.</a:t>
            </a:r>
          </a:p>
        </p:txBody>
      </p:sp>
      <p:graphicFrame>
        <p:nvGraphicFramePr>
          <p:cNvPr id="4" name="Tabla 3">
            <a:extLst>
              <a:ext uri="{FF2B5EF4-FFF2-40B4-BE49-F238E27FC236}">
                <a16:creationId xmlns="" xmlns:a16="http://schemas.microsoft.com/office/drawing/2014/main" id="{926D95ED-FBBD-4364-B8F0-FD5962E497B7}"/>
              </a:ext>
            </a:extLst>
          </p:cNvPr>
          <p:cNvGraphicFramePr>
            <a:graphicFrameLocks noGrp="1"/>
          </p:cNvGraphicFramePr>
          <p:nvPr>
            <p:extLst>
              <p:ext uri="{D42A27DB-BD31-4B8C-83A1-F6EECF244321}">
                <p14:modId xmlns:p14="http://schemas.microsoft.com/office/powerpoint/2010/main" val="1193864113"/>
              </p:ext>
            </p:extLst>
          </p:nvPr>
        </p:nvGraphicFramePr>
        <p:xfrm>
          <a:off x="7815573" y="2194272"/>
          <a:ext cx="2216862" cy="2153920"/>
        </p:xfrm>
        <a:graphic>
          <a:graphicData uri="http://schemas.openxmlformats.org/drawingml/2006/table">
            <a:tbl>
              <a:tblPr firstRow="1" bandRow="1">
                <a:tableStyleId>{5C22544A-7EE6-4342-B048-85BDC9FD1C3A}</a:tableStyleId>
              </a:tblPr>
              <a:tblGrid>
                <a:gridCol w="1273909">
                  <a:extLst>
                    <a:ext uri="{9D8B030D-6E8A-4147-A177-3AD203B41FA5}">
                      <a16:colId xmlns="" xmlns:a16="http://schemas.microsoft.com/office/drawing/2014/main" val="3638132715"/>
                    </a:ext>
                  </a:extLst>
                </a:gridCol>
                <a:gridCol w="942953">
                  <a:extLst>
                    <a:ext uri="{9D8B030D-6E8A-4147-A177-3AD203B41FA5}">
                      <a16:colId xmlns="" xmlns:a16="http://schemas.microsoft.com/office/drawing/2014/main" val="293762947"/>
                    </a:ext>
                  </a:extLst>
                </a:gridCol>
              </a:tblGrid>
              <a:tr h="0">
                <a:tc>
                  <a:txBody>
                    <a:bodyPr/>
                    <a:lstStyle/>
                    <a:p>
                      <a:pPr algn="ctr"/>
                      <a:r>
                        <a:rPr lang="es-MX" sz="1800" dirty="0"/>
                        <a:t>Pasivo</a:t>
                      </a:r>
                      <a:endParaRPr lang="es-MX" sz="1200" dirty="0"/>
                    </a:p>
                  </a:txBody>
                  <a:tcPr/>
                </a:tc>
                <a:tc>
                  <a:txBody>
                    <a:bodyPr/>
                    <a:lstStyle/>
                    <a:p>
                      <a:endParaRPr lang="es-MX" sz="1200" dirty="0"/>
                    </a:p>
                  </a:txBody>
                  <a:tcPr/>
                </a:tc>
                <a:extLst>
                  <a:ext uri="{0D108BD9-81ED-4DB2-BD59-A6C34878D82A}">
                    <a16:rowId xmlns="" xmlns:a16="http://schemas.microsoft.com/office/drawing/2014/main" val="3640052301"/>
                  </a:ext>
                </a:extLst>
              </a:tr>
              <a:tr h="370840">
                <a:tc>
                  <a:txBody>
                    <a:bodyPr/>
                    <a:lstStyle/>
                    <a:p>
                      <a:r>
                        <a:rPr lang="es-MX" sz="1200" dirty="0"/>
                        <a:t>Proveedores</a:t>
                      </a:r>
                    </a:p>
                  </a:txBody>
                  <a:tcPr/>
                </a:tc>
                <a:tc>
                  <a:txBody>
                    <a:bodyPr/>
                    <a:lstStyle/>
                    <a:p>
                      <a:r>
                        <a:rPr lang="es-MX" sz="1200" dirty="0"/>
                        <a:t>$1.000.000</a:t>
                      </a:r>
                    </a:p>
                  </a:txBody>
                  <a:tcPr/>
                </a:tc>
                <a:extLst>
                  <a:ext uri="{0D108BD9-81ED-4DB2-BD59-A6C34878D82A}">
                    <a16:rowId xmlns="" xmlns:a16="http://schemas.microsoft.com/office/drawing/2014/main" val="1269234910"/>
                  </a:ext>
                </a:extLst>
              </a:tr>
              <a:tr h="370840">
                <a:tc>
                  <a:txBody>
                    <a:bodyPr/>
                    <a:lstStyle/>
                    <a:p>
                      <a:r>
                        <a:rPr lang="es-MX" sz="1200" dirty="0"/>
                        <a:t>Hacienda </a:t>
                      </a:r>
                    </a:p>
                  </a:txBody>
                  <a:tcPr/>
                </a:tc>
                <a:tc>
                  <a:txBody>
                    <a:bodyPr/>
                    <a:lstStyle/>
                    <a:p>
                      <a:r>
                        <a:rPr lang="es-MX" sz="1200" dirty="0"/>
                        <a:t>800.000</a:t>
                      </a:r>
                    </a:p>
                  </a:txBody>
                  <a:tcPr/>
                </a:tc>
                <a:extLst>
                  <a:ext uri="{0D108BD9-81ED-4DB2-BD59-A6C34878D82A}">
                    <a16:rowId xmlns="" xmlns:a16="http://schemas.microsoft.com/office/drawing/2014/main" val="659677291"/>
                  </a:ext>
                </a:extLst>
              </a:tr>
              <a:tr h="370840">
                <a:tc>
                  <a:txBody>
                    <a:bodyPr/>
                    <a:lstStyle/>
                    <a:p>
                      <a:r>
                        <a:rPr lang="es-MX" sz="1200" dirty="0"/>
                        <a:t>Efectos a pagar</a:t>
                      </a:r>
                    </a:p>
                  </a:txBody>
                  <a:tcPr/>
                </a:tc>
                <a:tc>
                  <a:txBody>
                    <a:bodyPr/>
                    <a:lstStyle/>
                    <a:p>
                      <a:r>
                        <a:rPr lang="es-MX" sz="1200" dirty="0"/>
                        <a:t>2.000.000</a:t>
                      </a:r>
                    </a:p>
                  </a:txBody>
                  <a:tcPr/>
                </a:tc>
                <a:extLst>
                  <a:ext uri="{0D108BD9-81ED-4DB2-BD59-A6C34878D82A}">
                    <a16:rowId xmlns="" xmlns:a16="http://schemas.microsoft.com/office/drawing/2014/main" val="1854343530"/>
                  </a:ext>
                </a:extLst>
              </a:tr>
              <a:tr h="370840">
                <a:tc>
                  <a:txBody>
                    <a:bodyPr/>
                    <a:lstStyle/>
                    <a:p>
                      <a:r>
                        <a:rPr lang="es-MX" sz="1200" dirty="0"/>
                        <a:t>Préstamos</a:t>
                      </a:r>
                    </a:p>
                  </a:txBody>
                  <a:tcPr/>
                </a:tc>
                <a:tc>
                  <a:txBody>
                    <a:bodyPr/>
                    <a:lstStyle/>
                    <a:p>
                      <a:r>
                        <a:rPr lang="es-MX" sz="1200" dirty="0"/>
                        <a:t>500.000</a:t>
                      </a:r>
                    </a:p>
                  </a:txBody>
                  <a:tcPr/>
                </a:tc>
                <a:extLst>
                  <a:ext uri="{0D108BD9-81ED-4DB2-BD59-A6C34878D82A}">
                    <a16:rowId xmlns="" xmlns:a16="http://schemas.microsoft.com/office/drawing/2014/main" val="746077286"/>
                  </a:ext>
                </a:extLst>
              </a:tr>
              <a:tr h="169454">
                <a:tc>
                  <a:txBody>
                    <a:bodyPr/>
                    <a:lstStyle/>
                    <a:p>
                      <a:r>
                        <a:rPr lang="es-MX" dirty="0"/>
                        <a:t>total</a:t>
                      </a:r>
                    </a:p>
                  </a:txBody>
                  <a:tcPr/>
                </a:tc>
                <a:tc>
                  <a:txBody>
                    <a:bodyPr/>
                    <a:lstStyle/>
                    <a:p>
                      <a:r>
                        <a:rPr lang="es-MX" sz="1200" dirty="0"/>
                        <a:t>4.300.000</a:t>
                      </a:r>
                    </a:p>
                  </a:txBody>
                  <a:tcPr>
                    <a:solidFill>
                      <a:srgbClr val="00B0F0"/>
                    </a:solidFill>
                  </a:tcPr>
                </a:tc>
                <a:extLst>
                  <a:ext uri="{0D108BD9-81ED-4DB2-BD59-A6C34878D82A}">
                    <a16:rowId xmlns="" xmlns:a16="http://schemas.microsoft.com/office/drawing/2014/main" val="3220864700"/>
                  </a:ext>
                </a:extLst>
              </a:tr>
            </a:tbl>
          </a:graphicData>
        </a:graphic>
      </p:graphicFrame>
      <p:sp>
        <p:nvSpPr>
          <p:cNvPr id="7" name="CuadroTexto 6">
            <a:extLst>
              <a:ext uri="{FF2B5EF4-FFF2-40B4-BE49-F238E27FC236}">
                <a16:creationId xmlns="" xmlns:a16="http://schemas.microsoft.com/office/drawing/2014/main" id="{3E43E867-AABE-4D73-A8D1-C48E88CEF647}"/>
              </a:ext>
            </a:extLst>
          </p:cNvPr>
          <p:cNvSpPr txBox="1"/>
          <p:nvPr/>
        </p:nvSpPr>
        <p:spPr>
          <a:xfrm>
            <a:off x="3462534" y="5365033"/>
            <a:ext cx="5895061" cy="707886"/>
          </a:xfrm>
          <a:prstGeom prst="rect">
            <a:avLst/>
          </a:prstGeom>
          <a:noFill/>
        </p:spPr>
        <p:txBody>
          <a:bodyPr wrap="square" rtlCol="0">
            <a:spAutoFit/>
          </a:bodyPr>
          <a:lstStyle/>
          <a:p>
            <a:pPr algn="ctr"/>
            <a:r>
              <a:rPr lang="es-MX" sz="2000" dirty="0"/>
              <a:t>El </a:t>
            </a:r>
            <a:r>
              <a:rPr lang="es-MX" sz="2000" b="1" dirty="0">
                <a:solidFill>
                  <a:srgbClr val="00B050"/>
                </a:solidFill>
              </a:rPr>
              <a:t>total de activo </a:t>
            </a:r>
            <a:r>
              <a:rPr lang="es-MX" sz="2000" dirty="0"/>
              <a:t>menos(-) la </a:t>
            </a:r>
            <a:r>
              <a:rPr lang="es-MX" sz="2000" b="1" dirty="0">
                <a:solidFill>
                  <a:srgbClr val="00B0F0"/>
                </a:solidFill>
              </a:rPr>
              <a:t>suma del pasivo </a:t>
            </a:r>
            <a:r>
              <a:rPr lang="es-MX" sz="2000" dirty="0"/>
              <a:t>da la </a:t>
            </a:r>
            <a:r>
              <a:rPr lang="es-MX" sz="2000" b="1" dirty="0">
                <a:solidFill>
                  <a:srgbClr val="663300"/>
                </a:solidFill>
              </a:rPr>
              <a:t>diferencia</a:t>
            </a:r>
            <a:r>
              <a:rPr lang="es-MX" sz="2000" dirty="0"/>
              <a:t> que va en </a:t>
            </a:r>
            <a:r>
              <a:rPr lang="es-MX" sz="2000" b="1" dirty="0">
                <a:solidFill>
                  <a:schemeClr val="accent6">
                    <a:lumMod val="75000"/>
                  </a:schemeClr>
                </a:solidFill>
              </a:rPr>
              <a:t>capital</a:t>
            </a:r>
          </a:p>
        </p:txBody>
      </p:sp>
      <p:sp>
        <p:nvSpPr>
          <p:cNvPr id="8" name="CuadroTexto 7">
            <a:extLst>
              <a:ext uri="{FF2B5EF4-FFF2-40B4-BE49-F238E27FC236}">
                <a16:creationId xmlns="" xmlns:a16="http://schemas.microsoft.com/office/drawing/2014/main" id="{A38EF9B9-45A7-486C-BA35-CC7D3F2BAF7C}"/>
              </a:ext>
            </a:extLst>
          </p:cNvPr>
          <p:cNvSpPr txBox="1"/>
          <p:nvPr/>
        </p:nvSpPr>
        <p:spPr>
          <a:xfrm>
            <a:off x="7632693" y="4637472"/>
            <a:ext cx="3165231" cy="307777"/>
          </a:xfrm>
          <a:prstGeom prst="rect">
            <a:avLst/>
          </a:prstGeom>
          <a:solidFill>
            <a:schemeClr val="bg1"/>
          </a:solidFill>
          <a:ln w="28575">
            <a:solidFill>
              <a:schemeClr val="accent4"/>
            </a:solidFill>
          </a:ln>
        </p:spPr>
        <p:txBody>
          <a:bodyPr wrap="square" rtlCol="0">
            <a:spAutoFit/>
          </a:bodyPr>
          <a:lstStyle/>
          <a:p>
            <a:r>
              <a:rPr lang="es-MX" dirty="0"/>
              <a:t>13.000.000 – 4.300.000 = </a:t>
            </a:r>
            <a:r>
              <a:rPr lang="es-MX" b="1" dirty="0">
                <a:solidFill>
                  <a:srgbClr val="663300"/>
                </a:solidFill>
              </a:rPr>
              <a:t>8.700.000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p:nvPr/>
        </p:nvSpPr>
        <p:spPr>
          <a:xfrm>
            <a:off x="0" y="5705341"/>
            <a:ext cx="6941712" cy="1152659"/>
          </a:xfrm>
          <a:prstGeom prst="rtTriangle">
            <a:avLst/>
          </a:prstGeom>
          <a:solidFill>
            <a:srgbClr val="00164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40" name="Google Shape;140;p19"/>
          <p:cNvSpPr/>
          <p:nvPr/>
        </p:nvSpPr>
        <p:spPr>
          <a:xfrm flipH="1">
            <a:off x="4340180" y="5705341"/>
            <a:ext cx="7851820" cy="1152659"/>
          </a:xfrm>
          <a:prstGeom prst="rtTriangle">
            <a:avLst/>
          </a:prstGeom>
          <a:solidFill>
            <a:srgbClr val="01CF91"/>
          </a:solidFill>
          <a:ln w="12700" cap="flat" cmpd="sng">
            <a:solidFill>
              <a:srgbClr val="01CF9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141" name="Google Shape;141;p19"/>
          <p:cNvPicPr preferRelativeResize="0"/>
          <p:nvPr/>
        </p:nvPicPr>
        <p:blipFill rotWithShape="1">
          <a:blip r:embed="rId3">
            <a:alphaModFix/>
          </a:blip>
          <a:srcRect/>
          <a:stretch/>
        </p:blipFill>
        <p:spPr>
          <a:xfrm>
            <a:off x="9836676" y="6156101"/>
            <a:ext cx="2123503" cy="436733"/>
          </a:xfrm>
          <a:prstGeom prst="rect">
            <a:avLst/>
          </a:prstGeom>
          <a:noFill/>
          <a:ln>
            <a:noFill/>
          </a:ln>
        </p:spPr>
      </p:pic>
      <p:sp>
        <p:nvSpPr>
          <p:cNvPr id="7" name="CuadroTexto 6">
            <a:extLst>
              <a:ext uri="{FF2B5EF4-FFF2-40B4-BE49-F238E27FC236}">
                <a16:creationId xmlns="" xmlns:a16="http://schemas.microsoft.com/office/drawing/2014/main" id="{B1092A8B-E707-4E21-B27E-CF2129768358}"/>
              </a:ext>
            </a:extLst>
          </p:cNvPr>
          <p:cNvSpPr txBox="1"/>
          <p:nvPr/>
        </p:nvSpPr>
        <p:spPr>
          <a:xfrm>
            <a:off x="3148469" y="145919"/>
            <a:ext cx="5895061" cy="646331"/>
          </a:xfrm>
          <a:prstGeom prst="rect">
            <a:avLst/>
          </a:prstGeom>
          <a:noFill/>
        </p:spPr>
        <p:txBody>
          <a:bodyPr wrap="square" rtlCol="0">
            <a:spAutoFit/>
          </a:bodyPr>
          <a:lstStyle/>
          <a:p>
            <a:pPr algn="ctr"/>
            <a:r>
              <a:rPr lang="es-MX" sz="3600" b="1" dirty="0"/>
              <a:t>Cuentas T</a:t>
            </a:r>
            <a:endParaRPr lang="es-MX" sz="3600" b="1" dirty="0">
              <a:solidFill>
                <a:schemeClr val="accent6">
                  <a:lumMod val="75000"/>
                </a:schemeClr>
              </a:solidFill>
            </a:endParaRPr>
          </a:p>
        </p:txBody>
      </p:sp>
      <p:sp>
        <p:nvSpPr>
          <p:cNvPr id="8" name="CuadroTexto 7">
            <a:extLst>
              <a:ext uri="{FF2B5EF4-FFF2-40B4-BE49-F238E27FC236}">
                <a16:creationId xmlns="" xmlns:a16="http://schemas.microsoft.com/office/drawing/2014/main" id="{9CA8CA58-5A47-432B-98B0-B4310B381B86}"/>
              </a:ext>
            </a:extLst>
          </p:cNvPr>
          <p:cNvSpPr txBox="1"/>
          <p:nvPr/>
        </p:nvSpPr>
        <p:spPr>
          <a:xfrm>
            <a:off x="2461323" y="792250"/>
            <a:ext cx="7269351" cy="707886"/>
          </a:xfrm>
          <a:prstGeom prst="rect">
            <a:avLst/>
          </a:prstGeom>
          <a:noFill/>
        </p:spPr>
        <p:txBody>
          <a:bodyPr wrap="square" rtlCol="0">
            <a:spAutoFit/>
          </a:bodyPr>
          <a:lstStyle/>
          <a:p>
            <a:pPr algn="ctr"/>
            <a:r>
              <a:rPr lang="es-MX" sz="2000" dirty="0"/>
              <a:t>Son un elemento básico de la contabilidad y funcionan como una ficha donde se registran todos los movimientos contables. </a:t>
            </a:r>
            <a:endParaRPr lang="es-MX" sz="2000" b="1" dirty="0">
              <a:solidFill>
                <a:schemeClr val="accent6">
                  <a:lumMod val="75000"/>
                </a:schemeClr>
              </a:solidFill>
            </a:endParaRPr>
          </a:p>
        </p:txBody>
      </p:sp>
      <p:sp>
        <p:nvSpPr>
          <p:cNvPr id="2" name="CuadroTexto 1">
            <a:extLst>
              <a:ext uri="{FF2B5EF4-FFF2-40B4-BE49-F238E27FC236}">
                <a16:creationId xmlns="" xmlns:a16="http://schemas.microsoft.com/office/drawing/2014/main" id="{29C777C8-3F7F-4BE4-B044-C6B7834EFF47}"/>
              </a:ext>
            </a:extLst>
          </p:cNvPr>
          <p:cNvSpPr txBox="1"/>
          <p:nvPr/>
        </p:nvSpPr>
        <p:spPr>
          <a:xfrm>
            <a:off x="1415548" y="2919918"/>
            <a:ext cx="2461846" cy="523220"/>
          </a:xfrm>
          <a:prstGeom prst="rect">
            <a:avLst/>
          </a:prstGeom>
          <a:noFill/>
          <a:ln>
            <a:solidFill>
              <a:srgbClr val="FF0000"/>
            </a:solidFill>
          </a:ln>
        </p:spPr>
        <p:txBody>
          <a:bodyPr wrap="square" rtlCol="0">
            <a:spAutoFit/>
          </a:bodyPr>
          <a:lstStyle/>
          <a:p>
            <a:r>
              <a:rPr lang="es-MX" dirty="0"/>
              <a:t>Aumentan los activos y disminuyen los pasivos</a:t>
            </a:r>
          </a:p>
        </p:txBody>
      </p:sp>
      <p:sp>
        <p:nvSpPr>
          <p:cNvPr id="3" name="CuadroTexto 2">
            <a:extLst>
              <a:ext uri="{FF2B5EF4-FFF2-40B4-BE49-F238E27FC236}">
                <a16:creationId xmlns="" xmlns:a16="http://schemas.microsoft.com/office/drawing/2014/main" id="{756D26DB-D766-4748-810B-DFCA4D5A3E46}"/>
              </a:ext>
            </a:extLst>
          </p:cNvPr>
          <p:cNvSpPr txBox="1"/>
          <p:nvPr/>
        </p:nvSpPr>
        <p:spPr>
          <a:xfrm>
            <a:off x="8236067" y="3079518"/>
            <a:ext cx="2293034" cy="523220"/>
          </a:xfrm>
          <a:prstGeom prst="rect">
            <a:avLst/>
          </a:prstGeom>
          <a:noFill/>
          <a:ln>
            <a:solidFill>
              <a:srgbClr val="FF0000"/>
            </a:solidFill>
          </a:ln>
        </p:spPr>
        <p:txBody>
          <a:bodyPr wrap="square" rtlCol="0">
            <a:spAutoFit/>
          </a:bodyPr>
          <a:lstStyle/>
          <a:p>
            <a:r>
              <a:rPr lang="es-MX" dirty="0"/>
              <a:t>Aumentan los pasivos y disminuyen los activos</a:t>
            </a:r>
          </a:p>
        </p:txBody>
      </p:sp>
      <p:cxnSp>
        <p:nvCxnSpPr>
          <p:cNvPr id="5" name="Conector recto de flecha 4">
            <a:extLst>
              <a:ext uri="{FF2B5EF4-FFF2-40B4-BE49-F238E27FC236}">
                <a16:creationId xmlns="" xmlns:a16="http://schemas.microsoft.com/office/drawing/2014/main" id="{FE14759C-66EE-4B87-900F-FE7D1104BD4F}"/>
              </a:ext>
            </a:extLst>
          </p:cNvPr>
          <p:cNvCxnSpPr>
            <a:cxnSpLocks/>
          </p:cNvCxnSpPr>
          <p:nvPr/>
        </p:nvCxnSpPr>
        <p:spPr>
          <a:xfrm>
            <a:off x="7680960" y="3341128"/>
            <a:ext cx="398886"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 name="Conector recto de flecha 8">
            <a:extLst>
              <a:ext uri="{FF2B5EF4-FFF2-40B4-BE49-F238E27FC236}">
                <a16:creationId xmlns="" xmlns:a16="http://schemas.microsoft.com/office/drawing/2014/main" id="{EA53417B-61AE-4074-91E4-0431BF54AEE6}"/>
              </a:ext>
            </a:extLst>
          </p:cNvPr>
          <p:cNvCxnSpPr/>
          <p:nvPr/>
        </p:nvCxnSpPr>
        <p:spPr>
          <a:xfrm flipH="1">
            <a:off x="3899846" y="3206828"/>
            <a:ext cx="466467"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10" name="CuadroTexto 9">
            <a:extLst>
              <a:ext uri="{FF2B5EF4-FFF2-40B4-BE49-F238E27FC236}">
                <a16:creationId xmlns="" xmlns:a16="http://schemas.microsoft.com/office/drawing/2014/main" id="{B2D995C5-0BC1-4671-85ED-AB87D8BD1219}"/>
              </a:ext>
            </a:extLst>
          </p:cNvPr>
          <p:cNvSpPr txBox="1"/>
          <p:nvPr/>
        </p:nvSpPr>
        <p:spPr>
          <a:xfrm>
            <a:off x="118592" y="4068250"/>
            <a:ext cx="3250160" cy="830997"/>
          </a:xfrm>
          <a:prstGeom prst="rect">
            <a:avLst/>
          </a:prstGeom>
          <a:solidFill>
            <a:schemeClr val="bg1">
              <a:lumMod val="95000"/>
            </a:schemeClr>
          </a:solidFill>
          <a:ln w="28575">
            <a:solidFill>
              <a:schemeClr val="accent6"/>
            </a:solidFill>
          </a:ln>
        </p:spPr>
        <p:txBody>
          <a:bodyPr wrap="square" rtlCol="0">
            <a:spAutoFit/>
          </a:bodyPr>
          <a:lstStyle/>
          <a:p>
            <a:r>
              <a:rPr lang="es-MX" sz="1600" dirty="0"/>
              <a:t>A la </a:t>
            </a:r>
            <a:r>
              <a:rPr lang="es-MX" sz="1600" b="1" dirty="0"/>
              <a:t>suma</a:t>
            </a:r>
            <a:r>
              <a:rPr lang="es-MX" sz="1600" dirty="0"/>
              <a:t> de las cantidades se le denomina “</a:t>
            </a:r>
            <a:r>
              <a:rPr lang="es-MX" sz="1600" b="1" dirty="0"/>
              <a:t>movimiento Deudor</a:t>
            </a:r>
            <a:r>
              <a:rPr lang="es-MX" sz="1600" dirty="0"/>
              <a:t>” o “</a:t>
            </a:r>
            <a:r>
              <a:rPr lang="es-MX" sz="1600" b="1" dirty="0"/>
              <a:t>movimiento Acreedor</a:t>
            </a:r>
            <a:r>
              <a:rPr lang="es-MX" sz="1600" dirty="0"/>
              <a:t>”.</a:t>
            </a:r>
          </a:p>
        </p:txBody>
      </p:sp>
      <p:cxnSp>
        <p:nvCxnSpPr>
          <p:cNvPr id="12" name="Conector recto de flecha 11">
            <a:extLst>
              <a:ext uri="{FF2B5EF4-FFF2-40B4-BE49-F238E27FC236}">
                <a16:creationId xmlns="" xmlns:a16="http://schemas.microsoft.com/office/drawing/2014/main" id="{94170EA4-CBEA-42E8-ACD3-2679E0A00F93}"/>
              </a:ext>
            </a:extLst>
          </p:cNvPr>
          <p:cNvCxnSpPr>
            <a:cxnSpLocks/>
          </p:cNvCxnSpPr>
          <p:nvPr/>
        </p:nvCxnSpPr>
        <p:spPr>
          <a:xfrm>
            <a:off x="3336486" y="4375690"/>
            <a:ext cx="668676" cy="369446"/>
          </a:xfrm>
          <a:prstGeom prst="straightConnector1">
            <a:avLst/>
          </a:prstGeom>
          <a:ln>
            <a:solidFill>
              <a:schemeClr val="accent6"/>
            </a:solidFill>
            <a:tailEnd type="triangle"/>
          </a:ln>
        </p:spPr>
        <p:style>
          <a:lnRef idx="3">
            <a:schemeClr val="accent1"/>
          </a:lnRef>
          <a:fillRef idx="0">
            <a:schemeClr val="accent1"/>
          </a:fillRef>
          <a:effectRef idx="2">
            <a:schemeClr val="accent1"/>
          </a:effectRef>
          <a:fontRef idx="minor">
            <a:schemeClr val="tx1"/>
          </a:fontRef>
        </p:style>
      </p:cxnSp>
      <p:cxnSp>
        <p:nvCxnSpPr>
          <p:cNvPr id="14" name="Conector recto de flecha 13">
            <a:extLst>
              <a:ext uri="{FF2B5EF4-FFF2-40B4-BE49-F238E27FC236}">
                <a16:creationId xmlns="" xmlns:a16="http://schemas.microsoft.com/office/drawing/2014/main" id="{10BF69C8-EE73-4BE9-A193-55439354FC8B}"/>
              </a:ext>
            </a:extLst>
          </p:cNvPr>
          <p:cNvCxnSpPr>
            <a:cxnSpLocks/>
          </p:cNvCxnSpPr>
          <p:nvPr/>
        </p:nvCxnSpPr>
        <p:spPr>
          <a:xfrm>
            <a:off x="3368752" y="4152227"/>
            <a:ext cx="3096935" cy="587047"/>
          </a:xfrm>
          <a:prstGeom prst="straightConnector1">
            <a:avLst/>
          </a:prstGeom>
          <a:ln>
            <a:solidFill>
              <a:schemeClr val="accent6"/>
            </a:solidFill>
            <a:tailEnd type="triangle"/>
          </a:ln>
        </p:spPr>
        <p:style>
          <a:lnRef idx="3">
            <a:schemeClr val="accent1"/>
          </a:lnRef>
          <a:fillRef idx="0">
            <a:schemeClr val="accent1"/>
          </a:fillRef>
          <a:effectRef idx="2">
            <a:schemeClr val="accent1"/>
          </a:effectRef>
          <a:fontRef idx="minor">
            <a:schemeClr val="tx1"/>
          </a:fontRef>
        </p:style>
      </p:cxnSp>
      <p:sp>
        <p:nvSpPr>
          <p:cNvPr id="19" name="CuadroTexto 18">
            <a:extLst>
              <a:ext uri="{FF2B5EF4-FFF2-40B4-BE49-F238E27FC236}">
                <a16:creationId xmlns="" xmlns:a16="http://schemas.microsoft.com/office/drawing/2014/main" id="{35FFA082-3330-4866-BEE7-D820E1794D85}"/>
              </a:ext>
            </a:extLst>
          </p:cNvPr>
          <p:cNvSpPr txBox="1"/>
          <p:nvPr/>
        </p:nvSpPr>
        <p:spPr>
          <a:xfrm>
            <a:off x="6467991" y="5724465"/>
            <a:ext cx="3365761" cy="954107"/>
          </a:xfrm>
          <a:prstGeom prst="rect">
            <a:avLst/>
          </a:prstGeom>
          <a:solidFill>
            <a:schemeClr val="bg1">
              <a:lumMod val="95000"/>
            </a:schemeClr>
          </a:solidFill>
          <a:ln w="28575">
            <a:solidFill>
              <a:schemeClr val="accent6"/>
            </a:solidFill>
          </a:ln>
        </p:spPr>
        <p:txBody>
          <a:bodyPr wrap="square" rtlCol="0">
            <a:spAutoFit/>
          </a:bodyPr>
          <a:lstStyle/>
          <a:p>
            <a:r>
              <a:rPr lang="es-MX" dirty="0"/>
              <a:t>El saldo es la cantidad que queda después de restarle la cantidad mayor a la menor. También puede ser “</a:t>
            </a:r>
            <a:r>
              <a:rPr lang="es-MX" b="1" dirty="0"/>
              <a:t>saldo acreedor</a:t>
            </a:r>
            <a:r>
              <a:rPr lang="es-MX" dirty="0"/>
              <a:t>” o “</a:t>
            </a:r>
            <a:r>
              <a:rPr lang="es-MX" b="1" dirty="0"/>
              <a:t>saldo deudor</a:t>
            </a:r>
            <a:r>
              <a:rPr lang="es-MX" dirty="0"/>
              <a:t>”.</a:t>
            </a:r>
          </a:p>
        </p:txBody>
      </p:sp>
      <p:cxnSp>
        <p:nvCxnSpPr>
          <p:cNvPr id="21" name="Conector recto de flecha 20">
            <a:extLst>
              <a:ext uri="{FF2B5EF4-FFF2-40B4-BE49-F238E27FC236}">
                <a16:creationId xmlns="" xmlns:a16="http://schemas.microsoft.com/office/drawing/2014/main" id="{A735E3A6-CDEC-4813-BBEC-7FBDBD0D3D2B}"/>
              </a:ext>
            </a:extLst>
          </p:cNvPr>
          <p:cNvCxnSpPr>
            <a:cxnSpLocks/>
          </p:cNvCxnSpPr>
          <p:nvPr/>
        </p:nvCxnSpPr>
        <p:spPr>
          <a:xfrm flipH="1" flipV="1">
            <a:off x="5696794" y="5647763"/>
            <a:ext cx="771197" cy="435139"/>
          </a:xfrm>
          <a:prstGeom prst="straightConnector1">
            <a:avLst/>
          </a:prstGeom>
          <a:ln>
            <a:solidFill>
              <a:schemeClr val="accent6"/>
            </a:solidFill>
            <a:tailEnd type="triangle"/>
          </a:ln>
        </p:spPr>
        <p:style>
          <a:lnRef idx="3">
            <a:schemeClr val="accent2"/>
          </a:lnRef>
          <a:fillRef idx="0">
            <a:schemeClr val="accent2"/>
          </a:fillRef>
          <a:effectRef idx="2">
            <a:schemeClr val="accent2"/>
          </a:effectRef>
          <a:fontRef idx="minor">
            <a:schemeClr val="tx1"/>
          </a:fontRef>
        </p:style>
      </p:cxnSp>
      <p:cxnSp>
        <p:nvCxnSpPr>
          <p:cNvPr id="25" name="Conector recto de flecha 24">
            <a:extLst>
              <a:ext uri="{FF2B5EF4-FFF2-40B4-BE49-F238E27FC236}">
                <a16:creationId xmlns="" xmlns:a16="http://schemas.microsoft.com/office/drawing/2014/main" id="{7C76F40D-216E-45D4-9320-17035C55A8F1}"/>
              </a:ext>
            </a:extLst>
          </p:cNvPr>
          <p:cNvCxnSpPr>
            <a:cxnSpLocks/>
          </p:cNvCxnSpPr>
          <p:nvPr/>
        </p:nvCxnSpPr>
        <p:spPr>
          <a:xfrm flipH="1" flipV="1">
            <a:off x="8350680" y="5387843"/>
            <a:ext cx="692850" cy="336622"/>
          </a:xfrm>
          <a:prstGeom prst="straightConnector1">
            <a:avLst/>
          </a:prstGeom>
          <a:ln>
            <a:solidFill>
              <a:schemeClr val="accent6"/>
            </a:solidFill>
            <a:tailEnd type="triangle"/>
          </a:ln>
        </p:spPr>
        <p:style>
          <a:lnRef idx="3">
            <a:schemeClr val="accent2"/>
          </a:lnRef>
          <a:fillRef idx="0">
            <a:schemeClr val="accent2"/>
          </a:fillRef>
          <a:effectRef idx="2">
            <a:schemeClr val="accent2"/>
          </a:effectRef>
          <a:fontRef idx="minor">
            <a:schemeClr val="tx1"/>
          </a:fontRef>
        </p:style>
      </p:cxnSp>
      <p:cxnSp>
        <p:nvCxnSpPr>
          <p:cNvPr id="40" name="Conector recto 39"/>
          <p:cNvCxnSpPr/>
          <p:nvPr/>
        </p:nvCxnSpPr>
        <p:spPr>
          <a:xfrm>
            <a:off x="6628663" y="306264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ector recto 40"/>
          <p:cNvCxnSpPr/>
          <p:nvPr/>
        </p:nvCxnSpPr>
        <p:spPr>
          <a:xfrm>
            <a:off x="6192485" y="1937069"/>
            <a:ext cx="94507" cy="3787396"/>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Conector recto 41"/>
          <p:cNvCxnSpPr/>
          <p:nvPr/>
        </p:nvCxnSpPr>
        <p:spPr>
          <a:xfrm>
            <a:off x="4128797" y="1937069"/>
            <a:ext cx="417697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3" name="Conector recto 42"/>
          <p:cNvCxnSpPr/>
          <p:nvPr/>
        </p:nvCxnSpPr>
        <p:spPr>
          <a:xfrm flipV="1">
            <a:off x="4198505" y="4581202"/>
            <a:ext cx="4176979" cy="8201"/>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Conector recto 43"/>
          <p:cNvCxnSpPr/>
          <p:nvPr/>
        </p:nvCxnSpPr>
        <p:spPr>
          <a:xfrm flipV="1">
            <a:off x="4198505" y="5160231"/>
            <a:ext cx="4176979" cy="8201"/>
          </a:xfrm>
          <a:prstGeom prst="line">
            <a:avLst/>
          </a:prstGeom>
        </p:spPr>
        <p:style>
          <a:lnRef idx="2">
            <a:schemeClr val="accent1"/>
          </a:lnRef>
          <a:fillRef idx="0">
            <a:schemeClr val="accent1"/>
          </a:fillRef>
          <a:effectRef idx="1">
            <a:schemeClr val="accent1"/>
          </a:effectRef>
          <a:fontRef idx="minor">
            <a:schemeClr val="tx1"/>
          </a:fontRef>
        </p:style>
      </p:cxnSp>
      <p:sp>
        <p:nvSpPr>
          <p:cNvPr id="45" name="CuadroTexto 44"/>
          <p:cNvSpPr txBox="1"/>
          <p:nvPr/>
        </p:nvSpPr>
        <p:spPr>
          <a:xfrm>
            <a:off x="4081184" y="1352293"/>
            <a:ext cx="4317107" cy="584775"/>
          </a:xfrm>
          <a:prstGeom prst="rect">
            <a:avLst/>
          </a:prstGeom>
          <a:noFill/>
        </p:spPr>
        <p:txBody>
          <a:bodyPr wrap="square" rtlCol="0">
            <a:spAutoFit/>
          </a:bodyPr>
          <a:lstStyle/>
          <a:p>
            <a:r>
              <a:rPr lang="es-MX" sz="3200" b="1" dirty="0" smtClean="0">
                <a:solidFill>
                  <a:schemeClr val="accent5">
                    <a:lumMod val="50000"/>
                  </a:schemeClr>
                </a:solidFill>
              </a:rPr>
              <a:t>Nombre de la cuenta</a:t>
            </a:r>
            <a:endParaRPr lang="es-MX" sz="3200" b="1" dirty="0">
              <a:solidFill>
                <a:schemeClr val="accent5">
                  <a:lumMod val="50000"/>
                </a:schemeClr>
              </a:solidFill>
            </a:endParaRPr>
          </a:p>
        </p:txBody>
      </p:sp>
      <p:sp>
        <p:nvSpPr>
          <p:cNvPr id="46" name="CuadroTexto 45"/>
          <p:cNvSpPr txBox="1"/>
          <p:nvPr/>
        </p:nvSpPr>
        <p:spPr>
          <a:xfrm>
            <a:off x="4161325" y="2204515"/>
            <a:ext cx="2080762" cy="2339102"/>
          </a:xfrm>
          <a:prstGeom prst="rect">
            <a:avLst/>
          </a:prstGeom>
          <a:noFill/>
        </p:spPr>
        <p:txBody>
          <a:bodyPr wrap="square" rtlCol="0">
            <a:spAutoFit/>
          </a:bodyPr>
          <a:lstStyle/>
          <a:p>
            <a:r>
              <a:rPr lang="es-MX" sz="2400" b="1" dirty="0" smtClean="0"/>
              <a:t>Débitos</a:t>
            </a:r>
          </a:p>
          <a:p>
            <a:r>
              <a:rPr lang="es-MX" sz="2400" dirty="0" smtClean="0"/>
              <a:t>(debe, cargo)</a:t>
            </a:r>
          </a:p>
          <a:p>
            <a:endParaRPr lang="es-MX" dirty="0" smtClean="0"/>
          </a:p>
          <a:p>
            <a:pPr marL="285750" indent="-285750">
              <a:buFont typeface="Arial" panose="020B0604020202020204" pitchFamily="34" charset="0"/>
              <a:buChar char="•"/>
            </a:pPr>
            <a:r>
              <a:rPr lang="es-MX" sz="2800" dirty="0" smtClean="0"/>
              <a:t>Activos</a:t>
            </a:r>
          </a:p>
          <a:p>
            <a:pPr marL="285750" indent="-285750">
              <a:buFont typeface="Arial" panose="020B0604020202020204" pitchFamily="34" charset="0"/>
              <a:buChar char="•"/>
            </a:pPr>
            <a:r>
              <a:rPr lang="es-MX" sz="2800" dirty="0" smtClean="0"/>
              <a:t>Gastos</a:t>
            </a:r>
          </a:p>
          <a:p>
            <a:pPr marL="285750" indent="-285750">
              <a:buFont typeface="Arial" panose="020B0604020202020204" pitchFamily="34" charset="0"/>
              <a:buChar char="•"/>
            </a:pPr>
            <a:r>
              <a:rPr lang="es-MX" sz="2800" dirty="0" smtClean="0"/>
              <a:t>Costos</a:t>
            </a:r>
            <a:endParaRPr lang="es-MX" sz="2800" dirty="0"/>
          </a:p>
        </p:txBody>
      </p:sp>
      <p:sp>
        <p:nvSpPr>
          <p:cNvPr id="47" name="CuadroTexto 46"/>
          <p:cNvSpPr txBox="1"/>
          <p:nvPr/>
        </p:nvSpPr>
        <p:spPr>
          <a:xfrm>
            <a:off x="6286992" y="2150436"/>
            <a:ext cx="2299028" cy="2308324"/>
          </a:xfrm>
          <a:prstGeom prst="rect">
            <a:avLst/>
          </a:prstGeom>
          <a:noFill/>
        </p:spPr>
        <p:txBody>
          <a:bodyPr wrap="square" rtlCol="0">
            <a:spAutoFit/>
          </a:bodyPr>
          <a:lstStyle/>
          <a:p>
            <a:r>
              <a:rPr lang="es-MX" sz="2400" b="1" dirty="0" smtClean="0"/>
              <a:t>Créditos</a:t>
            </a:r>
          </a:p>
          <a:p>
            <a:r>
              <a:rPr lang="es-MX" sz="2400" dirty="0" smtClean="0"/>
              <a:t>(Haber, Abono)</a:t>
            </a:r>
          </a:p>
          <a:p>
            <a:endParaRPr lang="es-MX" sz="2400" dirty="0"/>
          </a:p>
          <a:p>
            <a:pPr marL="285750" indent="-285750">
              <a:buFont typeface="Arial" panose="020B0604020202020204" pitchFamily="34" charset="0"/>
              <a:buChar char="•"/>
            </a:pPr>
            <a:r>
              <a:rPr lang="es-MX" sz="2400" dirty="0" smtClean="0"/>
              <a:t>Pasivos</a:t>
            </a:r>
          </a:p>
          <a:p>
            <a:pPr marL="285750" indent="-285750">
              <a:buFont typeface="Arial" panose="020B0604020202020204" pitchFamily="34" charset="0"/>
              <a:buChar char="•"/>
            </a:pPr>
            <a:r>
              <a:rPr lang="es-MX" sz="2400" dirty="0" smtClean="0"/>
              <a:t>Patrimonios</a:t>
            </a:r>
          </a:p>
          <a:p>
            <a:pPr marL="285750" indent="-285750">
              <a:buFont typeface="Arial" panose="020B0604020202020204" pitchFamily="34" charset="0"/>
              <a:buChar char="•"/>
            </a:pPr>
            <a:r>
              <a:rPr lang="es-MX" sz="2400" dirty="0" smtClean="0"/>
              <a:t>Ingresos</a:t>
            </a:r>
            <a:endParaRPr lang="es-MX" sz="2400" dirty="0"/>
          </a:p>
        </p:txBody>
      </p:sp>
      <p:sp>
        <p:nvSpPr>
          <p:cNvPr id="48" name="CuadroTexto 47"/>
          <p:cNvSpPr txBox="1"/>
          <p:nvPr/>
        </p:nvSpPr>
        <p:spPr>
          <a:xfrm>
            <a:off x="3899846" y="4666059"/>
            <a:ext cx="2462571" cy="923330"/>
          </a:xfrm>
          <a:prstGeom prst="rect">
            <a:avLst/>
          </a:prstGeom>
          <a:noFill/>
        </p:spPr>
        <p:txBody>
          <a:bodyPr wrap="square" rtlCol="0">
            <a:spAutoFit/>
          </a:bodyPr>
          <a:lstStyle/>
          <a:p>
            <a:r>
              <a:rPr lang="es-MX" sz="1600" dirty="0" smtClean="0"/>
              <a:t>Movimiento Deudor </a:t>
            </a:r>
            <a:r>
              <a:rPr lang="es-MX" sz="1800" dirty="0" smtClean="0"/>
              <a:t>MD</a:t>
            </a:r>
          </a:p>
          <a:p>
            <a:endParaRPr lang="es-MX" sz="1800" dirty="0"/>
          </a:p>
          <a:p>
            <a:r>
              <a:rPr lang="es-MX" sz="1800" dirty="0" smtClean="0"/>
              <a:t>     Saldo Deudor SD</a:t>
            </a:r>
            <a:endParaRPr lang="es-MX" sz="1800" dirty="0"/>
          </a:p>
        </p:txBody>
      </p:sp>
      <p:sp>
        <p:nvSpPr>
          <p:cNvPr id="49" name="CuadroTexto 48"/>
          <p:cNvSpPr txBox="1"/>
          <p:nvPr/>
        </p:nvSpPr>
        <p:spPr>
          <a:xfrm>
            <a:off x="6286992" y="4647777"/>
            <a:ext cx="2557083" cy="923330"/>
          </a:xfrm>
          <a:prstGeom prst="rect">
            <a:avLst/>
          </a:prstGeom>
          <a:noFill/>
        </p:spPr>
        <p:txBody>
          <a:bodyPr wrap="square" rtlCol="0">
            <a:spAutoFit/>
          </a:bodyPr>
          <a:lstStyle/>
          <a:p>
            <a:r>
              <a:rPr lang="es-MX" sz="1600" dirty="0" smtClean="0"/>
              <a:t>Movimiento Acreedor </a:t>
            </a:r>
            <a:r>
              <a:rPr lang="es-MX" sz="1800" dirty="0" smtClean="0"/>
              <a:t>MA</a:t>
            </a:r>
          </a:p>
          <a:p>
            <a:endParaRPr lang="es-MX" sz="1800" dirty="0" smtClean="0"/>
          </a:p>
          <a:p>
            <a:r>
              <a:rPr lang="es-MX" sz="1800" dirty="0" smtClean="0"/>
              <a:t>Saldo Acreedor SA</a:t>
            </a:r>
            <a:endParaRPr lang="es-MX"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2;p18">
            <a:extLst>
              <a:ext uri="{FF2B5EF4-FFF2-40B4-BE49-F238E27FC236}">
                <a16:creationId xmlns="" xmlns:a16="http://schemas.microsoft.com/office/drawing/2014/main" id="{F37844D0-3F55-4947-95EF-3648C378A222}"/>
              </a:ext>
            </a:extLst>
          </p:cNvPr>
          <p:cNvSpPr/>
          <p:nvPr/>
        </p:nvSpPr>
        <p:spPr>
          <a:xfrm rot="10800000" flipH="1">
            <a:off x="0" y="1"/>
            <a:ext cx="7122017" cy="1210614"/>
          </a:xfrm>
          <a:prstGeom prst="rtTriangle">
            <a:avLst/>
          </a:prstGeom>
          <a:solidFill>
            <a:srgbClr val="B71222"/>
          </a:solidFill>
          <a:ln w="12700" cap="flat" cmpd="sng">
            <a:solidFill>
              <a:srgbClr val="B7122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5" name="Google Shape;133;p18">
            <a:extLst>
              <a:ext uri="{FF2B5EF4-FFF2-40B4-BE49-F238E27FC236}">
                <a16:creationId xmlns="" xmlns:a16="http://schemas.microsoft.com/office/drawing/2014/main" id="{2C9961D7-D15F-43DD-83FC-098686CC1525}"/>
              </a:ext>
            </a:extLst>
          </p:cNvPr>
          <p:cNvSpPr/>
          <p:nvPr/>
        </p:nvSpPr>
        <p:spPr>
          <a:xfrm rot="10800000">
            <a:off x="4919730" y="0"/>
            <a:ext cx="7272270" cy="1210614"/>
          </a:xfrm>
          <a:prstGeom prst="rtTriangle">
            <a:avLst/>
          </a:prstGeom>
          <a:solidFill>
            <a:srgbClr val="00735F"/>
          </a:solidFill>
          <a:ln w="12700" cap="flat" cmpd="sng">
            <a:solidFill>
              <a:srgbClr val="0073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000000"/>
              </a:solidFill>
              <a:latin typeface="Arial"/>
              <a:ea typeface="Arial"/>
              <a:cs typeface="Arial"/>
              <a:sym typeface="Arial"/>
            </a:endParaRPr>
          </a:p>
        </p:txBody>
      </p:sp>
      <p:pic>
        <p:nvPicPr>
          <p:cNvPr id="6" name="Google Shape;118;p16">
            <a:extLst>
              <a:ext uri="{FF2B5EF4-FFF2-40B4-BE49-F238E27FC236}">
                <a16:creationId xmlns="" xmlns:a16="http://schemas.microsoft.com/office/drawing/2014/main" id="{60668583-84BB-4200-BD14-2FE6002826D2}"/>
              </a:ext>
            </a:extLst>
          </p:cNvPr>
          <p:cNvPicPr preferRelativeResize="0"/>
          <p:nvPr/>
        </p:nvPicPr>
        <p:blipFill rotWithShape="1">
          <a:blip r:embed="rId2">
            <a:alphaModFix/>
          </a:blip>
          <a:srcRect/>
          <a:stretch/>
        </p:blipFill>
        <p:spPr>
          <a:xfrm>
            <a:off x="9849555" y="6284890"/>
            <a:ext cx="2123503" cy="436733"/>
          </a:xfrm>
          <a:prstGeom prst="rect">
            <a:avLst/>
          </a:prstGeom>
          <a:noFill/>
          <a:ln>
            <a:noFill/>
          </a:ln>
        </p:spPr>
      </p:pic>
      <p:sp>
        <p:nvSpPr>
          <p:cNvPr id="14" name="Título 1">
            <a:extLst>
              <a:ext uri="{FF2B5EF4-FFF2-40B4-BE49-F238E27FC236}">
                <a16:creationId xmlns="" xmlns:a16="http://schemas.microsoft.com/office/drawing/2014/main" id="{3AE33DF8-94DA-4A4C-9A94-3A589D145C65}"/>
              </a:ext>
            </a:extLst>
          </p:cNvPr>
          <p:cNvSpPr>
            <a:spLocks noGrp="1"/>
          </p:cNvSpPr>
          <p:nvPr>
            <p:ph type="ctrTitle"/>
          </p:nvPr>
        </p:nvSpPr>
        <p:spPr>
          <a:xfrm>
            <a:off x="3974123" y="398243"/>
            <a:ext cx="4243754" cy="987791"/>
          </a:xfrm>
        </p:spPr>
        <p:txBody>
          <a:bodyPr/>
          <a:lstStyle/>
          <a:p>
            <a:r>
              <a:rPr lang="es-MX" dirty="0"/>
              <a:t>Libro Mayor</a:t>
            </a:r>
          </a:p>
        </p:txBody>
      </p:sp>
      <p:pic>
        <p:nvPicPr>
          <p:cNvPr id="10254" name="Picture 14" descr="Archivo:Esquema de mayor.JPG - Wikipedia, la enciclopedia libre">
            <a:extLst>
              <a:ext uri="{FF2B5EF4-FFF2-40B4-BE49-F238E27FC236}">
                <a16:creationId xmlns="" xmlns:a16="http://schemas.microsoft.com/office/drawing/2014/main" id="{38170BEC-FB72-4235-ABFA-9725432A5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78" y="2951140"/>
            <a:ext cx="3333750" cy="333375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 xmlns:a16="http://schemas.microsoft.com/office/drawing/2014/main" id="{FF07A9D7-9626-4A03-9FAD-21D1B3A0B4F1}"/>
              </a:ext>
            </a:extLst>
          </p:cNvPr>
          <p:cNvSpPr txBox="1"/>
          <p:nvPr/>
        </p:nvSpPr>
        <p:spPr>
          <a:xfrm>
            <a:off x="1052879" y="1784277"/>
            <a:ext cx="3333749" cy="584775"/>
          </a:xfrm>
          <a:prstGeom prst="rect">
            <a:avLst/>
          </a:prstGeom>
          <a:solidFill>
            <a:schemeClr val="accent4">
              <a:lumMod val="20000"/>
              <a:lumOff val="80000"/>
            </a:schemeClr>
          </a:solidFill>
          <a:ln>
            <a:solidFill>
              <a:schemeClr val="accent6"/>
            </a:solidFill>
          </a:ln>
        </p:spPr>
        <p:txBody>
          <a:bodyPr wrap="square" rtlCol="0">
            <a:spAutoFit/>
          </a:bodyPr>
          <a:lstStyle/>
          <a:p>
            <a:pPr algn="ctr"/>
            <a:r>
              <a:rPr lang="es-MX" sz="1600" dirty="0"/>
              <a:t>A las </a:t>
            </a:r>
            <a:r>
              <a:rPr lang="es-MX" sz="1600" b="1" dirty="0"/>
              <a:t>cuentas T </a:t>
            </a:r>
            <a:r>
              <a:rPr lang="es-MX" sz="1600" dirty="0"/>
              <a:t>también se les conoce como </a:t>
            </a:r>
            <a:r>
              <a:rPr lang="es-MX" sz="1600" b="1" dirty="0"/>
              <a:t>mayor</a:t>
            </a:r>
          </a:p>
        </p:txBody>
      </p:sp>
      <p:pic>
        <p:nvPicPr>
          <p:cNvPr id="12" name="Picture 2" descr="https://www.milejemplos.com/empresa/wp-content/uploads/sites/9/2018/07/cuenta-cerrad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6628" y="1968122"/>
            <a:ext cx="7672378" cy="3713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036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 xmlns:a16="http://schemas.microsoft.com/office/drawing/2014/main" id="{0B3772A6-71EC-431B-8F63-FF427DC2DCC4}"/>
              </a:ext>
            </a:extLst>
          </p:cNvPr>
          <p:cNvSpPr>
            <a:spLocks noGrp="1"/>
          </p:cNvSpPr>
          <p:nvPr>
            <p:ph type="subTitle" idx="1"/>
          </p:nvPr>
        </p:nvSpPr>
        <p:spPr>
          <a:xfrm>
            <a:off x="1524000" y="277054"/>
            <a:ext cx="9144000" cy="1655762"/>
          </a:xfrm>
        </p:spPr>
        <p:txBody>
          <a:bodyPr/>
          <a:lstStyle/>
          <a:p>
            <a:r>
              <a:rPr lang="es-MX" sz="3200" b="1" dirty="0"/>
              <a:t>Ejemplo:</a:t>
            </a:r>
            <a:r>
              <a:rPr lang="es-MX" dirty="0"/>
              <a:t> </a:t>
            </a:r>
          </a:p>
          <a:p>
            <a:pPr marL="508000" indent="-457200" algn="l">
              <a:buAutoNum type="arabicPeriod"/>
            </a:pPr>
            <a:r>
              <a:rPr lang="es-MX" dirty="0"/>
              <a:t>Nos compraron $3,000 pesos de mercancía en efectivo.</a:t>
            </a:r>
          </a:p>
          <a:p>
            <a:pPr marL="508000" indent="-457200" algn="l">
              <a:buAutoNum type="arabicPeriod"/>
            </a:pPr>
            <a:r>
              <a:rPr lang="es-MX" dirty="0"/>
              <a:t>Depositamos $2,000 pesos en el banco. </a:t>
            </a:r>
          </a:p>
        </p:txBody>
      </p:sp>
      <p:sp>
        <p:nvSpPr>
          <p:cNvPr id="4" name="Google Shape;132;p18">
            <a:extLst>
              <a:ext uri="{FF2B5EF4-FFF2-40B4-BE49-F238E27FC236}">
                <a16:creationId xmlns="" xmlns:a16="http://schemas.microsoft.com/office/drawing/2014/main" id="{62B3B1B9-CEEB-44A1-A847-E0007E968BCA}"/>
              </a:ext>
            </a:extLst>
          </p:cNvPr>
          <p:cNvSpPr/>
          <p:nvPr/>
        </p:nvSpPr>
        <p:spPr>
          <a:xfrm rot="10800000" flipH="1">
            <a:off x="0" y="0"/>
            <a:ext cx="7122017" cy="1210614"/>
          </a:xfrm>
          <a:prstGeom prst="rtTriangle">
            <a:avLst/>
          </a:prstGeom>
          <a:solidFill>
            <a:srgbClr val="B71222"/>
          </a:solidFill>
          <a:ln w="12700" cap="flat" cmpd="sng">
            <a:solidFill>
              <a:srgbClr val="B7122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5" name="Google Shape;133;p18">
            <a:extLst>
              <a:ext uri="{FF2B5EF4-FFF2-40B4-BE49-F238E27FC236}">
                <a16:creationId xmlns="" xmlns:a16="http://schemas.microsoft.com/office/drawing/2014/main" id="{08C692D3-FAE7-42FF-903D-92830449D99E}"/>
              </a:ext>
            </a:extLst>
          </p:cNvPr>
          <p:cNvSpPr/>
          <p:nvPr/>
        </p:nvSpPr>
        <p:spPr>
          <a:xfrm rot="10800000">
            <a:off x="4919730" y="0"/>
            <a:ext cx="7272270" cy="1210614"/>
          </a:xfrm>
          <a:prstGeom prst="rtTriangle">
            <a:avLst/>
          </a:prstGeom>
          <a:solidFill>
            <a:srgbClr val="00735F"/>
          </a:solidFill>
          <a:ln w="12700" cap="flat" cmpd="sng">
            <a:solidFill>
              <a:srgbClr val="0073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000000"/>
              </a:solidFill>
              <a:latin typeface="Arial"/>
              <a:ea typeface="Arial"/>
              <a:cs typeface="Arial"/>
              <a:sym typeface="Arial"/>
            </a:endParaRPr>
          </a:p>
        </p:txBody>
      </p:sp>
      <p:pic>
        <p:nvPicPr>
          <p:cNvPr id="6" name="Google Shape;118;p16">
            <a:extLst>
              <a:ext uri="{FF2B5EF4-FFF2-40B4-BE49-F238E27FC236}">
                <a16:creationId xmlns="" xmlns:a16="http://schemas.microsoft.com/office/drawing/2014/main" id="{A806779F-84FD-4A7F-8E5C-1BFBCE9F2BC3}"/>
              </a:ext>
            </a:extLst>
          </p:cNvPr>
          <p:cNvPicPr preferRelativeResize="0"/>
          <p:nvPr/>
        </p:nvPicPr>
        <p:blipFill rotWithShape="1">
          <a:blip r:embed="rId2">
            <a:alphaModFix/>
          </a:blip>
          <a:srcRect/>
          <a:stretch/>
        </p:blipFill>
        <p:spPr>
          <a:xfrm>
            <a:off x="9849555" y="6284890"/>
            <a:ext cx="2123503" cy="436733"/>
          </a:xfrm>
          <a:prstGeom prst="rect">
            <a:avLst/>
          </a:prstGeom>
          <a:noFill/>
          <a:ln>
            <a:noFill/>
          </a:ln>
        </p:spPr>
      </p:pic>
      <p:sp>
        <p:nvSpPr>
          <p:cNvPr id="8" name="Subtítulo 2">
            <a:extLst>
              <a:ext uri="{FF2B5EF4-FFF2-40B4-BE49-F238E27FC236}">
                <a16:creationId xmlns="" xmlns:a16="http://schemas.microsoft.com/office/drawing/2014/main" id="{79950872-A7AB-42E0-B6CA-AD8EE62AB41E}"/>
              </a:ext>
            </a:extLst>
          </p:cNvPr>
          <p:cNvSpPr txBox="1">
            <a:spLocks/>
          </p:cNvSpPr>
          <p:nvPr/>
        </p:nvSpPr>
        <p:spPr>
          <a:xfrm>
            <a:off x="550522" y="1487670"/>
            <a:ext cx="3010486" cy="43710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r>
              <a:rPr lang="es-MX" sz="45000" dirty="0">
                <a:latin typeface="Corbel Light" panose="020B0303020204020204" pitchFamily="34" charset="0"/>
              </a:rPr>
              <a:t>T</a:t>
            </a:r>
          </a:p>
        </p:txBody>
      </p:sp>
      <p:sp>
        <p:nvSpPr>
          <p:cNvPr id="10" name="Subtítulo 2">
            <a:extLst>
              <a:ext uri="{FF2B5EF4-FFF2-40B4-BE49-F238E27FC236}">
                <a16:creationId xmlns="" xmlns:a16="http://schemas.microsoft.com/office/drawing/2014/main" id="{A2C809D2-5376-4547-90C0-0E5DD8BC0C39}"/>
              </a:ext>
            </a:extLst>
          </p:cNvPr>
          <p:cNvSpPr txBox="1">
            <a:spLocks/>
          </p:cNvSpPr>
          <p:nvPr/>
        </p:nvSpPr>
        <p:spPr>
          <a:xfrm>
            <a:off x="4534486" y="1487669"/>
            <a:ext cx="3010486" cy="43710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r>
              <a:rPr lang="es-MX" sz="45000" dirty="0">
                <a:latin typeface="Corbel Light" panose="020B0303020204020204" pitchFamily="34" charset="0"/>
              </a:rPr>
              <a:t>T</a:t>
            </a:r>
          </a:p>
        </p:txBody>
      </p:sp>
      <p:sp>
        <p:nvSpPr>
          <p:cNvPr id="11" name="Subtítulo 2">
            <a:extLst>
              <a:ext uri="{FF2B5EF4-FFF2-40B4-BE49-F238E27FC236}">
                <a16:creationId xmlns="" xmlns:a16="http://schemas.microsoft.com/office/drawing/2014/main" id="{F6854F61-214A-4063-92E6-C2F560C37D99}"/>
              </a:ext>
            </a:extLst>
          </p:cNvPr>
          <p:cNvSpPr txBox="1">
            <a:spLocks/>
          </p:cNvSpPr>
          <p:nvPr/>
        </p:nvSpPr>
        <p:spPr>
          <a:xfrm>
            <a:off x="8344312" y="1487669"/>
            <a:ext cx="3010486" cy="43710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r>
              <a:rPr lang="es-MX" sz="45000" dirty="0">
                <a:latin typeface="Corbel Light" panose="020B0303020204020204" pitchFamily="34" charset="0"/>
              </a:rPr>
              <a:t>T</a:t>
            </a:r>
          </a:p>
        </p:txBody>
      </p:sp>
      <p:sp>
        <p:nvSpPr>
          <p:cNvPr id="13" name="Subtítulo 2">
            <a:extLst>
              <a:ext uri="{FF2B5EF4-FFF2-40B4-BE49-F238E27FC236}">
                <a16:creationId xmlns="" xmlns:a16="http://schemas.microsoft.com/office/drawing/2014/main" id="{5191FEE7-182C-479B-AAB3-2C7E916F712F}"/>
              </a:ext>
            </a:extLst>
          </p:cNvPr>
          <p:cNvSpPr txBox="1">
            <a:spLocks/>
          </p:cNvSpPr>
          <p:nvPr/>
        </p:nvSpPr>
        <p:spPr>
          <a:xfrm>
            <a:off x="1033394" y="1932310"/>
            <a:ext cx="2044741" cy="86176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r>
              <a:rPr lang="es-MX" sz="3900" b="1" dirty="0"/>
              <a:t>1 Caja</a:t>
            </a:r>
            <a:endParaRPr lang="es-MX" dirty="0"/>
          </a:p>
        </p:txBody>
      </p:sp>
      <p:sp>
        <p:nvSpPr>
          <p:cNvPr id="14" name="Subtítulo 2">
            <a:extLst>
              <a:ext uri="{FF2B5EF4-FFF2-40B4-BE49-F238E27FC236}">
                <a16:creationId xmlns="" xmlns:a16="http://schemas.microsoft.com/office/drawing/2014/main" id="{17FE3DEC-467F-4E35-B13E-8C98C170FF9E}"/>
              </a:ext>
            </a:extLst>
          </p:cNvPr>
          <p:cNvSpPr txBox="1">
            <a:spLocks/>
          </p:cNvSpPr>
          <p:nvPr/>
        </p:nvSpPr>
        <p:spPr>
          <a:xfrm>
            <a:off x="4612977" y="2024116"/>
            <a:ext cx="2866487" cy="678155"/>
          </a:xfrm>
          <a:prstGeom prst="rect">
            <a:avLst/>
          </a:prstGeom>
          <a:noFill/>
          <a:ln>
            <a:noFill/>
          </a:ln>
        </p:spPr>
        <p:txBody>
          <a:bodyPr spcFirstLastPara="1" wrap="square" lIns="91425" tIns="45700" rIns="91425" bIns="45700" anchor="t" anchorCtr="0">
            <a:normAutofit fontScale="55000" lnSpcReduction="2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r>
              <a:rPr lang="es-MX" sz="6000" b="1" dirty="0"/>
              <a:t>2 Mercancía</a:t>
            </a:r>
            <a:r>
              <a:rPr lang="es-MX" sz="3200" b="1" dirty="0"/>
              <a:t> </a:t>
            </a:r>
            <a:endParaRPr lang="es-MX" dirty="0"/>
          </a:p>
        </p:txBody>
      </p:sp>
      <p:sp>
        <p:nvSpPr>
          <p:cNvPr id="15" name="Subtítulo 2">
            <a:extLst>
              <a:ext uri="{FF2B5EF4-FFF2-40B4-BE49-F238E27FC236}">
                <a16:creationId xmlns="" xmlns:a16="http://schemas.microsoft.com/office/drawing/2014/main" id="{971FA038-9E06-4E48-8F58-7B2D0BD3962C}"/>
              </a:ext>
            </a:extLst>
          </p:cNvPr>
          <p:cNvSpPr txBox="1">
            <a:spLocks/>
          </p:cNvSpPr>
          <p:nvPr/>
        </p:nvSpPr>
        <p:spPr>
          <a:xfrm>
            <a:off x="8873906" y="2024116"/>
            <a:ext cx="2034837" cy="604413"/>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r>
              <a:rPr lang="es-MX" sz="3000" b="1" dirty="0"/>
              <a:t>3 Bancos</a:t>
            </a:r>
            <a:endParaRPr lang="es-MX" b="1" dirty="0"/>
          </a:p>
        </p:txBody>
      </p:sp>
      <p:sp>
        <p:nvSpPr>
          <p:cNvPr id="16" name="Subtítulo 2">
            <a:extLst>
              <a:ext uri="{FF2B5EF4-FFF2-40B4-BE49-F238E27FC236}">
                <a16:creationId xmlns="" xmlns:a16="http://schemas.microsoft.com/office/drawing/2014/main" id="{83F180BB-CE3D-4CF2-A2A1-CBA150D4C52A}"/>
              </a:ext>
            </a:extLst>
          </p:cNvPr>
          <p:cNvSpPr txBox="1">
            <a:spLocks/>
          </p:cNvSpPr>
          <p:nvPr/>
        </p:nvSpPr>
        <p:spPr>
          <a:xfrm>
            <a:off x="550522" y="2941679"/>
            <a:ext cx="1505243" cy="65630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r>
              <a:rPr lang="es-MX" sz="2800" dirty="0"/>
              <a:t>$3,000</a:t>
            </a:r>
            <a:endParaRPr lang="es-MX" sz="2000" dirty="0"/>
          </a:p>
        </p:txBody>
      </p:sp>
      <p:sp>
        <p:nvSpPr>
          <p:cNvPr id="17" name="Subtítulo 2">
            <a:extLst>
              <a:ext uri="{FF2B5EF4-FFF2-40B4-BE49-F238E27FC236}">
                <a16:creationId xmlns="" xmlns:a16="http://schemas.microsoft.com/office/drawing/2014/main" id="{035360CF-2A50-4F36-AF3B-7F3379DADE10}"/>
              </a:ext>
            </a:extLst>
          </p:cNvPr>
          <p:cNvSpPr txBox="1">
            <a:spLocks/>
          </p:cNvSpPr>
          <p:nvPr/>
        </p:nvSpPr>
        <p:spPr>
          <a:xfrm>
            <a:off x="6069544" y="2936151"/>
            <a:ext cx="1505243" cy="65630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r>
              <a:rPr lang="es-MX" sz="2800" dirty="0"/>
              <a:t>$3,000 </a:t>
            </a:r>
            <a:endParaRPr lang="es-MX" sz="2000" dirty="0"/>
          </a:p>
        </p:txBody>
      </p:sp>
      <p:sp>
        <p:nvSpPr>
          <p:cNvPr id="18" name="Subtítulo 2">
            <a:extLst>
              <a:ext uri="{FF2B5EF4-FFF2-40B4-BE49-F238E27FC236}">
                <a16:creationId xmlns="" xmlns:a16="http://schemas.microsoft.com/office/drawing/2014/main" id="{9E516182-5B3A-4D12-A46D-E79E1B74E585}"/>
              </a:ext>
            </a:extLst>
          </p:cNvPr>
          <p:cNvSpPr txBox="1">
            <a:spLocks/>
          </p:cNvSpPr>
          <p:nvPr/>
        </p:nvSpPr>
        <p:spPr>
          <a:xfrm>
            <a:off x="2036738" y="2940006"/>
            <a:ext cx="1505243" cy="65630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r>
              <a:rPr lang="es-MX" sz="2800" dirty="0"/>
              <a:t>$2,000</a:t>
            </a:r>
            <a:endParaRPr lang="es-MX" sz="2000" dirty="0"/>
          </a:p>
        </p:txBody>
      </p:sp>
      <p:sp>
        <p:nvSpPr>
          <p:cNvPr id="19" name="Subtítulo 2">
            <a:extLst>
              <a:ext uri="{FF2B5EF4-FFF2-40B4-BE49-F238E27FC236}">
                <a16:creationId xmlns="" xmlns:a16="http://schemas.microsoft.com/office/drawing/2014/main" id="{3D52020E-F2C7-4D31-82D1-67C1DBA45A24}"/>
              </a:ext>
            </a:extLst>
          </p:cNvPr>
          <p:cNvSpPr txBox="1">
            <a:spLocks/>
          </p:cNvSpPr>
          <p:nvPr/>
        </p:nvSpPr>
        <p:spPr>
          <a:xfrm>
            <a:off x="8306443" y="2936152"/>
            <a:ext cx="1505243" cy="65630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r>
              <a:rPr lang="es-MX" sz="2800" dirty="0"/>
              <a:t>$2,000</a:t>
            </a:r>
            <a:endParaRPr lang="es-MX" sz="2000" dirty="0"/>
          </a:p>
        </p:txBody>
      </p:sp>
      <p:sp>
        <p:nvSpPr>
          <p:cNvPr id="20" name="Subtítulo 2">
            <a:extLst>
              <a:ext uri="{FF2B5EF4-FFF2-40B4-BE49-F238E27FC236}">
                <a16:creationId xmlns="" xmlns:a16="http://schemas.microsoft.com/office/drawing/2014/main" id="{F47DA00B-559B-4641-9311-8EA8234E0145}"/>
              </a:ext>
            </a:extLst>
          </p:cNvPr>
          <p:cNvSpPr txBox="1">
            <a:spLocks/>
          </p:cNvSpPr>
          <p:nvPr/>
        </p:nvSpPr>
        <p:spPr>
          <a:xfrm>
            <a:off x="280219" y="3742236"/>
            <a:ext cx="1756519" cy="656303"/>
          </a:xfrm>
          <a:prstGeom prst="rect">
            <a:avLst/>
          </a:prstGeom>
          <a:noFill/>
          <a:ln>
            <a:noFill/>
          </a:ln>
        </p:spPr>
        <p:txBody>
          <a:bodyPr spcFirstLastPara="1" wrap="square" lIns="91425" tIns="45700" rIns="91425" bIns="45700" anchor="t" anchorCtr="0">
            <a:normAutofit fontScale="85000" lnSpcReduction="1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r>
              <a:rPr lang="es-MX" sz="2800" dirty="0"/>
              <a:t>MD $3,000</a:t>
            </a:r>
            <a:endParaRPr lang="es-MX" sz="2000" dirty="0"/>
          </a:p>
        </p:txBody>
      </p:sp>
      <p:sp>
        <p:nvSpPr>
          <p:cNvPr id="21" name="Subtítulo 2">
            <a:extLst>
              <a:ext uri="{FF2B5EF4-FFF2-40B4-BE49-F238E27FC236}">
                <a16:creationId xmlns="" xmlns:a16="http://schemas.microsoft.com/office/drawing/2014/main" id="{9B6809C9-C4D6-4777-9078-8D52CADF5C57}"/>
              </a:ext>
            </a:extLst>
          </p:cNvPr>
          <p:cNvSpPr txBox="1">
            <a:spLocks/>
          </p:cNvSpPr>
          <p:nvPr/>
        </p:nvSpPr>
        <p:spPr>
          <a:xfrm>
            <a:off x="187917" y="4397448"/>
            <a:ext cx="1848821" cy="725322"/>
          </a:xfrm>
          <a:prstGeom prst="rect">
            <a:avLst/>
          </a:prstGeom>
          <a:noFill/>
          <a:ln>
            <a:noFill/>
          </a:ln>
        </p:spPr>
        <p:txBody>
          <a:bodyPr spcFirstLastPara="1" wrap="square" lIns="91425" tIns="45700" rIns="91425" bIns="45700" anchor="t" anchorCtr="0">
            <a:normAutofit fontScale="925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r>
              <a:rPr lang="es-MX" sz="2800" dirty="0"/>
              <a:t>SD $1,000</a:t>
            </a:r>
            <a:endParaRPr lang="es-MX" sz="2000" dirty="0"/>
          </a:p>
        </p:txBody>
      </p:sp>
      <p:sp>
        <p:nvSpPr>
          <p:cNvPr id="22" name="Subtítulo 2">
            <a:extLst>
              <a:ext uri="{FF2B5EF4-FFF2-40B4-BE49-F238E27FC236}">
                <a16:creationId xmlns="" xmlns:a16="http://schemas.microsoft.com/office/drawing/2014/main" id="{517BAA23-693D-432D-A54A-23971D25E6A8}"/>
              </a:ext>
            </a:extLst>
          </p:cNvPr>
          <p:cNvSpPr txBox="1">
            <a:spLocks/>
          </p:cNvSpPr>
          <p:nvPr/>
        </p:nvSpPr>
        <p:spPr>
          <a:xfrm>
            <a:off x="2126602" y="3742235"/>
            <a:ext cx="1954680" cy="792235"/>
          </a:xfrm>
          <a:prstGeom prst="rect">
            <a:avLst/>
          </a:prstGeom>
          <a:noFill/>
          <a:ln>
            <a:noFill/>
          </a:ln>
        </p:spPr>
        <p:txBody>
          <a:bodyPr spcFirstLastPara="1" wrap="square" lIns="91425" tIns="45700" rIns="91425" bIns="45700" anchor="t" anchorCtr="0">
            <a:normAutofit fontScale="925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r>
              <a:rPr lang="es-MX" sz="2800" dirty="0"/>
              <a:t>$2,000 MA</a:t>
            </a:r>
            <a:endParaRPr lang="es-MX" sz="2000" dirty="0"/>
          </a:p>
        </p:txBody>
      </p:sp>
      <p:sp>
        <p:nvSpPr>
          <p:cNvPr id="23" name="Subtítulo 2">
            <a:extLst>
              <a:ext uri="{FF2B5EF4-FFF2-40B4-BE49-F238E27FC236}">
                <a16:creationId xmlns="" xmlns:a16="http://schemas.microsoft.com/office/drawing/2014/main" id="{5B9CE351-7818-434E-9B0E-B079E4FAA7E1}"/>
              </a:ext>
            </a:extLst>
          </p:cNvPr>
          <p:cNvSpPr txBox="1">
            <a:spLocks/>
          </p:cNvSpPr>
          <p:nvPr/>
        </p:nvSpPr>
        <p:spPr>
          <a:xfrm>
            <a:off x="8060992" y="3741146"/>
            <a:ext cx="1750693" cy="656302"/>
          </a:xfrm>
          <a:prstGeom prst="rect">
            <a:avLst/>
          </a:prstGeom>
          <a:noFill/>
          <a:ln>
            <a:noFill/>
          </a:ln>
        </p:spPr>
        <p:txBody>
          <a:bodyPr spcFirstLastPara="1" wrap="square" lIns="91425" tIns="45700" rIns="91425" bIns="45700" anchor="t" anchorCtr="0">
            <a:normAutofit fontScale="85000" lnSpcReduction="1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r>
              <a:rPr lang="es-MX" sz="2800" dirty="0"/>
              <a:t>MD $2,000</a:t>
            </a:r>
            <a:endParaRPr lang="es-MX" sz="2000" dirty="0"/>
          </a:p>
        </p:txBody>
      </p:sp>
      <p:sp>
        <p:nvSpPr>
          <p:cNvPr id="24" name="Subtítulo 2">
            <a:extLst>
              <a:ext uri="{FF2B5EF4-FFF2-40B4-BE49-F238E27FC236}">
                <a16:creationId xmlns="" xmlns:a16="http://schemas.microsoft.com/office/drawing/2014/main" id="{C46E1FFC-5129-4E26-9E91-B0961B467F47}"/>
              </a:ext>
            </a:extLst>
          </p:cNvPr>
          <p:cNvSpPr txBox="1">
            <a:spLocks/>
          </p:cNvSpPr>
          <p:nvPr/>
        </p:nvSpPr>
        <p:spPr>
          <a:xfrm>
            <a:off x="6098364" y="3741146"/>
            <a:ext cx="1767797" cy="701503"/>
          </a:xfrm>
          <a:prstGeom prst="rect">
            <a:avLst/>
          </a:prstGeom>
          <a:noFill/>
          <a:ln>
            <a:noFill/>
          </a:ln>
        </p:spPr>
        <p:txBody>
          <a:bodyPr spcFirstLastPara="1" wrap="square" lIns="91425" tIns="45700" rIns="91425" bIns="45700" anchor="t" anchorCtr="0">
            <a:normAutofit fontScale="85000" lnSpcReduction="1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r>
              <a:rPr lang="es-MX" sz="2800" dirty="0"/>
              <a:t>$3,000 MA</a:t>
            </a:r>
            <a:endParaRPr lang="es-MX" sz="2000" dirty="0"/>
          </a:p>
        </p:txBody>
      </p:sp>
      <p:sp>
        <p:nvSpPr>
          <p:cNvPr id="25" name="Subtítulo 2">
            <a:extLst>
              <a:ext uri="{FF2B5EF4-FFF2-40B4-BE49-F238E27FC236}">
                <a16:creationId xmlns="" xmlns:a16="http://schemas.microsoft.com/office/drawing/2014/main" id="{8029BE0E-4DC9-4201-8BDF-410A20C6ACB6}"/>
              </a:ext>
            </a:extLst>
          </p:cNvPr>
          <p:cNvSpPr txBox="1">
            <a:spLocks/>
          </p:cNvSpPr>
          <p:nvPr/>
        </p:nvSpPr>
        <p:spPr>
          <a:xfrm>
            <a:off x="8088329" y="4449977"/>
            <a:ext cx="1723355" cy="672773"/>
          </a:xfrm>
          <a:prstGeom prst="rect">
            <a:avLst/>
          </a:prstGeom>
          <a:noFill/>
          <a:ln>
            <a:noFill/>
          </a:ln>
        </p:spPr>
        <p:txBody>
          <a:bodyPr spcFirstLastPara="1" wrap="square" lIns="91425" tIns="45700" rIns="91425" bIns="45700" anchor="t" anchorCtr="0">
            <a:normAutofit fontScale="85000" lnSpcReduction="1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r>
              <a:rPr lang="es-MX" sz="2800" dirty="0"/>
              <a:t>SD $2,000</a:t>
            </a:r>
            <a:endParaRPr lang="es-MX" sz="2000" dirty="0"/>
          </a:p>
        </p:txBody>
      </p:sp>
      <p:sp>
        <p:nvSpPr>
          <p:cNvPr id="26" name="Subtítulo 2">
            <a:extLst>
              <a:ext uri="{FF2B5EF4-FFF2-40B4-BE49-F238E27FC236}">
                <a16:creationId xmlns="" xmlns:a16="http://schemas.microsoft.com/office/drawing/2014/main" id="{003DAC61-E31A-453F-9771-33EE1A6B8CF3}"/>
              </a:ext>
            </a:extLst>
          </p:cNvPr>
          <p:cNvSpPr txBox="1">
            <a:spLocks/>
          </p:cNvSpPr>
          <p:nvPr/>
        </p:nvSpPr>
        <p:spPr>
          <a:xfrm>
            <a:off x="6088028" y="4449976"/>
            <a:ext cx="1761226" cy="672784"/>
          </a:xfrm>
          <a:prstGeom prst="rect">
            <a:avLst/>
          </a:prstGeom>
          <a:noFill/>
          <a:ln>
            <a:noFill/>
          </a:ln>
        </p:spPr>
        <p:txBody>
          <a:bodyPr spcFirstLastPara="1" wrap="square" lIns="91425" tIns="45700" rIns="91425" bIns="45700" anchor="t" anchorCtr="0">
            <a:normAutofit fontScale="85000" lnSpcReduction="1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r>
              <a:rPr lang="es-MX" sz="2800" dirty="0"/>
              <a:t>$3,000 SA</a:t>
            </a:r>
            <a:endParaRPr lang="es-MX" sz="2000" dirty="0"/>
          </a:p>
        </p:txBody>
      </p:sp>
      <p:cxnSp>
        <p:nvCxnSpPr>
          <p:cNvPr id="27" name="Conector recto 26">
            <a:extLst>
              <a:ext uri="{FF2B5EF4-FFF2-40B4-BE49-F238E27FC236}">
                <a16:creationId xmlns="" xmlns:a16="http://schemas.microsoft.com/office/drawing/2014/main" id="{74272F6E-87AB-4AD4-B98D-5E27125C3765}"/>
              </a:ext>
            </a:extLst>
          </p:cNvPr>
          <p:cNvCxnSpPr>
            <a:stCxn id="8" idx="1"/>
            <a:endCxn id="8" idx="3"/>
          </p:cNvCxnSpPr>
          <p:nvPr/>
        </p:nvCxnSpPr>
        <p:spPr>
          <a:xfrm>
            <a:off x="550522" y="3673208"/>
            <a:ext cx="3010486" cy="0"/>
          </a:xfrm>
          <a:prstGeom prst="line">
            <a:avLst/>
          </a:prstGeom>
        </p:spPr>
        <p:style>
          <a:lnRef idx="3">
            <a:schemeClr val="dk1"/>
          </a:lnRef>
          <a:fillRef idx="0">
            <a:schemeClr val="dk1"/>
          </a:fillRef>
          <a:effectRef idx="2">
            <a:schemeClr val="dk1"/>
          </a:effectRef>
          <a:fontRef idx="minor">
            <a:schemeClr val="tx1"/>
          </a:fontRef>
        </p:style>
      </p:cxnSp>
      <p:cxnSp>
        <p:nvCxnSpPr>
          <p:cNvPr id="29" name="Conector recto 28">
            <a:extLst>
              <a:ext uri="{FF2B5EF4-FFF2-40B4-BE49-F238E27FC236}">
                <a16:creationId xmlns="" xmlns:a16="http://schemas.microsoft.com/office/drawing/2014/main" id="{2DD9A143-CD9D-4CA1-9044-1CF15EDA749F}"/>
              </a:ext>
            </a:extLst>
          </p:cNvPr>
          <p:cNvCxnSpPr/>
          <p:nvPr/>
        </p:nvCxnSpPr>
        <p:spPr>
          <a:xfrm>
            <a:off x="531495" y="4449976"/>
            <a:ext cx="3010486" cy="0"/>
          </a:xfrm>
          <a:prstGeom prst="line">
            <a:avLst/>
          </a:prstGeom>
        </p:spPr>
        <p:style>
          <a:lnRef idx="3">
            <a:schemeClr val="dk1"/>
          </a:lnRef>
          <a:fillRef idx="0">
            <a:schemeClr val="dk1"/>
          </a:fillRef>
          <a:effectRef idx="2">
            <a:schemeClr val="dk1"/>
          </a:effectRef>
          <a:fontRef idx="minor">
            <a:schemeClr val="tx1"/>
          </a:fontRef>
        </p:style>
      </p:cxnSp>
      <p:cxnSp>
        <p:nvCxnSpPr>
          <p:cNvPr id="31" name="Conector recto 30">
            <a:extLst>
              <a:ext uri="{FF2B5EF4-FFF2-40B4-BE49-F238E27FC236}">
                <a16:creationId xmlns="" xmlns:a16="http://schemas.microsoft.com/office/drawing/2014/main" id="{7C6B3B91-1850-4E3F-A1BD-C787D5B776F3}"/>
              </a:ext>
            </a:extLst>
          </p:cNvPr>
          <p:cNvCxnSpPr>
            <a:cxnSpLocks/>
          </p:cNvCxnSpPr>
          <p:nvPr/>
        </p:nvCxnSpPr>
        <p:spPr>
          <a:xfrm>
            <a:off x="4612977" y="3673206"/>
            <a:ext cx="3010486" cy="0"/>
          </a:xfrm>
          <a:prstGeom prst="line">
            <a:avLst/>
          </a:prstGeom>
        </p:spPr>
        <p:style>
          <a:lnRef idx="3">
            <a:schemeClr val="dk1"/>
          </a:lnRef>
          <a:fillRef idx="0">
            <a:schemeClr val="dk1"/>
          </a:fillRef>
          <a:effectRef idx="2">
            <a:schemeClr val="dk1"/>
          </a:effectRef>
          <a:fontRef idx="minor">
            <a:schemeClr val="tx1"/>
          </a:fontRef>
        </p:style>
      </p:cxnSp>
      <p:cxnSp>
        <p:nvCxnSpPr>
          <p:cNvPr id="6147" name="Conector recto 6146">
            <a:extLst>
              <a:ext uri="{FF2B5EF4-FFF2-40B4-BE49-F238E27FC236}">
                <a16:creationId xmlns="" xmlns:a16="http://schemas.microsoft.com/office/drawing/2014/main" id="{C40876FC-0FF5-4B6D-B7DA-FA0845FF6B6A}"/>
              </a:ext>
            </a:extLst>
          </p:cNvPr>
          <p:cNvCxnSpPr>
            <a:cxnSpLocks/>
          </p:cNvCxnSpPr>
          <p:nvPr/>
        </p:nvCxnSpPr>
        <p:spPr>
          <a:xfrm>
            <a:off x="4612977" y="4396795"/>
            <a:ext cx="3054926" cy="0"/>
          </a:xfrm>
          <a:prstGeom prst="line">
            <a:avLst/>
          </a:prstGeom>
        </p:spPr>
        <p:style>
          <a:lnRef idx="3">
            <a:schemeClr val="dk1"/>
          </a:lnRef>
          <a:fillRef idx="0">
            <a:schemeClr val="dk1"/>
          </a:fillRef>
          <a:effectRef idx="2">
            <a:schemeClr val="dk1"/>
          </a:effectRef>
          <a:fontRef idx="minor">
            <a:schemeClr val="tx1"/>
          </a:fontRef>
        </p:style>
      </p:cxnSp>
      <p:cxnSp>
        <p:nvCxnSpPr>
          <p:cNvPr id="6152" name="Conector recto 6151">
            <a:extLst>
              <a:ext uri="{FF2B5EF4-FFF2-40B4-BE49-F238E27FC236}">
                <a16:creationId xmlns="" xmlns:a16="http://schemas.microsoft.com/office/drawing/2014/main" id="{C4C3C07C-ED49-42B7-A4AF-F249211C57C1}"/>
              </a:ext>
            </a:extLst>
          </p:cNvPr>
          <p:cNvCxnSpPr>
            <a:cxnSpLocks/>
          </p:cNvCxnSpPr>
          <p:nvPr/>
        </p:nvCxnSpPr>
        <p:spPr>
          <a:xfrm>
            <a:off x="8306441" y="3673207"/>
            <a:ext cx="3010486" cy="0"/>
          </a:xfrm>
          <a:prstGeom prst="line">
            <a:avLst/>
          </a:prstGeom>
        </p:spPr>
        <p:style>
          <a:lnRef idx="3">
            <a:schemeClr val="dk1"/>
          </a:lnRef>
          <a:fillRef idx="0">
            <a:schemeClr val="dk1"/>
          </a:fillRef>
          <a:effectRef idx="2">
            <a:schemeClr val="dk1"/>
          </a:effectRef>
          <a:fontRef idx="minor">
            <a:schemeClr val="tx1"/>
          </a:fontRef>
        </p:style>
      </p:cxnSp>
      <p:cxnSp>
        <p:nvCxnSpPr>
          <p:cNvPr id="6154" name="Conector recto 6153">
            <a:extLst>
              <a:ext uri="{FF2B5EF4-FFF2-40B4-BE49-F238E27FC236}">
                <a16:creationId xmlns="" xmlns:a16="http://schemas.microsoft.com/office/drawing/2014/main" id="{DE996850-77E0-4E59-9531-B299F69FDA9F}"/>
              </a:ext>
            </a:extLst>
          </p:cNvPr>
          <p:cNvCxnSpPr/>
          <p:nvPr/>
        </p:nvCxnSpPr>
        <p:spPr>
          <a:xfrm>
            <a:off x="8344312" y="4449976"/>
            <a:ext cx="3010486" cy="0"/>
          </a:xfrm>
          <a:prstGeom prst="line">
            <a:avLst/>
          </a:prstGeom>
        </p:spPr>
        <p:style>
          <a:lnRef idx="3">
            <a:schemeClr val="dk1"/>
          </a:lnRef>
          <a:fillRef idx="0">
            <a:schemeClr val="dk1"/>
          </a:fillRef>
          <a:effectRef idx="2">
            <a:schemeClr val="dk1"/>
          </a:effectRef>
          <a:fontRef idx="minor">
            <a:schemeClr val="tx1"/>
          </a:fontRef>
        </p:style>
      </p:cxnSp>
      <p:sp>
        <p:nvSpPr>
          <p:cNvPr id="6156" name="CuadroTexto 6155">
            <a:extLst>
              <a:ext uri="{FF2B5EF4-FFF2-40B4-BE49-F238E27FC236}">
                <a16:creationId xmlns="" xmlns:a16="http://schemas.microsoft.com/office/drawing/2014/main" id="{F2DD1BA8-15B0-42A7-AF67-4A9FA5C0B7D3}"/>
              </a:ext>
            </a:extLst>
          </p:cNvPr>
          <p:cNvSpPr txBox="1"/>
          <p:nvPr/>
        </p:nvSpPr>
        <p:spPr>
          <a:xfrm>
            <a:off x="837202" y="5415660"/>
            <a:ext cx="9306232" cy="954107"/>
          </a:xfrm>
          <a:prstGeom prst="rect">
            <a:avLst/>
          </a:prstGeom>
          <a:solidFill>
            <a:schemeClr val="bg1"/>
          </a:solidFill>
        </p:spPr>
        <p:txBody>
          <a:bodyPr wrap="square" rtlCol="0">
            <a:spAutoFit/>
          </a:bodyPr>
          <a:lstStyle/>
          <a:p>
            <a:endParaRPr lang="es-MX" dirty="0"/>
          </a:p>
          <a:p>
            <a:endParaRPr lang="es-MX" dirty="0"/>
          </a:p>
          <a:p>
            <a:endParaRPr lang="es-MX" dirty="0"/>
          </a:p>
          <a:p>
            <a:endParaRPr lang="es-MX" dirty="0"/>
          </a:p>
        </p:txBody>
      </p:sp>
    </p:spTree>
    <p:extLst>
      <p:ext uri="{BB962C8B-B14F-4D97-AF65-F5344CB8AC3E}">
        <p14:creationId xmlns:p14="http://schemas.microsoft.com/office/powerpoint/2010/main" val="2631950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2186</TotalTime>
  <Words>1342</Words>
  <Application>Microsoft Office PowerPoint</Application>
  <PresentationFormat>Panorámica</PresentationFormat>
  <Paragraphs>230</Paragraphs>
  <Slides>25</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Arial</vt:lpstr>
      <vt:lpstr>Corbel Light</vt:lpstr>
      <vt:lpstr>Courier New</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Libro Mayor</vt:lpstr>
      <vt:lpstr>Presentación de PowerPoint</vt:lpstr>
      <vt:lpstr>Libro Diario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Asus</dc:creator>
  <cp:lastModifiedBy>UTNC</cp:lastModifiedBy>
  <cp:revision>65</cp:revision>
  <dcterms:modified xsi:type="dcterms:W3CDTF">2021-10-22T19:16:14Z</dcterms:modified>
  <cp:contentStatus/>
</cp:coreProperties>
</file>