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35"/>
  </p:notesMasterIdLst>
  <p:handoutMasterIdLst>
    <p:handoutMasterId r:id="rId36"/>
  </p:handoutMasterIdLst>
  <p:sldIdLst>
    <p:sldId id="494" r:id="rId2"/>
    <p:sldId id="749" r:id="rId3"/>
    <p:sldId id="632" r:id="rId4"/>
    <p:sldId id="636" r:id="rId5"/>
    <p:sldId id="617" r:id="rId6"/>
    <p:sldId id="845" r:id="rId7"/>
    <p:sldId id="572" r:id="rId8"/>
    <p:sldId id="702" r:id="rId9"/>
    <p:sldId id="820" r:id="rId10"/>
    <p:sldId id="836" r:id="rId11"/>
    <p:sldId id="837" r:id="rId12"/>
    <p:sldId id="839" r:id="rId13"/>
    <p:sldId id="784" r:id="rId14"/>
    <p:sldId id="822" r:id="rId15"/>
    <p:sldId id="840" r:id="rId16"/>
    <p:sldId id="779" r:id="rId17"/>
    <p:sldId id="785" r:id="rId18"/>
    <p:sldId id="808" r:id="rId19"/>
    <p:sldId id="823" r:id="rId20"/>
    <p:sldId id="815" r:id="rId21"/>
    <p:sldId id="751" r:id="rId22"/>
    <p:sldId id="824" r:id="rId23"/>
    <p:sldId id="816" r:id="rId24"/>
    <p:sldId id="809" r:id="rId25"/>
    <p:sldId id="826" r:id="rId26"/>
    <p:sldId id="842" r:id="rId27"/>
    <p:sldId id="843" r:id="rId28"/>
    <p:sldId id="844" r:id="rId29"/>
    <p:sldId id="841" r:id="rId30"/>
    <p:sldId id="833" r:id="rId31"/>
    <p:sldId id="834" r:id="rId32"/>
    <p:sldId id="831" r:id="rId33"/>
    <p:sldId id="832" r:id="rId34"/>
  </p:sldIdLst>
  <p:sldSz cx="9144000" cy="6858000" type="screen4x3"/>
  <p:notesSz cx="6858000" cy="9144000"/>
  <p:custDataLst>
    <p:tags r:id="rId37"/>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20660" autoAdjust="0"/>
    <p:restoredTop sz="94000" autoAdjust="0"/>
  </p:normalViewPr>
  <p:slideViewPr>
    <p:cSldViewPr>
      <p:cViewPr varScale="1">
        <p:scale>
          <a:sx n="96" d="100"/>
          <a:sy n="96" d="100"/>
        </p:scale>
        <p:origin x="77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2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2018-05-21</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a:t>
            </a:fld>
            <a:endParaRPr lang="fr-CA" altLang="en-US"/>
          </a:p>
        </p:txBody>
      </p:sp>
    </p:spTree>
    <p:extLst>
      <p:ext uri="{BB962C8B-B14F-4D97-AF65-F5344CB8AC3E}">
        <p14:creationId xmlns:p14="http://schemas.microsoft.com/office/powerpoint/2010/main" val="158002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2</a:t>
            </a:fld>
            <a:endParaRPr lang="fr-CA" altLang="en-US"/>
          </a:p>
        </p:txBody>
      </p:sp>
    </p:spTree>
    <p:extLst>
      <p:ext uri="{BB962C8B-B14F-4D97-AF65-F5344CB8AC3E}">
        <p14:creationId xmlns:p14="http://schemas.microsoft.com/office/powerpoint/2010/main" val="182847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astersindatascience.org/industry/energy/" TargetMode="External"/><Relationship Id="rId2" Type="http://schemas.openxmlformats.org/officeDocument/2006/relationships/hyperlink" Target="https://www.ted.com/talks/tricia_wang_the_human_insights_missing_from_big_data" TargetMode="External"/><Relationship Id="rId1" Type="http://schemas.openxmlformats.org/officeDocument/2006/relationships/slideLayout" Target="../slideLayouts/slideLayout2.xml"/><Relationship Id="rId4" Type="http://schemas.openxmlformats.org/officeDocument/2006/relationships/hyperlink" Target="https://www.youtube.com/watch?v=40riCqvRo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Ig1nfPjrETc&amp;t=92s" TargetMode="External"/><Relationship Id="rId2" Type="http://schemas.openxmlformats.org/officeDocument/2006/relationships/hyperlink" Target="https://www.youtube.com/watch?v=cfj6yaYE86U" TargetMode="External"/><Relationship Id="rId1" Type="http://schemas.openxmlformats.org/officeDocument/2006/relationships/slideLayout" Target="../slideLayouts/slideLayout2.xml"/><Relationship Id="rId5" Type="http://schemas.openxmlformats.org/officeDocument/2006/relationships/hyperlink" Target="https://www.youtube.com/watch?v=qDbpYUbf3e0" TargetMode="External"/><Relationship Id="rId4" Type="http://schemas.openxmlformats.org/officeDocument/2006/relationships/hyperlink" Target="https://www.youtube.com/watch?v=IpGxLWOIZy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N9fDIAflCMY" TargetMode="External"/><Relationship Id="rId2" Type="http://schemas.openxmlformats.org/officeDocument/2006/relationships/hyperlink" Target="https://www.youtube.com/watch?v=yVICmUvy0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bL4b1sGnILU&amp;t=5s" TargetMode="External"/><Relationship Id="rId2" Type="http://schemas.openxmlformats.org/officeDocument/2006/relationships/hyperlink" Target="https://www.youtube.com/watch?v=V0u6bxQOUJ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9fVSJVp11xc&amp;index=1&amp;list=PLnnr1O8OWc6aVexn2BY0qjklobY6TUEIy" TargetMode="External"/><Relationship Id="rId2" Type="http://schemas.openxmlformats.org/officeDocument/2006/relationships/hyperlink" Target="https://www.youtube.com/watch?v=MR8sWzoUUwM&amp;index=2&amp;list=PLnnr1O8OWc6aVexn2BY0qjklobY6TUEI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aDW44NPhNw0" TargetMode="External"/><Relationship Id="rId2" Type="http://schemas.openxmlformats.org/officeDocument/2006/relationships/hyperlink" Target="https://www.youtube.com/watch?v=VcSNDMBT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dirty="0"/>
              <a:t> </a:t>
            </a:r>
            <a:r>
              <a:rPr lang="en-US" b="1" dirty="0"/>
              <a:t>Week 7</a:t>
            </a:r>
          </a:p>
          <a:p>
            <a:r>
              <a:rPr lang="en-US" b="1" dirty="0"/>
              <a:t>Model Application and Evaluation</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846640" cy="4755232"/>
          </a:xfrm>
        </p:spPr>
        <p:txBody>
          <a:bodyPr/>
          <a:lstStyle/>
          <a:p>
            <a:pPr marL="57150" indent="0">
              <a:buNone/>
            </a:pPr>
            <a:r>
              <a:rPr lang="en-US" sz="1600" dirty="0">
                <a:latin typeface="Times New Roman"/>
                <a:cs typeface="Times New Roman"/>
              </a:rPr>
              <a:t>Cluster</a:t>
            </a:r>
          </a:p>
          <a:p>
            <a:pPr indent="-285750"/>
            <a:r>
              <a:rPr lang="en-US" sz="1600" dirty="0">
                <a:latin typeface="Times New Roman"/>
                <a:cs typeface="Times New Roman"/>
              </a:rPr>
              <a:t>determine what clusters or categories best describe groups that have common observed behavior</a:t>
            </a:r>
          </a:p>
          <a:p>
            <a:pPr indent="-285750"/>
            <a:r>
              <a:rPr lang="en-US" sz="1600" dirty="0">
                <a:latin typeface="Times New Roman"/>
                <a:cs typeface="Times New Roman"/>
              </a:rPr>
              <a:t>the premise is that the algorithm determines what variables define the boundaries of a given cluster</a:t>
            </a:r>
          </a:p>
          <a:p>
            <a:pPr indent="-285750"/>
            <a:r>
              <a:rPr lang="en-US" sz="1600" dirty="0">
                <a:latin typeface="Times New Roman"/>
                <a:cs typeface="Times New Roman"/>
              </a:rPr>
              <a:t>after the clusters are determined, then conditions or events can be classified into the appropriate cluster</a:t>
            </a:r>
          </a:p>
          <a:p>
            <a:pPr indent="-285750"/>
            <a:r>
              <a:rPr lang="en-US" sz="1600" dirty="0">
                <a:latin typeface="Times New Roman"/>
                <a:cs typeface="Times New Roman"/>
              </a:rPr>
              <a:t>the algorithm is told how many clusters are desired and then the appropriate categories are determined</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Associate</a:t>
            </a:r>
          </a:p>
          <a:p>
            <a:pPr indent="-285750"/>
            <a:r>
              <a:rPr lang="en-US" sz="1600" dirty="0">
                <a:latin typeface="Times New Roman"/>
                <a:cs typeface="Times New Roman"/>
              </a:rPr>
              <a:t>determine what events, conditions or items are expected to exist together in combination, given a related context or circumstance</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Sequence</a:t>
            </a:r>
          </a:p>
          <a:p>
            <a:pPr indent="-285750"/>
            <a:r>
              <a:rPr lang="en-US" sz="1600" dirty="0">
                <a:latin typeface="Times New Roman"/>
                <a:cs typeface="Times New Roman"/>
              </a:rPr>
              <a:t>determine how events or conditions based on their dependencies exist on a common timeline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321327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999040" cy="4755232"/>
          </a:xfrm>
        </p:spPr>
        <p:txBody>
          <a:bodyPr/>
          <a:lstStyle/>
          <a:p>
            <a:pPr marL="57150" indent="0">
              <a:buNone/>
            </a:pPr>
            <a:r>
              <a:rPr lang="en-US" sz="1600" dirty="0">
                <a:latin typeface="Times New Roman"/>
                <a:cs typeface="Times New Roman"/>
              </a:rPr>
              <a:t>Detect</a:t>
            </a:r>
          </a:p>
          <a:p>
            <a:pPr indent="-285750"/>
            <a:r>
              <a:rPr lang="en-US" sz="1600" dirty="0">
                <a:latin typeface="Times New Roman"/>
                <a:cs typeface="Times New Roman"/>
              </a:rPr>
              <a:t>the capability to identify and report an abnormal event or condition	</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Diagnose</a:t>
            </a:r>
          </a:p>
          <a:p>
            <a:pPr indent="-285750"/>
            <a:r>
              <a:rPr lang="en-US" sz="1600" dirty="0">
                <a:latin typeface="Times New Roman"/>
                <a:cs typeface="Times New Roman"/>
              </a:rPr>
              <a:t>the capability to identify and estimate root causes to a event or condition</a:t>
            </a:r>
          </a:p>
          <a:p>
            <a:pPr indent="-285750"/>
            <a:r>
              <a:rPr lang="en-US" sz="1600" dirty="0">
                <a:latin typeface="Times New Roman"/>
                <a:cs typeface="Times New Roman"/>
              </a:rPr>
              <a:t>root causes are translated into counter measures that can be implemented to reduce the symptoms of a given problem or to prevent the symptoms from re-occurring</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Describe</a:t>
            </a:r>
          </a:p>
          <a:p>
            <a:pPr indent="-285750"/>
            <a:r>
              <a:rPr lang="en-US" sz="1600" dirty="0">
                <a:latin typeface="Times New Roman"/>
                <a:cs typeface="Times New Roman"/>
              </a:rPr>
              <a:t>the capability to quantify and describe the behaviors, conditions, activities and outcomes within the context of the domain being studied.</a:t>
            </a:r>
          </a:p>
          <a:p>
            <a:pPr indent="-285750"/>
            <a:r>
              <a:rPr lang="en-US" sz="1600" dirty="0">
                <a:latin typeface="Times New Roman"/>
                <a:cs typeface="Times New Roman"/>
              </a:rPr>
              <a:t>descriptions are further summarized based on descriptive statistics to estimate the measures of central tendency and dispersion within a set of observations</a:t>
            </a: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Prescribe</a:t>
            </a:r>
          </a:p>
          <a:p>
            <a:pPr indent="-285750"/>
            <a:r>
              <a:rPr lang="en-US" sz="1600" dirty="0">
                <a:latin typeface="Times New Roman"/>
                <a:cs typeface="Times New Roman"/>
              </a:rPr>
              <a:t>the capability to recommend a course of action based on rules of thumb, simulation methods or optimization techniques</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79455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 – Video Content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sz="quarter" idx="13"/>
          </p:nvPr>
        </p:nvSpPr>
        <p:spPr/>
        <p:txBody>
          <a:bodyPr/>
          <a:lstStyle/>
          <a:p>
            <a:endParaRPr lang="en-CA" dirty="0"/>
          </a:p>
          <a:p>
            <a:endParaRPr lang="en-CA" dirty="0"/>
          </a:p>
          <a:p>
            <a:endParaRPr lang="en-CA" dirty="0"/>
          </a:p>
        </p:txBody>
      </p:sp>
      <p:sp>
        <p:nvSpPr>
          <p:cNvPr id="40" name="Text Placeholder 3"/>
          <p:cNvSpPr txBox="1">
            <a:spLocks/>
          </p:cNvSpPr>
          <p:nvPr/>
        </p:nvSpPr>
        <p:spPr bwMode="auto">
          <a:xfrm>
            <a:off x="683568" y="1141512"/>
            <a:ext cx="7770440" cy="120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7150" indent="0">
              <a:buFont typeface="Arial" charset="0"/>
              <a:buNone/>
            </a:pPr>
            <a:r>
              <a:rPr lang="en-US" sz="1800" dirty="0">
                <a:latin typeface="Times New Roman"/>
                <a:cs typeface="Times New Roman"/>
              </a:rPr>
              <a:t>The following videos provide examples of analytic model applications</a:t>
            </a:r>
          </a:p>
          <a:p>
            <a:pPr marL="57150" indent="0">
              <a:buFont typeface="Arial" charset="0"/>
              <a:buNone/>
            </a:pPr>
            <a:endParaRPr lang="en-US" sz="1800" dirty="0">
              <a:latin typeface="Times New Roman"/>
              <a:cs typeface="Times New Roman"/>
            </a:endParaRPr>
          </a:p>
          <a:p>
            <a:pPr marL="57150" indent="0">
              <a:buFont typeface="Arial" charset="0"/>
              <a:buNone/>
            </a:pPr>
            <a:r>
              <a:rPr lang="en-US" sz="1800" dirty="0">
                <a:latin typeface="Times New Roman"/>
                <a:cs typeface="Times New Roman"/>
              </a:rPr>
              <a:t>Please view these videos to gain a richer perspective</a:t>
            </a:r>
          </a:p>
          <a:p>
            <a:pPr marL="57150" indent="0">
              <a:buFont typeface="Arial" charset="0"/>
              <a:buNone/>
            </a:pPr>
            <a:endParaRPr lang="en-US" sz="1800" dirty="0">
              <a:latin typeface="Times New Roman"/>
              <a:cs typeface="Times New Roman"/>
            </a:endParaRPr>
          </a:p>
          <a:p>
            <a:pPr marL="57150" indent="0">
              <a:buFont typeface="Arial" charset="0"/>
              <a:buNone/>
            </a:pPr>
            <a:endParaRPr lang="en-US" sz="18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600" dirty="0">
              <a:latin typeface="Times New Roman"/>
              <a:cs typeface="Times New Roman"/>
            </a:endParaRPr>
          </a:p>
          <a:p>
            <a:pPr marL="57150" indent="0">
              <a:buFont typeface="Arial" charset="0"/>
              <a:buNone/>
            </a:pPr>
            <a:endParaRPr lang="en-US" sz="1400" dirty="0">
              <a:latin typeface="Times New Roman"/>
              <a:cs typeface="Times New Roman"/>
            </a:endParaRPr>
          </a:p>
          <a:p>
            <a:pPr marL="57150" indent="0">
              <a:buFont typeface="Arial" charset="0"/>
              <a:buNone/>
            </a:pPr>
            <a:endParaRPr lang="en-US" sz="1400" dirty="0">
              <a:latin typeface="Times New Roman"/>
              <a:cs typeface="Times New Roman"/>
            </a:endParaRPr>
          </a:p>
        </p:txBody>
      </p:sp>
      <p:sp>
        <p:nvSpPr>
          <p:cNvPr id="41" name="Rectangle 40"/>
          <p:cNvSpPr/>
          <p:nvPr/>
        </p:nvSpPr>
        <p:spPr>
          <a:xfrm>
            <a:off x="683568" y="2636912"/>
            <a:ext cx="8121955" cy="1969770"/>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from Ted Talks describing how humans play a critical role that complements analytical models</a:t>
            </a:r>
          </a:p>
          <a:p>
            <a:r>
              <a:rPr lang="en-CA" dirty="0">
                <a:latin typeface="Times" panose="02020603050405020304" pitchFamily="18" charset="0"/>
                <a:cs typeface="Times" panose="02020603050405020304" pitchFamily="18" charset="0"/>
                <a:hlinkClick r:id="rId2"/>
              </a:rPr>
              <a:t>https://www.ted.com/talks/tricia_wang_the_human_insights_missing_from_big_data</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p:txBody>
      </p:sp>
      <p:sp>
        <p:nvSpPr>
          <p:cNvPr id="42" name="Rectangle 41"/>
          <p:cNvSpPr/>
          <p:nvPr/>
        </p:nvSpPr>
        <p:spPr>
          <a:xfrm>
            <a:off x="683568" y="3832687"/>
            <a:ext cx="6552728"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Video describing some analytics applications from the energy sector</a:t>
            </a:r>
          </a:p>
          <a:p>
            <a:r>
              <a:rPr lang="en-CA" dirty="0">
                <a:latin typeface="Times" panose="02020603050405020304" pitchFamily="18" charset="0"/>
                <a:cs typeface="Times" panose="02020603050405020304" pitchFamily="18" charset="0"/>
                <a:hlinkClick r:id="rId3"/>
              </a:rPr>
              <a:t>http://www.mastersindatascience.org/industry/energy/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Applications of Photograph Interpretation from Ted Talks</a:t>
            </a:r>
          </a:p>
          <a:p>
            <a:r>
              <a:rPr lang="en-CA" dirty="0">
                <a:latin typeface="Times" panose="02020603050405020304" pitchFamily="18" charset="0"/>
                <a:cs typeface="Times" panose="02020603050405020304" pitchFamily="18" charset="0"/>
                <a:hlinkClick r:id="rId4"/>
              </a:rPr>
              <a:t>https://www.youtube.com/watch?v=40riCqvRoMs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8552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Categories of 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4462760"/>
          </a:xfrm>
          <a:prstGeom prst="rect">
            <a:avLst/>
          </a:prstGeom>
        </p:spPr>
        <p:txBody>
          <a:bodyPr wrap="square">
            <a:spAutoFit/>
          </a:bodyPr>
          <a:lstStyle/>
          <a:p>
            <a:r>
              <a:rPr lang="en-CA" dirty="0">
                <a:latin typeface="Times" panose="02020603050405020304" pitchFamily="18" charset="0"/>
                <a:cs typeface="Times" panose="02020603050405020304" pitchFamily="18" charset="0"/>
              </a:rPr>
              <a:t>Categories of Models</a:t>
            </a:r>
          </a:p>
          <a:p>
            <a:r>
              <a:rPr lang="en-CA" sz="1400" dirty="0">
                <a:latin typeface="Times" panose="02020603050405020304" pitchFamily="18" charset="0"/>
                <a:cs typeface="Times" panose="02020603050405020304" pitchFamily="18" charset="0"/>
              </a:rPr>
              <a:t>Analytic models can be classified according some of their key properties</a:t>
            </a:r>
          </a:p>
          <a:p>
            <a:r>
              <a:rPr lang="en-CA" sz="1400" dirty="0">
                <a:latin typeface="Times" panose="02020603050405020304" pitchFamily="18" charset="0"/>
                <a:cs typeface="Times" panose="02020603050405020304" pitchFamily="18" charset="0"/>
              </a:rPr>
              <a:t>The following groups are commonly used.</a:t>
            </a:r>
          </a:p>
          <a:p>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Empirical vs Mechanistic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Empirical models are based on relationships from observed data</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Mechanistic models are based on relationships based on theory and existing knowledge</a:t>
            </a:r>
          </a:p>
          <a:p>
            <a:pPr lvl="1"/>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Deterministic vs Stochastic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Deterministic models do not consider randomness or uncertainty</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Stochastic models do consider elements of randomness and uncertainty</a:t>
            </a:r>
          </a:p>
          <a:p>
            <a:pPr lvl="1"/>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Static vs Dynamic</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Static models do not consider the impact of time and the output is generally considered to be at a “point in time”</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Dynamic models do consider the impact of time on the output variables.</a:t>
            </a:r>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2649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175780"/>
            <a:ext cx="7128792" cy="5816977"/>
          </a:xfrm>
          <a:prstGeom prst="rect">
            <a:avLst/>
          </a:prstGeom>
        </p:spPr>
        <p:txBody>
          <a:bodyPr wrap="square">
            <a:spAutoFit/>
          </a:bodyPr>
          <a:lstStyle/>
          <a:p>
            <a:r>
              <a:rPr lang="en-CA" dirty="0">
                <a:latin typeface="Times" panose="02020603050405020304" pitchFamily="18" charset="0"/>
                <a:cs typeface="Times" panose="02020603050405020304" pitchFamily="18" charset="0"/>
              </a:rPr>
              <a:t>Machine learning, data mining and data science focus on developing empirical models, based on observed data.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Examples of Empirical Modeling Techniques</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Supervised learning models are generated based on defined input variables and a defined output variable, sometimes called a label. The relationships are discovered that best fits a model between the input variables and the relate output variable.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Regression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Decision Trees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Classification</a:t>
            </a:r>
          </a:p>
          <a:p>
            <a:endParaRPr lang="en-CA" sz="1400"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Unsupervised Learning Models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Unsupervised learning models are generated without a known or defined output variable of label. The algorithms define related variables or features the describe how in combination they provide a group having some common observed behavior.</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Examples of Unsupervised Learning Techniques</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Clustering</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Association</a:t>
            </a:r>
          </a:p>
          <a:p>
            <a:pPr marL="742950" lvl="1"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Dimensionality Reduction</a:t>
            </a:r>
          </a:p>
          <a:p>
            <a:r>
              <a:rPr lang="en-CA" dirty="0">
                <a:latin typeface="Times" panose="02020603050405020304" pitchFamily="18" charset="0"/>
                <a:cs typeface="Times" panose="02020603050405020304" pitchFamily="18" charset="0"/>
              </a:rPr>
              <a:t>	</a:t>
            </a:r>
          </a:p>
          <a:p>
            <a:r>
              <a:rPr lang="en-CA"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8138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Categories of 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40768"/>
            <a:ext cx="7272808" cy="4462760"/>
          </a:xfrm>
          <a:prstGeom prst="rect">
            <a:avLst/>
          </a:prstGeom>
        </p:spPr>
        <p:txBody>
          <a:bodyPr wrap="square">
            <a:spAutoFit/>
          </a:bodyPr>
          <a:lstStyle/>
          <a:p>
            <a:pPr marL="57150" indent="0">
              <a:buNone/>
            </a:pPr>
            <a:r>
              <a:rPr lang="en-US" dirty="0">
                <a:latin typeface="Times New Roman"/>
                <a:cs typeface="Times New Roman"/>
              </a:rPr>
              <a:t>Videos about Supervised and Unsupervised Learning Methods</a:t>
            </a:r>
          </a:p>
          <a:p>
            <a:pPr marL="57150" indent="0">
              <a:buNone/>
            </a:pPr>
            <a:endParaRPr lang="en-US" sz="1600" dirty="0">
              <a:latin typeface="Times New Roman"/>
              <a:cs typeface="Times New Roman"/>
            </a:endParaRPr>
          </a:p>
          <a:p>
            <a:pPr marL="57150" indent="0">
              <a:buNone/>
            </a:pPr>
            <a:r>
              <a:rPr lang="en-CA" dirty="0">
                <a:latin typeface="Times" panose="02020603050405020304" pitchFamily="18" charset="0"/>
                <a:cs typeface="Times" panose="02020603050405020304" pitchFamily="18" charset="0"/>
                <a:hlinkClick r:id="rId2"/>
              </a:rPr>
              <a:t>https://www.youtube.com/watch?v=cfj6yaYE86U</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hlinkClick r:id="rId3"/>
              </a:rPr>
              <a:t>https://www.youtube.com/watch?v=Ig1nfPjrETc&amp;t=92s</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Introduction to Machine Learning</a:t>
            </a:r>
          </a:p>
          <a:p>
            <a:pPr marL="57150" indent="0">
              <a:buNone/>
            </a:pPr>
            <a:r>
              <a:rPr lang="en-CA" dirty="0">
                <a:latin typeface="Times" panose="02020603050405020304" pitchFamily="18" charset="0"/>
                <a:cs typeface="Times" panose="02020603050405020304" pitchFamily="18" charset="0"/>
                <a:hlinkClick r:id="rId4"/>
              </a:rPr>
              <a:t>https://www.youtube.com/watch?v=IpGxLWOIZy4</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r>
              <a:rPr lang="en-CA" dirty="0">
                <a:latin typeface="Times" panose="02020603050405020304" pitchFamily="18" charset="0"/>
                <a:cs typeface="Times" panose="02020603050405020304" pitchFamily="18" charset="0"/>
              </a:rPr>
              <a:t>Comparing Supervised and Unsupervised Learning</a:t>
            </a:r>
          </a:p>
          <a:p>
            <a:pPr marL="57150" indent="0">
              <a:buNone/>
            </a:pPr>
            <a:r>
              <a:rPr lang="en-CA" dirty="0">
                <a:latin typeface="Times" panose="02020603050405020304" pitchFamily="18" charset="0"/>
                <a:cs typeface="Times" panose="02020603050405020304" pitchFamily="18" charset="0"/>
                <a:hlinkClick r:id="rId5"/>
              </a:rPr>
              <a:t>https://www.youtube.com/watch?v=qDbpYUbf3e0</a:t>
            </a: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pPr marL="57150" indent="0">
              <a:buNone/>
            </a:pP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1992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Features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611560" y="1132637"/>
            <a:ext cx="7848872" cy="4708981"/>
          </a:xfrm>
          <a:prstGeom prst="rect">
            <a:avLst/>
          </a:prstGeom>
        </p:spPr>
        <p:txBody>
          <a:bodyPr wrap="square">
            <a:spAutoFit/>
          </a:bodyPr>
          <a:lstStyle/>
          <a:p>
            <a:r>
              <a:rPr lang="en-CA" b="1" dirty="0">
                <a:latin typeface="Times" panose="02020603050405020304" pitchFamily="18" charset="0"/>
                <a:cs typeface="Times" panose="02020603050405020304" pitchFamily="18" charset="0"/>
              </a:rPr>
              <a:t>Introducing</a:t>
            </a:r>
            <a:r>
              <a:rPr lang="en-CA" sz="1600" b="1" dirty="0">
                <a:latin typeface="Times" panose="02020603050405020304" pitchFamily="18" charset="0"/>
                <a:cs typeface="Times" panose="02020603050405020304" pitchFamily="18" charset="0"/>
              </a:rPr>
              <a:t> Model Features</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In machine learning a feature is an individual measurable property or characteristic of a phenomenon being observed</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Choosing informative, discriminating and independent features is a crucial step for effective algorithms in pattern recognition, classification and regression.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Features are usually numeric, but structural features such as strings and graphs are also used.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concept of "feature" is related to that of explanatory variable used in statistical techniques such as linear regression.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The initial set of raw features can be redundant and too large to be managed. </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A preliminary step in machine learning  consists of selecting a subset of features or constructing a new and reduced set of features to facilitate learning, and to improve generalization</a:t>
            </a:r>
          </a:p>
          <a:p>
            <a:pPr marL="285750" indent="-2857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Extracting or selecting features is a combination of art and science; developing systems to do so is known as feature engineering. </a:t>
            </a:r>
          </a:p>
          <a:p>
            <a:pPr algn="r"/>
            <a:r>
              <a:rPr lang="en-CA" sz="14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136334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Features -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6" y="1484784"/>
            <a:ext cx="6984776" cy="2862322"/>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following videos provide a conceptual introduction to the concept of model features.  Please view the videos to gain this perspective</a:t>
            </a: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Introduction to Model Features</a:t>
            </a:r>
          </a:p>
          <a:p>
            <a:r>
              <a:rPr lang="en-CA" dirty="0">
                <a:latin typeface="Times" panose="02020603050405020304" pitchFamily="18" charset="0"/>
                <a:cs typeface="Times" panose="02020603050405020304" pitchFamily="18" charset="0"/>
                <a:hlinkClick r:id="rId2"/>
              </a:rPr>
              <a:t>https://www.youtube.com/watch?v=yVICmUvy060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What makes a good feature?</a:t>
            </a:r>
          </a:p>
          <a:p>
            <a:r>
              <a:rPr lang="en-CA" dirty="0">
                <a:latin typeface="Times" panose="02020603050405020304" pitchFamily="18" charset="0"/>
                <a:cs typeface="Times" panose="02020603050405020304" pitchFamily="18" charset="0"/>
                <a:hlinkClick r:id="rId3"/>
              </a:rPr>
              <a:t>https://www.youtube.com/watch?v=N9fDIAflCMY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0365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Feature Engineering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913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589169" y="1012154"/>
            <a:ext cx="8177391" cy="5632311"/>
          </a:xfrm>
          <a:prstGeom prst="rect">
            <a:avLst/>
          </a:prstGeom>
        </p:spPr>
        <p:txBody>
          <a:bodyPr wrap="square">
            <a:spAutoFit/>
          </a:bodyPr>
          <a:lstStyle/>
          <a:p>
            <a:r>
              <a:rPr lang="en-CA" sz="1200" b="1" dirty="0">
                <a:latin typeface="Times" panose="02020603050405020304" pitchFamily="18" charset="0"/>
                <a:cs typeface="Times" panose="02020603050405020304" pitchFamily="18" charset="0"/>
              </a:rPr>
              <a:t>The art and science of selecting and/or generating the columns in a data table for a machine learning model.</a:t>
            </a:r>
            <a:r>
              <a:rPr lang="en-CA" sz="1200" dirty="0">
                <a:latin typeface="Times" panose="02020603050405020304" pitchFamily="18" charset="0"/>
                <a:cs typeface="Times" panose="02020603050405020304" pitchFamily="18" charset="0"/>
              </a:rPr>
              <a: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Not all columns are useful in their raw form.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There are three sub categories of feature engineering, </a:t>
            </a:r>
            <a:r>
              <a:rPr lang="en-CA" sz="1200" dirty="0" err="1">
                <a:latin typeface="Times" panose="02020603050405020304" pitchFamily="18" charset="0"/>
                <a:cs typeface="Times" panose="02020603050405020304" pitchFamily="18" charset="0"/>
              </a:rPr>
              <a:t>ie</a:t>
            </a:r>
            <a:r>
              <a:rPr lang="en-CA" sz="1200" dirty="0">
                <a:latin typeface="Times" panose="02020603050405020304" pitchFamily="18" charset="0"/>
                <a:cs typeface="Times" panose="02020603050405020304" pitchFamily="18" charset="0"/>
              </a:rPr>
              <a:t>. feature selection, dimension reduction and feature generation. </a:t>
            </a:r>
          </a:p>
          <a:p>
            <a:endParaRPr lang="en-CA" sz="1200"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Selection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ranking the attributes by their value to predictive ability of a model.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Algorithms such as decision trees automatically rank the attributes in the data set.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Regression type models usually employ methods such as forward selection or backward elimination to select the final set of attributes for a model.</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Dimension Reduction</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Sometimes called feature extraction.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A classic example of dimension reduction is principle component analysis or PCA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allows us to combine existing attributes into a new data frame consisting of a much reduced number of attributes by utilizing the variance in the data.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The attributes which "explain" the highest amount of variance in the data form the first few principal components and we can ignore the rest of the attributes if data dimensionality is a problem from a computational standpoint.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PCA results in a data table whose attributes do not look anything like the attributes of the raw dataset. </a:t>
            </a:r>
          </a:p>
          <a:p>
            <a:endParaRPr lang="en-CA" sz="1200" b="1" dirty="0">
              <a:latin typeface="Times" panose="02020603050405020304" pitchFamily="18" charset="0"/>
              <a:cs typeface="Times" panose="02020603050405020304" pitchFamily="18" charset="0"/>
            </a:endParaRPr>
          </a:p>
          <a:p>
            <a:r>
              <a:rPr lang="en-CA" sz="1200" b="1" dirty="0">
                <a:latin typeface="Times" panose="02020603050405020304" pitchFamily="18" charset="0"/>
                <a:cs typeface="Times" panose="02020603050405020304" pitchFamily="18" charset="0"/>
              </a:rPr>
              <a:t>Feature Generation or Feature Construction</a:t>
            </a:r>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Process of manually constructing new attributes from raw data.</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Involves  combining or splitting existing raw attributes into new ones which have a higher predictive power. </a:t>
            </a:r>
          </a:p>
          <a:p>
            <a:pPr marL="171450" indent="-171450">
              <a:buFont typeface="Arial" panose="020B0604020202020204" pitchFamily="34" charset="0"/>
              <a:buChar char="•"/>
            </a:pPr>
            <a:r>
              <a:rPr lang="en-CA" sz="1200" dirty="0">
                <a:latin typeface="Times" panose="02020603050405020304" pitchFamily="18" charset="0"/>
                <a:cs typeface="Times" panose="02020603050405020304" pitchFamily="18" charset="0"/>
              </a:rPr>
              <a:t>Examples:</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A date stamp may be used to generate 2 new attributes such as AM and PM which may be useful in discriminating whether day or night has a higher propensity to influence the response variable.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Convert noisy numerical attributes into simpler nominal attributes, by calculating the mean value and determining if a given row is above or below that mean value. </a:t>
            </a:r>
          </a:p>
          <a:p>
            <a:pPr marL="628650" lvl="1" indent="-171450">
              <a:buFont typeface="Arial" panose="020B0604020202020204" pitchFamily="34" charset="0"/>
              <a:buChar char="•"/>
            </a:pPr>
            <a:r>
              <a:rPr lang="en-CA" sz="1000" dirty="0">
                <a:latin typeface="Times" panose="02020603050405020304" pitchFamily="18" charset="0"/>
                <a:cs typeface="Times" panose="02020603050405020304" pitchFamily="18" charset="0"/>
              </a:rPr>
              <a:t>Generate a new attribute such as number of claims a member has filed for in a given time period, by combining date attribute and a nominal attribute such as </a:t>
            </a:r>
            <a:r>
              <a:rPr lang="en-CA" sz="1000" dirty="0" err="1">
                <a:latin typeface="Times" panose="02020603050405020304" pitchFamily="18" charset="0"/>
                <a:cs typeface="Times" panose="02020603050405020304" pitchFamily="18" charset="0"/>
              </a:rPr>
              <a:t>claim_filed</a:t>
            </a:r>
            <a:r>
              <a:rPr lang="en-CA" sz="1000" dirty="0">
                <a:latin typeface="Times" panose="02020603050405020304" pitchFamily="18" charset="0"/>
                <a:cs typeface="Times" panose="02020603050405020304" pitchFamily="18" charset="0"/>
              </a:rPr>
              <a:t> (Y/N) </a:t>
            </a:r>
          </a:p>
          <a:p>
            <a:pPr lvl="1" algn="r"/>
            <a:r>
              <a:rPr lang="en-CA" sz="1000" dirty="0">
                <a:latin typeface="Times" panose="02020603050405020304" pitchFamily="18" charset="0"/>
                <a:cs typeface="Times" panose="02020603050405020304" pitchFamily="18" charset="0"/>
              </a:rPr>
              <a:t>- Source </a:t>
            </a:r>
            <a:r>
              <a:rPr lang="en-CA" sz="1000" dirty="0" err="1">
                <a:latin typeface="Times" panose="02020603050405020304" pitchFamily="18" charset="0"/>
                <a:cs typeface="Times" panose="02020603050405020304" pitchFamily="18" charset="0"/>
              </a:rPr>
              <a:t>Wikepedia</a:t>
            </a:r>
            <a:endParaRPr lang="en-CA" sz="1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1647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Feature Engineering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83568" y="1156666"/>
            <a:ext cx="7954772" cy="1200329"/>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videos provide Python tutorials on basic ideas related to data preparation and model feature engineering</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Please view these videos to learn about feature engineering in Python</a:t>
            </a:r>
          </a:p>
        </p:txBody>
      </p:sp>
      <p:sp>
        <p:nvSpPr>
          <p:cNvPr id="39" name="Rectangle 38"/>
          <p:cNvSpPr/>
          <p:nvPr/>
        </p:nvSpPr>
        <p:spPr>
          <a:xfrm>
            <a:off x="658618" y="2675934"/>
            <a:ext cx="7882764" cy="2031325"/>
          </a:xfrm>
          <a:prstGeom prst="rect">
            <a:avLst/>
          </a:prstGeom>
        </p:spPr>
        <p:txBody>
          <a:bodyPr wrap="square">
            <a:spAutoFit/>
          </a:bodyPr>
          <a:lstStyle/>
          <a:p>
            <a:r>
              <a:rPr lang="en-CA" dirty="0">
                <a:latin typeface="Times" panose="02020603050405020304" pitchFamily="18" charset="0"/>
                <a:cs typeface="Times" panose="02020603050405020304" pitchFamily="18" charset="0"/>
              </a:rPr>
              <a:t>Using </a:t>
            </a:r>
            <a:r>
              <a:rPr lang="en-CA" dirty="0" err="1">
                <a:latin typeface="Times" panose="02020603050405020304" pitchFamily="18" charset="0"/>
                <a:cs typeface="Times" panose="02020603050405020304" pitchFamily="18" charset="0"/>
              </a:rPr>
              <a:t>Jupyter</a:t>
            </a:r>
            <a:r>
              <a:rPr lang="en-CA" dirty="0">
                <a:latin typeface="Times" panose="02020603050405020304" pitchFamily="18" charset="0"/>
                <a:cs typeface="Times" panose="02020603050405020304" pitchFamily="18" charset="0"/>
              </a:rPr>
              <a:t> Notebook to show examples of Features and Feature Engineering</a:t>
            </a:r>
          </a:p>
          <a:p>
            <a:r>
              <a:rPr lang="en-CA" dirty="0">
                <a:latin typeface="Times" panose="02020603050405020304" pitchFamily="18" charset="0"/>
                <a:cs typeface="Times" panose="02020603050405020304" pitchFamily="18" charset="0"/>
                <a:hlinkClick r:id="rId2"/>
              </a:rPr>
              <a:t>https://www.youtube.com/watch?v=V0u6bxQOUJ8</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Data Agnostic Approach to Feature Engineering without Domain Expertise</a:t>
            </a:r>
          </a:p>
          <a:p>
            <a:r>
              <a:rPr lang="en-CA" dirty="0">
                <a:latin typeface="Times" panose="02020603050405020304" pitchFamily="18" charset="0"/>
                <a:cs typeface="Times" panose="02020603050405020304" pitchFamily="18" charset="0"/>
                <a:hlinkClick r:id="rId3"/>
              </a:rPr>
              <a:t>https://www.youtube.com/watch?v=bL4b1sGnILU&amp;t=5s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39172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Dimension Reduction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66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83568" y="1340768"/>
            <a:ext cx="7992888" cy="5016758"/>
          </a:xfrm>
          <a:prstGeom prst="rect">
            <a:avLst/>
          </a:prstGeom>
        </p:spPr>
        <p:txBody>
          <a:bodyPr wrap="square">
            <a:spAutoFit/>
          </a:bodyPr>
          <a:lstStyle/>
          <a:p>
            <a:r>
              <a:rPr lang="en-CA" sz="2000" dirty="0">
                <a:latin typeface="Times" panose="02020603050405020304" pitchFamily="18" charset="0"/>
                <a:cs typeface="Times" panose="02020603050405020304" pitchFamily="18" charset="0"/>
              </a:rPr>
              <a:t>Dimension Reduction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every potential feature that can be used to predict a dependent variable is defined as a “dimension”</a:t>
            </a:r>
          </a:p>
          <a:p>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a series of techniques in machine learning and statistics to reduce the number of independent variables or features to consider</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works to minimize the loss of information contained in the candidate set of features while creating a simpler model</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involves feature selection and feature extraction</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CA" sz="2000" dirty="0">
                <a:latin typeface="Times" panose="02020603050405020304" pitchFamily="18" charset="0"/>
                <a:cs typeface="Times" panose="02020603050405020304" pitchFamily="18" charset="0"/>
              </a:rPr>
              <a:t>simplifies the modeling effort and the models produced</a:t>
            </a: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14123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903920" y="1628799"/>
            <a:ext cx="7412495" cy="3970318"/>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mathematical details of dimension reduction are beyond the scope of this course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primary technique used for dimension reduction is called Principal Components Analysis (PCA)</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is used to reduce the number of initial features considered for the model into a smaller set</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 component is a weighted sum of the original features that accounts for a given amount of the variation in the dependent variable.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The “principal” components are the set of components that account for an acceptable amount of the variation within the dependent variable</a:t>
            </a:r>
          </a:p>
        </p:txBody>
      </p:sp>
    </p:spTree>
    <p:extLst>
      <p:ext uri="{BB962C8B-B14F-4D97-AF65-F5344CB8AC3E}">
        <p14:creationId xmlns:p14="http://schemas.microsoft.com/office/powerpoint/2010/main" val="249057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120459" cy="263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78494" y="1465231"/>
            <a:ext cx="4176464" cy="369332"/>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Original Data Set – 8 Potential Features</a:t>
            </a:r>
          </a:p>
        </p:txBody>
      </p:sp>
    </p:spTree>
    <p:extLst>
      <p:ext uri="{BB962C8B-B14F-4D97-AF65-F5344CB8AC3E}">
        <p14:creationId xmlns:p14="http://schemas.microsoft.com/office/powerpoint/2010/main" val="286028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74" y="1943604"/>
            <a:ext cx="5583564" cy="180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39752" y="1263040"/>
            <a:ext cx="4083234"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Results of Principal Components Analysis</a:t>
            </a:r>
          </a:p>
        </p:txBody>
      </p:sp>
      <p:sp>
        <p:nvSpPr>
          <p:cNvPr id="37" name="TextBox 36"/>
          <p:cNvSpPr txBox="1"/>
          <p:nvPr/>
        </p:nvSpPr>
        <p:spPr>
          <a:xfrm>
            <a:off x="1043608" y="4711266"/>
            <a:ext cx="1742785" cy="338554"/>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Components 1 to 6</a:t>
            </a:r>
          </a:p>
        </p:txBody>
      </p:sp>
      <p:sp>
        <p:nvSpPr>
          <p:cNvPr id="38" name="Freeform 37"/>
          <p:cNvSpPr/>
          <p:nvPr/>
        </p:nvSpPr>
        <p:spPr>
          <a:xfrm>
            <a:off x="1388665" y="3022547"/>
            <a:ext cx="1470750" cy="1658983"/>
          </a:xfrm>
          <a:custGeom>
            <a:avLst/>
            <a:gdLst>
              <a:gd name="connsiteX0" fmla="*/ 138339 w 1470750"/>
              <a:gd name="connsiteY0" fmla="*/ 1658983 h 1658983"/>
              <a:gd name="connsiteX1" fmla="*/ 125276 w 1470750"/>
              <a:gd name="connsiteY1" fmla="*/ 391886 h 1658983"/>
              <a:gd name="connsiteX2" fmla="*/ 1470750 w 1470750"/>
              <a:gd name="connsiteY2" fmla="*/ 0 h 1658983"/>
              <a:gd name="connsiteX3" fmla="*/ 1470750 w 1470750"/>
              <a:gd name="connsiteY3" fmla="*/ 0 h 1658983"/>
            </a:gdLst>
            <a:ahLst/>
            <a:cxnLst>
              <a:cxn ang="0">
                <a:pos x="connsiteX0" y="connsiteY0"/>
              </a:cxn>
              <a:cxn ang="0">
                <a:pos x="connsiteX1" y="connsiteY1"/>
              </a:cxn>
              <a:cxn ang="0">
                <a:pos x="connsiteX2" y="connsiteY2"/>
              </a:cxn>
              <a:cxn ang="0">
                <a:pos x="connsiteX3" y="connsiteY3"/>
              </a:cxn>
            </a:cxnLst>
            <a:rect l="l" t="t" r="r" b="b"/>
            <a:pathLst>
              <a:path w="1470750" h="1658983">
                <a:moveTo>
                  <a:pt x="138339" y="1658983"/>
                </a:moveTo>
                <a:cubicBezTo>
                  <a:pt x="20773" y="1163683"/>
                  <a:pt x="-96793" y="668383"/>
                  <a:pt x="125276" y="391886"/>
                </a:cubicBezTo>
                <a:cubicBezTo>
                  <a:pt x="347345" y="115389"/>
                  <a:pt x="1470750" y="0"/>
                  <a:pt x="1470750" y="0"/>
                </a:cubicBezTo>
                <a:lnTo>
                  <a:pt x="1470750" y="0"/>
                </a:lnTo>
              </a:path>
            </a:pathLst>
          </a:custGeom>
          <a:noFill/>
          <a:ln>
            <a:solidFill>
              <a:srgbClr val="00091A"/>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39" name="TextBox 38"/>
          <p:cNvSpPr txBox="1"/>
          <p:nvPr/>
        </p:nvSpPr>
        <p:spPr>
          <a:xfrm>
            <a:off x="6422986" y="4572766"/>
            <a:ext cx="2433680" cy="584775"/>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Components 1 to 4 account</a:t>
            </a:r>
          </a:p>
          <a:p>
            <a:r>
              <a:rPr lang="en-CA" sz="1600" dirty="0">
                <a:latin typeface="Times" panose="02020603050405020304" pitchFamily="18" charset="0"/>
                <a:cs typeface="Times" panose="02020603050405020304" pitchFamily="18" charset="0"/>
              </a:rPr>
              <a:t>for 99.4% of the variation</a:t>
            </a:r>
          </a:p>
        </p:txBody>
      </p:sp>
      <p:sp>
        <p:nvSpPr>
          <p:cNvPr id="40" name="Freeform 39"/>
          <p:cNvSpPr/>
          <p:nvPr/>
        </p:nvSpPr>
        <p:spPr>
          <a:xfrm>
            <a:off x="7341326" y="2637635"/>
            <a:ext cx="708145" cy="1908236"/>
          </a:xfrm>
          <a:custGeom>
            <a:avLst/>
            <a:gdLst>
              <a:gd name="connsiteX0" fmla="*/ 0 w 708145"/>
              <a:gd name="connsiteY0" fmla="*/ 131688 h 1908236"/>
              <a:gd name="connsiteX1" fmla="*/ 705394 w 708145"/>
              <a:gd name="connsiteY1" fmla="*/ 183939 h 1908236"/>
              <a:gd name="connsiteX2" fmla="*/ 261257 w 708145"/>
              <a:gd name="connsiteY2" fmla="*/ 1908236 h 1908236"/>
              <a:gd name="connsiteX3" fmla="*/ 261257 w 708145"/>
              <a:gd name="connsiteY3" fmla="*/ 1908236 h 1908236"/>
            </a:gdLst>
            <a:ahLst/>
            <a:cxnLst>
              <a:cxn ang="0">
                <a:pos x="connsiteX0" y="connsiteY0"/>
              </a:cxn>
              <a:cxn ang="0">
                <a:pos x="connsiteX1" y="connsiteY1"/>
              </a:cxn>
              <a:cxn ang="0">
                <a:pos x="connsiteX2" y="connsiteY2"/>
              </a:cxn>
              <a:cxn ang="0">
                <a:pos x="connsiteX3" y="connsiteY3"/>
              </a:cxn>
            </a:cxnLst>
            <a:rect l="l" t="t" r="r" b="b"/>
            <a:pathLst>
              <a:path w="708145" h="1908236">
                <a:moveTo>
                  <a:pt x="0" y="131688"/>
                </a:moveTo>
                <a:cubicBezTo>
                  <a:pt x="330925" y="9768"/>
                  <a:pt x="661851" y="-112152"/>
                  <a:pt x="705394" y="183939"/>
                </a:cubicBezTo>
                <a:cubicBezTo>
                  <a:pt x="748937" y="480030"/>
                  <a:pt x="261257" y="1908236"/>
                  <a:pt x="261257" y="1908236"/>
                </a:cubicBezTo>
                <a:lnTo>
                  <a:pt x="261257" y="1908236"/>
                </a:lnTo>
              </a:path>
            </a:pathLst>
          </a:custGeom>
          <a:noFill/>
          <a:ln w="9525">
            <a:solidFill>
              <a:schemeClr val="tx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41" name="TextBox 40"/>
          <p:cNvSpPr txBox="1"/>
          <p:nvPr/>
        </p:nvSpPr>
        <p:spPr>
          <a:xfrm>
            <a:off x="2139375" y="5301208"/>
            <a:ext cx="4934808" cy="923330"/>
          </a:xfrm>
          <a:prstGeom prst="rect">
            <a:avLst/>
          </a:prstGeom>
          <a:noFill/>
        </p:spPr>
        <p:txBody>
          <a:bodyPr wrap="square" rtlCol="0">
            <a:spAutoFit/>
          </a:bodyPr>
          <a:lstStyle/>
          <a:p>
            <a:pPr algn="ctr"/>
            <a:r>
              <a:rPr lang="en-CA" dirty="0">
                <a:latin typeface="Times" panose="02020603050405020304" pitchFamily="18" charset="0"/>
                <a:cs typeface="Times" panose="02020603050405020304" pitchFamily="18" charset="0"/>
              </a:rPr>
              <a:t>Four components can be </a:t>
            </a:r>
          </a:p>
          <a:p>
            <a:pPr algn="ctr"/>
            <a:r>
              <a:rPr lang="en-CA" dirty="0">
                <a:latin typeface="Times" panose="02020603050405020304" pitchFamily="18" charset="0"/>
                <a:cs typeface="Times" panose="02020603050405020304" pitchFamily="18" charset="0"/>
              </a:rPr>
              <a:t>used as features instead of six</a:t>
            </a:r>
          </a:p>
          <a:p>
            <a:pPr algn="ctr"/>
            <a:r>
              <a:rPr lang="en-CA" dirty="0">
                <a:latin typeface="Times" panose="02020603050405020304" pitchFamily="18" charset="0"/>
                <a:cs typeface="Times" panose="02020603050405020304" pitchFamily="18" charset="0"/>
              </a:rPr>
              <a:t>This means there are four principal components</a:t>
            </a:r>
          </a:p>
        </p:txBody>
      </p:sp>
    </p:spTree>
    <p:extLst>
      <p:ext uri="{BB962C8B-B14F-4D97-AF65-F5344CB8AC3E}">
        <p14:creationId xmlns:p14="http://schemas.microsoft.com/office/powerpoint/2010/main" val="281346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 – Simple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079174" y="1339634"/>
            <a:ext cx="3166251"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Description of Each Component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30" y="1861299"/>
            <a:ext cx="7382540" cy="2042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948677" y="4365104"/>
            <a:ext cx="7708520" cy="1754326"/>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Note: </a:t>
            </a:r>
          </a:p>
          <a:p>
            <a:r>
              <a:rPr lang="en-CA" dirty="0">
                <a:latin typeface="Times" panose="02020603050405020304" pitchFamily="18" charset="0"/>
                <a:cs typeface="Times" panose="02020603050405020304" pitchFamily="18" charset="0"/>
              </a:rPr>
              <a:t>Component 1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1 * X1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2 * X2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3 * X3…… + </a:t>
            </a:r>
            <a:r>
              <a:rPr lang="en-CA" dirty="0" err="1">
                <a:latin typeface="Times" panose="02020603050405020304" pitchFamily="18" charset="0"/>
                <a:cs typeface="Times" panose="02020603050405020304" pitchFamily="18" charset="0"/>
              </a:rPr>
              <a:t>Coeff</a:t>
            </a:r>
            <a:r>
              <a:rPr lang="en-CA" dirty="0">
                <a:latin typeface="Times" panose="02020603050405020304" pitchFamily="18" charset="0"/>
                <a:cs typeface="Times" panose="02020603050405020304" pitchFamily="18" charset="0"/>
              </a:rPr>
              <a:t> n * </a:t>
            </a:r>
            <a:r>
              <a:rPr lang="en-CA" dirty="0" err="1">
                <a:latin typeface="Times" panose="02020603050405020304" pitchFamily="18" charset="0"/>
                <a:cs typeface="Times" panose="02020603050405020304" pitchFamily="18" charset="0"/>
              </a:rPr>
              <a:t>Xn</a:t>
            </a:r>
            <a:endParaRPr lang="en-CA" dirty="0">
              <a:latin typeface="Times" panose="02020603050405020304" pitchFamily="18" charset="0"/>
              <a:cs typeface="Times" panose="02020603050405020304" pitchFamily="18" charset="0"/>
            </a:endParaRPr>
          </a:p>
          <a:p>
            <a:pPr algn="ctr"/>
            <a:endParaRPr lang="en-CA" dirty="0">
              <a:latin typeface="Times" panose="02020603050405020304" pitchFamily="18" charset="0"/>
              <a:cs typeface="Times" panose="02020603050405020304" pitchFamily="18" charset="0"/>
            </a:endParaRPr>
          </a:p>
          <a:p>
            <a:pPr algn="ctr"/>
            <a:r>
              <a:rPr lang="en-CA" dirty="0">
                <a:latin typeface="Times" panose="02020603050405020304" pitchFamily="18" charset="0"/>
                <a:cs typeface="Times" panose="02020603050405020304" pitchFamily="18" charset="0"/>
              </a:rPr>
              <a:t>Using transformations, selected components can be used as model features</a:t>
            </a:r>
          </a:p>
          <a:p>
            <a:pPr algn="ctr"/>
            <a:endParaRPr lang="en-CA" dirty="0">
              <a:latin typeface="Times" panose="02020603050405020304" pitchFamily="18" charset="0"/>
              <a:cs typeface="Times" panose="02020603050405020304" pitchFamily="18" charset="0"/>
            </a:endParaRPr>
          </a:p>
          <a:p>
            <a:pPr algn="ctr"/>
            <a:r>
              <a:rPr lang="en-CA" dirty="0">
                <a:latin typeface="Times" panose="02020603050405020304" pitchFamily="18" charset="0"/>
                <a:cs typeface="Times" panose="02020603050405020304" pitchFamily="18" charset="0"/>
              </a:rPr>
              <a:t>Based on 4 Principal Components, a simpler model emerges</a:t>
            </a:r>
          </a:p>
        </p:txBody>
      </p:sp>
    </p:spTree>
    <p:extLst>
      <p:ext uri="{BB962C8B-B14F-4D97-AF65-F5344CB8AC3E}">
        <p14:creationId xmlns:p14="http://schemas.microsoft.com/office/powerpoint/2010/main" val="1919617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Dimension Reduction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931872" y="3284984"/>
            <a:ext cx="758795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How visualization benefits from Dimension Reduction</a:t>
            </a:r>
          </a:p>
          <a:p>
            <a:r>
              <a:rPr lang="en-CA" dirty="0">
                <a:latin typeface="Times" panose="02020603050405020304" pitchFamily="18" charset="0"/>
                <a:cs typeface="Times" panose="02020603050405020304" pitchFamily="18" charset="0"/>
                <a:hlinkClick r:id="rId2"/>
              </a:rPr>
              <a:t>https://www.youtube.com/watch?v=MR8sWzoUUwM&amp;index=2&amp;list=PLnnr1O8OWc6aVexn2BY0qjklobY6TUEIy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40" name="Rectangle 39"/>
          <p:cNvSpPr/>
          <p:nvPr/>
        </p:nvSpPr>
        <p:spPr>
          <a:xfrm>
            <a:off x="903921" y="1628799"/>
            <a:ext cx="6976392" cy="1200329"/>
          </a:xfrm>
          <a:prstGeom prst="rect">
            <a:avLst/>
          </a:prstGeom>
        </p:spPr>
        <p:txBody>
          <a:bodyPr wrap="square">
            <a:spAutoFit/>
          </a:bodyPr>
          <a:lstStyle/>
          <a:p>
            <a:r>
              <a:rPr lang="en-CA" dirty="0">
                <a:latin typeface="Times" panose="02020603050405020304" pitchFamily="18" charset="0"/>
                <a:cs typeface="Times" panose="02020603050405020304" pitchFamily="18" charset="0"/>
              </a:rPr>
              <a:t>Introduction to the need for Dimension Reduction</a:t>
            </a:r>
          </a:p>
          <a:p>
            <a:r>
              <a:rPr lang="en-CA" dirty="0">
                <a:latin typeface="Times" panose="02020603050405020304" pitchFamily="18" charset="0"/>
                <a:cs typeface="Times" panose="02020603050405020304" pitchFamily="18" charset="0"/>
                <a:hlinkClick r:id="rId3"/>
              </a:rPr>
              <a:t>https://www.youtube.com/watch?v=9fVSJVp11xc&amp;index=1&amp;list=PLnnr1O8OWc6aVexn2BY0qjklobY6TUEIy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2199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7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268760"/>
            <a:ext cx="8352928"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week.</a:t>
            </a:r>
          </a:p>
          <a:p>
            <a:r>
              <a:rPr lang="en-CA" dirty="0">
                <a:latin typeface="Times New Roman" panose="02020603050405020304" pitchFamily="18" charset="0"/>
                <a:cs typeface="Times New Roman" panose="02020603050405020304" pitchFamily="18" charset="0"/>
              </a:rPr>
              <a:t>Applications of Analytic Models</a:t>
            </a:r>
          </a:p>
          <a:p>
            <a:r>
              <a:rPr lang="en-CA" dirty="0">
                <a:latin typeface="Times New Roman" panose="02020603050405020304" pitchFamily="18" charset="0"/>
                <a:cs typeface="Times New Roman" panose="02020603050405020304" pitchFamily="18" charset="0"/>
              </a:rPr>
              <a:t>Categories of Analytic Models</a:t>
            </a:r>
          </a:p>
          <a:p>
            <a:r>
              <a:rPr lang="en-CA" dirty="0">
                <a:latin typeface="Times New Roman" panose="02020603050405020304" pitchFamily="18" charset="0"/>
                <a:cs typeface="Times New Roman" panose="02020603050405020304" pitchFamily="18" charset="0"/>
              </a:rPr>
              <a:t>Model Features</a:t>
            </a:r>
          </a:p>
          <a:p>
            <a:r>
              <a:rPr lang="en-CA" dirty="0">
                <a:latin typeface="Times New Roman" panose="02020603050405020304" pitchFamily="18" charset="0"/>
                <a:cs typeface="Times New Roman" panose="02020603050405020304" pitchFamily="18" charset="0"/>
              </a:rPr>
              <a:t>Feature Engineering</a:t>
            </a:r>
          </a:p>
          <a:p>
            <a:r>
              <a:rPr lang="en-CA" dirty="0">
                <a:latin typeface="Times New Roman" panose="02020603050405020304" pitchFamily="18" charset="0"/>
                <a:cs typeface="Times New Roman" panose="02020603050405020304" pitchFamily="18" charset="0"/>
              </a:rPr>
              <a:t>Dimension Reduction</a:t>
            </a:r>
          </a:p>
          <a:p>
            <a:r>
              <a:rPr lang="en-CA" dirty="0">
                <a:latin typeface="Times New Roman" panose="02020603050405020304" pitchFamily="18" charset="0"/>
                <a:cs typeface="Times New Roman" panose="02020603050405020304" pitchFamily="18" charset="0"/>
              </a:rPr>
              <a:t>Model Evaluation</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Evaluation</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1750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Evaluation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98196"/>
            <a:ext cx="7128792" cy="3139321"/>
          </a:xfrm>
          <a:prstGeom prst="rect">
            <a:avLst/>
          </a:prstGeom>
        </p:spPr>
        <p:txBody>
          <a:bodyPr wrap="square">
            <a:spAutoFit/>
          </a:bodyPr>
          <a:lstStyle/>
          <a:p>
            <a:r>
              <a:rPr lang="en-CA" dirty="0">
                <a:latin typeface="Times" panose="02020603050405020304" pitchFamily="18" charset="0"/>
                <a:cs typeface="Times" panose="02020603050405020304" pitchFamily="18" charset="0"/>
              </a:rPr>
              <a:t>Please review the following videos to get an appreciation of how to evaluate a machine learning model.</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Train /Test Splitting Your Data</a:t>
            </a:r>
          </a:p>
          <a:p>
            <a:r>
              <a:rPr lang="en-CA" dirty="0">
                <a:latin typeface="Times" panose="02020603050405020304" pitchFamily="18" charset="0"/>
                <a:cs typeface="Times" panose="02020603050405020304" pitchFamily="18" charset="0"/>
                <a:hlinkClick r:id="rId2"/>
              </a:rPr>
              <a:t>https://www.youtube.com/watch?v=VcSNDMBTE-s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Testing and Error Metrics</a:t>
            </a:r>
          </a:p>
          <a:p>
            <a:r>
              <a:rPr lang="en-CA" dirty="0">
                <a:latin typeface="Times" panose="02020603050405020304" pitchFamily="18" charset="0"/>
                <a:cs typeface="Times" panose="02020603050405020304" pitchFamily="18" charset="0"/>
                <a:hlinkClick r:id="rId3"/>
              </a:rPr>
              <a:t>https://www.youtube.com/watch?v=aDW44NPhNw0</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58945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7234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7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Week 7 you learned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a:t>
            </a:r>
          </a:p>
          <a:p>
            <a:pPr lvl="0"/>
            <a:r>
              <a:rPr lang="en-US" sz="2000" dirty="0">
                <a:latin typeface="Times" panose="02020603050405020304" pitchFamily="18" charset="0"/>
                <a:cs typeface="Times" panose="02020603050405020304" pitchFamily="18" charset="0"/>
              </a:rPr>
              <a:t>Evaluate model performance </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8034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Week 7</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7 -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pPr marL="0" lvl="0" indent="0">
              <a:buNone/>
            </a:pPr>
            <a:r>
              <a:rPr lang="en-US" sz="2000" dirty="0">
                <a:latin typeface="Times" panose="02020603050405020304" pitchFamily="18" charset="0"/>
                <a:cs typeface="Times" panose="02020603050405020304" pitchFamily="18" charset="0"/>
              </a:rPr>
              <a:t>During Week 7 you will learn to:</a:t>
            </a:r>
          </a:p>
          <a:p>
            <a:r>
              <a:rPr lang="en-US" sz="2000" dirty="0">
                <a:latin typeface="Times" panose="02020603050405020304" pitchFamily="18" charset="0"/>
                <a:cs typeface="Times" panose="02020603050405020304" pitchFamily="18" charset="0"/>
              </a:rPr>
              <a:t>Identify some common application areas of analytic models</a:t>
            </a:r>
          </a:p>
          <a:p>
            <a:r>
              <a:rPr lang="en-US" sz="2000" dirty="0">
                <a:latin typeface="Times" panose="02020603050405020304" pitchFamily="18" charset="0"/>
                <a:cs typeface="Times" panose="02020603050405020304" pitchFamily="18" charset="0"/>
              </a:rPr>
              <a:t>Describe the purpose of various analytical modeling techniques</a:t>
            </a:r>
          </a:p>
          <a:p>
            <a:r>
              <a:rPr lang="en-US" sz="2000" dirty="0">
                <a:latin typeface="Times" panose="02020603050405020304" pitchFamily="18" charset="0"/>
                <a:cs typeface="Times" panose="02020603050405020304" pitchFamily="18" charset="0"/>
              </a:rPr>
              <a:t>Describe model features </a:t>
            </a:r>
          </a:p>
          <a:p>
            <a:pPr lvl="0"/>
            <a:r>
              <a:rPr lang="en-US" sz="2000" dirty="0">
                <a:latin typeface="Times" panose="02020603050405020304" pitchFamily="18" charset="0"/>
                <a:cs typeface="Times" panose="02020603050405020304" pitchFamily="18" charset="0"/>
              </a:rPr>
              <a:t>Select model features </a:t>
            </a:r>
          </a:p>
          <a:p>
            <a:pPr lvl="0"/>
            <a:r>
              <a:rPr lang="en-US" sz="2000" dirty="0">
                <a:latin typeface="Times" panose="02020603050405020304" pitchFamily="18" charset="0"/>
                <a:cs typeface="Times" panose="02020603050405020304" pitchFamily="18" charset="0"/>
              </a:rPr>
              <a:t>Describe the purpose of dimension reduction </a:t>
            </a:r>
          </a:p>
          <a:p>
            <a:pPr lvl="0"/>
            <a:r>
              <a:rPr lang="en-US" sz="2000" dirty="0">
                <a:latin typeface="Times" panose="02020603050405020304" pitchFamily="18" charset="0"/>
                <a:cs typeface="Times" panose="02020603050405020304" pitchFamily="18" charset="0"/>
              </a:rPr>
              <a:t>Evaluate model performance</a:t>
            </a:r>
            <a:endParaRPr lang="en-CA"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3825-2E40-4308-81E4-DCE5260A12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F523CFD-01D9-4BDF-A2AD-D382E249CF56}"/>
              </a:ext>
            </a:extLst>
          </p:cNvPr>
          <p:cNvSpPr>
            <a:spLocks noGrp="1"/>
          </p:cNvSpPr>
          <p:nvPr>
            <p:ph type="body" sz="quarter" idx="13"/>
          </p:nvPr>
        </p:nvSpPr>
        <p:spPr/>
        <p:txBody>
          <a:bodyPr/>
          <a:lstStyle/>
          <a:p>
            <a:r>
              <a:rPr lang="en-US" dirty="0"/>
              <a:t>Classiﬁcation vs. Clustering</a:t>
            </a:r>
          </a:p>
          <a:p>
            <a:r>
              <a:rPr lang="en-US" dirty="0"/>
              <a:t>Classiﬁcation is supervised learning. Clustering is unsupervised learning.</a:t>
            </a:r>
          </a:p>
          <a:p>
            <a:r>
              <a:rPr lang="en-US" dirty="0"/>
              <a:t>Classiﬁcation has pre-deﬁned classes, and training data with labels. Use x’s to predict y’s.</a:t>
            </a:r>
          </a:p>
          <a:p>
            <a:r>
              <a:rPr lang="en-US" dirty="0"/>
              <a:t>Clustering has no pre-deﬁned classes. Group data points into “clusters”, try to ﬁnd structure in the data.</a:t>
            </a:r>
          </a:p>
        </p:txBody>
      </p:sp>
    </p:spTree>
    <p:extLst>
      <p:ext uri="{BB962C8B-B14F-4D97-AF65-F5344CB8AC3E}">
        <p14:creationId xmlns:p14="http://schemas.microsoft.com/office/powerpoint/2010/main" val="361878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Application Areas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62000" y="1412776"/>
            <a:ext cx="8382000" cy="4343400"/>
          </a:xfrm>
        </p:spPr>
        <p:txBody>
          <a:bodyPr/>
          <a:lstStyle/>
          <a:p>
            <a:pPr marL="457200" lvl="1" indent="0">
              <a:buNone/>
            </a:pPr>
            <a:endParaRPr lang="en-US" sz="1200" dirty="0">
              <a:latin typeface="Times New Roman"/>
              <a:cs typeface="Times New Roman"/>
            </a:endParaRPr>
          </a:p>
          <a:p>
            <a:pPr marL="457200" lvl="1" indent="0">
              <a:buNone/>
            </a:pPr>
            <a:endParaRPr lang="en-US" sz="1200" dirty="0">
              <a:latin typeface="Times New Roman"/>
              <a:cs typeface="Times New Roman"/>
            </a:endParaRPr>
          </a:p>
        </p:txBody>
      </p:sp>
      <p:sp>
        <p:nvSpPr>
          <p:cNvPr id="38" name="TextBox 37"/>
          <p:cNvSpPr txBox="1"/>
          <p:nvPr/>
        </p:nvSpPr>
        <p:spPr>
          <a:xfrm>
            <a:off x="611560" y="1037894"/>
            <a:ext cx="8352928" cy="3785652"/>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Applications of Analytic Models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Common areas of functional applications for analytic models include the capability to:</a:t>
            </a:r>
          </a:p>
          <a:p>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Predict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Forecast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Classify</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Cluster</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Associate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Sequence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Detect</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Diagnose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Describe</a:t>
            </a:r>
          </a:p>
          <a:p>
            <a:pPr marL="285750" indent="-285750">
              <a:buFont typeface="Arial" panose="020B0604020202020204" pitchFamily="34" charset="0"/>
              <a:buChar char="•"/>
            </a:pPr>
            <a:r>
              <a:rPr lang="en-CA" sz="1600" dirty="0">
                <a:latin typeface="Times" panose="02020603050405020304" pitchFamily="18" charset="0"/>
                <a:cs typeface="Times" panose="02020603050405020304" pitchFamily="18" charset="0"/>
              </a:rPr>
              <a:t>Prescribe</a:t>
            </a:r>
          </a:p>
          <a:p>
            <a:r>
              <a:rPr lang="en-CA" sz="1600" dirty="0">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9704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Application Areas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770440" cy="4343400"/>
          </a:xfrm>
        </p:spPr>
        <p:txBody>
          <a:bodyPr/>
          <a:lstStyle/>
          <a:p>
            <a:pPr marL="57150" indent="0">
              <a:buNone/>
            </a:pPr>
            <a:r>
              <a:rPr lang="en-US" sz="1600" dirty="0">
                <a:latin typeface="Times New Roman"/>
                <a:cs typeface="Times New Roman"/>
              </a:rPr>
              <a:t>Predict	</a:t>
            </a:r>
          </a:p>
          <a:p>
            <a:pPr indent="-285750"/>
            <a:r>
              <a:rPr lang="en-US" sz="1600" dirty="0">
                <a:latin typeface="Times New Roman"/>
                <a:cs typeface="Times New Roman"/>
              </a:rPr>
              <a:t>estimate the likelihood that future event or condition will occur </a:t>
            </a:r>
          </a:p>
          <a:p>
            <a:pPr indent="-285750"/>
            <a:r>
              <a:rPr lang="en-US" sz="1600" dirty="0">
                <a:latin typeface="Times New Roman"/>
                <a:cs typeface="Times New Roman"/>
              </a:rPr>
              <a:t>common form of a prediction is in the form of a probability</a:t>
            </a:r>
          </a:p>
          <a:p>
            <a:pPr indent="-285750"/>
            <a:r>
              <a:rPr lang="en-US" sz="1600" dirty="0">
                <a:latin typeface="Times New Roman"/>
                <a:cs typeface="Times New Roman"/>
              </a:rPr>
              <a:t>probabilities may be transformed into scores and likelihood categories to support the needs of decision makers</a:t>
            </a:r>
          </a:p>
          <a:p>
            <a:pPr indent="-285750"/>
            <a:endParaRPr lang="en-US" sz="1600" dirty="0">
              <a:latin typeface="Times New Roman"/>
              <a:cs typeface="Times New Roman"/>
            </a:endParaRPr>
          </a:p>
          <a:p>
            <a:pPr marL="57150" indent="0">
              <a:buNone/>
            </a:pPr>
            <a:r>
              <a:rPr lang="en-US" sz="1600" dirty="0">
                <a:latin typeface="Times New Roman"/>
                <a:cs typeface="Times New Roman"/>
              </a:rPr>
              <a:t>Forecast</a:t>
            </a:r>
          </a:p>
          <a:p>
            <a:pPr indent="-285750"/>
            <a:r>
              <a:rPr lang="en-US" sz="1600" dirty="0">
                <a:latin typeface="Times New Roman"/>
                <a:cs typeface="Times New Roman"/>
              </a:rPr>
              <a:t>estimate the future value of a continuous variable</a:t>
            </a:r>
          </a:p>
          <a:p>
            <a:pPr indent="-285750"/>
            <a:r>
              <a:rPr lang="en-US" sz="1600" dirty="0">
                <a:latin typeface="Times New Roman"/>
                <a:cs typeface="Times New Roman"/>
              </a:rPr>
              <a:t>common form of a forecast is to position the future value(s) on a timeline</a:t>
            </a:r>
          </a:p>
          <a:p>
            <a:pPr indent="-285750"/>
            <a:endParaRPr lang="en-US" sz="1600" dirty="0">
              <a:latin typeface="Times New Roman"/>
              <a:cs typeface="Times New Roman"/>
            </a:endParaRPr>
          </a:p>
          <a:p>
            <a:pPr marL="57150" indent="0">
              <a:buNone/>
            </a:pPr>
            <a:r>
              <a:rPr lang="en-US" sz="1600" dirty="0">
                <a:latin typeface="Times New Roman"/>
                <a:cs typeface="Times New Roman"/>
              </a:rPr>
              <a:t>Classify</a:t>
            </a:r>
          </a:p>
          <a:p>
            <a:pPr indent="-285750"/>
            <a:r>
              <a:rPr lang="en-US" sz="1600" dirty="0">
                <a:latin typeface="Times New Roman"/>
                <a:cs typeface="Times New Roman"/>
              </a:rPr>
              <a:t>assign an observation, condition or event to a pre-defined class or category</a:t>
            </a:r>
          </a:p>
          <a:p>
            <a:pPr indent="-285750"/>
            <a:r>
              <a:rPr lang="en-US" sz="1600" dirty="0">
                <a:latin typeface="Times New Roman"/>
                <a:cs typeface="Times New Roman"/>
              </a:rPr>
              <a:t>the observations, conditions or events may be from the past, the present or the future.</a:t>
            </a: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109750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65791</TotalTime>
  <Words>1340</Words>
  <Application>Microsoft Office PowerPoint</Application>
  <PresentationFormat>On-screen Show (4:3)</PresentationFormat>
  <Paragraphs>331</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ＭＳ Ｐゴシック</vt:lpstr>
      <vt:lpstr>Arial</vt:lpstr>
      <vt:lpstr>Calibri</vt:lpstr>
      <vt:lpstr>Courier New</vt:lpstr>
      <vt:lpstr>Times</vt:lpstr>
      <vt:lpstr>Times New Roman</vt:lpstr>
      <vt:lpstr>Wingdings</vt:lpstr>
      <vt:lpstr>York U 2015 PPT</vt:lpstr>
      <vt:lpstr>Introduction to Big Data </vt:lpstr>
      <vt:lpstr>Review Previous Lesson </vt:lpstr>
      <vt:lpstr>Week 7 – New Topics Introduced </vt:lpstr>
      <vt:lpstr>Learning Objectives for Week 7 </vt:lpstr>
      <vt:lpstr>Week 7 - Learning Objectives </vt:lpstr>
      <vt:lpstr>PowerPoint Presentation</vt:lpstr>
      <vt:lpstr>Application Areas</vt:lpstr>
      <vt:lpstr>Application Areas </vt:lpstr>
      <vt:lpstr>Application Areas </vt:lpstr>
      <vt:lpstr>Application Areas </vt:lpstr>
      <vt:lpstr>Application Areas </vt:lpstr>
      <vt:lpstr>Application Areas – Video Content </vt:lpstr>
      <vt:lpstr>Categories of Analytic Models</vt:lpstr>
      <vt:lpstr>Categories of Analytic Models </vt:lpstr>
      <vt:lpstr>Categories of Analytic Models </vt:lpstr>
      <vt:lpstr>Categories of Analytic Models </vt:lpstr>
      <vt:lpstr>Model Features</vt:lpstr>
      <vt:lpstr>Model Features </vt:lpstr>
      <vt:lpstr>Model Features - Examples </vt:lpstr>
      <vt:lpstr>Feature Engineering</vt:lpstr>
      <vt:lpstr>Feature Engineering </vt:lpstr>
      <vt:lpstr>Feature Engineering </vt:lpstr>
      <vt:lpstr>Dimension Reduction</vt:lpstr>
      <vt:lpstr>Dimension Reduction </vt:lpstr>
      <vt:lpstr>Dimension Reduction </vt:lpstr>
      <vt:lpstr>Dimension Reduction – Simple Example </vt:lpstr>
      <vt:lpstr>Dimension Reduction – Simple Example </vt:lpstr>
      <vt:lpstr>Dimension Reduction – Simple Example </vt:lpstr>
      <vt:lpstr>Dimension Reduction </vt:lpstr>
      <vt:lpstr>Model Evaluation</vt:lpstr>
      <vt:lpstr>Model Evaluation </vt:lpstr>
      <vt:lpstr>Lesson Summary </vt:lpstr>
      <vt:lpstr>Week 7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1604</cp:revision>
  <dcterms:created xsi:type="dcterms:W3CDTF">2017-12-18T17:03:13Z</dcterms:created>
  <dcterms:modified xsi:type="dcterms:W3CDTF">2018-05-22T02:19:30Z</dcterms:modified>
</cp:coreProperties>
</file>