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7"/>
  </p:notesMasterIdLst>
  <p:handoutMasterIdLst>
    <p:handoutMasterId r:id="rId58"/>
  </p:handoutMasterIdLst>
  <p:sldIdLst>
    <p:sldId id="494" r:id="rId2"/>
    <p:sldId id="635" r:id="rId3"/>
    <p:sldId id="682" r:id="rId4"/>
    <p:sldId id="683" r:id="rId5"/>
    <p:sldId id="632" r:id="rId6"/>
    <p:sldId id="636" r:id="rId7"/>
    <p:sldId id="617" r:id="rId8"/>
    <p:sldId id="572" r:id="rId9"/>
    <p:sldId id="703" r:id="rId10"/>
    <p:sldId id="257" r:id="rId11"/>
    <p:sldId id="258" r:id="rId12"/>
    <p:sldId id="285" r:id="rId13"/>
    <p:sldId id="735" r:id="rId14"/>
    <p:sldId id="736" r:id="rId15"/>
    <p:sldId id="286" r:id="rId16"/>
    <p:sldId id="260" r:id="rId17"/>
    <p:sldId id="287" r:id="rId18"/>
    <p:sldId id="263" r:id="rId19"/>
    <p:sldId id="264" r:id="rId20"/>
    <p:sldId id="266" r:id="rId21"/>
    <p:sldId id="288" r:id="rId22"/>
    <p:sldId id="328" r:id="rId23"/>
    <p:sldId id="310" r:id="rId24"/>
    <p:sldId id="316" r:id="rId25"/>
    <p:sldId id="265" r:id="rId26"/>
    <p:sldId id="290" r:id="rId27"/>
    <p:sldId id="704" r:id="rId28"/>
    <p:sldId id="705" r:id="rId29"/>
    <p:sldId id="737" r:id="rId30"/>
    <p:sldId id="697" r:id="rId31"/>
    <p:sldId id="706" r:id="rId32"/>
    <p:sldId id="707" r:id="rId33"/>
    <p:sldId id="738" r:id="rId34"/>
    <p:sldId id="739" r:id="rId35"/>
    <p:sldId id="740" r:id="rId36"/>
    <p:sldId id="698" r:id="rId37"/>
    <p:sldId id="711" r:id="rId38"/>
    <p:sldId id="729" r:id="rId39"/>
    <p:sldId id="728" r:id="rId40"/>
    <p:sldId id="745" r:id="rId41"/>
    <p:sldId id="730" r:id="rId42"/>
    <p:sldId id="746" r:id="rId43"/>
    <p:sldId id="741" r:id="rId44"/>
    <p:sldId id="743" r:id="rId45"/>
    <p:sldId id="727" r:id="rId46"/>
    <p:sldId id="744" r:id="rId47"/>
    <p:sldId id="723" r:id="rId48"/>
    <p:sldId id="724" r:id="rId49"/>
    <p:sldId id="699" r:id="rId50"/>
    <p:sldId id="715" r:id="rId51"/>
    <p:sldId id="717" r:id="rId52"/>
    <p:sldId id="734" r:id="rId53"/>
    <p:sldId id="629" r:id="rId54"/>
    <p:sldId id="619" r:id="rId55"/>
    <p:sldId id="630" r:id="rId56"/>
  </p:sldIdLst>
  <p:sldSz cx="9144000" cy="6858000" type="screen4x3"/>
  <p:notesSz cx="6858000" cy="9144000"/>
  <p:custDataLst>
    <p:tags r:id="rId59"/>
  </p:custDataLst>
  <p:defaultTextStyle>
    <a:defPPr>
      <a:defRPr lang="en-US"/>
    </a:defPPr>
    <a:lvl1pPr algn="l" rtl="0" eaLnBrk="0" fontAlgn="base" hangingPunct="0">
      <a:spcBef>
        <a:spcPct val="0"/>
      </a:spcBef>
      <a:spcAft>
        <a:spcPct val="0"/>
      </a:spcAft>
      <a:defRPr kern="1200">
        <a:solidFill>
          <a:schemeClr val="tx1"/>
        </a:solidFill>
        <a:latin typeface="Arial" charset="0"/>
        <a:ea typeface="Arial" charset="0"/>
        <a:cs typeface="Arial" charset="0"/>
      </a:defRPr>
    </a:lvl1pPr>
    <a:lvl2pPr marL="457200" algn="l" rtl="0" eaLnBrk="0" fontAlgn="base" hangingPunct="0">
      <a:spcBef>
        <a:spcPct val="0"/>
      </a:spcBef>
      <a:spcAft>
        <a:spcPct val="0"/>
      </a:spcAft>
      <a:defRPr kern="1200">
        <a:solidFill>
          <a:schemeClr val="tx1"/>
        </a:solidFill>
        <a:latin typeface="Arial" charset="0"/>
        <a:ea typeface="Arial" charset="0"/>
        <a:cs typeface="Arial" charset="0"/>
      </a:defRPr>
    </a:lvl2pPr>
    <a:lvl3pPr marL="914400" algn="l" rtl="0" eaLnBrk="0" fontAlgn="base" hangingPunct="0">
      <a:spcBef>
        <a:spcPct val="0"/>
      </a:spcBef>
      <a:spcAft>
        <a:spcPct val="0"/>
      </a:spcAft>
      <a:defRPr kern="1200">
        <a:solidFill>
          <a:schemeClr val="tx1"/>
        </a:solidFill>
        <a:latin typeface="Arial" charset="0"/>
        <a:ea typeface="Arial" charset="0"/>
        <a:cs typeface="Arial" charset="0"/>
      </a:defRPr>
    </a:lvl3pPr>
    <a:lvl4pPr marL="1371600" algn="l" rtl="0" eaLnBrk="0" fontAlgn="base" hangingPunct="0">
      <a:spcBef>
        <a:spcPct val="0"/>
      </a:spcBef>
      <a:spcAft>
        <a:spcPct val="0"/>
      </a:spcAft>
      <a:defRPr kern="1200">
        <a:solidFill>
          <a:schemeClr val="tx1"/>
        </a:solidFill>
        <a:latin typeface="Arial" charset="0"/>
        <a:ea typeface="Arial" charset="0"/>
        <a:cs typeface="Arial" charset="0"/>
      </a:defRPr>
    </a:lvl4pPr>
    <a:lvl5pPr marL="1828800" algn="l" rtl="0" eaLnBrk="0" fontAlgn="base" hangingPunct="0">
      <a:spcBef>
        <a:spcPct val="0"/>
      </a:spcBef>
      <a:spcAft>
        <a:spcPct val="0"/>
      </a:spcAft>
      <a:defRPr kern="1200">
        <a:solidFill>
          <a:schemeClr val="tx1"/>
        </a:solidFill>
        <a:latin typeface="Arial" charset="0"/>
        <a:ea typeface="Arial" charset="0"/>
        <a:cs typeface="Arial" charset="0"/>
      </a:defRPr>
    </a:lvl5pPr>
    <a:lvl6pPr marL="2286000" algn="l" defTabSz="914400" rtl="0" eaLnBrk="1" latinLnBrk="0" hangingPunct="1">
      <a:defRPr kern="1200">
        <a:solidFill>
          <a:schemeClr val="tx1"/>
        </a:solidFill>
        <a:latin typeface="Arial" charset="0"/>
        <a:ea typeface="Arial" charset="0"/>
        <a:cs typeface="Arial" charset="0"/>
      </a:defRPr>
    </a:lvl6pPr>
    <a:lvl7pPr marL="2743200" algn="l" defTabSz="914400" rtl="0" eaLnBrk="1" latinLnBrk="0" hangingPunct="1">
      <a:defRPr kern="1200">
        <a:solidFill>
          <a:schemeClr val="tx1"/>
        </a:solidFill>
        <a:latin typeface="Arial" charset="0"/>
        <a:ea typeface="Arial" charset="0"/>
        <a:cs typeface="Arial" charset="0"/>
      </a:defRPr>
    </a:lvl7pPr>
    <a:lvl8pPr marL="3200400" algn="l" defTabSz="914400" rtl="0" eaLnBrk="1" latinLnBrk="0" hangingPunct="1">
      <a:defRPr kern="1200">
        <a:solidFill>
          <a:schemeClr val="tx1"/>
        </a:solidFill>
        <a:latin typeface="Arial" charset="0"/>
        <a:ea typeface="Arial" charset="0"/>
        <a:cs typeface="Arial" charset="0"/>
      </a:defRPr>
    </a:lvl8pPr>
    <a:lvl9pPr marL="3657600" algn="l" defTabSz="9144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9C"/>
    <a:srgbClr val="DEED83"/>
    <a:srgbClr val="C1D08C"/>
    <a:srgbClr val="FCB021"/>
    <a:srgbClr val="D01E2C"/>
    <a:srgbClr val="660066"/>
    <a:srgbClr val="666699"/>
    <a:srgbClr val="006666"/>
    <a:srgbClr val="99330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B4D8-DB02-4DC6-A0A2-4F2EBAE1DC9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autoAdjust="0"/>
    <p:restoredTop sz="93910" autoAdjust="0"/>
  </p:normalViewPr>
  <p:slideViewPr>
    <p:cSldViewPr>
      <p:cViewPr varScale="1">
        <p:scale>
          <a:sx n="90" d="100"/>
          <a:sy n="90" d="100"/>
        </p:scale>
        <p:origin x="948"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83" d="100"/>
          <a:sy n="83" d="100"/>
        </p:scale>
        <p:origin x="-24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4A4940-BE1F-A04A-BEC9-959CE05F3776}" type="datetimeFigureOut">
              <a:rPr lang="en-US" smtClean="0"/>
              <a:pPr/>
              <a:t>5/21/2018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3EA152-AC38-A94C-8A82-3AA06EA49293}" type="slidenum">
              <a:rPr lang="en-US" smtClean="0"/>
              <a:pPr/>
              <a:t>‹#›</a:t>
            </a:fld>
            <a:endParaRPr lang="en-US"/>
          </a:p>
        </p:txBody>
      </p:sp>
    </p:spTree>
    <p:extLst>
      <p:ext uri="{BB962C8B-B14F-4D97-AF65-F5344CB8AC3E}">
        <p14:creationId xmlns:p14="http://schemas.microsoft.com/office/powerpoint/2010/main" val="37838915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defRPr>
            </a:lvl1pPr>
          </a:lstStyle>
          <a:p>
            <a:endParaRPr lang="fr-CA"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34B26DDB-4073-3C49-94B1-21DFE7424B87}" type="datetime1">
              <a:rPr lang="fr-CA" altLang="en-US"/>
              <a:pPr/>
              <a:t>2018-05-21</a:t>
            </a:fld>
            <a:endParaRPr lang="fr-C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fr-CA"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defRPr>
            </a:lvl1pPr>
          </a:lstStyle>
          <a:p>
            <a:endParaRPr lang="fr-CA"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3A2B51CA-69FC-6649-8254-54C2B7DFABF9}" type="slidenum">
              <a:rPr lang="fr-CA" altLang="en-US"/>
              <a:pPr/>
              <a:t>‹#›</a:t>
            </a:fld>
            <a:endParaRPr lang="fr-CA" altLang="en-US"/>
          </a:p>
        </p:txBody>
      </p:sp>
    </p:spTree>
    <p:extLst>
      <p:ext uri="{BB962C8B-B14F-4D97-AF65-F5344CB8AC3E}">
        <p14:creationId xmlns:p14="http://schemas.microsoft.com/office/powerpoint/2010/main" val="6378403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C48C11A-1D41-481F-B9BC-7178A230C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09C5D2D-2019-4A5A-AFB8-AB00ACB1FE97}" type="slidenum">
              <a:rPr lang="en-US" altLang="he-IL" sz="1200"/>
              <a:pPr/>
              <a:t>10</a:t>
            </a:fld>
            <a:endParaRPr lang="en-US" altLang="he-IL" sz="1200"/>
          </a:p>
        </p:txBody>
      </p:sp>
      <p:sp>
        <p:nvSpPr>
          <p:cNvPr id="54275" name="Rectangle 2">
            <a:extLst>
              <a:ext uri="{FF2B5EF4-FFF2-40B4-BE49-F238E27FC236}">
                <a16:creationId xmlns:a16="http://schemas.microsoft.com/office/drawing/2014/main" id="{7EA684A2-63EA-48FD-BD98-7CD8A3B4C1E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A79C3FE-4D97-4063-827C-1DBDBC89A2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826084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5268637-E7E7-47F3-9EF0-1BA22A44B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FF5C283F-0D65-4E5D-B33B-829F5D49C01A}" type="slidenum">
              <a:rPr lang="en-US" altLang="he-IL" sz="1200"/>
              <a:pPr/>
              <a:t>11</a:t>
            </a:fld>
            <a:endParaRPr lang="en-US" altLang="he-IL" sz="1200"/>
          </a:p>
        </p:txBody>
      </p:sp>
      <p:sp>
        <p:nvSpPr>
          <p:cNvPr id="55299" name="Rectangle 2">
            <a:extLst>
              <a:ext uri="{FF2B5EF4-FFF2-40B4-BE49-F238E27FC236}">
                <a16:creationId xmlns:a16="http://schemas.microsoft.com/office/drawing/2014/main" id="{741AC38A-DA8C-486D-A7E3-1AB1F0CBD0B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F6F274F6-A8CF-43AC-ADA7-54C936B01B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433683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739F79B-F49C-48EB-90F1-E46907540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14ED1ED-2F24-4D8A-B5F8-9A5CB51497CC}" type="slidenum">
              <a:rPr lang="en-US" altLang="he-IL" sz="1200"/>
              <a:pPr/>
              <a:t>12</a:t>
            </a:fld>
            <a:endParaRPr lang="en-US" altLang="he-IL" sz="1200"/>
          </a:p>
        </p:txBody>
      </p:sp>
      <p:sp>
        <p:nvSpPr>
          <p:cNvPr id="56323" name="Rectangle 2">
            <a:extLst>
              <a:ext uri="{FF2B5EF4-FFF2-40B4-BE49-F238E27FC236}">
                <a16:creationId xmlns:a16="http://schemas.microsoft.com/office/drawing/2014/main" id="{80189FF3-2574-47EA-975C-60CB81BFEA2E}"/>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id="{9A783551-CD47-433F-A75B-288D42E20024}"/>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480607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55D79C00-EE07-43AA-BF82-85CFFA6900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60887F1C-DAC1-4BE7-9DD8-15F8F9416A78}" type="slidenum">
              <a:rPr lang="en-US" altLang="he-IL" sz="1200"/>
              <a:pPr/>
              <a:t>15</a:t>
            </a:fld>
            <a:endParaRPr lang="en-US" altLang="he-IL" sz="1200"/>
          </a:p>
        </p:txBody>
      </p:sp>
      <p:sp>
        <p:nvSpPr>
          <p:cNvPr id="57347" name="Rectangle 2">
            <a:extLst>
              <a:ext uri="{FF2B5EF4-FFF2-40B4-BE49-F238E27FC236}">
                <a16:creationId xmlns:a16="http://schemas.microsoft.com/office/drawing/2014/main" id="{9852D5EF-F5B1-40A6-8452-233B8DC24FF8}"/>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4B372197-07F0-4673-876A-0FAA357A98D9}"/>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3595373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3243AC3-D9E0-4F94-9F3C-1A4BA2CE00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8648E257-3E15-41D4-A8D8-A2AD88B4C49A}" type="slidenum">
              <a:rPr lang="en-US" altLang="he-IL" sz="1200"/>
              <a:pPr/>
              <a:t>17</a:t>
            </a:fld>
            <a:endParaRPr lang="en-US" altLang="he-IL" sz="1200"/>
          </a:p>
        </p:txBody>
      </p:sp>
      <p:sp>
        <p:nvSpPr>
          <p:cNvPr id="58371" name="Rectangle 2">
            <a:extLst>
              <a:ext uri="{FF2B5EF4-FFF2-40B4-BE49-F238E27FC236}">
                <a16:creationId xmlns:a16="http://schemas.microsoft.com/office/drawing/2014/main" id="{4C610F09-FF60-4011-97B8-7A21F83215D6}"/>
              </a:ext>
            </a:extLst>
          </p:cNvPr>
          <p:cNvSpPr>
            <a:spLocks noGrp="1" noRot="1" noChangeAspect="1" noChangeArrowheads="1" noTextEdit="1"/>
          </p:cNvSpPr>
          <p:nvPr>
            <p:ph type="sldImg"/>
          </p:nvPr>
        </p:nvSpPr>
        <p:spPr>
          <a:solidFill>
            <a:srgbClr val="FFFFFF"/>
          </a:solidFill>
          <a:ln/>
        </p:spPr>
      </p:sp>
      <p:sp>
        <p:nvSpPr>
          <p:cNvPr id="58372" name="Rectangle 3">
            <a:extLst>
              <a:ext uri="{FF2B5EF4-FFF2-40B4-BE49-F238E27FC236}">
                <a16:creationId xmlns:a16="http://schemas.microsoft.com/office/drawing/2014/main" id="{0811066D-6E37-462E-8197-270BDA9DBBA9}"/>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2268270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BE39C90-4014-44B3-8B2B-70B2E5FFF0E6}"/>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D189CC67-882D-4E5F-9544-2CA8D2BD62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e-IL">
                <a:latin typeface="Times" panose="02020603050405020304" pitchFamily="18" charset="0"/>
              </a:rPr>
              <a:t>Horizontal line in box is median (Q2)</a:t>
            </a:r>
          </a:p>
          <a:p>
            <a:r>
              <a:rPr lang="en-US" altLang="he-IL">
                <a:latin typeface="Times" panose="02020603050405020304" pitchFamily="18" charset="0"/>
              </a:rPr>
              <a:t>Top and bottom of plot are always Q1 and Q3</a:t>
            </a:r>
          </a:p>
          <a:p>
            <a:r>
              <a:rPr lang="en-US" altLang="he-IL">
                <a:latin typeface="Times" panose="02020603050405020304" pitchFamily="18" charset="0"/>
              </a:rPr>
              <a:t>Whiskers can mean several things: usually these are the minimum and maximum of all of the data</a:t>
            </a:r>
          </a:p>
          <a:p>
            <a:r>
              <a:rPr lang="en-US" altLang="he-IL">
                <a:latin typeface="Times" panose="02020603050405020304" pitchFamily="18" charset="0"/>
              </a:rPr>
              <a:t>Values outside this range are pkptted as outliers (circles)</a:t>
            </a:r>
            <a:endParaRPr lang="he-IL" altLang="he-IL">
              <a:latin typeface="Times" panose="02020603050405020304" pitchFamily="18" charset="0"/>
            </a:endParaRPr>
          </a:p>
        </p:txBody>
      </p:sp>
      <p:sp>
        <p:nvSpPr>
          <p:cNvPr id="59396" name="Slide Number Placeholder 3">
            <a:extLst>
              <a:ext uri="{FF2B5EF4-FFF2-40B4-BE49-F238E27FC236}">
                <a16:creationId xmlns:a16="http://schemas.microsoft.com/office/drawing/2014/main" id="{C0864110-73E1-4755-961C-5BE932C2C97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DC89FDAF-9869-4F7F-BC2A-2783C2A20374}" type="slidenum">
              <a:rPr lang="en-US" altLang="he-IL" sz="1200"/>
              <a:pPr/>
              <a:t>20</a:t>
            </a:fld>
            <a:endParaRPr lang="en-US" altLang="he-IL" sz="1200"/>
          </a:p>
        </p:txBody>
      </p:sp>
    </p:spTree>
    <p:extLst>
      <p:ext uri="{BB962C8B-B14F-4D97-AF65-F5344CB8AC3E}">
        <p14:creationId xmlns:p14="http://schemas.microsoft.com/office/powerpoint/2010/main" val="126885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C2643BD-060A-420A-A8DB-ADDF1AB52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C909A91-973A-40EE-ABC3-B95B74046772}" type="slidenum">
              <a:rPr lang="en-US" altLang="he-IL" sz="1200"/>
              <a:pPr/>
              <a:t>21</a:t>
            </a:fld>
            <a:endParaRPr lang="en-US" altLang="he-IL" sz="1200"/>
          </a:p>
        </p:txBody>
      </p:sp>
      <p:sp>
        <p:nvSpPr>
          <p:cNvPr id="60419" name="Rectangle 2">
            <a:extLst>
              <a:ext uri="{FF2B5EF4-FFF2-40B4-BE49-F238E27FC236}">
                <a16:creationId xmlns:a16="http://schemas.microsoft.com/office/drawing/2014/main" id="{DA44E1D0-50F2-4809-AFF3-72FFAAEEEDC1}"/>
              </a:ext>
            </a:extLst>
          </p:cNvPr>
          <p:cNvSpPr>
            <a:spLocks noGrp="1" noRot="1" noChangeAspect="1" noChangeArrowheads="1" noTextEdit="1"/>
          </p:cNvSpPr>
          <p:nvPr>
            <p:ph type="sldImg"/>
          </p:nvPr>
        </p:nvSpPr>
        <p:spPr>
          <a:solidFill>
            <a:srgbClr val="FFFFFF"/>
          </a:solidFill>
          <a:ln/>
        </p:spPr>
      </p:sp>
      <p:sp>
        <p:nvSpPr>
          <p:cNvPr id="60420" name="Rectangle 3">
            <a:extLst>
              <a:ext uri="{FF2B5EF4-FFF2-40B4-BE49-F238E27FC236}">
                <a16:creationId xmlns:a16="http://schemas.microsoft.com/office/drawing/2014/main" id="{F14CCC34-3FD8-41C9-AC42-17A359C7CA30}"/>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77085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18ADA51-1FEE-43FB-92A2-6682D79D7E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B2EEA739-94A8-4754-B06C-1F5CF99E878F}" type="slidenum">
              <a:rPr lang="en-US" altLang="he-IL" sz="1200"/>
              <a:pPr/>
              <a:t>26</a:t>
            </a:fld>
            <a:endParaRPr lang="en-US" altLang="he-IL" sz="1200"/>
          </a:p>
        </p:txBody>
      </p:sp>
      <p:sp>
        <p:nvSpPr>
          <p:cNvPr id="61443" name="Rectangle 2">
            <a:extLst>
              <a:ext uri="{FF2B5EF4-FFF2-40B4-BE49-F238E27FC236}">
                <a16:creationId xmlns:a16="http://schemas.microsoft.com/office/drawing/2014/main" id="{BDE65B35-DF97-40B9-82FF-1F3D1F068514}"/>
              </a:ext>
            </a:extLst>
          </p:cNvPr>
          <p:cNvSpPr>
            <a:spLocks noGrp="1" noRot="1" noChangeAspect="1" noChangeArrowheads="1" noTextEdit="1"/>
          </p:cNvSpPr>
          <p:nvPr>
            <p:ph type="sldImg"/>
          </p:nvPr>
        </p:nvSpPr>
        <p:spPr>
          <a:solidFill>
            <a:srgbClr val="FFFFFF"/>
          </a:solidFill>
          <a:ln/>
        </p:spPr>
      </p:sp>
      <p:sp>
        <p:nvSpPr>
          <p:cNvPr id="61444" name="Rectangle 3">
            <a:extLst>
              <a:ext uri="{FF2B5EF4-FFF2-40B4-BE49-F238E27FC236}">
                <a16:creationId xmlns:a16="http://schemas.microsoft.com/office/drawing/2014/main" id="{ECC0A61A-7BDE-4246-8596-005037662984}"/>
              </a:ext>
            </a:extLst>
          </p:cNvPr>
          <p:cNvSpPr>
            <a:spLocks noGrp="1" noChangeArrowheads="1"/>
          </p:cNvSpPr>
          <p:nvPr>
            <p:ph type="body" idx="1"/>
          </p:nvPr>
        </p:nvSpPr>
        <p:spPr>
          <a:xfrm>
            <a:off x="987425" y="3221038"/>
            <a:ext cx="7905750" cy="3051175"/>
          </a:xfrm>
          <a:solidFill>
            <a:srgbClr val="FFFFFF"/>
          </a:solidFill>
          <a:ln>
            <a:solidFill>
              <a:srgbClr val="000000"/>
            </a:solidFill>
          </a:ln>
        </p:spPr>
        <p:txBody>
          <a:bodyPr/>
          <a:lstStyle/>
          <a:p>
            <a:pPr eaLnBrk="1" hangingPunct="1"/>
            <a:endParaRPr lang="en-GB" altLang="he-IL">
              <a:latin typeface="Times" panose="02020603050405020304" pitchFamily="18" charset="0"/>
            </a:endParaRPr>
          </a:p>
        </p:txBody>
      </p:sp>
    </p:spTree>
    <p:extLst>
      <p:ext uri="{BB962C8B-B14F-4D97-AF65-F5344CB8AC3E}">
        <p14:creationId xmlns:p14="http://schemas.microsoft.com/office/powerpoint/2010/main" val="154496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8382000" cy="1600200"/>
          </a:xfrm>
        </p:spPr>
        <p:txBody>
          <a:bodyPr/>
          <a:lstStyle>
            <a:lvl1pPr algn="ctr">
              <a:defRPr>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33400" y="3810000"/>
            <a:ext cx="8400737" cy="457200"/>
          </a:xfrm>
        </p:spPr>
        <p:txBody>
          <a:bodyPr anchor="ct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900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lang="en-CA" dirty="0"/>
          </a:p>
        </p:txBody>
      </p:sp>
      <p:sp>
        <p:nvSpPr>
          <p:cNvPr id="3" name="Text Placeholder 2"/>
          <p:cNvSpPr>
            <a:spLocks noGrp="1"/>
          </p:cNvSpPr>
          <p:nvPr>
            <p:ph type="body" idx="1"/>
          </p:nvPr>
        </p:nvSpPr>
        <p:spPr>
          <a:xfrm>
            <a:off x="4572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4400" y="1535113"/>
            <a:ext cx="4114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174875"/>
            <a:ext cx="4114800" cy="36925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12"/>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05E3A89-8642-BF44-AEFB-48C9C77F18C0}" type="slidenum">
              <a:rPr lang="en-US" altLang="en-US"/>
              <a:pPr>
                <a:defRPr/>
              </a:pPr>
              <a:t>‹#›</a:t>
            </a:fld>
            <a:endParaRPr lang="en-US" altLang="en-US"/>
          </a:p>
        </p:txBody>
      </p:sp>
    </p:spTree>
    <p:extLst>
      <p:ext uri="{BB962C8B-B14F-4D97-AF65-F5344CB8AC3E}">
        <p14:creationId xmlns:p14="http://schemas.microsoft.com/office/powerpoint/2010/main" val="151572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124200" cy="1022350"/>
          </a:xfrm>
        </p:spPr>
        <p:txBody>
          <a:bodyPr anchor="b">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457200" y="1435101"/>
            <a:ext cx="3124200" cy="45085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3727450" y="273051"/>
            <a:ext cx="5111750" cy="567055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C7BA04B-193B-9D49-8C40-E022BEF708FF}" type="slidenum">
              <a:rPr lang="en-US" altLang="en-US"/>
              <a:pPr>
                <a:defRPr/>
              </a:pPr>
              <a:t>‹#›</a:t>
            </a:fld>
            <a:endParaRPr lang="en-US" altLang="en-US"/>
          </a:p>
        </p:txBody>
      </p:sp>
    </p:spTree>
    <p:extLst>
      <p:ext uri="{BB962C8B-B14F-4D97-AF65-F5344CB8AC3E}">
        <p14:creationId xmlns:p14="http://schemas.microsoft.com/office/powerpoint/2010/main" val="126559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2" name="Title 1"/>
          <p:cNvSpPr>
            <a:spLocks noGrp="1"/>
          </p:cNvSpPr>
          <p:nvPr>
            <p:ph type="title"/>
          </p:nvPr>
        </p:nvSpPr>
        <p:spPr>
          <a:xfrm>
            <a:off x="1792288" y="4800600"/>
            <a:ext cx="5486400" cy="457200"/>
          </a:xfrm>
        </p:spPr>
        <p:txBody>
          <a:bodyPr anchor="t">
            <a:normAutofit/>
          </a:bodyPr>
          <a:lstStyle>
            <a:lvl1pPr algn="l">
              <a:defRPr sz="2400" b="1"/>
            </a:lvl1pPr>
          </a:lstStyle>
          <a:p>
            <a:r>
              <a:rPr lang="en-US"/>
              <a:t>Click to edit Master title style</a:t>
            </a:r>
            <a:endParaRPr lang="en-US" dirty="0"/>
          </a:p>
        </p:txBody>
      </p:sp>
      <p:sp>
        <p:nvSpPr>
          <p:cNvPr id="4" name="Text Placeholder 3"/>
          <p:cNvSpPr>
            <a:spLocks noGrp="1"/>
          </p:cNvSpPr>
          <p:nvPr>
            <p:ph type="body" sz="half" idx="2"/>
          </p:nvPr>
        </p:nvSpPr>
        <p:spPr>
          <a:xfrm>
            <a:off x="1792288" y="5257800"/>
            <a:ext cx="5486400" cy="68580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7C02DBA6-D12F-DE4F-9B14-F55C13894B59}" type="slidenum">
              <a:rPr lang="en-US" altLang="en-US"/>
              <a:pPr>
                <a:defRPr/>
              </a:pPr>
              <a:t>‹#›</a:t>
            </a:fld>
            <a:endParaRPr lang="en-US" altLang="en-US"/>
          </a:p>
        </p:txBody>
      </p:sp>
    </p:spTree>
    <p:extLst>
      <p:ext uri="{BB962C8B-B14F-4D97-AF65-F5344CB8AC3E}">
        <p14:creationId xmlns:p14="http://schemas.microsoft.com/office/powerpoint/2010/main" val="2108031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43D1B81-CC7C-40C4-A3BD-A6009F5B1DAE}"/>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081B2772-7747-4514-82D0-ACB5C621805F}"/>
              </a:ext>
            </a:extLst>
          </p:cNvPr>
          <p:cNvSpPr>
            <a:spLocks noGrp="1" noChangeArrowheads="1"/>
          </p:cNvSpPr>
          <p:nvPr>
            <p:ph type="ftr" sz="quarter" idx="11"/>
          </p:nvPr>
        </p:nvSpPr>
        <p:spPr>
          <a:ln/>
        </p:spPr>
        <p:txBody>
          <a:bodyPr/>
          <a:lstStyle>
            <a:lvl1pPr>
              <a:defRPr/>
            </a:lvl1pPr>
          </a:lstStyle>
          <a:p>
            <a:pPr>
              <a:defRPr/>
            </a:pPr>
            <a:r>
              <a:rPr lang="en-US"/>
              <a:t>Data Mining  2015 – Gideon Dror</a:t>
            </a:r>
          </a:p>
        </p:txBody>
      </p:sp>
      <p:sp>
        <p:nvSpPr>
          <p:cNvPr id="6" name="Rectangle 6">
            <a:extLst>
              <a:ext uri="{FF2B5EF4-FFF2-40B4-BE49-F238E27FC236}">
                <a16:creationId xmlns:a16="http://schemas.microsoft.com/office/drawing/2014/main" id="{2EA9F96A-2619-4C68-9A89-9341B5FCEEB3}"/>
              </a:ext>
            </a:extLst>
          </p:cNvPr>
          <p:cNvSpPr>
            <a:spLocks noGrp="1" noChangeArrowheads="1"/>
          </p:cNvSpPr>
          <p:nvPr>
            <p:ph type="sldNum" sz="quarter" idx="12"/>
          </p:nvPr>
        </p:nvSpPr>
        <p:spPr>
          <a:ln/>
        </p:spPr>
        <p:txBody>
          <a:bodyPr/>
          <a:lstStyle>
            <a:lvl1pPr>
              <a:defRPr/>
            </a:lvl1pPr>
          </a:lstStyle>
          <a:p>
            <a:fld id="{BA589591-69CC-4281-BB46-2CC071C4A3A0}" type="slidenum">
              <a:rPr lang="en-US" altLang="zh-TW"/>
              <a:pPr/>
              <a:t>‹#›</a:t>
            </a:fld>
            <a:endParaRPr lang="en-US" altLang="zh-TW"/>
          </a:p>
        </p:txBody>
      </p:sp>
    </p:spTree>
    <p:extLst>
      <p:ext uri="{BB962C8B-B14F-4D97-AF65-F5344CB8AC3E}">
        <p14:creationId xmlns:p14="http://schemas.microsoft.com/office/powerpoint/2010/main" val="149960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628650" y="981075"/>
            <a:ext cx="8186738" cy="0"/>
          </a:xfrm>
          <a:prstGeom prst="line">
            <a:avLst/>
          </a:prstGeom>
          <a:ln w="15875">
            <a:solidFill>
              <a:srgbClr val="D01E2C"/>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3200"/>
            </a:lvl1pPr>
          </a:lstStyle>
          <a:p>
            <a:r>
              <a:rPr lang="en-US"/>
              <a:t>Click to edit Master title style</a:t>
            </a:r>
            <a:endParaRPr lang="en-CA" dirty="0"/>
          </a:p>
        </p:txBody>
      </p:sp>
      <p:sp>
        <p:nvSpPr>
          <p:cNvPr id="9" name="Text Placeholder 8"/>
          <p:cNvSpPr>
            <a:spLocks noGrp="1"/>
          </p:cNvSpPr>
          <p:nvPr>
            <p:ph type="body" sz="quarter" idx="13"/>
          </p:nvPr>
        </p:nvSpPr>
        <p:spPr>
          <a:xfrm>
            <a:off x="457200" y="1600200"/>
            <a:ext cx="8382000" cy="4343400"/>
          </a:xfrm>
        </p:spPr>
        <p:txBody>
          <a:bodyPr/>
          <a:lstStyle>
            <a:lvl1pPr>
              <a:defRPr sz="2400"/>
            </a:lvl1pPr>
            <a:lvl2pPr marL="742950" indent="-285750">
              <a:buFont typeface="Arial" panose="020B0604020202020204" pitchFamily="34" charset="0"/>
              <a:buChar char="−"/>
              <a:defRPr sz="2200"/>
            </a:lvl2pPr>
            <a:lvl3pPr marL="1143000" indent="-228600">
              <a:buFont typeface="Wingdings" panose="05000000000000000000" pitchFamily="2" charset="2"/>
              <a:buChar char="§"/>
              <a:defRPr sz="2000"/>
            </a:lvl3pPr>
            <a:lvl4pPr marL="1600200" indent="-228600">
              <a:buFont typeface="Courier New" panose="02070309020205020404" pitchFamily="49" charset="0"/>
              <a:buChar char="o"/>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446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descr="&quot;&quot;"/>
          <p:cNvSpPr/>
          <p:nvPr userDrawn="1"/>
        </p:nvSpPr>
        <p:spPr>
          <a:xfrm rot="16200000">
            <a:off x="3505200" y="-1524000"/>
            <a:ext cx="2133600" cy="9144000"/>
          </a:xfrm>
          <a:prstGeom prst="rect">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pic>
        <p:nvPicPr>
          <p:cNvPr id="5" name="Picture 9" descr="Logo"/>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5954713"/>
            <a:ext cx="18065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95300" y="2286000"/>
            <a:ext cx="8153400" cy="1524000"/>
          </a:xfrm>
        </p:spPr>
        <p:txBody>
          <a:bodyPr>
            <a:normAutofit/>
          </a:bodyPr>
          <a:lstStyle>
            <a:lvl1pPr algn="ctr">
              <a:defRPr sz="3200" b="0"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495300" y="4267200"/>
            <a:ext cx="8153400" cy="749300"/>
          </a:xfrm>
        </p:spPr>
        <p:txBody>
          <a:bodyPr anchor="ct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0422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CA" dirty="0"/>
          </a:p>
        </p:txBody>
      </p:sp>
      <p:sp>
        <p:nvSpPr>
          <p:cNvPr id="3" name="Content Placeholder 2"/>
          <p:cNvSpPr>
            <a:spLocks noGrp="1"/>
          </p:cNvSpPr>
          <p:nvPr>
            <p:ph sz="half" idx="1"/>
          </p:nvPr>
        </p:nvSpPr>
        <p:spPr>
          <a:xfrm>
            <a:off x="457200" y="1600201"/>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4400" y="1600200"/>
            <a:ext cx="4114800" cy="434340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D19A09D3-403F-1246-A694-E93A038373F9}" type="slidenum">
              <a:rPr lang="en-US" altLang="en-US"/>
              <a:pPr>
                <a:defRPr/>
              </a:pPr>
              <a:t>‹#›</a:t>
            </a:fld>
            <a:endParaRPr lang="en-US" altLang="en-US"/>
          </a:p>
        </p:txBody>
      </p:sp>
    </p:spTree>
    <p:extLst>
      <p:ext uri="{BB962C8B-B14F-4D97-AF65-F5344CB8AC3E}">
        <p14:creationId xmlns:p14="http://schemas.microsoft.com/office/powerpoint/2010/main" val="133418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CA" dirty="0"/>
          </a:p>
        </p:txBody>
      </p:sp>
      <p:sp>
        <p:nvSpPr>
          <p:cNvPr id="4"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5C0E87B9-1EE9-F545-B9BB-509CBE9F0C41}" type="slidenum">
              <a:rPr lang="en-US" altLang="en-US"/>
              <a:pPr>
                <a:defRPr/>
              </a:pPr>
              <a:t>‹#›</a:t>
            </a:fld>
            <a:endParaRPr lang="en-US" altLang="en-US"/>
          </a:p>
        </p:txBody>
      </p:sp>
    </p:spTree>
    <p:extLst>
      <p:ext uri="{BB962C8B-B14F-4D97-AF65-F5344CB8AC3E}">
        <p14:creationId xmlns:p14="http://schemas.microsoft.com/office/powerpoint/2010/main" val="17434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No Logo">
    <p:spTree>
      <p:nvGrpSpPr>
        <p:cNvPr id="1" name=""/>
        <p:cNvGrpSpPr/>
        <p:nvPr/>
      </p:nvGrpSpPr>
      <p:grpSpPr>
        <a:xfrm>
          <a:off x="0" y="0"/>
          <a:ext cx="0" cy="0"/>
          <a:chOff x="0" y="0"/>
          <a:chExt cx="0" cy="0"/>
        </a:xfrm>
      </p:grpSpPr>
      <p:sp>
        <p:nvSpPr>
          <p:cNvPr id="3" name="Rectangle 2"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4" name="Title 3"/>
          <p:cNvSpPr>
            <a:spLocks noGrp="1"/>
          </p:cNvSpPr>
          <p:nvPr>
            <p:ph type="title"/>
          </p:nvPr>
        </p:nvSpPr>
        <p:spPr/>
        <p:txBody>
          <a:bodyPr/>
          <a:lstStyle/>
          <a:p>
            <a:r>
              <a:rPr lang="en-US"/>
              <a:t>Click to edit Master title style</a:t>
            </a:r>
            <a:endParaRPr lang="en-US" dirty="0"/>
          </a:p>
        </p:txBody>
      </p:sp>
      <p:sp>
        <p:nvSpPr>
          <p:cNvPr id="5"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459AD0B6-B138-FC4C-BE1A-93C389E947CE}" type="slidenum">
              <a:rPr lang="en-US" altLang="en-US"/>
              <a:pPr>
                <a:defRPr/>
              </a:pPr>
              <a:t>‹#›</a:t>
            </a:fld>
            <a:endParaRPr lang="en-US" altLang="en-US"/>
          </a:p>
        </p:txBody>
      </p:sp>
    </p:spTree>
    <p:extLst>
      <p:ext uri="{BB962C8B-B14F-4D97-AF65-F5344CB8AC3E}">
        <p14:creationId xmlns:p14="http://schemas.microsoft.com/office/powerpoint/2010/main" val="49282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231C82E7-28D6-7643-B5A0-983D798A0EB5}" type="slidenum">
              <a:rPr lang="en-US" altLang="en-US"/>
              <a:pPr>
                <a:defRPr/>
              </a:pPr>
              <a:t>‹#›</a:t>
            </a:fld>
            <a:endParaRPr lang="en-US" altLang="en-US"/>
          </a:p>
        </p:txBody>
      </p:sp>
    </p:spTree>
    <p:extLst>
      <p:ext uri="{BB962C8B-B14F-4D97-AF65-F5344CB8AC3E}">
        <p14:creationId xmlns:p14="http://schemas.microsoft.com/office/powerpoint/2010/main" val="5114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ed Bar No Logo">
    <p:spTree>
      <p:nvGrpSpPr>
        <p:cNvPr id="1" name=""/>
        <p:cNvGrpSpPr/>
        <p:nvPr/>
      </p:nvGrpSpPr>
      <p:grpSpPr>
        <a:xfrm>
          <a:off x="0" y="0"/>
          <a:ext cx="0" cy="0"/>
          <a:chOff x="0" y="0"/>
          <a:chExt cx="0" cy="0"/>
        </a:xfrm>
      </p:grpSpPr>
      <p:sp>
        <p:nvSpPr>
          <p:cNvPr id="2" name="Rectangle 1" descr="&quot;&quot;"/>
          <p:cNvSpPr/>
          <p:nvPr userDrawn="1"/>
        </p:nvSpPr>
        <p:spPr>
          <a:xfrm>
            <a:off x="0" y="0"/>
            <a:ext cx="314325" cy="6858000"/>
          </a:xfrm>
          <a:prstGeom prst="rect">
            <a:avLst/>
          </a:prstGeom>
          <a:solidFill>
            <a:srgbClr val="E31837"/>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
        <p:nvSpPr>
          <p:cNvPr id="3"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E8B5EA7E-1ED2-4A4C-B909-86E85316BEAA}" type="slidenum">
              <a:rPr lang="en-US" altLang="en-US"/>
              <a:pPr>
                <a:defRPr/>
              </a:pPr>
              <a:t>‹#›</a:t>
            </a:fld>
            <a:endParaRPr lang="en-US" altLang="en-US"/>
          </a:p>
        </p:txBody>
      </p:sp>
    </p:spTree>
    <p:extLst>
      <p:ext uri="{BB962C8B-B14F-4D97-AF65-F5344CB8AC3E}">
        <p14:creationId xmlns:p14="http://schemas.microsoft.com/office/powerpoint/2010/main" val="62754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Slide Number Placeholder 8"/>
          <p:cNvSpPr>
            <a:spLocks noGrp="1"/>
          </p:cNvSpPr>
          <p:nvPr>
            <p:ph type="sldNum" sz="quarter" idx="10"/>
          </p:nvPr>
        </p:nvSpPr>
        <p:spPr/>
        <p:txBody>
          <a:bodyPr/>
          <a:lstStyle>
            <a:lvl1pPr eaLnBrk="0" hangingPunct="0">
              <a:defRPr>
                <a:latin typeface="Times" charset="0"/>
                <a:ea typeface="ＭＳ Ｐゴシック" charset="-128"/>
              </a:defRPr>
            </a:lvl1pPr>
          </a:lstStyle>
          <a:p>
            <a:pPr>
              <a:defRPr/>
            </a:pPr>
            <a:fld id="{CE583F37-0C67-B14E-ACD9-ABA169294BA6}" type="slidenum">
              <a:rPr lang="en-US" altLang="en-US"/>
              <a:pPr>
                <a:defRPr/>
              </a:pPr>
              <a:t>‹#›</a:t>
            </a:fld>
            <a:endParaRPr lang="en-US" altLang="en-US"/>
          </a:p>
        </p:txBody>
      </p:sp>
    </p:spTree>
    <p:extLst>
      <p:ext uri="{BB962C8B-B14F-4D97-AF65-F5344CB8AC3E}">
        <p14:creationId xmlns:p14="http://schemas.microsoft.com/office/powerpoint/2010/main" val="91111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48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457200" y="6342063"/>
            <a:ext cx="457200" cy="3873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D47F4449-6720-314E-9738-D3B00CE9D326}" type="slidenum">
              <a:rPr lang="en-US" altLang="en-US"/>
              <a:pPr/>
              <a:t>‹#›</a:t>
            </a:fld>
            <a:endParaRPr lang="en-US" altLang="en-US"/>
          </a:p>
        </p:txBody>
      </p:sp>
      <p:sp>
        <p:nvSpPr>
          <p:cNvPr id="4" name="Date Placeholder 3"/>
          <p:cNvSpPr>
            <a:spLocks noGrp="1"/>
          </p:cNvSpPr>
          <p:nvPr>
            <p:ph type="dt" sz="half" idx="2"/>
          </p:nvPr>
        </p:nvSpPr>
        <p:spPr>
          <a:xfrm>
            <a:off x="990600" y="6364288"/>
            <a:ext cx="1524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CA" altLang="en-US"/>
          </a:p>
        </p:txBody>
      </p:sp>
      <p:sp>
        <p:nvSpPr>
          <p:cNvPr id="5" name="Footer Placeholder 4"/>
          <p:cNvSpPr>
            <a:spLocks noGrp="1"/>
          </p:cNvSpPr>
          <p:nvPr>
            <p:ph type="ftr" sz="quarter" idx="3"/>
          </p:nvPr>
        </p:nvSpPr>
        <p:spPr>
          <a:xfrm>
            <a:off x="3124200" y="6364288"/>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CA" altLang="en-US"/>
          </a:p>
        </p:txBody>
      </p:sp>
      <p:pic>
        <p:nvPicPr>
          <p:cNvPr id="1031"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6223000"/>
            <a:ext cx="406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descr="&quot;&quot;"/>
          <p:cNvSpPr/>
          <p:nvPr/>
        </p:nvSpPr>
        <p:spPr>
          <a:xfrm>
            <a:off x="0" y="0"/>
            <a:ext cx="314325" cy="6858000"/>
          </a:xfrm>
          <a:prstGeom prst="rect">
            <a:avLst/>
          </a:prstGeom>
          <a:solidFill>
            <a:schemeClr val="bg1">
              <a:lumMod val="85000"/>
            </a:schemeClr>
          </a:solidFill>
          <a:ln>
            <a:noFill/>
          </a:ln>
          <a:effectLst/>
        </p:spPr>
        <p:style>
          <a:lnRef idx="1">
            <a:schemeClr val="accent2"/>
          </a:lnRef>
          <a:fillRef idx="3">
            <a:schemeClr val="accent2"/>
          </a:fillRef>
          <a:effectRef idx="2">
            <a:schemeClr val="accent2"/>
          </a:effectRef>
          <a:fontRef idx="minor">
            <a:schemeClr val="lt1"/>
          </a:fontRef>
        </p:style>
        <p:txBody>
          <a:bodyPr anchor="ct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hf sldNum="0" hdr="0" ftr="0" dt="0"/>
  <p:txStyles>
    <p:titleStyle>
      <a:lvl1pPr algn="l" rtl="0" eaLnBrk="0" fontAlgn="base" hangingPunct="0">
        <a:spcBef>
          <a:spcPct val="0"/>
        </a:spcBef>
        <a:spcAft>
          <a:spcPct val="0"/>
        </a:spcAft>
        <a:defRPr sz="3200" kern="1200">
          <a:solidFill>
            <a:schemeClr val="tx1"/>
          </a:solidFill>
          <a:latin typeface="+mj-lt"/>
          <a:ea typeface="ＭＳ Ｐゴシック" charset="-128"/>
          <a:cs typeface="+mj-cs"/>
        </a:defRPr>
      </a:lvl1pPr>
      <a:lvl2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2pPr>
      <a:lvl3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3pPr>
      <a:lvl4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4pPr>
      <a:lvl5pPr algn="l" rtl="0" eaLnBrk="0" fontAlgn="base" hangingPunct="0">
        <a:spcBef>
          <a:spcPct val="0"/>
        </a:spcBef>
        <a:spcAft>
          <a:spcPct val="0"/>
        </a:spcAft>
        <a:defRPr sz="3200">
          <a:solidFill>
            <a:schemeClr val="tx1"/>
          </a:solidFill>
          <a:latin typeface="Arial" panose="020B0604020202020204" pitchFamily="34" charset="0"/>
          <a:ea typeface="ＭＳ Ｐゴシック" charset="-128"/>
        </a:defRPr>
      </a:lvl5pPr>
      <a:lvl6pPr marL="457200" algn="l" rtl="0" fontAlgn="base">
        <a:spcBef>
          <a:spcPct val="0"/>
        </a:spcBef>
        <a:spcAft>
          <a:spcPct val="0"/>
        </a:spcAft>
        <a:defRPr sz="3200">
          <a:solidFill>
            <a:schemeClr val="tx1"/>
          </a:solidFill>
          <a:latin typeface="Arial" panose="020B0604020202020204" pitchFamily="34" charset="0"/>
        </a:defRPr>
      </a:lvl6pPr>
      <a:lvl7pPr marL="914400" algn="l" rtl="0" fontAlgn="base">
        <a:spcBef>
          <a:spcPct val="0"/>
        </a:spcBef>
        <a:spcAft>
          <a:spcPct val="0"/>
        </a:spcAft>
        <a:defRPr sz="3200">
          <a:solidFill>
            <a:schemeClr val="tx1"/>
          </a:solidFill>
          <a:latin typeface="Arial" panose="020B0604020202020204" pitchFamily="34" charset="0"/>
        </a:defRPr>
      </a:lvl7pPr>
      <a:lvl8pPr marL="1371600" algn="l" rtl="0" fontAlgn="base">
        <a:spcBef>
          <a:spcPct val="0"/>
        </a:spcBef>
        <a:spcAft>
          <a:spcPct val="0"/>
        </a:spcAft>
        <a:defRPr sz="3200">
          <a:solidFill>
            <a:schemeClr val="tx1"/>
          </a:solidFill>
          <a:latin typeface="Arial" panose="020B0604020202020204" pitchFamily="34" charset="0"/>
        </a:defRPr>
      </a:lvl8pPr>
      <a:lvl9pPr marL="1828800" algn="l" rtl="0" fontAlgn="base">
        <a:spcBef>
          <a:spcPct val="0"/>
        </a:spcBef>
        <a:spcAft>
          <a:spcPct val="0"/>
        </a:spcAft>
        <a:defRPr sz="32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charset="0"/>
        <a:buChar char="o"/>
        <a:defRPr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escriptive_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attrek.com/statistics/measurement-scales.aspx?Tutorial=A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en.wikipedia.org/wiki/Descriptive_statistics" TargetMode="External"/><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www.kaggle.com/usdot/flight-delay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khanacademy.org/math/statistics-probability/summarizing-quantitative-data/box-whisker-plots/v/box-and-whisker-plot-exercise-exampl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kaggle.com/usdot/flight-delays" TargetMode="External"/><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khanacademy.org/math/statistics-probability/modeling-distributions-of-data/density-curve/v/density-curv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hyperlink" Target="https://www.kaggle.com/usdot/flight-delay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khanacademy.org/math/statistics-probability/describing-relationships-quantitative-data/scatterplots-and-correlation/v/correlation-coefficient-intuition-examples" TargetMode="External"/><Relationship Id="rId2" Type="http://schemas.openxmlformats.org/officeDocument/2006/relationships/hyperlink" Target="https://www.khanacademy.org/math/statistics-probability/describing-relationships-quantitative-data/introduction-to-scatterplots/v/constructing-scatter-plot"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Anscombe's_quartet"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Introduction to Big Data</a:t>
            </a:r>
            <a:br>
              <a:rPr lang="en-US" b="1" dirty="0"/>
            </a:br>
            <a:endParaRPr lang="en-US" dirty="0"/>
          </a:p>
        </p:txBody>
      </p:sp>
      <p:sp>
        <p:nvSpPr>
          <p:cNvPr id="5" name="Text Placeholder 4"/>
          <p:cNvSpPr>
            <a:spLocks noGrp="1"/>
          </p:cNvSpPr>
          <p:nvPr>
            <p:ph type="body" idx="1"/>
          </p:nvPr>
        </p:nvSpPr>
        <p:spPr>
          <a:xfrm>
            <a:off x="495300" y="4267200"/>
            <a:ext cx="8153400" cy="1106016"/>
          </a:xfrm>
        </p:spPr>
        <p:txBody>
          <a:bodyPr>
            <a:normAutofit/>
          </a:bodyPr>
          <a:lstStyle/>
          <a:p>
            <a:r>
              <a:rPr lang="en-US" b="1" dirty="0"/>
              <a:t>Data Exploration and Discovery</a:t>
            </a:r>
          </a:p>
        </p:txBody>
      </p:sp>
    </p:spTree>
    <p:extLst>
      <p:ext uri="{BB962C8B-B14F-4D97-AF65-F5344CB8AC3E}">
        <p14:creationId xmlns:p14="http://schemas.microsoft.com/office/powerpoint/2010/main" val="105069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61D9B30-3C31-43B7-A822-2DF1E35455AC}"/>
              </a:ext>
            </a:extLst>
          </p:cNvPr>
          <p:cNvSpPr>
            <a:spLocks noGrp="1" noChangeArrowheads="1"/>
          </p:cNvSpPr>
          <p:nvPr>
            <p:ph type="title"/>
          </p:nvPr>
        </p:nvSpPr>
        <p:spPr/>
        <p:txBody>
          <a:bodyPr/>
          <a:lstStyle/>
          <a:p>
            <a:pPr eaLnBrk="1" hangingPunct="1"/>
            <a:r>
              <a:rPr lang="en-US" altLang="he-IL"/>
              <a:t>EDA and Visualization</a:t>
            </a:r>
          </a:p>
        </p:txBody>
      </p:sp>
      <p:sp>
        <p:nvSpPr>
          <p:cNvPr id="4099" name="Rectangle 3">
            <a:extLst>
              <a:ext uri="{FF2B5EF4-FFF2-40B4-BE49-F238E27FC236}">
                <a16:creationId xmlns:a16="http://schemas.microsoft.com/office/drawing/2014/main" id="{6E2F5394-C3FA-4CF8-9AF5-E24BA864C2B8}"/>
              </a:ext>
            </a:extLst>
          </p:cNvPr>
          <p:cNvSpPr>
            <a:spLocks noGrp="1" noChangeArrowheads="1"/>
          </p:cNvSpPr>
          <p:nvPr>
            <p:ph idx="1"/>
          </p:nvPr>
        </p:nvSpPr>
        <p:spPr>
          <a:xfrm>
            <a:off x="685800" y="1143000"/>
            <a:ext cx="7772400" cy="5257800"/>
          </a:xfrm>
        </p:spPr>
        <p:txBody>
          <a:bodyPr/>
          <a:lstStyle/>
          <a:p>
            <a:pPr eaLnBrk="1" hangingPunct="1">
              <a:lnSpc>
                <a:spcPct val="90000"/>
              </a:lnSpc>
            </a:pPr>
            <a:r>
              <a:rPr lang="en-US" altLang="he-IL" sz="2400"/>
              <a:t>Exploratory Data Analysis (EDA) and Visualization are very important steps in any analysis task. </a:t>
            </a:r>
          </a:p>
          <a:p>
            <a:pPr eaLnBrk="1" hangingPunct="1">
              <a:lnSpc>
                <a:spcPct val="90000"/>
              </a:lnSpc>
            </a:pPr>
            <a:endParaRPr lang="en-US" altLang="he-IL" sz="2400"/>
          </a:p>
          <a:p>
            <a:pPr eaLnBrk="1" hangingPunct="1">
              <a:lnSpc>
                <a:spcPct val="90000"/>
              </a:lnSpc>
            </a:pPr>
            <a:r>
              <a:rPr lang="en-US" altLang="he-IL" sz="2400"/>
              <a:t>get to know your data!</a:t>
            </a:r>
          </a:p>
          <a:p>
            <a:pPr lvl="1" eaLnBrk="1" hangingPunct="1">
              <a:lnSpc>
                <a:spcPct val="90000"/>
              </a:lnSpc>
            </a:pPr>
            <a:r>
              <a:rPr lang="en-US" altLang="he-IL" sz="2000"/>
              <a:t>distributions (symmetric, normal, skewed)</a:t>
            </a:r>
          </a:p>
          <a:p>
            <a:pPr lvl="1" eaLnBrk="1" hangingPunct="1">
              <a:lnSpc>
                <a:spcPct val="90000"/>
              </a:lnSpc>
            </a:pPr>
            <a:r>
              <a:rPr lang="en-US" altLang="he-IL" sz="2000"/>
              <a:t>data quality problems</a:t>
            </a:r>
          </a:p>
          <a:p>
            <a:pPr lvl="1" eaLnBrk="1" hangingPunct="1">
              <a:lnSpc>
                <a:spcPct val="90000"/>
              </a:lnSpc>
            </a:pPr>
            <a:r>
              <a:rPr lang="en-US" altLang="he-IL" sz="2000"/>
              <a:t>outliers</a:t>
            </a:r>
          </a:p>
          <a:p>
            <a:pPr lvl="1" eaLnBrk="1" hangingPunct="1">
              <a:lnSpc>
                <a:spcPct val="90000"/>
              </a:lnSpc>
            </a:pPr>
            <a:r>
              <a:rPr lang="en-US" altLang="he-IL" sz="2000"/>
              <a:t>correlations and inter-relationships</a:t>
            </a:r>
          </a:p>
          <a:p>
            <a:pPr lvl="1" eaLnBrk="1" hangingPunct="1">
              <a:lnSpc>
                <a:spcPct val="90000"/>
              </a:lnSpc>
            </a:pPr>
            <a:r>
              <a:rPr lang="en-US" altLang="he-IL" sz="2000"/>
              <a:t>subsets of interest</a:t>
            </a:r>
          </a:p>
          <a:p>
            <a:pPr lvl="1" eaLnBrk="1" hangingPunct="1">
              <a:lnSpc>
                <a:spcPct val="90000"/>
              </a:lnSpc>
            </a:pPr>
            <a:r>
              <a:rPr lang="en-US" altLang="he-IL" sz="2000"/>
              <a:t>suggest functional relationships</a:t>
            </a:r>
          </a:p>
          <a:p>
            <a:pPr eaLnBrk="1" hangingPunct="1">
              <a:lnSpc>
                <a:spcPct val="90000"/>
              </a:lnSpc>
            </a:pPr>
            <a:endParaRPr lang="en-US" altLang="he-IL" sz="2400"/>
          </a:p>
          <a:p>
            <a:pPr eaLnBrk="1" hangingPunct="1">
              <a:lnSpc>
                <a:spcPct val="90000"/>
              </a:lnSpc>
            </a:pPr>
            <a:r>
              <a:rPr lang="en-US" altLang="he-IL" sz="2400"/>
              <a:t>Sometimes EDA or viz might be the goal!</a:t>
            </a:r>
          </a:p>
          <a:p>
            <a:pPr lvl="1" eaLnBrk="1" hangingPunct="1">
              <a:lnSpc>
                <a:spcPct val="90000"/>
              </a:lnSpc>
              <a:buFontTx/>
              <a:buNone/>
            </a:pPr>
            <a:endParaRPr lang="en-US" altLang="he-IL" sz="2000"/>
          </a:p>
        </p:txBody>
      </p:sp>
      <p:sp>
        <p:nvSpPr>
          <p:cNvPr id="4100" name="Slide Number Placeholder 4">
            <a:extLst>
              <a:ext uri="{FF2B5EF4-FFF2-40B4-BE49-F238E27FC236}">
                <a16:creationId xmlns:a16="http://schemas.microsoft.com/office/drawing/2014/main" id="{19994FDE-0BA3-4424-B9D5-D9F9787CE9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579B6C6F-B023-450C-B0CA-7E6B118A78A1}" type="slidenum">
              <a:rPr lang="en-US" altLang="he-IL" sz="1400">
                <a:latin typeface="Times" panose="02020603050405020304" pitchFamily="18" charset="0"/>
              </a:rPr>
              <a:pPr>
                <a:spcBef>
                  <a:spcPct val="0"/>
                </a:spcBef>
                <a:buFontTx/>
                <a:buNone/>
              </a:pPr>
              <a:t>10</a:t>
            </a:fld>
            <a:endParaRPr lang="en-US" altLang="he-IL" sz="1400">
              <a:latin typeface="Times" panose="02020603050405020304" pitchFamily="18" charset="0"/>
            </a:endParaRPr>
          </a:p>
        </p:txBody>
      </p:sp>
    </p:spTree>
    <p:extLst>
      <p:ext uri="{BB962C8B-B14F-4D97-AF65-F5344CB8AC3E}">
        <p14:creationId xmlns:p14="http://schemas.microsoft.com/office/powerpoint/2010/main" val="322815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a:extLst>
              <a:ext uri="{FF2B5EF4-FFF2-40B4-BE49-F238E27FC236}">
                <a16:creationId xmlns:a16="http://schemas.microsoft.com/office/drawing/2014/main" id="{CD427C0D-74D3-43F0-B03C-96AD45A50CA1}"/>
              </a:ext>
            </a:extLst>
          </p:cNvPr>
          <p:cNvSpPr>
            <a:spLocks noGrp="1"/>
          </p:cNvSpPr>
          <p:nvPr>
            <p:ph type="title"/>
          </p:nvPr>
        </p:nvSpPr>
        <p:spPr/>
        <p:txBody>
          <a:bodyPr/>
          <a:lstStyle/>
          <a:p>
            <a:r>
              <a:rPr lang="en-US" altLang="he-IL" dirty="0"/>
              <a:t>Data Visualization</a:t>
            </a:r>
            <a:endParaRPr lang="he-IL" altLang="he-IL" dirty="0"/>
          </a:p>
        </p:txBody>
      </p:sp>
      <p:sp>
        <p:nvSpPr>
          <p:cNvPr id="5124" name="Slide Number Placeholder 3">
            <a:extLst>
              <a:ext uri="{FF2B5EF4-FFF2-40B4-BE49-F238E27FC236}">
                <a16:creationId xmlns:a16="http://schemas.microsoft.com/office/drawing/2014/main" id="{A359DAED-9034-45C2-9100-FDB4462E9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00695488-D534-4FDA-8AB3-244A4F61F028}" type="slidenum">
              <a:rPr lang="en-US" altLang="he-IL" sz="1400">
                <a:latin typeface="Times" panose="02020603050405020304" pitchFamily="18" charset="0"/>
              </a:rPr>
              <a:pPr>
                <a:spcBef>
                  <a:spcPct val="0"/>
                </a:spcBef>
                <a:buFontTx/>
                <a:buNone/>
              </a:pPr>
              <a:t>11</a:t>
            </a:fld>
            <a:endParaRPr lang="en-US" altLang="he-IL" sz="1400">
              <a:latin typeface="Times" panose="02020603050405020304" pitchFamily="18" charset="0"/>
            </a:endParaRPr>
          </a:p>
        </p:txBody>
      </p:sp>
      <p:pic>
        <p:nvPicPr>
          <p:cNvPr id="2" name="Picture 1">
            <a:extLst>
              <a:ext uri="{FF2B5EF4-FFF2-40B4-BE49-F238E27FC236}">
                <a16:creationId xmlns:a16="http://schemas.microsoft.com/office/drawing/2014/main" id="{1E32A204-5938-4F80-8A5F-BFA7BE61D0FD}"/>
              </a:ext>
            </a:extLst>
          </p:cNvPr>
          <p:cNvPicPr>
            <a:picLocks noChangeAspect="1"/>
          </p:cNvPicPr>
          <p:nvPr/>
        </p:nvPicPr>
        <p:blipFill>
          <a:blip r:embed="rId3"/>
          <a:stretch>
            <a:fillRect/>
          </a:stretch>
        </p:blipFill>
        <p:spPr>
          <a:xfrm>
            <a:off x="305402" y="0"/>
            <a:ext cx="8803102" cy="6858000"/>
          </a:xfrm>
          <a:prstGeom prst="rect">
            <a:avLst/>
          </a:prstGeom>
        </p:spPr>
      </p:pic>
    </p:spTree>
    <p:extLst>
      <p:ext uri="{BB962C8B-B14F-4D97-AF65-F5344CB8AC3E}">
        <p14:creationId xmlns:p14="http://schemas.microsoft.com/office/powerpoint/2010/main" val="42290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238E2D8-EA32-47B0-BF3D-F4F9324029F9}"/>
              </a:ext>
            </a:extLst>
          </p:cNvPr>
          <p:cNvSpPr>
            <a:spLocks noGrp="1" noChangeArrowheads="1"/>
          </p:cNvSpPr>
          <p:nvPr>
            <p:ph type="title"/>
          </p:nvPr>
        </p:nvSpPr>
        <p:spPr/>
        <p:txBody>
          <a:bodyPr/>
          <a:lstStyle/>
          <a:p>
            <a:pPr eaLnBrk="1" hangingPunct="1"/>
            <a:r>
              <a:rPr lang="en-US" altLang="he-IL"/>
              <a:t>Exploratory Data Analysis (EDA)</a:t>
            </a:r>
          </a:p>
        </p:txBody>
      </p:sp>
      <p:sp>
        <p:nvSpPr>
          <p:cNvPr id="6147" name="Rectangle 3">
            <a:extLst>
              <a:ext uri="{FF2B5EF4-FFF2-40B4-BE49-F238E27FC236}">
                <a16:creationId xmlns:a16="http://schemas.microsoft.com/office/drawing/2014/main" id="{A0C0BE38-E791-4F4A-A3AB-FA24ACADA7A0}"/>
              </a:ext>
            </a:extLst>
          </p:cNvPr>
          <p:cNvSpPr>
            <a:spLocks noGrp="1" noChangeArrowheads="1"/>
          </p:cNvSpPr>
          <p:nvPr>
            <p:ph idx="1"/>
          </p:nvPr>
        </p:nvSpPr>
        <p:spPr>
          <a:xfrm>
            <a:off x="685800" y="1219200"/>
            <a:ext cx="7772400" cy="4876800"/>
          </a:xfrm>
        </p:spPr>
        <p:txBody>
          <a:bodyPr/>
          <a:lstStyle/>
          <a:p>
            <a:pPr eaLnBrk="1" hangingPunct="1">
              <a:lnSpc>
                <a:spcPct val="90000"/>
              </a:lnSpc>
            </a:pPr>
            <a:r>
              <a:rPr lang="en-US" altLang="he-IL" sz="2000"/>
              <a:t>Goal:  get a general sense of the data  </a:t>
            </a:r>
          </a:p>
          <a:p>
            <a:pPr lvl="1" eaLnBrk="1" hangingPunct="1">
              <a:lnSpc>
                <a:spcPct val="90000"/>
              </a:lnSpc>
            </a:pPr>
            <a:r>
              <a:rPr lang="en-US" altLang="he-IL" sz="1800"/>
              <a:t>means, medians, quantiles, histograms, boxplots</a:t>
            </a:r>
          </a:p>
          <a:p>
            <a:pPr lvl="1" eaLnBrk="1" hangingPunct="1">
              <a:lnSpc>
                <a:spcPct val="90000"/>
              </a:lnSpc>
              <a:buFontTx/>
              <a:buChar char="•"/>
            </a:pPr>
            <a:r>
              <a:rPr lang="en-US" altLang="he-IL" sz="2000"/>
              <a:t>You should always look at every variable - you will learn something!</a:t>
            </a:r>
          </a:p>
          <a:p>
            <a:pPr eaLnBrk="1" hangingPunct="1">
              <a:lnSpc>
                <a:spcPct val="90000"/>
              </a:lnSpc>
            </a:pPr>
            <a:r>
              <a:rPr lang="en-US" altLang="he-IL" sz="2000"/>
              <a:t>data-driven (model-free)</a:t>
            </a:r>
          </a:p>
          <a:p>
            <a:pPr eaLnBrk="1" hangingPunct="1">
              <a:lnSpc>
                <a:spcPct val="90000"/>
              </a:lnSpc>
            </a:pPr>
            <a:r>
              <a:rPr lang="en-US" altLang="he-IL" sz="2000"/>
              <a:t>Think interactive and visual</a:t>
            </a:r>
          </a:p>
          <a:p>
            <a:pPr lvl="1" eaLnBrk="1" hangingPunct="1">
              <a:lnSpc>
                <a:spcPct val="90000"/>
              </a:lnSpc>
            </a:pPr>
            <a:r>
              <a:rPr lang="en-US" altLang="he-IL" sz="1800"/>
              <a:t>Humans are the best pattern recognizers</a:t>
            </a:r>
          </a:p>
          <a:p>
            <a:pPr lvl="1" eaLnBrk="1" hangingPunct="1">
              <a:lnSpc>
                <a:spcPct val="90000"/>
              </a:lnSpc>
            </a:pPr>
            <a:r>
              <a:rPr lang="en-US" altLang="he-IL" sz="1800"/>
              <a:t> You can use more than 2 dimensions!</a:t>
            </a:r>
          </a:p>
          <a:p>
            <a:pPr lvl="2" eaLnBrk="1" hangingPunct="1">
              <a:lnSpc>
                <a:spcPct val="90000"/>
              </a:lnSpc>
            </a:pPr>
            <a:r>
              <a:rPr lang="en-US" altLang="he-IL" sz="1800"/>
              <a:t>x,y,z, space, color, time….</a:t>
            </a:r>
          </a:p>
          <a:p>
            <a:pPr lvl="2" eaLnBrk="1" hangingPunct="1">
              <a:lnSpc>
                <a:spcPct val="90000"/>
              </a:lnSpc>
            </a:pPr>
            <a:endParaRPr lang="en-US" altLang="he-IL" sz="1800"/>
          </a:p>
          <a:p>
            <a:pPr eaLnBrk="1" hangingPunct="1">
              <a:lnSpc>
                <a:spcPct val="90000"/>
              </a:lnSpc>
            </a:pPr>
            <a:r>
              <a:rPr lang="en-US" altLang="he-IL" sz="2000"/>
              <a:t>Especially useful in early stages of data mining</a:t>
            </a:r>
          </a:p>
          <a:p>
            <a:pPr lvl="1" eaLnBrk="1" hangingPunct="1">
              <a:lnSpc>
                <a:spcPct val="90000"/>
              </a:lnSpc>
            </a:pPr>
            <a:r>
              <a:rPr lang="en-US" altLang="he-IL" sz="1800"/>
              <a:t>detect outliers     (e.g. assess data quality)</a:t>
            </a:r>
          </a:p>
          <a:p>
            <a:pPr lvl="1" eaLnBrk="1" hangingPunct="1">
              <a:lnSpc>
                <a:spcPct val="90000"/>
              </a:lnSpc>
            </a:pPr>
            <a:r>
              <a:rPr lang="en-US" altLang="he-IL" sz="1800"/>
              <a:t>test assumptions (e.g. normal distributions or skewed?)</a:t>
            </a:r>
          </a:p>
          <a:p>
            <a:pPr lvl="1" eaLnBrk="1" hangingPunct="1">
              <a:lnSpc>
                <a:spcPct val="90000"/>
              </a:lnSpc>
            </a:pPr>
            <a:r>
              <a:rPr lang="en-US" altLang="he-IL" sz="1800"/>
              <a:t>identify useful raw data &amp; transforms (e.g. log(x))</a:t>
            </a:r>
          </a:p>
          <a:p>
            <a:pPr eaLnBrk="1" hangingPunct="1">
              <a:lnSpc>
                <a:spcPct val="90000"/>
              </a:lnSpc>
            </a:pPr>
            <a:endParaRPr lang="en-US" altLang="he-IL" sz="2400" i="1"/>
          </a:p>
          <a:p>
            <a:pPr eaLnBrk="1" hangingPunct="1">
              <a:lnSpc>
                <a:spcPct val="90000"/>
              </a:lnSpc>
            </a:pPr>
            <a:r>
              <a:rPr lang="en-US" altLang="he-IL" sz="2000"/>
              <a:t>Bottom line: it is always well worth looking at your data!</a:t>
            </a:r>
          </a:p>
        </p:txBody>
      </p:sp>
      <p:sp>
        <p:nvSpPr>
          <p:cNvPr id="6148" name="Slide Number Placeholder 4">
            <a:extLst>
              <a:ext uri="{FF2B5EF4-FFF2-40B4-BE49-F238E27FC236}">
                <a16:creationId xmlns:a16="http://schemas.microsoft.com/office/drawing/2014/main" id="{E2D0B4DA-67B1-4209-8AD3-3FBFE05A5A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A8048878-CA2C-412A-8261-BF31DCF5E1E1}" type="slidenum">
              <a:rPr lang="en-US" altLang="he-IL" sz="1400">
                <a:latin typeface="Times" panose="02020603050405020304" pitchFamily="18" charset="0"/>
              </a:rPr>
              <a:pPr>
                <a:spcBef>
                  <a:spcPct val="0"/>
                </a:spcBef>
                <a:buFontTx/>
                <a:buNone/>
              </a:pPr>
              <a:t>12</a:t>
            </a:fld>
            <a:endParaRPr lang="en-US" altLang="he-IL" sz="1400">
              <a:latin typeface="Times" panose="02020603050405020304" pitchFamily="18" charset="0"/>
            </a:endParaRPr>
          </a:p>
        </p:txBody>
      </p:sp>
      <p:pic>
        <p:nvPicPr>
          <p:cNvPr id="6" name="Picture 4">
            <a:extLst>
              <a:ext uri="{FF2B5EF4-FFF2-40B4-BE49-F238E27FC236}">
                <a16:creationId xmlns:a16="http://schemas.microsoft.com/office/drawing/2014/main" id="{1A43D2C6-446A-4CF3-83FA-5F9FAAD9C51C}"/>
              </a:ext>
            </a:extLst>
          </p:cNvPr>
          <p:cNvPicPr>
            <a:picLocks noChangeAspect="1" noChangeArrowheads="1"/>
          </p:cNvPicPr>
          <p:nvPr/>
        </p:nvPicPr>
        <p:blipFill>
          <a:blip r:embed="rId3"/>
          <a:srcRect/>
          <a:stretch>
            <a:fillRect/>
          </a:stretch>
        </p:blipFill>
        <p:spPr bwMode="auto">
          <a:xfrm>
            <a:off x="6324600" y="2971800"/>
            <a:ext cx="2540000" cy="977900"/>
          </a:xfrm>
          <a:prstGeom prst="rect">
            <a:avLst/>
          </a:prstGeom>
          <a:noFill/>
          <a:ln w="9525">
            <a:noFill/>
            <a:miter lim="800000"/>
            <a:headEnd/>
            <a:tailEnd/>
          </a:ln>
          <a:effectLst>
            <a:glow rad="63500">
              <a:schemeClr val="accent2">
                <a:alpha val="75000"/>
              </a:schemeClr>
            </a:glow>
          </a:effectLst>
        </p:spPr>
      </p:pic>
    </p:spTree>
    <p:extLst>
      <p:ext uri="{BB962C8B-B14F-4D97-AF65-F5344CB8AC3E}">
        <p14:creationId xmlns:p14="http://schemas.microsoft.com/office/powerpoint/2010/main" val="261757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425980" y="1133516"/>
            <a:ext cx="8382000" cy="4343400"/>
          </a:xfrm>
        </p:spPr>
        <p:txBody>
          <a:bodyPr/>
          <a:lstStyle/>
          <a:p>
            <a:pPr marL="0" indent="0">
              <a:buNone/>
            </a:pPr>
            <a:r>
              <a:rPr lang="en-US" sz="1800" dirty="0">
                <a:latin typeface="Times New Roman"/>
                <a:cs typeface="Times New Roman"/>
              </a:rPr>
              <a:t>Measuring Central Tendency</a:t>
            </a:r>
          </a:p>
        </p:txBody>
      </p:sp>
      <p:sp>
        <p:nvSpPr>
          <p:cNvPr id="37" name="Rectangle 36">
            <a:extLst>
              <a:ext uri="{FF2B5EF4-FFF2-40B4-BE49-F238E27FC236}">
                <a16:creationId xmlns:a16="http://schemas.microsoft.com/office/drawing/2014/main" id="{15E41EEB-858C-49E9-BCDF-2F9F2BB01916}"/>
              </a:ext>
            </a:extLst>
          </p:cNvPr>
          <p:cNvSpPr/>
          <p:nvPr/>
        </p:nvSpPr>
        <p:spPr>
          <a:xfrm>
            <a:off x="521652" y="1628800"/>
            <a:ext cx="8514844" cy="3139321"/>
          </a:xfrm>
          <a:prstGeom prst="rect">
            <a:avLst/>
          </a:prstGeom>
        </p:spPr>
        <p:txBody>
          <a:bodyPr wrap="square">
            <a:spAutoFit/>
          </a:bodyPr>
          <a:lstStyle/>
          <a:p>
            <a:r>
              <a:rPr lang="en-US" b="1" dirty="0">
                <a:solidFill>
                  <a:srgbClr val="21242C"/>
                </a:solidFill>
                <a:latin typeface="inherit"/>
              </a:rPr>
              <a:t>Mean, median, and mode</a:t>
            </a:r>
          </a:p>
          <a:p>
            <a:r>
              <a:rPr lang="en-US" dirty="0">
                <a:solidFill>
                  <a:srgbClr val="21242C"/>
                </a:solidFill>
                <a:latin typeface="inherit"/>
              </a:rPr>
              <a:t>Mean, median, and mode are different measures of center in a numerical data set. They each try to summarize a dataset with a single number to represent a "typical" data point from the dataset.</a:t>
            </a:r>
          </a:p>
          <a:p>
            <a:endParaRPr lang="en-US" dirty="0">
              <a:solidFill>
                <a:srgbClr val="21242C"/>
              </a:solidFill>
              <a:latin typeface="inherit"/>
            </a:endParaRPr>
          </a:p>
          <a:p>
            <a:r>
              <a:rPr lang="en-US" b="1" dirty="0">
                <a:solidFill>
                  <a:srgbClr val="21242C"/>
                </a:solidFill>
                <a:latin typeface="inherit"/>
              </a:rPr>
              <a:t>Mean:</a:t>
            </a:r>
            <a:r>
              <a:rPr lang="en-US" dirty="0">
                <a:solidFill>
                  <a:srgbClr val="21242C"/>
                </a:solidFill>
                <a:latin typeface="inherit"/>
              </a:rPr>
              <a:t> The "average" number; found by adding all data points and dividing by the number of data points.</a:t>
            </a:r>
          </a:p>
          <a:p>
            <a:r>
              <a:rPr lang="en-US" b="1" dirty="0">
                <a:solidFill>
                  <a:srgbClr val="21242C"/>
                </a:solidFill>
                <a:latin typeface="inherit"/>
              </a:rPr>
              <a:t>Median:</a:t>
            </a:r>
            <a:r>
              <a:rPr lang="en-US" dirty="0">
                <a:solidFill>
                  <a:srgbClr val="21242C"/>
                </a:solidFill>
                <a:latin typeface="inherit"/>
              </a:rPr>
              <a:t> The middle number; found by ordering all data points and picking out the one in the middle (or if there are two middle numbers, taking the mean of those two numbers).</a:t>
            </a:r>
          </a:p>
          <a:p>
            <a:r>
              <a:rPr lang="en-US" b="1" dirty="0">
                <a:solidFill>
                  <a:srgbClr val="21242C"/>
                </a:solidFill>
                <a:latin typeface="inherit"/>
              </a:rPr>
              <a:t>Mode:</a:t>
            </a:r>
            <a:r>
              <a:rPr lang="en-US" dirty="0">
                <a:solidFill>
                  <a:srgbClr val="21242C"/>
                </a:solidFill>
                <a:latin typeface="inherit"/>
              </a:rPr>
              <a:t> The most frequent number—that is, the number that occurs the highest number of times.</a:t>
            </a:r>
          </a:p>
        </p:txBody>
      </p:sp>
    </p:spTree>
    <p:extLst>
      <p:ext uri="{BB962C8B-B14F-4D97-AF65-F5344CB8AC3E}">
        <p14:creationId xmlns:p14="http://schemas.microsoft.com/office/powerpoint/2010/main" val="138010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Measuring Spread</a:t>
            </a:r>
          </a:p>
          <a:p>
            <a:r>
              <a:rPr lang="en-US" sz="1600" dirty="0">
                <a:latin typeface="Times New Roman"/>
                <a:cs typeface="Times New Roman"/>
              </a:rPr>
              <a:t>Variance</a:t>
            </a:r>
          </a:p>
          <a:p>
            <a:r>
              <a:rPr lang="en-US" sz="1600" dirty="0">
                <a:latin typeface="Times New Roman"/>
                <a:cs typeface="Times New Roman"/>
              </a:rPr>
              <a:t>Standard Deviation</a:t>
            </a:r>
          </a:p>
          <a:p>
            <a:r>
              <a:rPr lang="en-US" sz="1600" dirty="0">
                <a:latin typeface="Times New Roman"/>
                <a:cs typeface="Times New Roman"/>
              </a:rPr>
              <a:t>Inter Quartile Range</a:t>
            </a:r>
          </a:p>
          <a:p>
            <a:endParaRPr lang="en-US" sz="1600" dirty="0">
              <a:latin typeface="Times New Roman"/>
              <a:cs typeface="Times New Roman"/>
            </a:endParaRPr>
          </a:p>
          <a:p>
            <a:pPr marL="0" indent="0">
              <a:buNone/>
            </a:pPr>
            <a:r>
              <a:rPr lang="en-US" sz="1600" dirty="0">
                <a:latin typeface="Times New Roman"/>
                <a:cs typeface="Times New Roman"/>
              </a:rPr>
              <a:t>If the data distribution is symmetrical all three of these statistics have the same value and any of these statistics can be used to describe the central tendency.  The mean is most commonly used for this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If the data distribution is skewed or unbalanced to the left or to the right, then the median is used to describe the central tendency. </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600" dirty="0">
              <a:latin typeface="Times New Roman"/>
              <a:cs typeface="Times New Roman"/>
            </a:endParaRPr>
          </a:p>
          <a:p>
            <a:pPr marL="0" indent="0">
              <a:buNone/>
            </a:pPr>
            <a:r>
              <a:rPr lang="en-US" sz="1600" dirty="0">
                <a:latin typeface="Times New Roman"/>
                <a:cs typeface="Times New Roman"/>
                <a:hlinkClick r:id="rId2"/>
              </a:rPr>
              <a:t>https://en.wikipedia.org/wiki/Descriptive_statistics</a:t>
            </a:r>
            <a:endParaRPr lang="en-US" sz="1600" dirty="0">
              <a:latin typeface="Times New Roman"/>
              <a:cs typeface="Times New Roman"/>
            </a:endParaRPr>
          </a:p>
          <a:p>
            <a:pPr marL="0" indent="0">
              <a:buNone/>
            </a:pPr>
            <a:endParaRPr lang="en-US" sz="1600" dirty="0">
              <a:latin typeface="Times New Roman"/>
              <a:cs typeface="Times New Roman"/>
            </a:endParaRPr>
          </a:p>
        </p:txBody>
      </p:sp>
    </p:spTree>
    <p:extLst>
      <p:ext uri="{BB962C8B-B14F-4D97-AF65-F5344CB8AC3E}">
        <p14:creationId xmlns:p14="http://schemas.microsoft.com/office/powerpoint/2010/main" val="54499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071B801-1A64-46AF-83C6-50D0E5BBBFB9}"/>
              </a:ext>
            </a:extLst>
          </p:cNvPr>
          <p:cNvSpPr>
            <a:spLocks noGrp="1" noChangeArrowheads="1"/>
          </p:cNvSpPr>
          <p:nvPr>
            <p:ph type="title"/>
          </p:nvPr>
        </p:nvSpPr>
        <p:spPr>
          <a:xfrm>
            <a:off x="323528" y="-27384"/>
            <a:ext cx="8382000" cy="1143000"/>
          </a:xfrm>
        </p:spPr>
        <p:txBody>
          <a:bodyPr/>
          <a:lstStyle/>
          <a:p>
            <a:pPr eaLnBrk="1" hangingPunct="1"/>
            <a:r>
              <a:rPr lang="en-US" altLang="he-IL" dirty="0"/>
              <a:t>Summary Statistics</a:t>
            </a:r>
          </a:p>
        </p:txBody>
      </p:sp>
      <p:sp>
        <p:nvSpPr>
          <p:cNvPr id="7171" name="Rectangle 3">
            <a:extLst>
              <a:ext uri="{FF2B5EF4-FFF2-40B4-BE49-F238E27FC236}">
                <a16:creationId xmlns:a16="http://schemas.microsoft.com/office/drawing/2014/main" id="{8094ACDA-8CF0-4362-A64D-98C44CFADBF4}"/>
              </a:ext>
            </a:extLst>
          </p:cNvPr>
          <p:cNvSpPr>
            <a:spLocks noGrp="1" noChangeArrowheads="1"/>
          </p:cNvSpPr>
          <p:nvPr>
            <p:ph idx="1"/>
          </p:nvPr>
        </p:nvSpPr>
        <p:spPr>
          <a:xfrm>
            <a:off x="611188" y="836613"/>
            <a:ext cx="7772400" cy="5761037"/>
          </a:xfrm>
        </p:spPr>
        <p:txBody>
          <a:bodyPr/>
          <a:lstStyle/>
          <a:p>
            <a:pPr eaLnBrk="1" hangingPunct="1">
              <a:lnSpc>
                <a:spcPct val="90000"/>
              </a:lnSpc>
            </a:pPr>
            <a:r>
              <a:rPr lang="en-US" altLang="he-IL" sz="2400" i="1" dirty="0"/>
              <a:t>not</a:t>
            </a:r>
            <a:r>
              <a:rPr lang="en-US" altLang="he-IL" sz="2400" dirty="0"/>
              <a:t> visual</a:t>
            </a:r>
          </a:p>
          <a:p>
            <a:pPr eaLnBrk="1" hangingPunct="1">
              <a:lnSpc>
                <a:spcPct val="90000"/>
              </a:lnSpc>
            </a:pPr>
            <a:r>
              <a:rPr lang="en-US" altLang="he-IL" sz="2400" dirty="0"/>
              <a:t>sample statistics of data X   </a:t>
            </a:r>
          </a:p>
          <a:p>
            <a:pPr lvl="1" eaLnBrk="1" hangingPunct="1">
              <a:lnSpc>
                <a:spcPct val="90000"/>
              </a:lnSpc>
            </a:pPr>
            <a:r>
              <a:rPr lang="en-US" altLang="he-IL" sz="2000" dirty="0"/>
              <a:t>mean:   </a:t>
            </a:r>
            <a:r>
              <a:rPr lang="en-US" altLang="he-IL" sz="2000" dirty="0">
                <a:sym typeface="Symbol" panose="05050102010706020507" pitchFamily="18" charset="2"/>
              </a:rPr>
              <a:t> =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n                    </a:t>
            </a:r>
          </a:p>
          <a:p>
            <a:pPr lvl="1" eaLnBrk="1" hangingPunct="1">
              <a:lnSpc>
                <a:spcPct val="90000"/>
              </a:lnSpc>
            </a:pPr>
            <a:r>
              <a:rPr lang="en-US" altLang="he-IL" sz="2000" dirty="0">
                <a:sym typeface="Symbol" panose="05050102010706020507" pitchFamily="18" charset="2"/>
              </a:rPr>
              <a:t>mode: most common value in X</a:t>
            </a:r>
          </a:p>
          <a:p>
            <a:pPr lvl="1" eaLnBrk="1" hangingPunct="1">
              <a:lnSpc>
                <a:spcPct val="90000"/>
              </a:lnSpc>
            </a:pPr>
            <a:r>
              <a:rPr lang="en-US" altLang="he-IL" sz="2000" dirty="0">
                <a:sym typeface="Symbol" panose="05050102010706020507" pitchFamily="18" charset="2"/>
              </a:rPr>
              <a:t>median: </a:t>
            </a:r>
            <a:r>
              <a:rPr lang="en-US" altLang="he-IL" sz="2000" b="1" dirty="0">
                <a:sym typeface="Symbol" panose="05050102010706020507" pitchFamily="18" charset="2"/>
              </a:rPr>
              <a:t>X</a:t>
            </a:r>
            <a:r>
              <a:rPr lang="en-US" altLang="he-IL" sz="2000" dirty="0">
                <a:sym typeface="Symbol" panose="05050102010706020507" pitchFamily="18" charset="2"/>
              </a:rPr>
              <a:t>=sort(X), median = </a:t>
            </a:r>
            <a:r>
              <a:rPr lang="en-US" altLang="he-IL" sz="2000" b="1" dirty="0" err="1">
                <a:sym typeface="Symbol" panose="05050102010706020507" pitchFamily="18" charset="2"/>
              </a:rPr>
              <a:t>X</a:t>
            </a:r>
            <a:r>
              <a:rPr lang="en-US" altLang="he-IL" sz="2000" baseline="-25000" dirty="0" err="1">
                <a:sym typeface="Symbol" panose="05050102010706020507" pitchFamily="18" charset="2"/>
              </a:rPr>
              <a:t>n</a:t>
            </a:r>
            <a:r>
              <a:rPr lang="en-US" altLang="he-IL" sz="2000" baseline="-25000" dirty="0">
                <a:sym typeface="Symbol" panose="05050102010706020507" pitchFamily="18" charset="2"/>
              </a:rPr>
              <a:t>/2</a:t>
            </a:r>
            <a:r>
              <a:rPr lang="en-US" altLang="he-IL" sz="2000" dirty="0">
                <a:sym typeface="Symbol" panose="05050102010706020507" pitchFamily="18" charset="2"/>
              </a:rPr>
              <a:t> (half below, half above)</a:t>
            </a:r>
          </a:p>
          <a:p>
            <a:pPr lvl="1" eaLnBrk="1" hangingPunct="1">
              <a:lnSpc>
                <a:spcPct val="90000"/>
              </a:lnSpc>
            </a:pPr>
            <a:r>
              <a:rPr lang="en-US" altLang="he-IL" sz="2000" dirty="0">
                <a:sym typeface="Symbol" panose="05050102010706020507" pitchFamily="18" charset="2"/>
              </a:rPr>
              <a:t>quartiles of sorted </a:t>
            </a:r>
            <a:r>
              <a:rPr lang="en-US" altLang="he-IL" sz="2000" b="1" dirty="0">
                <a:sym typeface="Symbol" panose="05050102010706020507" pitchFamily="18" charset="2"/>
              </a:rPr>
              <a:t>X</a:t>
            </a:r>
            <a:r>
              <a:rPr lang="en-US" altLang="he-IL" sz="2000" dirty="0">
                <a:sym typeface="Symbol" panose="05050102010706020507" pitchFamily="18" charset="2"/>
              </a:rPr>
              <a:t>: Q1 value = </a:t>
            </a:r>
            <a:r>
              <a:rPr lang="en-US" altLang="he-IL" sz="2000" b="1" dirty="0">
                <a:sym typeface="Symbol" panose="05050102010706020507" pitchFamily="18" charset="2"/>
              </a:rPr>
              <a:t>X</a:t>
            </a:r>
            <a:r>
              <a:rPr lang="en-US" altLang="he-IL" sz="2000" baseline="-25000" dirty="0">
                <a:sym typeface="Symbol" panose="05050102010706020507" pitchFamily="18" charset="2"/>
              </a:rPr>
              <a:t>0.25n</a:t>
            </a:r>
            <a:r>
              <a:rPr lang="en-US" altLang="he-IL" sz="2000" dirty="0">
                <a:sym typeface="Symbol" panose="05050102010706020507" pitchFamily="18" charset="2"/>
              </a:rPr>
              <a:t> , Q3 value = </a:t>
            </a:r>
            <a:r>
              <a:rPr lang="en-US" altLang="he-IL" sz="2000" b="1" dirty="0">
                <a:sym typeface="Symbol" panose="05050102010706020507" pitchFamily="18" charset="2"/>
              </a:rPr>
              <a:t>X</a:t>
            </a:r>
            <a:r>
              <a:rPr lang="en-US" altLang="he-IL" sz="2000" baseline="-25000" dirty="0">
                <a:sym typeface="Symbol" panose="05050102010706020507" pitchFamily="18" charset="2"/>
              </a:rPr>
              <a:t>0.75 n</a:t>
            </a:r>
            <a:r>
              <a:rPr lang="en-US" altLang="he-IL" sz="2000" dirty="0">
                <a:sym typeface="Symbol" panose="05050102010706020507" pitchFamily="18" charset="2"/>
              </a:rPr>
              <a:t> </a:t>
            </a:r>
          </a:p>
          <a:p>
            <a:pPr lvl="2" eaLnBrk="1" hangingPunct="1">
              <a:lnSpc>
                <a:spcPct val="90000"/>
              </a:lnSpc>
            </a:pPr>
            <a:r>
              <a:rPr lang="en-US" altLang="he-IL" sz="1800" dirty="0">
                <a:sym typeface="Symbol" panose="05050102010706020507" pitchFamily="18" charset="2"/>
              </a:rPr>
              <a:t>interquartile range:   value(Q3) - value(Q1)</a:t>
            </a:r>
          </a:p>
          <a:p>
            <a:pPr lvl="2" eaLnBrk="1" hangingPunct="1">
              <a:lnSpc>
                <a:spcPct val="90000"/>
              </a:lnSpc>
            </a:pPr>
            <a:r>
              <a:rPr lang="en-US" altLang="he-IL" sz="1800" dirty="0">
                <a:sym typeface="Symbol" panose="05050102010706020507" pitchFamily="18" charset="2"/>
              </a:rPr>
              <a:t>range:                       max(X) - min(X)  =  </a:t>
            </a:r>
            <a:r>
              <a:rPr lang="en-US" altLang="he-IL" sz="1800" b="1" dirty="0" err="1">
                <a:sym typeface="Symbol" panose="05050102010706020507" pitchFamily="18" charset="2"/>
              </a:rPr>
              <a:t>X</a:t>
            </a:r>
            <a:r>
              <a:rPr lang="en-US" altLang="he-IL" sz="1800" baseline="-25000" dirty="0" err="1">
                <a:sym typeface="Symbol" panose="05050102010706020507" pitchFamily="18" charset="2"/>
              </a:rPr>
              <a:t>n</a:t>
            </a:r>
            <a:r>
              <a:rPr lang="en-US" altLang="he-IL" sz="1800" dirty="0">
                <a:sym typeface="Symbol" panose="05050102010706020507" pitchFamily="18" charset="2"/>
              </a:rPr>
              <a:t> - </a:t>
            </a:r>
            <a:r>
              <a:rPr lang="en-US" altLang="he-IL" sz="1800" b="1" dirty="0">
                <a:sym typeface="Symbol" panose="05050102010706020507" pitchFamily="18" charset="2"/>
              </a:rPr>
              <a:t>X</a:t>
            </a:r>
            <a:r>
              <a:rPr lang="en-US" altLang="he-IL" sz="1800" baseline="-25000" dirty="0">
                <a:sym typeface="Symbol" panose="05050102010706020507" pitchFamily="18" charset="2"/>
              </a:rPr>
              <a:t>1</a:t>
            </a:r>
            <a:endParaRPr lang="en-US" altLang="he-IL" sz="1800" dirty="0">
              <a:sym typeface="Symbol" panose="05050102010706020507" pitchFamily="18" charset="2"/>
            </a:endParaRPr>
          </a:p>
          <a:p>
            <a:pPr lvl="1" eaLnBrk="1" hangingPunct="1">
              <a:lnSpc>
                <a:spcPct val="90000"/>
              </a:lnSpc>
            </a:pPr>
            <a:r>
              <a:rPr lang="en-US" altLang="he-IL" sz="2000" dirty="0">
                <a:sym typeface="Symbol" panose="05050102010706020507" pitchFamily="18" charset="2"/>
              </a:rPr>
              <a:t>variance: </a:t>
            </a:r>
            <a:r>
              <a:rPr lang="en-US" altLang="he-IL" sz="2000" baseline="30000" dirty="0">
                <a:sym typeface="Symbol" panose="05050102010706020507" pitchFamily="18" charset="2"/>
              </a:rPr>
              <a:t>2  </a:t>
            </a:r>
            <a:r>
              <a:rPr lang="en-US" altLang="he-IL" sz="2000" dirty="0">
                <a:sym typeface="Symbol" panose="05050102010706020507" pitchFamily="18" charset="2"/>
              </a:rPr>
              <a:t>=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u="sng" dirty="0">
                <a:sym typeface="Symbol" panose="05050102010706020507" pitchFamily="18" charset="2"/>
              </a:rPr>
              <a:t></a:t>
            </a:r>
            <a:r>
              <a:rPr lang="en-US" altLang="he-IL" sz="2000" dirty="0">
                <a:sym typeface="Symbol" panose="05050102010706020507" pitchFamily="18" charset="2"/>
              </a:rPr>
              <a:t>)</a:t>
            </a:r>
            <a:r>
              <a:rPr lang="en-US" altLang="he-IL" sz="2000" baseline="30000" dirty="0">
                <a:sym typeface="Symbol" panose="05050102010706020507" pitchFamily="18" charset="2"/>
              </a:rPr>
              <a:t>2 </a:t>
            </a:r>
            <a:r>
              <a:rPr lang="en-US" altLang="he-IL" sz="2000" dirty="0">
                <a:sym typeface="Symbol" panose="05050102010706020507" pitchFamily="18" charset="2"/>
              </a:rPr>
              <a:t>/ n  </a:t>
            </a:r>
          </a:p>
          <a:p>
            <a:pPr lvl="1" eaLnBrk="1" hangingPunct="1">
              <a:lnSpc>
                <a:spcPct val="90000"/>
              </a:lnSpc>
            </a:pPr>
            <a:r>
              <a:rPr lang="en-US" altLang="he-IL" sz="2000" dirty="0">
                <a:sym typeface="Symbol" panose="05050102010706020507" pitchFamily="18" charset="2"/>
              </a:rPr>
              <a:t>skewness: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baseline="30000" dirty="0">
                <a:sym typeface="Symbol" panose="05050102010706020507" pitchFamily="18" charset="2"/>
              </a:rPr>
              <a:t>3</a:t>
            </a:r>
            <a:r>
              <a:rPr lang="en-US" altLang="he-IL" sz="2000" dirty="0">
                <a:sym typeface="Symbol" panose="05050102010706020507" pitchFamily="18" charset="2"/>
              </a:rPr>
              <a:t>  /  [ (</a:t>
            </a:r>
            <a:r>
              <a:rPr lang="en-US" altLang="he-IL" sz="2000" baseline="-25000" dirty="0" err="1">
                <a:sym typeface="Symbol" panose="05050102010706020507" pitchFamily="18" charset="2"/>
              </a:rPr>
              <a:t>i</a:t>
            </a:r>
            <a:r>
              <a:rPr lang="en-US" altLang="he-IL" sz="2000" dirty="0">
                <a:sym typeface="Symbol" panose="05050102010706020507" pitchFamily="18" charset="2"/>
              </a:rPr>
              <a:t> (X</a:t>
            </a:r>
            <a:r>
              <a:rPr lang="en-US" altLang="he-IL" sz="2000" baseline="-25000" dirty="0">
                <a:sym typeface="Symbol" panose="05050102010706020507" pitchFamily="18" charset="2"/>
              </a:rPr>
              <a:t>i </a:t>
            </a:r>
            <a:r>
              <a:rPr lang="en-US" altLang="he-IL" sz="2000" dirty="0">
                <a:sym typeface="Symbol" panose="05050102010706020507" pitchFamily="18" charset="2"/>
              </a:rPr>
              <a:t>- )</a:t>
            </a:r>
            <a:r>
              <a:rPr lang="en-US" altLang="he-IL" sz="2000" baseline="30000" dirty="0">
                <a:sym typeface="Symbol" panose="05050102010706020507" pitchFamily="18" charset="2"/>
              </a:rPr>
              <a:t>2</a:t>
            </a:r>
            <a:r>
              <a:rPr lang="en-US" altLang="he-IL" sz="2000" dirty="0">
                <a:sym typeface="Symbol" panose="05050102010706020507" pitchFamily="18" charset="2"/>
              </a:rPr>
              <a:t>)</a:t>
            </a:r>
            <a:r>
              <a:rPr lang="en-US" altLang="he-IL" sz="2000" baseline="30000" dirty="0">
                <a:sym typeface="Symbol" panose="05050102010706020507" pitchFamily="18" charset="2"/>
              </a:rPr>
              <a:t>3/2 </a:t>
            </a:r>
            <a:r>
              <a:rPr lang="en-US" altLang="he-IL" sz="2000" dirty="0">
                <a:sym typeface="Symbol" panose="05050102010706020507" pitchFamily="18" charset="2"/>
              </a:rPr>
              <a:t>] </a:t>
            </a:r>
          </a:p>
          <a:p>
            <a:pPr lvl="2" eaLnBrk="1" hangingPunct="1">
              <a:lnSpc>
                <a:spcPct val="90000"/>
              </a:lnSpc>
            </a:pPr>
            <a:r>
              <a:rPr lang="en-US" altLang="he-IL" sz="1800" dirty="0">
                <a:sym typeface="Symbol" panose="05050102010706020507" pitchFamily="18" charset="2"/>
              </a:rPr>
              <a:t>zero if symmetric; right-skewed more common (what kind of data is right skewed?)</a:t>
            </a:r>
          </a:p>
          <a:p>
            <a:pPr lvl="2" eaLnBrk="1" hangingPunct="1">
              <a:lnSpc>
                <a:spcPct val="90000"/>
              </a:lnSpc>
            </a:pPr>
            <a:endParaRPr lang="en-US" altLang="he-IL" sz="1800" dirty="0">
              <a:sym typeface="Symbol" panose="05050102010706020507" pitchFamily="18" charset="2"/>
            </a:endParaRPr>
          </a:p>
          <a:p>
            <a:pPr lvl="2" eaLnBrk="1" hangingPunct="1">
              <a:lnSpc>
                <a:spcPct val="90000"/>
              </a:lnSpc>
            </a:pPr>
            <a:endParaRPr lang="en-US" altLang="he-IL" sz="1800" dirty="0">
              <a:sym typeface="Symbol" panose="05050102010706020507" pitchFamily="18" charset="2"/>
            </a:endParaRPr>
          </a:p>
          <a:p>
            <a:pPr lvl="1" eaLnBrk="1" hangingPunct="1">
              <a:lnSpc>
                <a:spcPct val="90000"/>
              </a:lnSpc>
            </a:pPr>
            <a:endParaRPr lang="en-US" altLang="he-IL" sz="2000" dirty="0">
              <a:sym typeface="Symbol" panose="05050102010706020507" pitchFamily="18" charset="2"/>
            </a:endParaRPr>
          </a:p>
          <a:p>
            <a:pPr lvl="1" eaLnBrk="1" hangingPunct="1">
              <a:lnSpc>
                <a:spcPct val="90000"/>
              </a:lnSpc>
            </a:pPr>
            <a:r>
              <a:rPr lang="en-US" altLang="he-IL" sz="2000" dirty="0">
                <a:sym typeface="Symbol" panose="05050102010706020507" pitchFamily="18" charset="2"/>
              </a:rPr>
              <a:t>number of distinct values for a variable (see unique() in R)</a:t>
            </a:r>
          </a:p>
          <a:p>
            <a:pPr lvl="1" eaLnBrk="1" hangingPunct="1">
              <a:lnSpc>
                <a:spcPct val="90000"/>
              </a:lnSpc>
            </a:pPr>
            <a:r>
              <a:rPr lang="en-US" altLang="he-IL" sz="2000" dirty="0">
                <a:sym typeface="Symbol" panose="05050102010706020507" pitchFamily="18" charset="2"/>
              </a:rPr>
              <a:t>Don’t need to report all of </a:t>
            </a:r>
            <a:r>
              <a:rPr lang="en-US" altLang="he-IL" sz="2000" dirty="0" err="1">
                <a:sym typeface="Symbol" panose="05050102010706020507" pitchFamily="18" charset="2"/>
              </a:rPr>
              <a:t>thses</a:t>
            </a:r>
            <a:r>
              <a:rPr lang="en-US" altLang="he-IL" sz="2000" dirty="0">
                <a:sym typeface="Symbol" panose="05050102010706020507" pitchFamily="18" charset="2"/>
              </a:rPr>
              <a:t>:  Bottom line…do these numbers make sense???</a:t>
            </a:r>
          </a:p>
          <a:p>
            <a:pPr lvl="2" eaLnBrk="1" hangingPunct="1">
              <a:lnSpc>
                <a:spcPct val="90000"/>
              </a:lnSpc>
              <a:buFontTx/>
              <a:buNone/>
            </a:pPr>
            <a:endParaRPr lang="en-US" altLang="he-IL" sz="1800" dirty="0">
              <a:sym typeface="Symbol" panose="05050102010706020507" pitchFamily="18" charset="2"/>
            </a:endParaRPr>
          </a:p>
        </p:txBody>
      </p:sp>
      <p:sp>
        <p:nvSpPr>
          <p:cNvPr id="7172" name="Slide Number Placeholder 4">
            <a:extLst>
              <a:ext uri="{FF2B5EF4-FFF2-40B4-BE49-F238E27FC236}">
                <a16:creationId xmlns:a16="http://schemas.microsoft.com/office/drawing/2014/main" id="{53409E8C-E782-49E3-AD94-1083310643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F60425BD-BAA2-4D71-943D-28B0E4A82BB3}" type="slidenum">
              <a:rPr lang="en-US" altLang="he-IL" sz="1400">
                <a:latin typeface="Times" panose="02020603050405020304" pitchFamily="18" charset="0"/>
              </a:rPr>
              <a:pPr>
                <a:spcBef>
                  <a:spcPct val="0"/>
                </a:spcBef>
                <a:buFontTx/>
                <a:buNone/>
              </a:pPr>
              <a:t>15</a:t>
            </a:fld>
            <a:endParaRPr lang="en-US" altLang="he-IL" sz="1400">
              <a:latin typeface="Times" panose="02020603050405020304" pitchFamily="18" charset="0"/>
            </a:endParaRPr>
          </a:p>
        </p:txBody>
      </p:sp>
      <p:pic>
        <p:nvPicPr>
          <p:cNvPr id="7173" name="Picture 12">
            <a:extLst>
              <a:ext uri="{FF2B5EF4-FFF2-40B4-BE49-F238E27FC236}">
                <a16:creationId xmlns:a16="http://schemas.microsoft.com/office/drawing/2014/main" id="{18AFAF30-A81A-46D3-A46D-3AE17434E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4548188"/>
            <a:ext cx="3370263"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47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B3696E-725A-4117-943D-DFA537B58922}"/>
              </a:ext>
            </a:extLst>
          </p:cNvPr>
          <p:cNvSpPr>
            <a:spLocks noGrp="1" noChangeArrowheads="1"/>
          </p:cNvSpPr>
          <p:nvPr>
            <p:ph type="title"/>
          </p:nvPr>
        </p:nvSpPr>
        <p:spPr/>
        <p:txBody>
          <a:bodyPr/>
          <a:lstStyle/>
          <a:p>
            <a:pPr eaLnBrk="1" hangingPunct="1"/>
            <a:r>
              <a:rPr lang="en-US" altLang="he-IL"/>
              <a:t>Single Variable Visualization</a:t>
            </a:r>
          </a:p>
        </p:txBody>
      </p:sp>
      <p:sp>
        <p:nvSpPr>
          <p:cNvPr id="8195" name="Rectangle 3">
            <a:extLst>
              <a:ext uri="{FF2B5EF4-FFF2-40B4-BE49-F238E27FC236}">
                <a16:creationId xmlns:a16="http://schemas.microsoft.com/office/drawing/2014/main" id="{776FE621-0D2C-47D1-BF11-9F75D6E60633}"/>
              </a:ext>
            </a:extLst>
          </p:cNvPr>
          <p:cNvSpPr>
            <a:spLocks noGrp="1" noChangeArrowheads="1"/>
          </p:cNvSpPr>
          <p:nvPr>
            <p:ph idx="1"/>
          </p:nvPr>
        </p:nvSpPr>
        <p:spPr>
          <a:xfrm>
            <a:off x="685800" y="990600"/>
            <a:ext cx="7772400" cy="1676400"/>
          </a:xfrm>
        </p:spPr>
        <p:txBody>
          <a:bodyPr/>
          <a:lstStyle/>
          <a:p>
            <a:pPr eaLnBrk="1" hangingPunct="1">
              <a:lnSpc>
                <a:spcPct val="90000"/>
              </a:lnSpc>
            </a:pPr>
            <a:r>
              <a:rPr lang="en-US" altLang="he-IL" sz="2400"/>
              <a:t>Histogram:</a:t>
            </a:r>
          </a:p>
          <a:p>
            <a:pPr lvl="1" eaLnBrk="1" hangingPunct="1">
              <a:lnSpc>
                <a:spcPct val="90000"/>
              </a:lnSpc>
            </a:pPr>
            <a:r>
              <a:rPr lang="en-US" altLang="he-IL" sz="2000"/>
              <a:t>Shows center, variability, skewness, modality, </a:t>
            </a:r>
          </a:p>
          <a:p>
            <a:pPr lvl="1" eaLnBrk="1" hangingPunct="1">
              <a:lnSpc>
                <a:spcPct val="90000"/>
              </a:lnSpc>
            </a:pPr>
            <a:r>
              <a:rPr lang="en-US" altLang="he-IL" sz="2000"/>
              <a:t>outliers, or strange patterns.</a:t>
            </a:r>
          </a:p>
          <a:p>
            <a:pPr lvl="1" eaLnBrk="1" hangingPunct="1">
              <a:lnSpc>
                <a:spcPct val="90000"/>
              </a:lnSpc>
            </a:pPr>
            <a:r>
              <a:rPr lang="en-US" altLang="he-IL" sz="2000"/>
              <a:t>Bin width and position matter</a:t>
            </a:r>
          </a:p>
          <a:p>
            <a:pPr lvl="1" eaLnBrk="1" hangingPunct="1">
              <a:lnSpc>
                <a:spcPct val="90000"/>
              </a:lnSpc>
            </a:pPr>
            <a:r>
              <a:rPr lang="en-US" altLang="he-IL" sz="2000"/>
              <a:t>Beware of real zeros</a:t>
            </a:r>
          </a:p>
        </p:txBody>
      </p:sp>
      <p:sp>
        <p:nvSpPr>
          <p:cNvPr id="8196" name="Slide Number Placeholder 8">
            <a:extLst>
              <a:ext uri="{FF2B5EF4-FFF2-40B4-BE49-F238E27FC236}">
                <a16:creationId xmlns:a16="http://schemas.microsoft.com/office/drawing/2014/main" id="{2FBBD0F9-E874-486D-B653-47277DA8D6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57DC4D7F-7502-4595-98E0-B916DC8D3AB5}" type="slidenum">
              <a:rPr lang="en-US" altLang="he-IL" sz="1400">
                <a:latin typeface="Times" panose="02020603050405020304" pitchFamily="18" charset="0"/>
              </a:rPr>
              <a:pPr>
                <a:spcBef>
                  <a:spcPct val="0"/>
                </a:spcBef>
                <a:buFontTx/>
                <a:buNone/>
              </a:pPr>
              <a:t>16</a:t>
            </a:fld>
            <a:endParaRPr lang="en-US" altLang="he-IL" sz="1400">
              <a:latin typeface="Times" panose="02020603050405020304" pitchFamily="18" charset="0"/>
            </a:endParaRPr>
          </a:p>
        </p:txBody>
      </p:sp>
      <p:pic>
        <p:nvPicPr>
          <p:cNvPr id="8197" name="Picture 6">
            <a:extLst>
              <a:ext uri="{FF2B5EF4-FFF2-40B4-BE49-F238E27FC236}">
                <a16:creationId xmlns:a16="http://schemas.microsoft.com/office/drawing/2014/main" id="{7A2188D9-1EFE-4365-8830-ADE2C93B5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6600"/>
            <a:ext cx="3352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a:extLst>
              <a:ext uri="{FF2B5EF4-FFF2-40B4-BE49-F238E27FC236}">
                <a16:creationId xmlns:a16="http://schemas.microsoft.com/office/drawing/2014/main" id="{3E692317-DD58-4FEB-8DB4-3CB57E1F9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276600"/>
            <a:ext cx="34036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8">
            <a:extLst>
              <a:ext uri="{FF2B5EF4-FFF2-40B4-BE49-F238E27FC236}">
                <a16:creationId xmlns:a16="http://schemas.microsoft.com/office/drawing/2014/main" id="{67E8F086-ECD2-42C0-BE91-9C19122C6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4550" y="3352800"/>
            <a:ext cx="321945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55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2A449CD-628E-4B80-9C60-BE6774AF4A65}"/>
              </a:ext>
            </a:extLst>
          </p:cNvPr>
          <p:cNvSpPr>
            <a:spLocks noGrp="1" noChangeArrowheads="1"/>
          </p:cNvSpPr>
          <p:nvPr>
            <p:ph type="title"/>
          </p:nvPr>
        </p:nvSpPr>
        <p:spPr/>
        <p:txBody>
          <a:bodyPr/>
          <a:lstStyle/>
          <a:p>
            <a:pPr eaLnBrk="1" hangingPunct="1"/>
            <a:r>
              <a:rPr lang="en-US" altLang="he-IL"/>
              <a:t>Issues with Histograms</a:t>
            </a:r>
          </a:p>
        </p:txBody>
      </p:sp>
      <p:sp>
        <p:nvSpPr>
          <p:cNvPr id="9219" name="Rectangle 3">
            <a:extLst>
              <a:ext uri="{FF2B5EF4-FFF2-40B4-BE49-F238E27FC236}">
                <a16:creationId xmlns:a16="http://schemas.microsoft.com/office/drawing/2014/main" id="{C7FF8D28-A838-4ED3-9F87-2E8F62F71732}"/>
              </a:ext>
            </a:extLst>
          </p:cNvPr>
          <p:cNvSpPr>
            <a:spLocks noGrp="1" noChangeArrowheads="1"/>
          </p:cNvSpPr>
          <p:nvPr>
            <p:ph idx="1"/>
          </p:nvPr>
        </p:nvSpPr>
        <p:spPr>
          <a:xfrm>
            <a:off x="457200" y="1219200"/>
            <a:ext cx="8229600" cy="4525963"/>
          </a:xfrm>
        </p:spPr>
        <p:txBody>
          <a:bodyPr/>
          <a:lstStyle/>
          <a:p>
            <a:pPr eaLnBrk="1" hangingPunct="1"/>
            <a:r>
              <a:rPr lang="en-US" altLang="he-IL" sz="2400"/>
              <a:t>For small data sets, histograms can be misleading.  </a:t>
            </a:r>
          </a:p>
          <a:p>
            <a:pPr lvl="1" eaLnBrk="1" hangingPunct="1"/>
            <a:r>
              <a:rPr lang="en-US" altLang="he-IL" sz="2000"/>
              <a:t>Small changes in the data, bins, or anchor can deceive</a:t>
            </a:r>
          </a:p>
          <a:p>
            <a:pPr eaLnBrk="1" hangingPunct="1"/>
            <a:endParaRPr lang="en-US" altLang="he-IL" sz="2400"/>
          </a:p>
          <a:p>
            <a:pPr eaLnBrk="1" hangingPunct="1"/>
            <a:r>
              <a:rPr lang="en-US" altLang="he-IL" sz="2400"/>
              <a:t>For large data sets, histograms can be quite effective at illustrating general properties of the distribution.</a:t>
            </a:r>
          </a:p>
          <a:p>
            <a:pPr eaLnBrk="1" hangingPunct="1"/>
            <a:endParaRPr lang="en-US" altLang="he-IL" sz="2400"/>
          </a:p>
          <a:p>
            <a:pPr eaLnBrk="1" hangingPunct="1"/>
            <a:r>
              <a:rPr lang="en-US" altLang="he-IL" sz="2400"/>
              <a:t>Histograms effectively only work with 1 variable at a time</a:t>
            </a:r>
          </a:p>
          <a:p>
            <a:pPr lvl="1" eaLnBrk="1" hangingPunct="1"/>
            <a:r>
              <a:rPr lang="en-US" altLang="he-IL" sz="2000"/>
              <a:t>But ‘small multiples’ can be effective</a:t>
            </a:r>
          </a:p>
        </p:txBody>
      </p:sp>
      <p:sp>
        <p:nvSpPr>
          <p:cNvPr id="9220" name="Slide Number Placeholder 4">
            <a:extLst>
              <a:ext uri="{FF2B5EF4-FFF2-40B4-BE49-F238E27FC236}">
                <a16:creationId xmlns:a16="http://schemas.microsoft.com/office/drawing/2014/main" id="{A6C7AA1A-8A79-4D20-9A38-6BFDBA5C8F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4FCC234-D9A5-4FB4-BCB5-DEF7D8FE049B}" type="slidenum">
              <a:rPr lang="en-US" altLang="he-IL" sz="1400">
                <a:latin typeface="Times" panose="02020603050405020304" pitchFamily="18" charset="0"/>
              </a:rPr>
              <a:pPr>
                <a:spcBef>
                  <a:spcPct val="0"/>
                </a:spcBef>
                <a:buFontTx/>
                <a:buNone/>
              </a:pPr>
              <a:t>17</a:t>
            </a:fld>
            <a:endParaRPr lang="en-US" altLang="he-IL" sz="1400">
              <a:latin typeface="Times" panose="02020603050405020304" pitchFamily="18" charset="0"/>
            </a:endParaRPr>
          </a:p>
        </p:txBody>
      </p:sp>
    </p:spTree>
    <p:extLst>
      <p:ext uri="{BB962C8B-B14F-4D97-AF65-F5344CB8AC3E}">
        <p14:creationId xmlns:p14="http://schemas.microsoft.com/office/powerpoint/2010/main" val="2351801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3B204BE-638B-4AF2-96DE-D207D3678100}"/>
              </a:ext>
            </a:extLst>
          </p:cNvPr>
          <p:cNvSpPr>
            <a:spLocks noGrp="1" noChangeArrowheads="1"/>
          </p:cNvSpPr>
          <p:nvPr>
            <p:ph type="title"/>
          </p:nvPr>
        </p:nvSpPr>
        <p:spPr>
          <a:xfrm>
            <a:off x="685800" y="152400"/>
            <a:ext cx="7772400" cy="1143000"/>
          </a:xfrm>
        </p:spPr>
        <p:txBody>
          <a:bodyPr/>
          <a:lstStyle/>
          <a:p>
            <a:pPr eaLnBrk="1" hangingPunct="1"/>
            <a:r>
              <a:rPr lang="en-US" altLang="he-IL"/>
              <a:t>Smoothed Histograms - Density Estimates</a:t>
            </a:r>
          </a:p>
        </p:txBody>
      </p:sp>
      <p:sp>
        <p:nvSpPr>
          <p:cNvPr id="11267" name="Slide Number Placeholder 9">
            <a:extLst>
              <a:ext uri="{FF2B5EF4-FFF2-40B4-BE49-F238E27FC236}">
                <a16:creationId xmlns:a16="http://schemas.microsoft.com/office/drawing/2014/main" id="{2B1B3C3A-68DA-4B03-9CC5-6F9B554CF4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7C7E3BEC-39ED-49EA-8275-94189F2D6594}" type="slidenum">
              <a:rPr lang="en-US" altLang="he-IL" sz="1400">
                <a:latin typeface="Times" panose="02020603050405020304" pitchFamily="18" charset="0"/>
              </a:rPr>
              <a:pPr>
                <a:spcBef>
                  <a:spcPct val="0"/>
                </a:spcBef>
                <a:buFontTx/>
                <a:buNone/>
              </a:pPr>
              <a:t>18</a:t>
            </a:fld>
            <a:endParaRPr lang="en-US" altLang="he-IL" sz="1400">
              <a:latin typeface="Times" panose="02020603050405020304" pitchFamily="18" charset="0"/>
            </a:endParaRPr>
          </a:p>
        </p:txBody>
      </p:sp>
      <p:sp>
        <p:nvSpPr>
          <p:cNvPr id="11268" name="Text Box 3">
            <a:extLst>
              <a:ext uri="{FF2B5EF4-FFF2-40B4-BE49-F238E27FC236}">
                <a16:creationId xmlns:a16="http://schemas.microsoft.com/office/drawing/2014/main" id="{6DBDE0C2-C7CB-4221-A14A-5962F919D26C}"/>
              </a:ext>
            </a:extLst>
          </p:cNvPr>
          <p:cNvSpPr txBox="1">
            <a:spLocks noChangeArrowheads="1"/>
          </p:cNvSpPr>
          <p:nvPr/>
        </p:nvSpPr>
        <p:spPr bwMode="auto">
          <a:xfrm>
            <a:off x="1066800" y="1219200"/>
            <a:ext cx="7620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50000"/>
              </a:spcBef>
            </a:pPr>
            <a:r>
              <a:rPr lang="en-US" altLang="he-IL" sz="2400"/>
              <a:t>Kernel estimates smooth out the contribution of each datapoint over a local neighborhood of that point.</a:t>
            </a:r>
          </a:p>
          <a:p>
            <a:pPr eaLnBrk="1" hangingPunct="1">
              <a:spcBef>
                <a:spcPct val="50000"/>
              </a:spcBef>
              <a:buFontTx/>
              <a:buNone/>
            </a:pPr>
            <a:endParaRPr lang="en-US" altLang="he-IL" sz="2400"/>
          </a:p>
        </p:txBody>
      </p:sp>
      <p:graphicFrame>
        <p:nvGraphicFramePr>
          <p:cNvPr id="11269" name="Object 2">
            <a:extLst>
              <a:ext uri="{FF2B5EF4-FFF2-40B4-BE49-F238E27FC236}">
                <a16:creationId xmlns:a16="http://schemas.microsoft.com/office/drawing/2014/main" id="{7F368A2F-2A13-4086-9F1B-D47C88F158E4}"/>
              </a:ext>
            </a:extLst>
          </p:cNvPr>
          <p:cNvGraphicFramePr>
            <a:graphicFrameLocks noChangeAspect="1"/>
          </p:cNvGraphicFramePr>
          <p:nvPr/>
        </p:nvGraphicFramePr>
        <p:xfrm>
          <a:off x="1125538" y="2273300"/>
          <a:ext cx="2924175" cy="939800"/>
        </p:xfrm>
        <a:graphic>
          <a:graphicData uri="http://schemas.openxmlformats.org/presentationml/2006/ole">
            <mc:AlternateContent xmlns:mc="http://schemas.openxmlformats.org/markup-compatibility/2006">
              <mc:Choice xmlns:v="urn:schemas-microsoft-com:vml" Requires="v">
                <p:oleObj spid="_x0000_s1036" name="Equation" r:id="rId3" imgW="1384300" imgH="444500" progId="Equation.3">
                  <p:embed/>
                </p:oleObj>
              </mc:Choice>
              <mc:Fallback>
                <p:oleObj name="Equation" r:id="rId3" imgW="1384300" imgH="444500" progId="Equation.3">
                  <p:embed/>
                  <p:pic>
                    <p:nvPicPr>
                      <p:cNvPr id="11269" name="Object 2">
                        <a:extLst>
                          <a:ext uri="{FF2B5EF4-FFF2-40B4-BE49-F238E27FC236}">
                            <a16:creationId xmlns:a16="http://schemas.microsoft.com/office/drawing/2014/main" id="{7F368A2F-2A13-4086-9F1B-D47C88F15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2273300"/>
                        <a:ext cx="292417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5">
            <a:extLst>
              <a:ext uri="{FF2B5EF4-FFF2-40B4-BE49-F238E27FC236}">
                <a16:creationId xmlns:a16="http://schemas.microsoft.com/office/drawing/2014/main" id="{5CAF75AE-4E92-4D85-B03E-B4BE7BCE211B}"/>
              </a:ext>
            </a:extLst>
          </p:cNvPr>
          <p:cNvSpPr>
            <a:spLocks noChangeArrowheads="1"/>
          </p:cNvSpPr>
          <p:nvPr/>
        </p:nvSpPr>
        <p:spPr bwMode="auto">
          <a:xfrm>
            <a:off x="1524000" y="3276600"/>
            <a:ext cx="2000250" cy="369888"/>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0"/>
              </a:spcBef>
              <a:buFontTx/>
              <a:buNone/>
            </a:pPr>
            <a:r>
              <a:rPr lang="en-US" altLang="he-IL" sz="1800" i="1"/>
              <a:t>h</a:t>
            </a:r>
            <a:r>
              <a:rPr lang="en-US" altLang="he-IL" sz="1800"/>
              <a:t> is the kernel width</a:t>
            </a:r>
          </a:p>
        </p:txBody>
      </p:sp>
      <p:sp>
        <p:nvSpPr>
          <p:cNvPr id="11271" name="Text Box 6">
            <a:extLst>
              <a:ext uri="{FF2B5EF4-FFF2-40B4-BE49-F238E27FC236}">
                <a16:creationId xmlns:a16="http://schemas.microsoft.com/office/drawing/2014/main" id="{6E1AFDDD-6EEE-4C14-B39E-0009E8DC1091}"/>
              </a:ext>
            </a:extLst>
          </p:cNvPr>
          <p:cNvSpPr txBox="1">
            <a:spLocks noChangeArrowheads="1"/>
          </p:cNvSpPr>
          <p:nvPr/>
        </p:nvSpPr>
        <p:spPr bwMode="auto">
          <a:xfrm>
            <a:off x="1066800" y="3962400"/>
            <a:ext cx="7620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eaLnBrk="1" hangingPunct="1">
              <a:spcBef>
                <a:spcPct val="50000"/>
              </a:spcBef>
            </a:pPr>
            <a:r>
              <a:rPr lang="en-US" altLang="he-IL" sz="2400"/>
              <a:t>Gaussian kernel is common:</a:t>
            </a:r>
          </a:p>
          <a:p>
            <a:pPr eaLnBrk="1" hangingPunct="1">
              <a:spcBef>
                <a:spcPct val="50000"/>
              </a:spcBef>
              <a:buFontTx/>
              <a:buNone/>
            </a:pPr>
            <a:endParaRPr lang="en-US" altLang="he-IL" sz="2400"/>
          </a:p>
        </p:txBody>
      </p:sp>
      <p:graphicFrame>
        <p:nvGraphicFramePr>
          <p:cNvPr id="11272" name="Object 3">
            <a:extLst>
              <a:ext uri="{FF2B5EF4-FFF2-40B4-BE49-F238E27FC236}">
                <a16:creationId xmlns:a16="http://schemas.microsoft.com/office/drawing/2014/main" id="{3A0E393B-E5BA-47E3-A379-AB5304900E27}"/>
              </a:ext>
            </a:extLst>
          </p:cNvPr>
          <p:cNvGraphicFramePr>
            <a:graphicFrameLocks noChangeAspect="1"/>
          </p:cNvGraphicFramePr>
          <p:nvPr/>
        </p:nvGraphicFramePr>
        <p:xfrm>
          <a:off x="3581400" y="4572000"/>
          <a:ext cx="1582738" cy="752475"/>
        </p:xfrm>
        <a:graphic>
          <a:graphicData uri="http://schemas.openxmlformats.org/presentationml/2006/ole">
            <mc:AlternateContent xmlns:mc="http://schemas.openxmlformats.org/markup-compatibility/2006">
              <mc:Choice xmlns:v="urn:schemas-microsoft-com:vml" Requires="v">
                <p:oleObj spid="_x0000_s1037" name="Equation" r:id="rId5" imgW="748975" imgH="355446" progId="Equation.3">
                  <p:embed/>
                </p:oleObj>
              </mc:Choice>
              <mc:Fallback>
                <p:oleObj name="Equation" r:id="rId5" imgW="748975" imgH="355446" progId="Equation.3">
                  <p:embed/>
                  <p:pic>
                    <p:nvPicPr>
                      <p:cNvPr id="11272" name="Object 3">
                        <a:extLst>
                          <a:ext uri="{FF2B5EF4-FFF2-40B4-BE49-F238E27FC236}">
                            <a16:creationId xmlns:a16="http://schemas.microsoft.com/office/drawing/2014/main" id="{3A0E393B-E5BA-47E3-A379-AB5304900E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572000"/>
                        <a:ext cx="1582738"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273" name="Picture 10">
            <a:extLst>
              <a:ext uri="{FF2B5EF4-FFF2-40B4-BE49-F238E27FC236}">
                <a16:creationId xmlns:a16="http://schemas.microsoft.com/office/drawing/2014/main" id="{301A517F-9DFA-43A0-A4B9-C1931C4F1E5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00688" y="2003425"/>
            <a:ext cx="31464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2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0B20263E-3E70-4C42-84A2-9C8F749C34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45BF069A-AB6F-47E7-B42A-BF8F3C9257AA}" type="slidenum">
              <a:rPr lang="en-US" altLang="he-IL" sz="1400">
                <a:latin typeface="Times" panose="02020603050405020304" pitchFamily="18" charset="0"/>
              </a:rPr>
              <a:pPr>
                <a:spcBef>
                  <a:spcPct val="0"/>
                </a:spcBef>
                <a:buFontTx/>
                <a:buNone/>
              </a:pPr>
              <a:t>19</a:t>
            </a:fld>
            <a:endParaRPr lang="en-US" altLang="he-IL" sz="1400">
              <a:latin typeface="Times" panose="02020603050405020304" pitchFamily="18" charset="0"/>
            </a:endParaRPr>
          </a:p>
        </p:txBody>
      </p:sp>
      <p:pic>
        <p:nvPicPr>
          <p:cNvPr id="12291" name="Picture 4">
            <a:extLst>
              <a:ext uri="{FF2B5EF4-FFF2-40B4-BE49-F238E27FC236}">
                <a16:creationId xmlns:a16="http://schemas.microsoft.com/office/drawing/2014/main" id="{4A37E195-7CC4-4630-A503-FCBA2E4A7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8600"/>
            <a:ext cx="51308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Box 4">
            <a:extLst>
              <a:ext uri="{FF2B5EF4-FFF2-40B4-BE49-F238E27FC236}">
                <a16:creationId xmlns:a16="http://schemas.microsoft.com/office/drawing/2014/main" id="{5391D06C-8542-479E-B071-780041427964}"/>
              </a:ext>
            </a:extLst>
          </p:cNvPr>
          <p:cNvSpPr txBox="1">
            <a:spLocks noChangeArrowheads="1"/>
          </p:cNvSpPr>
          <p:nvPr/>
        </p:nvSpPr>
        <p:spPr bwMode="auto">
          <a:xfrm>
            <a:off x="533400" y="1524000"/>
            <a:ext cx="2286000" cy="267811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2400"/>
              <a:t>Bandwidth choice is an art</a:t>
            </a:r>
          </a:p>
          <a:p>
            <a:pPr>
              <a:spcBef>
                <a:spcPct val="0"/>
              </a:spcBef>
              <a:buFontTx/>
              <a:buNone/>
            </a:pPr>
            <a:endParaRPr lang="en-US" altLang="he-IL" sz="2400"/>
          </a:p>
          <a:p>
            <a:pPr>
              <a:spcBef>
                <a:spcPct val="0"/>
              </a:spcBef>
              <a:buFontTx/>
              <a:buNone/>
            </a:pPr>
            <a:r>
              <a:rPr lang="en-US" altLang="he-IL" sz="2400"/>
              <a:t>Usually want to try several</a:t>
            </a:r>
          </a:p>
          <a:p>
            <a:pPr>
              <a:spcBef>
                <a:spcPct val="0"/>
              </a:spcBef>
              <a:buFontTx/>
              <a:buNone/>
            </a:pPr>
            <a:endParaRPr lang="en-US" altLang="he-IL" sz="2400">
              <a:latin typeface="Times" panose="02020603050405020304" pitchFamily="18" charset="0"/>
            </a:endParaRPr>
          </a:p>
          <a:p>
            <a:pPr>
              <a:spcBef>
                <a:spcPct val="0"/>
              </a:spcBef>
              <a:buFontTx/>
              <a:buNone/>
            </a:pPr>
            <a:endParaRPr lang="en-US" altLang="he-IL" sz="2400">
              <a:latin typeface="Times" panose="02020603050405020304" pitchFamily="18" charset="0"/>
            </a:endParaRPr>
          </a:p>
        </p:txBody>
      </p:sp>
    </p:spTree>
    <p:extLst>
      <p:ext uri="{BB962C8B-B14F-4D97-AF65-F5344CB8AC3E}">
        <p14:creationId xmlns:p14="http://schemas.microsoft.com/office/powerpoint/2010/main" val="215060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Review Previous Lesson</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093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2BE6D24-8FCF-4897-AF19-2C2DAB4CE5D3}"/>
              </a:ext>
            </a:extLst>
          </p:cNvPr>
          <p:cNvSpPr>
            <a:spLocks noGrp="1" noChangeArrowheads="1"/>
          </p:cNvSpPr>
          <p:nvPr>
            <p:ph type="title"/>
          </p:nvPr>
        </p:nvSpPr>
        <p:spPr/>
        <p:txBody>
          <a:bodyPr/>
          <a:lstStyle/>
          <a:p>
            <a:pPr eaLnBrk="1" hangingPunct="1"/>
            <a:r>
              <a:rPr lang="en-US" altLang="he-IL"/>
              <a:t>Boxplots</a:t>
            </a:r>
          </a:p>
        </p:txBody>
      </p:sp>
      <p:sp>
        <p:nvSpPr>
          <p:cNvPr id="13315" name="Rectangle 4">
            <a:extLst>
              <a:ext uri="{FF2B5EF4-FFF2-40B4-BE49-F238E27FC236}">
                <a16:creationId xmlns:a16="http://schemas.microsoft.com/office/drawing/2014/main" id="{A9711BA2-05FA-4A11-987F-AACFE016276F}"/>
              </a:ext>
            </a:extLst>
          </p:cNvPr>
          <p:cNvSpPr>
            <a:spLocks noGrp="1" noChangeArrowheads="1"/>
          </p:cNvSpPr>
          <p:nvPr>
            <p:ph idx="1"/>
          </p:nvPr>
        </p:nvSpPr>
        <p:spPr>
          <a:xfrm>
            <a:off x="685800" y="1371600"/>
            <a:ext cx="3886200" cy="4648200"/>
          </a:xfrm>
        </p:spPr>
        <p:txBody>
          <a:bodyPr/>
          <a:lstStyle/>
          <a:p>
            <a:pPr eaLnBrk="1" hangingPunct="1">
              <a:lnSpc>
                <a:spcPct val="90000"/>
              </a:lnSpc>
            </a:pPr>
            <a:r>
              <a:rPr lang="en-US" altLang="he-IL" sz="2000"/>
              <a:t>Shows a lot of information about a variable in one plot</a:t>
            </a:r>
          </a:p>
          <a:p>
            <a:pPr lvl="1" eaLnBrk="1" hangingPunct="1">
              <a:lnSpc>
                <a:spcPct val="90000"/>
              </a:lnSpc>
            </a:pPr>
            <a:r>
              <a:rPr lang="en-US" altLang="he-IL" sz="1800"/>
              <a:t>Median</a:t>
            </a:r>
          </a:p>
          <a:p>
            <a:pPr lvl="1" eaLnBrk="1" hangingPunct="1">
              <a:lnSpc>
                <a:spcPct val="90000"/>
              </a:lnSpc>
            </a:pPr>
            <a:r>
              <a:rPr lang="en-US" altLang="he-IL" sz="1800"/>
              <a:t>IQR</a:t>
            </a:r>
          </a:p>
          <a:p>
            <a:pPr lvl="1" eaLnBrk="1" hangingPunct="1">
              <a:lnSpc>
                <a:spcPct val="90000"/>
              </a:lnSpc>
            </a:pPr>
            <a:r>
              <a:rPr lang="en-US" altLang="he-IL" sz="1800"/>
              <a:t>Outliers</a:t>
            </a:r>
          </a:p>
          <a:p>
            <a:pPr lvl="1" eaLnBrk="1" hangingPunct="1">
              <a:lnSpc>
                <a:spcPct val="90000"/>
              </a:lnSpc>
            </a:pPr>
            <a:r>
              <a:rPr lang="en-US" altLang="he-IL" sz="1800"/>
              <a:t>Range</a:t>
            </a:r>
          </a:p>
          <a:p>
            <a:pPr lvl="1" eaLnBrk="1" hangingPunct="1">
              <a:lnSpc>
                <a:spcPct val="90000"/>
              </a:lnSpc>
            </a:pPr>
            <a:r>
              <a:rPr lang="en-US" altLang="he-IL" sz="1800"/>
              <a:t>Skewness</a:t>
            </a:r>
          </a:p>
          <a:p>
            <a:pPr eaLnBrk="1" hangingPunct="1">
              <a:lnSpc>
                <a:spcPct val="90000"/>
              </a:lnSpc>
            </a:pPr>
            <a:r>
              <a:rPr lang="en-US" altLang="he-IL" sz="2000"/>
              <a:t>Negatives</a:t>
            </a:r>
          </a:p>
          <a:p>
            <a:pPr lvl="1" eaLnBrk="1" hangingPunct="1">
              <a:lnSpc>
                <a:spcPct val="90000"/>
              </a:lnSpc>
            </a:pPr>
            <a:r>
              <a:rPr lang="en-US" altLang="he-IL" sz="1800"/>
              <a:t>Overplotting </a:t>
            </a:r>
          </a:p>
          <a:p>
            <a:pPr lvl="1" eaLnBrk="1" hangingPunct="1">
              <a:lnSpc>
                <a:spcPct val="90000"/>
              </a:lnSpc>
            </a:pPr>
            <a:r>
              <a:rPr lang="en-US" altLang="he-IL" sz="1800"/>
              <a:t>Hard to tell distributional shape</a:t>
            </a:r>
          </a:p>
          <a:p>
            <a:pPr lvl="1" eaLnBrk="1" hangingPunct="1">
              <a:lnSpc>
                <a:spcPct val="90000"/>
              </a:lnSpc>
            </a:pPr>
            <a:r>
              <a:rPr lang="en-US" altLang="he-IL" sz="1800"/>
              <a:t>no standard implementation in software (many options for whiskers, outliers)</a:t>
            </a:r>
          </a:p>
          <a:p>
            <a:pPr lvl="1" eaLnBrk="1" hangingPunct="1">
              <a:lnSpc>
                <a:spcPct val="90000"/>
              </a:lnSpc>
            </a:pPr>
            <a:endParaRPr lang="en-US" altLang="he-IL" sz="1800"/>
          </a:p>
        </p:txBody>
      </p:sp>
      <p:sp>
        <p:nvSpPr>
          <p:cNvPr id="13316" name="Slide Number Placeholder 5">
            <a:extLst>
              <a:ext uri="{FF2B5EF4-FFF2-40B4-BE49-F238E27FC236}">
                <a16:creationId xmlns:a16="http://schemas.microsoft.com/office/drawing/2014/main" id="{1D8F8BA9-1BCB-40A6-883C-C2AEDA708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A25FBF1-6FCB-42C4-A644-45B9E16C1AF2}" type="slidenum">
              <a:rPr lang="en-US" altLang="he-IL" sz="1400">
                <a:latin typeface="Times" panose="02020603050405020304" pitchFamily="18" charset="0"/>
              </a:rPr>
              <a:pPr>
                <a:spcBef>
                  <a:spcPct val="0"/>
                </a:spcBef>
                <a:buFontTx/>
                <a:buNone/>
              </a:pPr>
              <a:t>20</a:t>
            </a:fld>
            <a:endParaRPr lang="en-US" altLang="he-IL" sz="1400">
              <a:latin typeface="Times" panose="02020603050405020304" pitchFamily="18" charset="0"/>
            </a:endParaRPr>
          </a:p>
        </p:txBody>
      </p:sp>
      <p:pic>
        <p:nvPicPr>
          <p:cNvPr id="13317" name="Picture 3">
            <a:extLst>
              <a:ext uri="{FF2B5EF4-FFF2-40B4-BE49-F238E27FC236}">
                <a16:creationId xmlns:a16="http://schemas.microsoft.com/office/drawing/2014/main" id="{BE1F8C4B-4B43-4AD9-99B5-01EE05F55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550" y="1219200"/>
            <a:ext cx="39862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29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F7272D0-2AA6-48C3-AB66-D4F5746DA849}"/>
              </a:ext>
            </a:extLst>
          </p:cNvPr>
          <p:cNvSpPr>
            <a:spLocks noGrp="1" noChangeArrowheads="1"/>
          </p:cNvSpPr>
          <p:nvPr>
            <p:ph type="title"/>
          </p:nvPr>
        </p:nvSpPr>
        <p:spPr/>
        <p:txBody>
          <a:bodyPr/>
          <a:lstStyle/>
          <a:p>
            <a:pPr eaLnBrk="1" hangingPunct="1"/>
            <a:r>
              <a:rPr lang="en-US" altLang="he-IL"/>
              <a:t>Time Series</a:t>
            </a:r>
          </a:p>
        </p:txBody>
      </p:sp>
      <p:sp>
        <p:nvSpPr>
          <p:cNvPr id="14339" name="Content Placeholder 13">
            <a:extLst>
              <a:ext uri="{FF2B5EF4-FFF2-40B4-BE49-F238E27FC236}">
                <a16:creationId xmlns:a16="http://schemas.microsoft.com/office/drawing/2014/main" id="{6DB70E86-B05A-42AE-A421-802C2C2B14B3}"/>
              </a:ext>
            </a:extLst>
          </p:cNvPr>
          <p:cNvSpPr>
            <a:spLocks noGrp="1"/>
          </p:cNvSpPr>
          <p:nvPr>
            <p:ph idx="1"/>
          </p:nvPr>
        </p:nvSpPr>
        <p:spPr>
          <a:xfrm>
            <a:off x="685800" y="1066800"/>
            <a:ext cx="7772400" cy="5029200"/>
          </a:xfrm>
        </p:spPr>
        <p:txBody>
          <a:bodyPr/>
          <a:lstStyle/>
          <a:p>
            <a:pPr>
              <a:buFontTx/>
              <a:buNone/>
            </a:pPr>
            <a:r>
              <a:rPr lang="en-US" altLang="he-IL" sz="2000"/>
              <a:t>If your data has a temporal component, be sure to exploit it</a:t>
            </a:r>
          </a:p>
        </p:txBody>
      </p:sp>
      <p:sp>
        <p:nvSpPr>
          <p:cNvPr id="14340" name="Slide Number Placeholder 12">
            <a:extLst>
              <a:ext uri="{FF2B5EF4-FFF2-40B4-BE49-F238E27FC236}">
                <a16:creationId xmlns:a16="http://schemas.microsoft.com/office/drawing/2014/main" id="{B8D9BF63-E944-4B48-ACCD-B56DF1807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BF16BD9F-C699-415B-AD3C-30EA915E45CC}" type="slidenum">
              <a:rPr lang="en-US" altLang="he-IL" sz="1400">
                <a:latin typeface="Times" panose="02020603050405020304" pitchFamily="18" charset="0"/>
              </a:rPr>
              <a:pPr>
                <a:spcBef>
                  <a:spcPct val="0"/>
                </a:spcBef>
                <a:buFontTx/>
                <a:buNone/>
              </a:pPr>
              <a:t>21</a:t>
            </a:fld>
            <a:endParaRPr lang="en-US" altLang="he-IL" sz="1400">
              <a:latin typeface="Times" panose="02020603050405020304" pitchFamily="18" charset="0"/>
            </a:endParaRPr>
          </a:p>
        </p:txBody>
      </p:sp>
      <p:pic>
        <p:nvPicPr>
          <p:cNvPr id="14341" name="Picture 3" descr="airlines">
            <a:extLst>
              <a:ext uri="{FF2B5EF4-FFF2-40B4-BE49-F238E27FC236}">
                <a16:creationId xmlns:a16="http://schemas.microsoft.com/office/drawing/2014/main" id="{01002C35-25FC-4BFF-A9EA-90204D615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74" t="13625" r="4147" b="8516"/>
          <a:stretch>
            <a:fillRect/>
          </a:stretch>
        </p:blipFill>
        <p:spPr bwMode="auto">
          <a:xfrm>
            <a:off x="685800" y="1828800"/>
            <a:ext cx="71628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Line 4">
            <a:extLst>
              <a:ext uri="{FF2B5EF4-FFF2-40B4-BE49-F238E27FC236}">
                <a16:creationId xmlns:a16="http://schemas.microsoft.com/office/drawing/2014/main" id="{4A90CFB8-1962-42A7-A3A4-6E25D06B3A62}"/>
              </a:ext>
            </a:extLst>
          </p:cNvPr>
          <p:cNvSpPr>
            <a:spLocks noChangeShapeType="1"/>
          </p:cNvSpPr>
          <p:nvPr/>
        </p:nvSpPr>
        <p:spPr bwMode="auto">
          <a:xfrm flipV="1">
            <a:off x="3886200" y="3733800"/>
            <a:ext cx="2438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Text Box 5">
            <a:extLst>
              <a:ext uri="{FF2B5EF4-FFF2-40B4-BE49-F238E27FC236}">
                <a16:creationId xmlns:a16="http://schemas.microsoft.com/office/drawing/2014/main" id="{C29E7266-B3D6-4665-805F-6572828AFD30}"/>
              </a:ext>
            </a:extLst>
          </p:cNvPr>
          <p:cNvSpPr txBox="1">
            <a:spLocks noChangeArrowheads="1"/>
          </p:cNvSpPr>
          <p:nvPr/>
        </p:nvSpPr>
        <p:spPr bwMode="auto">
          <a:xfrm>
            <a:off x="4800600" y="41910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steady growth</a:t>
            </a:r>
          </a:p>
          <a:p>
            <a:pPr algn="ctr">
              <a:spcBef>
                <a:spcPct val="0"/>
              </a:spcBef>
              <a:buFontTx/>
              <a:buNone/>
            </a:pPr>
            <a:r>
              <a:rPr lang="en-US" altLang="he-IL" sz="1200">
                <a:latin typeface="Arial" panose="020B0604020202020204" pitchFamily="34" charset="0"/>
                <a:cs typeface="Arial" panose="020B0604020202020204" pitchFamily="34" charset="0"/>
              </a:rPr>
              <a:t> trend</a:t>
            </a:r>
            <a:endParaRPr lang="en-US" altLang="he-IL" sz="2400">
              <a:latin typeface="Times New Roman" panose="02020603050405020304" pitchFamily="18" charset="0"/>
              <a:cs typeface="Arial" panose="020B0604020202020204" pitchFamily="34" charset="0"/>
            </a:endParaRPr>
          </a:p>
        </p:txBody>
      </p:sp>
      <p:sp>
        <p:nvSpPr>
          <p:cNvPr id="14344" name="Line 6">
            <a:extLst>
              <a:ext uri="{FF2B5EF4-FFF2-40B4-BE49-F238E27FC236}">
                <a16:creationId xmlns:a16="http://schemas.microsoft.com/office/drawing/2014/main" id="{EEC01F4F-A91E-414F-AD95-97030BD0602D}"/>
              </a:ext>
            </a:extLst>
          </p:cNvPr>
          <p:cNvSpPr>
            <a:spLocks noChangeShapeType="1"/>
          </p:cNvSpPr>
          <p:nvPr/>
        </p:nvSpPr>
        <p:spPr bwMode="auto">
          <a:xfrm flipH="1" flipV="1">
            <a:off x="2971800" y="4343400"/>
            <a:ext cx="381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5" name="Text Box 7">
            <a:extLst>
              <a:ext uri="{FF2B5EF4-FFF2-40B4-BE49-F238E27FC236}">
                <a16:creationId xmlns:a16="http://schemas.microsoft.com/office/drawing/2014/main" id="{B06BB4A2-BB80-4B83-9952-55D770449C92}"/>
              </a:ext>
            </a:extLst>
          </p:cNvPr>
          <p:cNvSpPr txBox="1">
            <a:spLocks noChangeArrowheads="1"/>
          </p:cNvSpPr>
          <p:nvPr/>
        </p:nvSpPr>
        <p:spPr bwMode="auto">
          <a:xfrm>
            <a:off x="3048000" y="4800600"/>
            <a:ext cx="1544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400">
                <a:latin typeface="Arial" panose="020B0604020202020204" pitchFamily="34" charset="0"/>
                <a:cs typeface="Arial" panose="020B0604020202020204" pitchFamily="34" charset="0"/>
              </a:rPr>
              <a:t>New Year bumps</a:t>
            </a:r>
            <a:endParaRPr lang="en-US" altLang="he-IL" sz="2400">
              <a:latin typeface="Times New Roman" panose="02020603050405020304" pitchFamily="18" charset="0"/>
              <a:cs typeface="Arial" panose="020B0604020202020204" pitchFamily="34" charset="0"/>
            </a:endParaRPr>
          </a:p>
        </p:txBody>
      </p:sp>
      <p:sp>
        <p:nvSpPr>
          <p:cNvPr id="14346" name="Line 8">
            <a:extLst>
              <a:ext uri="{FF2B5EF4-FFF2-40B4-BE49-F238E27FC236}">
                <a16:creationId xmlns:a16="http://schemas.microsoft.com/office/drawing/2014/main" id="{02C358A2-EFFA-4A9E-907D-1542810978A5}"/>
              </a:ext>
            </a:extLst>
          </p:cNvPr>
          <p:cNvSpPr>
            <a:spLocks noChangeShapeType="1"/>
          </p:cNvSpPr>
          <p:nvPr/>
        </p:nvSpPr>
        <p:spPr bwMode="auto">
          <a:xfrm>
            <a:off x="3048000" y="2667000"/>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7" name="Text Box 9">
            <a:extLst>
              <a:ext uri="{FF2B5EF4-FFF2-40B4-BE49-F238E27FC236}">
                <a16:creationId xmlns:a16="http://schemas.microsoft.com/office/drawing/2014/main" id="{FFA084A7-174C-4F0D-A7AC-1215CE1DECB8}"/>
              </a:ext>
            </a:extLst>
          </p:cNvPr>
          <p:cNvSpPr txBox="1">
            <a:spLocks noChangeArrowheads="1"/>
          </p:cNvSpPr>
          <p:nvPr/>
        </p:nvSpPr>
        <p:spPr bwMode="auto">
          <a:xfrm>
            <a:off x="2601913" y="2232025"/>
            <a:ext cx="73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summer</a:t>
            </a:r>
          </a:p>
          <a:p>
            <a:pPr algn="ctr">
              <a:spcBef>
                <a:spcPct val="0"/>
              </a:spcBef>
              <a:buFontTx/>
              <a:buNone/>
            </a:pPr>
            <a:r>
              <a:rPr lang="en-US" altLang="he-IL" sz="1200">
                <a:latin typeface="Arial" panose="020B0604020202020204" pitchFamily="34" charset="0"/>
                <a:cs typeface="Arial" panose="020B0604020202020204" pitchFamily="34" charset="0"/>
              </a:rPr>
              <a:t> peaks</a:t>
            </a:r>
            <a:endParaRPr lang="en-US" altLang="he-IL" sz="2400">
              <a:latin typeface="Times New Roman" panose="02020603050405020304" pitchFamily="18" charset="0"/>
              <a:cs typeface="Arial" panose="020B0604020202020204" pitchFamily="34" charset="0"/>
            </a:endParaRPr>
          </a:p>
        </p:txBody>
      </p:sp>
      <p:sp>
        <p:nvSpPr>
          <p:cNvPr id="14348" name="Line 10">
            <a:extLst>
              <a:ext uri="{FF2B5EF4-FFF2-40B4-BE49-F238E27FC236}">
                <a16:creationId xmlns:a16="http://schemas.microsoft.com/office/drawing/2014/main" id="{4A750107-C32C-4107-A2E2-CEE63BB17AFB}"/>
              </a:ext>
            </a:extLst>
          </p:cNvPr>
          <p:cNvSpPr>
            <a:spLocks noChangeShapeType="1"/>
          </p:cNvSpPr>
          <p:nvPr/>
        </p:nvSpPr>
        <p:spPr bwMode="auto">
          <a:xfrm>
            <a:off x="4648200" y="2286000"/>
            <a:ext cx="76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9" name="Text Box 11">
            <a:extLst>
              <a:ext uri="{FF2B5EF4-FFF2-40B4-BE49-F238E27FC236}">
                <a16:creationId xmlns:a16="http://schemas.microsoft.com/office/drawing/2014/main" id="{A180430A-5AC1-45F4-9897-7D70389E2998}"/>
              </a:ext>
            </a:extLst>
          </p:cNvPr>
          <p:cNvSpPr txBox="1">
            <a:spLocks noChangeArrowheads="1"/>
          </p:cNvSpPr>
          <p:nvPr/>
        </p:nvSpPr>
        <p:spPr bwMode="auto">
          <a:xfrm>
            <a:off x="3133725" y="1828800"/>
            <a:ext cx="2424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Arial" panose="020B0604020202020204" pitchFamily="34" charset="0"/>
                <a:cs typeface="Arial" panose="020B0604020202020204" pitchFamily="34" charset="0"/>
              </a:rPr>
              <a:t> summer bifurcations in air travel </a:t>
            </a:r>
          </a:p>
          <a:p>
            <a:pPr algn="ctr">
              <a:spcBef>
                <a:spcPct val="0"/>
              </a:spcBef>
              <a:buFontTx/>
              <a:buNone/>
            </a:pPr>
            <a:r>
              <a:rPr lang="en-US" altLang="he-IL" sz="1200" b="1">
                <a:latin typeface="Arial" panose="020B0604020202020204" pitchFamily="34" charset="0"/>
                <a:cs typeface="Arial" panose="020B0604020202020204" pitchFamily="34" charset="0"/>
              </a:rPr>
              <a:t>(favor early/late)</a:t>
            </a:r>
            <a:endParaRPr lang="en-US" altLang="he-IL"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9984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1CCC0C0-8C52-404C-AD6A-2C86947408AB}"/>
              </a:ext>
            </a:extLst>
          </p:cNvPr>
          <p:cNvSpPr>
            <a:spLocks noGrp="1" noChangeArrowheads="1"/>
          </p:cNvSpPr>
          <p:nvPr>
            <p:ph type="title"/>
          </p:nvPr>
        </p:nvSpPr>
        <p:spPr/>
        <p:txBody>
          <a:bodyPr/>
          <a:lstStyle/>
          <a:p>
            <a:r>
              <a:rPr lang="en-US" altLang="he-IL"/>
              <a:t>Time-Series Example 3 </a:t>
            </a:r>
          </a:p>
        </p:txBody>
      </p:sp>
      <p:pic>
        <p:nvPicPr>
          <p:cNvPr id="15363" name="Picture 3" descr="weight_time">
            <a:extLst>
              <a:ext uri="{FF2B5EF4-FFF2-40B4-BE49-F238E27FC236}">
                <a16:creationId xmlns:a16="http://schemas.microsoft.com/office/drawing/2014/main" id="{9A7E426D-2CC0-4324-A35B-CF6AD1CD9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11" t="11690" r="2559" b="2563"/>
          <a:stretch>
            <a:fillRect/>
          </a:stretch>
        </p:blipFill>
        <p:spPr bwMode="auto">
          <a:xfrm>
            <a:off x="1752600" y="963613"/>
            <a:ext cx="5334000" cy="360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8" name="Text Box 4">
            <a:extLst>
              <a:ext uri="{FF2B5EF4-FFF2-40B4-BE49-F238E27FC236}">
                <a16:creationId xmlns:a16="http://schemas.microsoft.com/office/drawing/2014/main" id="{78909786-B271-42D0-93C0-367D4D0DD4BA}"/>
              </a:ext>
            </a:extLst>
          </p:cNvPr>
          <p:cNvSpPr txBox="1">
            <a:spLocks noChangeArrowheads="1"/>
          </p:cNvSpPr>
          <p:nvPr/>
        </p:nvSpPr>
        <p:spPr bwMode="auto">
          <a:xfrm>
            <a:off x="228600" y="4343400"/>
            <a:ext cx="2686050" cy="1196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Times" panose="02020603050405020304" pitchFamily="18" charset="0"/>
              </a:rPr>
              <a:t>Scotland experiment:</a:t>
            </a:r>
          </a:p>
          <a:p>
            <a:pPr algn="ctr">
              <a:spcBef>
                <a:spcPct val="0"/>
              </a:spcBef>
              <a:buFontTx/>
              <a:buNone/>
            </a:pP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a:t>
            </a:r>
            <a:r>
              <a:rPr lang="en-US" altLang="he-IL" sz="1200">
                <a:latin typeface="Times" panose="02020603050405020304" pitchFamily="18" charset="0"/>
              </a:rPr>
              <a:t>milk in kid diet </a:t>
            </a:r>
            <a:r>
              <a:rPr lang="en-US" altLang="he-IL" sz="1200">
                <a:latin typeface="Times" panose="02020603050405020304" pitchFamily="18" charset="0"/>
                <a:sym typeface="Symbol" panose="05050102010706020507" pitchFamily="18" charset="2"/>
              </a:rPr>
              <a:t> better health</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lgn="ctr">
              <a:spcBef>
                <a:spcPct val="0"/>
              </a:spcBef>
              <a:buFontTx/>
              <a:buNone/>
            </a:pPr>
            <a:r>
              <a:rPr lang="en-US" altLang="he-IL" sz="1200">
                <a:latin typeface="Times" panose="02020603050405020304" pitchFamily="18" charset="0"/>
              </a:rPr>
              <a:t>20,000 kids:</a:t>
            </a:r>
          </a:p>
          <a:p>
            <a:pPr algn="ctr">
              <a:spcBef>
                <a:spcPct val="0"/>
              </a:spcBef>
              <a:buFontTx/>
              <a:buNone/>
            </a:pPr>
            <a:r>
              <a:rPr lang="en-US" altLang="he-IL" sz="1200">
                <a:latin typeface="Times" panose="02020603050405020304" pitchFamily="18" charset="0"/>
              </a:rPr>
              <a:t> 5k raw, 5k pasteurize, </a:t>
            </a:r>
          </a:p>
          <a:p>
            <a:pPr algn="ctr">
              <a:spcBef>
                <a:spcPct val="0"/>
              </a:spcBef>
              <a:buFontTx/>
              <a:buNone/>
            </a:pPr>
            <a:r>
              <a:rPr lang="en-US" altLang="he-IL" sz="1200">
                <a:latin typeface="Times" panose="02020603050405020304" pitchFamily="18" charset="0"/>
              </a:rPr>
              <a:t>10k control (no supplement)</a:t>
            </a:r>
            <a:endParaRPr lang="en-US" altLang="he-IL" sz="1200">
              <a:latin typeface="Times" panose="02020603050405020304" pitchFamily="18" charset="0"/>
              <a:sym typeface="Symbol" panose="05050102010706020507" pitchFamily="18" charset="2"/>
            </a:endParaRPr>
          </a:p>
        </p:txBody>
      </p:sp>
      <p:sp>
        <p:nvSpPr>
          <p:cNvPr id="15365" name="Text Box 5">
            <a:extLst>
              <a:ext uri="{FF2B5EF4-FFF2-40B4-BE49-F238E27FC236}">
                <a16:creationId xmlns:a16="http://schemas.microsoft.com/office/drawing/2014/main" id="{97E81B80-3C0C-4DEE-BA86-4989631A2C76}"/>
              </a:ext>
            </a:extLst>
          </p:cNvPr>
          <p:cNvSpPr txBox="1">
            <a:spLocks noChangeArrowheads="1"/>
          </p:cNvSpPr>
          <p:nvPr/>
        </p:nvSpPr>
        <p:spPr bwMode="auto">
          <a:xfrm>
            <a:off x="3014663" y="1371600"/>
            <a:ext cx="1957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i="1">
                <a:latin typeface="Times" panose="02020603050405020304" pitchFamily="18" charset="0"/>
              </a:rPr>
              <a:t>mean weight vs mean age</a:t>
            </a:r>
          </a:p>
          <a:p>
            <a:pPr algn="ctr">
              <a:spcBef>
                <a:spcPct val="0"/>
              </a:spcBef>
              <a:buFontTx/>
              <a:buNone/>
            </a:pPr>
            <a:r>
              <a:rPr lang="en-US" altLang="he-IL" sz="1200" i="1">
                <a:latin typeface="Times" panose="02020603050405020304" pitchFamily="18" charset="0"/>
              </a:rPr>
              <a:t>for 10k control group</a:t>
            </a:r>
          </a:p>
        </p:txBody>
      </p:sp>
      <p:sp>
        <p:nvSpPr>
          <p:cNvPr id="272394" name="Text Box 10">
            <a:extLst>
              <a:ext uri="{FF2B5EF4-FFF2-40B4-BE49-F238E27FC236}">
                <a16:creationId xmlns:a16="http://schemas.microsoft.com/office/drawing/2014/main" id="{93E760B8-8A5F-4C47-90D8-A1E074F04486}"/>
              </a:ext>
            </a:extLst>
          </p:cNvPr>
          <p:cNvSpPr txBox="1">
            <a:spLocks noChangeArrowheads="1"/>
          </p:cNvSpPr>
          <p:nvPr/>
        </p:nvSpPr>
        <p:spPr bwMode="auto">
          <a:xfrm>
            <a:off x="3048000" y="4876800"/>
            <a:ext cx="2965450" cy="10144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a:latin typeface="Times" panose="02020603050405020304" pitchFamily="18" charset="0"/>
                <a:sym typeface="Symbol" panose="05050102010706020507" pitchFamily="18" charset="2"/>
              </a:rPr>
              <a:t>Would expect smooth weight growth plot.</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lgn="ctr">
              <a:spcBef>
                <a:spcPct val="0"/>
              </a:spcBef>
              <a:buFontTx/>
              <a:buNone/>
            </a:pPr>
            <a:r>
              <a:rPr lang="en-US" altLang="he-IL" sz="1200" b="1">
                <a:latin typeface="Times" panose="02020603050405020304" pitchFamily="18" charset="0"/>
                <a:sym typeface="Symbol" panose="05050102010706020507" pitchFamily="18" charset="2"/>
              </a:rPr>
              <a:t>Visually reveals</a:t>
            </a:r>
          </a:p>
          <a:p>
            <a:pPr algn="ctr">
              <a:spcBef>
                <a:spcPct val="0"/>
              </a:spcBef>
              <a:buFontTx/>
              <a:buNone/>
            </a:pPr>
            <a:r>
              <a:rPr lang="en-US" altLang="he-IL" sz="1200" b="1">
                <a:latin typeface="Times" panose="02020603050405020304" pitchFamily="18" charset="0"/>
                <a:sym typeface="Symbol" panose="05050102010706020507" pitchFamily="18" charset="2"/>
              </a:rPr>
              <a:t> </a:t>
            </a:r>
            <a:r>
              <a:rPr lang="en-US" altLang="he-IL" sz="1200" b="1" u="sng">
                <a:latin typeface="Times" panose="02020603050405020304" pitchFamily="18" charset="0"/>
                <a:sym typeface="Symbol" panose="05050102010706020507" pitchFamily="18" charset="2"/>
              </a:rPr>
              <a:t>unexpected pattern</a:t>
            </a:r>
            <a:r>
              <a:rPr lang="en-US" altLang="he-IL" sz="1200" b="1" i="1">
                <a:latin typeface="Times" panose="02020603050405020304" pitchFamily="18" charset="0"/>
                <a:sym typeface="Symbol" panose="05050102010706020507" pitchFamily="18" charset="2"/>
              </a:rPr>
              <a:t> </a:t>
            </a:r>
            <a:r>
              <a:rPr lang="en-US" altLang="he-IL" sz="1200" b="1">
                <a:latin typeface="Times" panose="02020603050405020304" pitchFamily="18" charset="0"/>
                <a:sym typeface="Symbol" panose="05050102010706020507" pitchFamily="18" charset="2"/>
              </a:rPr>
              <a:t>(</a:t>
            </a:r>
            <a:r>
              <a:rPr lang="en-US" altLang="he-IL" sz="1200" b="1" i="1">
                <a:latin typeface="Times" panose="02020603050405020304" pitchFamily="18" charset="0"/>
                <a:sym typeface="Symbol" panose="05050102010706020507" pitchFamily="18" charset="2"/>
              </a:rPr>
              <a:t>steps</a:t>
            </a:r>
            <a:r>
              <a:rPr lang="en-US" altLang="he-IL" sz="1200" b="1">
                <a:latin typeface="Times" panose="02020603050405020304" pitchFamily="18" charset="0"/>
                <a:sym typeface="Symbol" panose="05050102010706020507" pitchFamily="18" charset="2"/>
              </a:rPr>
              <a:t>),</a:t>
            </a:r>
          </a:p>
          <a:p>
            <a:pPr algn="ctr">
              <a:spcBef>
                <a:spcPct val="0"/>
              </a:spcBef>
              <a:buFontTx/>
              <a:buNone/>
            </a:pPr>
            <a:r>
              <a:rPr lang="en-US" altLang="he-IL" sz="1200" b="1">
                <a:latin typeface="Times" panose="02020603050405020304" pitchFamily="18" charset="0"/>
                <a:sym typeface="Symbol" panose="05050102010706020507" pitchFamily="18" charset="2"/>
              </a:rPr>
              <a:t>not apparent from raw data table</a:t>
            </a:r>
            <a:r>
              <a:rPr lang="en-US" altLang="he-IL" sz="1200">
                <a:latin typeface="Times" panose="02020603050405020304" pitchFamily="18" charset="0"/>
                <a:sym typeface="Symbol" panose="05050102010706020507" pitchFamily="18" charset="2"/>
              </a:rPr>
              <a:t>.</a:t>
            </a:r>
          </a:p>
        </p:txBody>
      </p:sp>
      <p:sp>
        <p:nvSpPr>
          <p:cNvPr id="272395" name="Text Box 11">
            <a:extLst>
              <a:ext uri="{FF2B5EF4-FFF2-40B4-BE49-F238E27FC236}">
                <a16:creationId xmlns:a16="http://schemas.microsoft.com/office/drawing/2014/main" id="{257D756C-CE04-45D4-9EE7-B4B5A144220D}"/>
              </a:ext>
            </a:extLst>
          </p:cNvPr>
          <p:cNvSpPr txBox="1">
            <a:spLocks noChangeArrowheads="1"/>
          </p:cNvSpPr>
          <p:nvPr/>
        </p:nvSpPr>
        <p:spPr bwMode="auto">
          <a:xfrm>
            <a:off x="6172200" y="4419600"/>
            <a:ext cx="2743200" cy="1744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lgn="ctr">
              <a:spcBef>
                <a:spcPct val="0"/>
              </a:spcBef>
              <a:buFontTx/>
              <a:buNone/>
            </a:pPr>
            <a:r>
              <a:rPr lang="en-US" altLang="he-IL" sz="1200" u="sng">
                <a:latin typeface="Times" panose="02020603050405020304" pitchFamily="18" charset="0"/>
                <a:sym typeface="Symbol" panose="05050102010706020507" pitchFamily="18" charset="2"/>
              </a:rPr>
              <a:t>Possible explanations</a:t>
            </a:r>
            <a:r>
              <a:rPr lang="en-US" altLang="he-IL" sz="1200">
                <a:latin typeface="Times" panose="02020603050405020304" pitchFamily="18" charset="0"/>
                <a:sym typeface="Symbol" panose="05050102010706020507" pitchFamily="18" charset="2"/>
              </a:rPr>
              <a:t>:</a:t>
            </a:r>
          </a:p>
          <a:p>
            <a:pPr algn="ct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Grow less early in year than later?</a:t>
            </a:r>
          </a:p>
          <a:p>
            <a:pP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No steps in height plots; so why</a:t>
            </a:r>
          </a:p>
          <a:p>
            <a:pPr>
              <a:spcBef>
                <a:spcPct val="0"/>
              </a:spcBef>
              <a:buFontTx/>
              <a:buNone/>
            </a:pPr>
            <a:r>
              <a:rPr lang="en-US" altLang="he-IL" sz="1200">
                <a:latin typeface="Times" panose="02020603050405020304" pitchFamily="18" charset="0"/>
                <a:sym typeface="Symbol" panose="05050102010706020507" pitchFamily="18" charset="2"/>
              </a:rPr>
              <a:t>height </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uniformly, weight </a:t>
            </a:r>
            <a:r>
              <a:rPr lang="en-US" altLang="he-IL" sz="1200" b="1">
                <a:latin typeface="Times" panose="02020603050405020304" pitchFamily="18" charset="0"/>
                <a:sym typeface="Symbol" panose="05050102010706020507" pitchFamily="18" charset="2"/>
              </a:rPr>
              <a:t></a:t>
            </a:r>
            <a:r>
              <a:rPr lang="en-US" altLang="he-IL" sz="1200">
                <a:latin typeface="Times" panose="02020603050405020304" pitchFamily="18" charset="0"/>
                <a:sym typeface="Symbol" panose="05050102010706020507" pitchFamily="18" charset="2"/>
              </a:rPr>
              <a:t> spurts?</a:t>
            </a:r>
          </a:p>
          <a:p>
            <a:pPr>
              <a:spcBef>
                <a:spcPct val="0"/>
              </a:spcBef>
              <a:buFontTx/>
              <a:buNone/>
            </a:pPr>
            <a:endParaRPr lang="en-US" altLang="he-IL" sz="1200">
              <a:latin typeface="Times" panose="02020603050405020304" pitchFamily="18" charset="0"/>
              <a:sym typeface="Symbol" panose="05050102010706020507" pitchFamily="18" charset="2"/>
            </a:endParaRPr>
          </a:p>
          <a:p>
            <a:pPr>
              <a:spcBef>
                <a:spcPct val="0"/>
              </a:spcBef>
              <a:buFontTx/>
              <a:buNone/>
            </a:pPr>
            <a:r>
              <a:rPr lang="en-US" altLang="he-IL" sz="1200">
                <a:latin typeface="Times" panose="02020603050405020304" pitchFamily="18" charset="0"/>
                <a:sym typeface="Symbol" panose="05050102010706020507" pitchFamily="18" charset="2"/>
              </a:rPr>
              <a:t>Kids weighed in clothes: summer garb lighter than winter?</a:t>
            </a:r>
          </a:p>
        </p:txBody>
      </p:sp>
    </p:spTree>
    <p:extLst>
      <p:ext uri="{BB962C8B-B14F-4D97-AF65-F5344CB8AC3E}">
        <p14:creationId xmlns:p14="http://schemas.microsoft.com/office/powerpoint/2010/main" val="4119856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nimBg="1"/>
      <p:bldP spid="272394" grpId="0" animBg="1"/>
      <p:bldP spid="27239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D61C375-E71B-442E-988E-66093EF2E17E}"/>
              </a:ext>
            </a:extLst>
          </p:cNvPr>
          <p:cNvSpPr>
            <a:spLocks noGrp="1"/>
          </p:cNvSpPr>
          <p:nvPr>
            <p:ph type="title"/>
          </p:nvPr>
        </p:nvSpPr>
        <p:spPr/>
        <p:txBody>
          <a:bodyPr/>
          <a:lstStyle/>
          <a:p>
            <a:pPr eaLnBrk="1" hangingPunct="1"/>
            <a:r>
              <a:rPr lang="en-US" altLang="he-IL"/>
              <a:t>Spatial Data</a:t>
            </a:r>
          </a:p>
        </p:txBody>
      </p:sp>
      <p:sp>
        <p:nvSpPr>
          <p:cNvPr id="16387" name="Content Placeholder 5">
            <a:extLst>
              <a:ext uri="{FF2B5EF4-FFF2-40B4-BE49-F238E27FC236}">
                <a16:creationId xmlns:a16="http://schemas.microsoft.com/office/drawing/2014/main" id="{5738BBDF-96E3-43CF-B966-6E8AFEB05B4F}"/>
              </a:ext>
            </a:extLst>
          </p:cNvPr>
          <p:cNvSpPr>
            <a:spLocks noGrp="1"/>
          </p:cNvSpPr>
          <p:nvPr>
            <p:ph idx="1"/>
          </p:nvPr>
        </p:nvSpPr>
        <p:spPr>
          <a:xfrm>
            <a:off x="685800" y="1371600"/>
            <a:ext cx="2819400" cy="4876800"/>
          </a:xfrm>
        </p:spPr>
        <p:txBody>
          <a:bodyPr/>
          <a:lstStyle/>
          <a:p>
            <a:r>
              <a:rPr lang="en-US" altLang="he-IL" sz="2000"/>
              <a:t>If your data has a geographic component, be sure to exploit it</a:t>
            </a:r>
          </a:p>
          <a:p>
            <a:endParaRPr lang="en-US" altLang="he-IL" sz="2000"/>
          </a:p>
          <a:p>
            <a:r>
              <a:rPr lang="en-US" altLang="he-IL" sz="2000"/>
              <a:t>Data from cities/states/zip cods – easy to get lat/long</a:t>
            </a:r>
          </a:p>
          <a:p>
            <a:endParaRPr lang="en-US" altLang="he-IL" sz="2000"/>
          </a:p>
          <a:p>
            <a:r>
              <a:rPr lang="en-US" altLang="he-IL" sz="2000"/>
              <a:t>Can plot as scatterplot</a:t>
            </a:r>
          </a:p>
        </p:txBody>
      </p:sp>
      <p:sp>
        <p:nvSpPr>
          <p:cNvPr id="16388" name="Slide Number Placeholder 4">
            <a:extLst>
              <a:ext uri="{FF2B5EF4-FFF2-40B4-BE49-F238E27FC236}">
                <a16:creationId xmlns:a16="http://schemas.microsoft.com/office/drawing/2014/main" id="{4093BA8C-31C1-426E-A743-5A89C57256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DE75C12D-9EE3-4C7E-B018-EF9C68C381F1}" type="slidenum">
              <a:rPr lang="en-US" altLang="he-IL" sz="1400">
                <a:latin typeface="Times" panose="02020603050405020304" pitchFamily="18" charset="0"/>
              </a:rPr>
              <a:pPr>
                <a:spcBef>
                  <a:spcPct val="0"/>
                </a:spcBef>
                <a:buFontTx/>
                <a:buNone/>
              </a:pPr>
              <a:t>23</a:t>
            </a:fld>
            <a:endParaRPr lang="en-US" altLang="he-IL" sz="1400">
              <a:latin typeface="Times" panose="02020603050405020304" pitchFamily="18" charset="0"/>
            </a:endParaRPr>
          </a:p>
        </p:txBody>
      </p:sp>
      <p:pic>
        <p:nvPicPr>
          <p:cNvPr id="16389" name="Picture 4">
            <a:extLst>
              <a:ext uri="{FF2B5EF4-FFF2-40B4-BE49-F238E27FC236}">
                <a16:creationId xmlns:a16="http://schemas.microsoft.com/office/drawing/2014/main" id="{E1007287-87D5-408F-A5EC-E1AE11CE5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95400"/>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9228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id="{836C6835-804A-40D2-8431-132A6D647975}"/>
              </a:ext>
            </a:extLst>
          </p:cNvPr>
          <p:cNvSpPr>
            <a:spLocks noGrp="1"/>
          </p:cNvSpPr>
          <p:nvPr>
            <p:ph idx="1"/>
          </p:nvPr>
        </p:nvSpPr>
        <p:spPr>
          <a:xfrm>
            <a:off x="685800" y="5562600"/>
            <a:ext cx="7772400" cy="533400"/>
          </a:xfrm>
        </p:spPr>
        <p:txBody>
          <a:bodyPr/>
          <a:lstStyle/>
          <a:p>
            <a:r>
              <a:rPr lang="en-US" altLang="he-IL" sz="2000" dirty="0"/>
              <a:t>Maps using color shadings to represent numerical values are called choropleth maps</a:t>
            </a:r>
            <a:endParaRPr lang="en-US" altLang="he-IL" sz="2000" dirty="0">
              <a:hlinkClick r:id="" action="ppaction://noaction"/>
            </a:endParaRPr>
          </a:p>
          <a:p>
            <a:r>
              <a:rPr lang="en-US" altLang="he-IL" sz="2000" dirty="0">
                <a:hlinkClick r:id="" action="ppaction://noaction"/>
              </a:rPr>
              <a:t>http://elections.nytimes.com/2008/results/president/map.html</a:t>
            </a:r>
            <a:endParaRPr lang="en-US" altLang="he-IL" sz="2000" dirty="0"/>
          </a:p>
          <a:p>
            <a:endParaRPr lang="en-US" altLang="he-IL" dirty="0"/>
          </a:p>
          <a:p>
            <a:endParaRPr lang="en-US" altLang="he-IL" dirty="0"/>
          </a:p>
        </p:txBody>
      </p:sp>
      <p:sp>
        <p:nvSpPr>
          <p:cNvPr id="17412" name="Slide Number Placeholder 5">
            <a:extLst>
              <a:ext uri="{FF2B5EF4-FFF2-40B4-BE49-F238E27FC236}">
                <a16:creationId xmlns:a16="http://schemas.microsoft.com/office/drawing/2014/main" id="{2283C440-D1E1-4A79-8A55-4CDA986E4A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99E3C9D3-C7BB-4A85-8977-1154FFF1A862}" type="slidenum">
              <a:rPr lang="en-US" altLang="he-IL" sz="1400">
                <a:latin typeface="Times" panose="02020603050405020304" pitchFamily="18" charset="0"/>
              </a:rPr>
              <a:pPr>
                <a:spcBef>
                  <a:spcPct val="0"/>
                </a:spcBef>
                <a:buFontTx/>
                <a:buNone/>
              </a:pPr>
              <a:t>24</a:t>
            </a:fld>
            <a:endParaRPr lang="en-US" altLang="he-IL" sz="1400">
              <a:latin typeface="Times" panose="02020603050405020304" pitchFamily="18" charset="0"/>
            </a:endParaRPr>
          </a:p>
        </p:txBody>
      </p:sp>
      <p:pic>
        <p:nvPicPr>
          <p:cNvPr id="17413" name="Picture 4">
            <a:extLst>
              <a:ext uri="{FF2B5EF4-FFF2-40B4-BE49-F238E27FC236}">
                <a16:creationId xmlns:a16="http://schemas.microsoft.com/office/drawing/2014/main" id="{71ED9A9C-2BA3-43B4-A1A0-9B363DCB9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838200"/>
            <a:ext cx="69342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Title 1">
            <a:extLst>
              <a:ext uri="{FF2B5EF4-FFF2-40B4-BE49-F238E27FC236}">
                <a16:creationId xmlns:a16="http://schemas.microsoft.com/office/drawing/2014/main" id="{CA13CC12-5B70-41A6-847E-8FF0E48E656A}"/>
              </a:ext>
            </a:extLst>
          </p:cNvPr>
          <p:cNvSpPr>
            <a:spLocks noGrp="1"/>
          </p:cNvSpPr>
          <p:nvPr>
            <p:ph type="title"/>
          </p:nvPr>
        </p:nvSpPr>
        <p:spPr>
          <a:xfrm>
            <a:off x="539552" y="143669"/>
            <a:ext cx="8382000" cy="1143000"/>
          </a:xfrm>
        </p:spPr>
        <p:txBody>
          <a:bodyPr/>
          <a:lstStyle/>
          <a:p>
            <a:r>
              <a:rPr lang="en-US" altLang="he-IL" dirty="0"/>
              <a:t>Spatial data: choropleth Maps</a:t>
            </a:r>
          </a:p>
        </p:txBody>
      </p:sp>
    </p:spTree>
    <p:extLst>
      <p:ext uri="{BB962C8B-B14F-4D97-AF65-F5344CB8AC3E}">
        <p14:creationId xmlns:p14="http://schemas.microsoft.com/office/powerpoint/2010/main" val="386387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E40E5C2-9584-4EA6-BF09-FE3A2EFF861A}"/>
              </a:ext>
            </a:extLst>
          </p:cNvPr>
          <p:cNvSpPr>
            <a:spLocks noGrp="1" noChangeArrowheads="1"/>
          </p:cNvSpPr>
          <p:nvPr>
            <p:ph type="title"/>
          </p:nvPr>
        </p:nvSpPr>
        <p:spPr/>
        <p:txBody>
          <a:bodyPr/>
          <a:lstStyle/>
          <a:p>
            <a:pPr eaLnBrk="1" hangingPunct="1"/>
            <a:r>
              <a:rPr lang="en-US" altLang="he-IL"/>
              <a:t>Two Continuous Variables</a:t>
            </a:r>
          </a:p>
        </p:txBody>
      </p:sp>
      <p:sp>
        <p:nvSpPr>
          <p:cNvPr id="18435" name="Rectangle 4">
            <a:extLst>
              <a:ext uri="{FF2B5EF4-FFF2-40B4-BE49-F238E27FC236}">
                <a16:creationId xmlns:a16="http://schemas.microsoft.com/office/drawing/2014/main" id="{6C86426F-B81A-430A-84E2-13D6D3F79022}"/>
              </a:ext>
            </a:extLst>
          </p:cNvPr>
          <p:cNvSpPr>
            <a:spLocks noGrp="1" noChangeArrowheads="1"/>
          </p:cNvSpPr>
          <p:nvPr>
            <p:ph idx="1"/>
          </p:nvPr>
        </p:nvSpPr>
        <p:spPr>
          <a:xfrm>
            <a:off x="685800" y="1371600"/>
            <a:ext cx="7467600" cy="1371600"/>
          </a:xfrm>
        </p:spPr>
        <p:txBody>
          <a:bodyPr/>
          <a:lstStyle/>
          <a:p>
            <a:pPr eaLnBrk="1" hangingPunct="1"/>
            <a:r>
              <a:rPr lang="en-US" altLang="he-IL"/>
              <a:t>For two numeric variables, the scatterplot is the obvious choice</a:t>
            </a:r>
          </a:p>
        </p:txBody>
      </p:sp>
      <p:sp>
        <p:nvSpPr>
          <p:cNvPr id="18436" name="Slide Number Placeholder 11">
            <a:extLst>
              <a:ext uri="{FF2B5EF4-FFF2-40B4-BE49-F238E27FC236}">
                <a16:creationId xmlns:a16="http://schemas.microsoft.com/office/drawing/2014/main" id="{705398E5-B8C2-4088-A51A-7A3A65760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43D85B0D-00E6-4171-8B79-05D0B7B98437}" type="slidenum">
              <a:rPr lang="en-US" altLang="he-IL" sz="1400">
                <a:latin typeface="Times" panose="02020603050405020304" pitchFamily="18" charset="0"/>
              </a:rPr>
              <a:pPr>
                <a:spcBef>
                  <a:spcPct val="0"/>
                </a:spcBef>
                <a:buFontTx/>
                <a:buNone/>
              </a:pPr>
              <a:t>25</a:t>
            </a:fld>
            <a:endParaRPr lang="en-US" altLang="he-IL" sz="1400">
              <a:latin typeface="Times" panose="02020603050405020304" pitchFamily="18" charset="0"/>
            </a:endParaRPr>
          </a:p>
        </p:txBody>
      </p:sp>
      <p:grpSp>
        <p:nvGrpSpPr>
          <p:cNvPr id="18437" name="Group 12">
            <a:extLst>
              <a:ext uri="{FF2B5EF4-FFF2-40B4-BE49-F238E27FC236}">
                <a16:creationId xmlns:a16="http://schemas.microsoft.com/office/drawing/2014/main" id="{23D61471-91C2-4318-AF28-C20CD719CA41}"/>
              </a:ext>
            </a:extLst>
          </p:cNvPr>
          <p:cNvGrpSpPr>
            <a:grpSpLocks/>
          </p:cNvGrpSpPr>
          <p:nvPr/>
        </p:nvGrpSpPr>
        <p:grpSpPr bwMode="auto">
          <a:xfrm>
            <a:off x="533400" y="2438400"/>
            <a:ext cx="8208963" cy="3852863"/>
            <a:chOff x="609600" y="2362200"/>
            <a:chExt cx="8208963" cy="3852863"/>
          </a:xfrm>
        </p:grpSpPr>
        <p:pic>
          <p:nvPicPr>
            <p:cNvPr id="18438" name="Picture 5">
              <a:extLst>
                <a:ext uri="{FF2B5EF4-FFF2-40B4-BE49-F238E27FC236}">
                  <a16:creationId xmlns:a16="http://schemas.microsoft.com/office/drawing/2014/main" id="{2286A3E8-8B73-4FD9-881D-A8117E2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62200"/>
              <a:ext cx="4160838"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6">
              <a:extLst>
                <a:ext uri="{FF2B5EF4-FFF2-40B4-BE49-F238E27FC236}">
                  <a16:creationId xmlns:a16="http://schemas.microsoft.com/office/drawing/2014/main" id="{3D7DF128-F63E-4AC6-AFEC-91998A3F39B9}"/>
                </a:ext>
              </a:extLst>
            </p:cNvPr>
            <p:cNvSpPr>
              <a:spLocks noChangeArrowheads="1"/>
            </p:cNvSpPr>
            <p:nvPr/>
          </p:nvSpPr>
          <p:spPr bwMode="auto">
            <a:xfrm>
              <a:off x="5334000" y="4648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8440" name="Line 7">
              <a:extLst>
                <a:ext uri="{FF2B5EF4-FFF2-40B4-BE49-F238E27FC236}">
                  <a16:creationId xmlns:a16="http://schemas.microsoft.com/office/drawing/2014/main" id="{9B4F7474-173C-41C6-9EAA-C16786BCEA76}"/>
                </a:ext>
              </a:extLst>
            </p:cNvPr>
            <p:cNvSpPr>
              <a:spLocks noChangeShapeType="1"/>
            </p:cNvSpPr>
            <p:nvPr/>
          </p:nvSpPr>
          <p:spPr bwMode="auto">
            <a:xfrm>
              <a:off x="6400800" y="5105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AutoShape 8">
              <a:extLst>
                <a:ext uri="{FF2B5EF4-FFF2-40B4-BE49-F238E27FC236}">
                  <a16:creationId xmlns:a16="http://schemas.microsoft.com/office/drawing/2014/main" id="{4BC82699-079C-478B-9B1E-4003909C7E4F}"/>
                </a:ext>
              </a:extLst>
            </p:cNvPr>
            <p:cNvSpPr>
              <a:spLocks noChangeArrowheads="1"/>
            </p:cNvSpPr>
            <p:nvPr/>
          </p:nvSpPr>
          <p:spPr bwMode="auto">
            <a:xfrm>
              <a:off x="3124200" y="3886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8442" name="Line 10">
              <a:extLst>
                <a:ext uri="{FF2B5EF4-FFF2-40B4-BE49-F238E27FC236}">
                  <a16:creationId xmlns:a16="http://schemas.microsoft.com/office/drawing/2014/main" id="{90494FE5-35C0-4055-9FAB-64B02B334B01}"/>
                </a:ext>
              </a:extLst>
            </p:cNvPr>
            <p:cNvSpPr>
              <a:spLocks noChangeShapeType="1"/>
            </p:cNvSpPr>
            <p:nvPr/>
          </p:nvSpPr>
          <p:spPr bwMode="auto">
            <a:xfrm flipH="1">
              <a:off x="2057400" y="434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3" name="Text Box 11">
              <a:extLst>
                <a:ext uri="{FF2B5EF4-FFF2-40B4-BE49-F238E27FC236}">
                  <a16:creationId xmlns:a16="http://schemas.microsoft.com/office/drawing/2014/main" id="{BA212805-8037-48A7-A816-8DC4EA4A2D6A}"/>
                </a:ext>
              </a:extLst>
            </p:cNvPr>
            <p:cNvSpPr txBox="1">
              <a:spLocks noChangeArrowheads="1"/>
            </p:cNvSpPr>
            <p:nvPr/>
          </p:nvSpPr>
          <p:spPr bwMode="auto">
            <a:xfrm>
              <a:off x="609600" y="4191000"/>
              <a:ext cx="1198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sp>
          <p:nvSpPr>
            <p:cNvPr id="18444" name="Text Box 12">
              <a:extLst>
                <a:ext uri="{FF2B5EF4-FFF2-40B4-BE49-F238E27FC236}">
                  <a16:creationId xmlns:a16="http://schemas.microsoft.com/office/drawing/2014/main" id="{27FC66D2-14C1-4A99-8B70-7333A5144182}"/>
                </a:ext>
              </a:extLst>
            </p:cNvPr>
            <p:cNvSpPr txBox="1">
              <a:spLocks noChangeArrowheads="1"/>
            </p:cNvSpPr>
            <p:nvPr/>
          </p:nvSpPr>
          <p:spPr bwMode="auto">
            <a:xfrm>
              <a:off x="7620000" y="5029200"/>
              <a:ext cx="1198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grpSp>
    </p:spTree>
    <p:extLst>
      <p:ext uri="{BB962C8B-B14F-4D97-AF65-F5344CB8AC3E}">
        <p14:creationId xmlns:p14="http://schemas.microsoft.com/office/powerpoint/2010/main" val="276068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8">
            <a:extLst>
              <a:ext uri="{FF2B5EF4-FFF2-40B4-BE49-F238E27FC236}">
                <a16:creationId xmlns:a16="http://schemas.microsoft.com/office/drawing/2014/main" id="{31C5CC0D-568D-432D-97D4-B24409940F92}"/>
              </a:ext>
            </a:extLst>
          </p:cNvPr>
          <p:cNvGrpSpPr>
            <a:grpSpLocks/>
          </p:cNvGrpSpPr>
          <p:nvPr/>
        </p:nvGrpSpPr>
        <p:grpSpPr bwMode="auto">
          <a:xfrm>
            <a:off x="533400" y="3352800"/>
            <a:ext cx="8208963" cy="3090863"/>
            <a:chOff x="609600" y="2362200"/>
            <a:chExt cx="8208963" cy="3852863"/>
          </a:xfrm>
        </p:grpSpPr>
        <p:pic>
          <p:nvPicPr>
            <p:cNvPr id="19464" name="Picture 5">
              <a:extLst>
                <a:ext uri="{FF2B5EF4-FFF2-40B4-BE49-F238E27FC236}">
                  <a16:creationId xmlns:a16="http://schemas.microsoft.com/office/drawing/2014/main" id="{0C5E2A9E-1B70-499F-8C1B-1A6FB42E3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362200"/>
              <a:ext cx="4160838"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AutoShape 6">
              <a:extLst>
                <a:ext uri="{FF2B5EF4-FFF2-40B4-BE49-F238E27FC236}">
                  <a16:creationId xmlns:a16="http://schemas.microsoft.com/office/drawing/2014/main" id="{F72935C7-59F7-49AB-AA35-C2F8D2FA88B0}"/>
                </a:ext>
              </a:extLst>
            </p:cNvPr>
            <p:cNvSpPr>
              <a:spLocks noChangeArrowheads="1"/>
            </p:cNvSpPr>
            <p:nvPr/>
          </p:nvSpPr>
          <p:spPr bwMode="auto">
            <a:xfrm>
              <a:off x="5334000" y="4648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9466" name="Line 7">
              <a:extLst>
                <a:ext uri="{FF2B5EF4-FFF2-40B4-BE49-F238E27FC236}">
                  <a16:creationId xmlns:a16="http://schemas.microsoft.com/office/drawing/2014/main" id="{A83756BF-8E4A-4FA1-A8C5-DE86AAAA9137}"/>
                </a:ext>
              </a:extLst>
            </p:cNvPr>
            <p:cNvSpPr>
              <a:spLocks noChangeShapeType="1"/>
            </p:cNvSpPr>
            <p:nvPr/>
          </p:nvSpPr>
          <p:spPr bwMode="auto">
            <a:xfrm>
              <a:off x="6400800" y="5105400"/>
              <a:ext cx="1143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7" name="AutoShape 8">
              <a:extLst>
                <a:ext uri="{FF2B5EF4-FFF2-40B4-BE49-F238E27FC236}">
                  <a16:creationId xmlns:a16="http://schemas.microsoft.com/office/drawing/2014/main" id="{C9E54192-01AC-4321-A0CD-3F25011A0941}"/>
                </a:ext>
              </a:extLst>
            </p:cNvPr>
            <p:cNvSpPr>
              <a:spLocks noChangeArrowheads="1"/>
            </p:cNvSpPr>
            <p:nvPr/>
          </p:nvSpPr>
          <p:spPr bwMode="auto">
            <a:xfrm>
              <a:off x="3124200" y="3886200"/>
              <a:ext cx="1066800" cy="914400"/>
            </a:xfrm>
            <a:prstGeom prst="octagon">
              <a:avLst>
                <a:gd name="adj" fmla="val 2928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he-IL" altLang="he-IL" sz="2400">
                <a:latin typeface="Times" panose="02020603050405020304" pitchFamily="18" charset="0"/>
              </a:endParaRPr>
            </a:p>
          </p:txBody>
        </p:sp>
        <p:sp>
          <p:nvSpPr>
            <p:cNvPr id="19468" name="Line 10">
              <a:extLst>
                <a:ext uri="{FF2B5EF4-FFF2-40B4-BE49-F238E27FC236}">
                  <a16:creationId xmlns:a16="http://schemas.microsoft.com/office/drawing/2014/main" id="{8A64F626-EE63-4ABE-B660-496E87C8809B}"/>
                </a:ext>
              </a:extLst>
            </p:cNvPr>
            <p:cNvSpPr>
              <a:spLocks noChangeShapeType="1"/>
            </p:cNvSpPr>
            <p:nvPr/>
          </p:nvSpPr>
          <p:spPr bwMode="auto">
            <a:xfrm flipH="1">
              <a:off x="2057400" y="4343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9" name="Text Box 11">
              <a:extLst>
                <a:ext uri="{FF2B5EF4-FFF2-40B4-BE49-F238E27FC236}">
                  <a16:creationId xmlns:a16="http://schemas.microsoft.com/office/drawing/2014/main" id="{21BCDBD5-D9F8-4265-AA7E-4E2E858412E9}"/>
                </a:ext>
              </a:extLst>
            </p:cNvPr>
            <p:cNvSpPr txBox="1">
              <a:spLocks noChangeArrowheads="1"/>
            </p:cNvSpPr>
            <p:nvPr/>
          </p:nvSpPr>
          <p:spPr bwMode="auto">
            <a:xfrm>
              <a:off x="609600" y="4191000"/>
              <a:ext cx="1198563" cy="38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sp>
          <p:nvSpPr>
            <p:cNvPr id="19470" name="Text Box 12">
              <a:extLst>
                <a:ext uri="{FF2B5EF4-FFF2-40B4-BE49-F238E27FC236}">
                  <a16:creationId xmlns:a16="http://schemas.microsoft.com/office/drawing/2014/main" id="{D9CFA3E7-2739-4955-B032-40802393B158}"/>
                </a:ext>
              </a:extLst>
            </p:cNvPr>
            <p:cNvSpPr txBox="1">
              <a:spLocks noChangeArrowheads="1"/>
            </p:cNvSpPr>
            <p:nvPr/>
          </p:nvSpPr>
          <p:spPr bwMode="auto">
            <a:xfrm>
              <a:off x="7620000" y="5029200"/>
              <a:ext cx="1198563" cy="38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r>
                <a:rPr lang="en-US" altLang="he-IL" sz="1400">
                  <a:latin typeface="Lucida Bright" panose="02040602050505020304" pitchFamily="18" charset="0"/>
                </a:rPr>
                <a:t>interesting?</a:t>
              </a:r>
              <a:endParaRPr lang="en-US" altLang="he-IL" sz="2400">
                <a:latin typeface="Times" panose="02020603050405020304" pitchFamily="18" charset="0"/>
              </a:endParaRPr>
            </a:p>
          </p:txBody>
        </p:sp>
      </p:grpSp>
      <p:sp>
        <p:nvSpPr>
          <p:cNvPr id="19459" name="Rectangle 2">
            <a:extLst>
              <a:ext uri="{FF2B5EF4-FFF2-40B4-BE49-F238E27FC236}">
                <a16:creationId xmlns:a16="http://schemas.microsoft.com/office/drawing/2014/main" id="{71EDA482-1E72-4543-A347-09289D9AC270}"/>
              </a:ext>
            </a:extLst>
          </p:cNvPr>
          <p:cNvSpPr>
            <a:spLocks noGrp="1" noChangeArrowheads="1"/>
          </p:cNvSpPr>
          <p:nvPr>
            <p:ph type="title"/>
          </p:nvPr>
        </p:nvSpPr>
        <p:spPr/>
        <p:txBody>
          <a:bodyPr/>
          <a:lstStyle/>
          <a:p>
            <a:pPr eaLnBrk="1" hangingPunct="1"/>
            <a:r>
              <a:rPr lang="en-US" altLang="he-IL"/>
              <a:t>2D Scatterplots</a:t>
            </a:r>
          </a:p>
        </p:txBody>
      </p:sp>
      <p:sp>
        <p:nvSpPr>
          <p:cNvPr id="19460" name="Rectangle 3">
            <a:extLst>
              <a:ext uri="{FF2B5EF4-FFF2-40B4-BE49-F238E27FC236}">
                <a16:creationId xmlns:a16="http://schemas.microsoft.com/office/drawing/2014/main" id="{BF23696B-5841-4A9D-B222-E07C8CF395D2}"/>
              </a:ext>
            </a:extLst>
          </p:cNvPr>
          <p:cNvSpPr>
            <a:spLocks noGrp="1" noChangeArrowheads="1"/>
          </p:cNvSpPr>
          <p:nvPr>
            <p:ph sz="half" idx="1"/>
          </p:nvPr>
        </p:nvSpPr>
        <p:spPr/>
        <p:txBody>
          <a:bodyPr/>
          <a:lstStyle/>
          <a:p>
            <a:pPr eaLnBrk="1" hangingPunct="1">
              <a:lnSpc>
                <a:spcPct val="90000"/>
              </a:lnSpc>
            </a:pPr>
            <a:r>
              <a:rPr lang="en-US" altLang="he-IL" sz="2000"/>
              <a:t>standard tool to display relation between 2 variables</a:t>
            </a:r>
          </a:p>
          <a:p>
            <a:pPr lvl="1" eaLnBrk="1" hangingPunct="1">
              <a:lnSpc>
                <a:spcPct val="90000"/>
              </a:lnSpc>
            </a:pPr>
            <a:r>
              <a:rPr lang="en-US" altLang="he-IL" sz="1800"/>
              <a:t>e.g. y-axis = response, x-axis = suspected indicator</a:t>
            </a:r>
          </a:p>
          <a:p>
            <a:pPr lvl="1" eaLnBrk="1" hangingPunct="1">
              <a:lnSpc>
                <a:spcPct val="90000"/>
              </a:lnSpc>
            </a:pPr>
            <a:endParaRPr lang="en-US" altLang="he-IL" sz="1800"/>
          </a:p>
          <a:p>
            <a:pPr eaLnBrk="1" hangingPunct="1">
              <a:lnSpc>
                <a:spcPct val="90000"/>
              </a:lnSpc>
            </a:pPr>
            <a:endParaRPr lang="en-US" altLang="he-IL" sz="2000"/>
          </a:p>
        </p:txBody>
      </p:sp>
      <p:sp>
        <p:nvSpPr>
          <p:cNvPr id="19461" name="Content Placeholder 16">
            <a:extLst>
              <a:ext uri="{FF2B5EF4-FFF2-40B4-BE49-F238E27FC236}">
                <a16:creationId xmlns:a16="http://schemas.microsoft.com/office/drawing/2014/main" id="{41A051FF-7B19-4086-9123-D985F676101A}"/>
              </a:ext>
            </a:extLst>
          </p:cNvPr>
          <p:cNvSpPr>
            <a:spLocks noGrp="1"/>
          </p:cNvSpPr>
          <p:nvPr>
            <p:ph sz="half" idx="2"/>
          </p:nvPr>
        </p:nvSpPr>
        <p:spPr>
          <a:xfrm>
            <a:off x="4953000" y="1371600"/>
            <a:ext cx="3810000" cy="4724400"/>
          </a:xfrm>
        </p:spPr>
        <p:txBody>
          <a:bodyPr/>
          <a:lstStyle/>
          <a:p>
            <a:pPr eaLnBrk="1" hangingPunct="1">
              <a:lnSpc>
                <a:spcPct val="90000"/>
              </a:lnSpc>
            </a:pPr>
            <a:r>
              <a:rPr lang="en-US" altLang="he-IL" sz="2000"/>
              <a:t>useful to answer:</a:t>
            </a:r>
          </a:p>
          <a:p>
            <a:pPr lvl="1" eaLnBrk="1" hangingPunct="1">
              <a:lnSpc>
                <a:spcPct val="90000"/>
              </a:lnSpc>
            </a:pPr>
            <a:r>
              <a:rPr lang="en-US" altLang="he-IL" sz="1800"/>
              <a:t>x,y related?</a:t>
            </a:r>
          </a:p>
          <a:p>
            <a:pPr lvl="2" eaLnBrk="1" hangingPunct="1">
              <a:lnSpc>
                <a:spcPct val="90000"/>
              </a:lnSpc>
            </a:pPr>
            <a:r>
              <a:rPr lang="en-US" altLang="he-IL" sz="1600"/>
              <a:t>linear</a:t>
            </a:r>
          </a:p>
          <a:p>
            <a:pPr lvl="2" eaLnBrk="1" hangingPunct="1">
              <a:lnSpc>
                <a:spcPct val="90000"/>
              </a:lnSpc>
            </a:pPr>
            <a:r>
              <a:rPr lang="en-US" altLang="he-IL" sz="1600"/>
              <a:t>quadratic</a:t>
            </a:r>
          </a:p>
          <a:p>
            <a:pPr lvl="2" eaLnBrk="1" hangingPunct="1">
              <a:lnSpc>
                <a:spcPct val="90000"/>
              </a:lnSpc>
            </a:pPr>
            <a:r>
              <a:rPr lang="en-US" altLang="he-IL" sz="1600"/>
              <a:t>other</a:t>
            </a:r>
          </a:p>
          <a:p>
            <a:pPr lvl="1" eaLnBrk="1" hangingPunct="1">
              <a:lnSpc>
                <a:spcPct val="90000"/>
              </a:lnSpc>
            </a:pPr>
            <a:r>
              <a:rPr lang="en-US" altLang="he-IL" sz="1800"/>
              <a:t>variance(y) depend on x?</a:t>
            </a:r>
          </a:p>
          <a:p>
            <a:pPr lvl="1" eaLnBrk="1" hangingPunct="1">
              <a:lnSpc>
                <a:spcPct val="90000"/>
              </a:lnSpc>
            </a:pPr>
            <a:r>
              <a:rPr lang="en-US" altLang="he-IL" sz="1800"/>
              <a:t>outliers present?</a:t>
            </a:r>
          </a:p>
          <a:p>
            <a:endParaRPr lang="en-US" altLang="he-IL"/>
          </a:p>
        </p:txBody>
      </p:sp>
      <p:sp>
        <p:nvSpPr>
          <p:cNvPr id="19462" name="Slide Number Placeholder 6">
            <a:extLst>
              <a:ext uri="{FF2B5EF4-FFF2-40B4-BE49-F238E27FC236}">
                <a16:creationId xmlns:a16="http://schemas.microsoft.com/office/drawing/2014/main" id="{0E828149-F360-4DC4-8B3D-2239ED455A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fld id="{E1B73202-0A26-4BE5-AF19-E3E5595EBD5D}" type="slidenum">
              <a:rPr lang="en-US" altLang="he-IL" sz="1400">
                <a:latin typeface="Times" panose="02020603050405020304" pitchFamily="18" charset="0"/>
              </a:rPr>
              <a:pPr>
                <a:spcBef>
                  <a:spcPct val="0"/>
                </a:spcBef>
                <a:buFontTx/>
                <a:buNone/>
              </a:pPr>
              <a:t>26</a:t>
            </a:fld>
            <a:endParaRPr lang="en-US" altLang="he-IL" sz="1400">
              <a:latin typeface="Times" panose="02020603050405020304" pitchFamily="18" charset="0"/>
            </a:endParaRPr>
          </a:p>
        </p:txBody>
      </p:sp>
      <p:sp>
        <p:nvSpPr>
          <p:cNvPr id="19463" name="Text Box 5">
            <a:extLst>
              <a:ext uri="{FF2B5EF4-FFF2-40B4-BE49-F238E27FC236}">
                <a16:creationId xmlns:a16="http://schemas.microsoft.com/office/drawing/2014/main" id="{925A41F9-A882-4227-A8BC-82347ED60EBF}"/>
              </a:ext>
            </a:extLst>
          </p:cNvPr>
          <p:cNvSpPr txBox="1">
            <a:spLocks noChangeArrowheads="1"/>
          </p:cNvSpPr>
          <p:nvPr/>
        </p:nvSpPr>
        <p:spPr bwMode="auto">
          <a:xfrm>
            <a:off x="5103813" y="2082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Garamond" panose="02020404030301010803" pitchFamily="18" charset="0"/>
                <a:ea typeface="MS PGothic" panose="020B0600070205080204" pitchFamily="34" charset="-128"/>
              </a:defRPr>
            </a:lvl1pPr>
            <a:lvl2pPr marL="742950" indent="-285750">
              <a:spcBef>
                <a:spcPct val="20000"/>
              </a:spcBef>
              <a:buChar char="–"/>
              <a:defRPr sz="2400">
                <a:solidFill>
                  <a:schemeClr val="tx1"/>
                </a:solidFill>
                <a:latin typeface="Garamond" panose="02020404030301010803" pitchFamily="18" charset="0"/>
                <a:ea typeface="MS PGothic" panose="020B0600070205080204" pitchFamily="34" charset="-128"/>
              </a:defRPr>
            </a:lvl2pPr>
            <a:lvl3pPr marL="1143000" indent="-228600">
              <a:spcBef>
                <a:spcPct val="20000"/>
              </a:spcBef>
              <a:buChar char="•"/>
              <a:defRPr sz="2000">
                <a:solidFill>
                  <a:schemeClr val="tx1"/>
                </a:solidFill>
                <a:latin typeface="Garamond" panose="02020404030301010803" pitchFamily="18" charset="0"/>
                <a:ea typeface="MS PGothic" panose="020B0600070205080204" pitchFamily="34" charset="-128"/>
              </a:defRPr>
            </a:lvl3pPr>
            <a:lvl4pPr marL="1600200" indent="-228600">
              <a:spcBef>
                <a:spcPct val="20000"/>
              </a:spcBef>
              <a:buChar char="–"/>
              <a:defRPr>
                <a:solidFill>
                  <a:schemeClr val="tx1"/>
                </a:solidFill>
                <a:latin typeface="Garamond" panose="02020404030301010803" pitchFamily="18" charset="0"/>
                <a:ea typeface="MS PGothic" panose="020B0600070205080204" pitchFamily="34" charset="-128"/>
              </a:defRPr>
            </a:lvl4pPr>
            <a:lvl5pPr marL="2057400" indent="-228600">
              <a:spcBef>
                <a:spcPct val="20000"/>
              </a:spcBef>
              <a:buChar char="»"/>
              <a:defRPr>
                <a:solidFill>
                  <a:schemeClr val="tx1"/>
                </a:solidFill>
                <a:latin typeface="Garamond" panose="02020404030301010803" pitchFamily="18" charset="0"/>
                <a:ea typeface="MS PGothic" panose="020B0600070205080204" pitchFamily="34" charset="-128"/>
              </a:defRPr>
            </a:lvl5pPr>
            <a:lvl6pPr marL="25146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6pPr>
            <a:lvl7pPr marL="29718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7pPr>
            <a:lvl8pPr marL="34290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8pPr>
            <a:lvl9pPr marL="3886200" indent="-228600" eaLnBrk="0" fontAlgn="base" hangingPunct="0">
              <a:spcBef>
                <a:spcPct val="20000"/>
              </a:spcBef>
              <a:spcAft>
                <a:spcPct val="0"/>
              </a:spcAft>
              <a:buChar char="»"/>
              <a:defRPr>
                <a:solidFill>
                  <a:schemeClr val="tx1"/>
                </a:solidFill>
                <a:latin typeface="Garamond" panose="02020404030301010803" pitchFamily="18" charset="0"/>
                <a:ea typeface="MS PGothic" panose="020B0600070205080204" pitchFamily="34" charset="-128"/>
              </a:defRPr>
            </a:lvl9pPr>
          </a:lstStyle>
          <a:p>
            <a:pPr>
              <a:spcBef>
                <a:spcPct val="0"/>
              </a:spcBef>
              <a:buFontTx/>
              <a:buNone/>
            </a:pPr>
            <a:endParaRPr lang="en-GB" altLang="he-IL"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8717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141512"/>
            <a:ext cx="8382000" cy="4343400"/>
          </a:xfrm>
        </p:spPr>
        <p:txBody>
          <a:bodyPr/>
          <a:lstStyle/>
          <a:p>
            <a:pPr marL="0" indent="0">
              <a:buNone/>
            </a:pPr>
            <a:r>
              <a:rPr lang="en-US" sz="1800" dirty="0">
                <a:latin typeface="Times New Roman"/>
                <a:cs typeface="Times New Roman"/>
              </a:rPr>
              <a:t>Univariate non-graphical methods</a:t>
            </a:r>
          </a:p>
          <a:p>
            <a:pPr marL="0" indent="0">
              <a:buNone/>
            </a:pPr>
            <a:endParaRPr lang="en-US" sz="1800" dirty="0">
              <a:latin typeface="Times New Roman"/>
              <a:cs typeface="Times New Roman"/>
            </a:endParaRPr>
          </a:p>
          <a:p>
            <a:pPr marL="0" indent="0">
              <a:buNone/>
            </a:pPr>
            <a:r>
              <a:rPr lang="en-US" sz="1600" dirty="0">
                <a:latin typeface="Times New Roman"/>
                <a:cs typeface="Times New Roman"/>
              </a:rPr>
              <a:t>The goal of this method to answer 2 basic questions about the values of a single numerical variable. The data set is called a sample data distribution</a:t>
            </a:r>
          </a:p>
          <a:p>
            <a:pPr marL="0" indent="0">
              <a:buNone/>
            </a:pPr>
            <a:endParaRPr lang="en-US" sz="1600" dirty="0">
              <a:latin typeface="Times New Roman"/>
              <a:cs typeface="Times New Roman"/>
            </a:endParaRPr>
          </a:p>
          <a:p>
            <a:pPr>
              <a:buAutoNum type="arabicPeriod"/>
            </a:pPr>
            <a:r>
              <a:rPr lang="en-US" sz="1600" dirty="0">
                <a:latin typeface="Times New Roman"/>
                <a:cs typeface="Times New Roman"/>
              </a:rPr>
              <a:t>How similar are the values to each other?</a:t>
            </a:r>
          </a:p>
          <a:p>
            <a:pPr>
              <a:buAutoNum type="arabicPeriod"/>
            </a:pPr>
            <a:r>
              <a:rPr lang="en-US" sz="1600" dirty="0">
                <a:latin typeface="Times New Roman"/>
                <a:cs typeface="Times New Roman"/>
              </a:rPr>
              <a:t>How different are the values from each other?</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first question is answered with an understanding of the “central tendency” of the data.  How the values cluster around a common value is key to understanding the “similarity” property in the data.</a:t>
            </a:r>
          </a:p>
          <a:p>
            <a:pPr marL="0" indent="0">
              <a:buNone/>
            </a:pPr>
            <a:endParaRPr lang="en-US" sz="1600" dirty="0">
              <a:latin typeface="Times New Roman"/>
              <a:cs typeface="Times New Roman"/>
            </a:endParaRPr>
          </a:p>
          <a:p>
            <a:pPr marL="0" indent="0">
              <a:buNone/>
            </a:pPr>
            <a:r>
              <a:rPr lang="en-US" sz="1600" dirty="0">
                <a:latin typeface="Times New Roman"/>
                <a:cs typeface="Times New Roman"/>
              </a:rPr>
              <a:t>The second question is answered with an understanding of the “spread” or “dispersion of the data. How much the values differ the “central tendency” value provides an understanding of the “difference” property in the data.</a:t>
            </a:r>
          </a:p>
          <a:p>
            <a:pPr marL="0" indent="0">
              <a:buNone/>
            </a:pPr>
            <a:r>
              <a:rPr lang="en-US" sz="1600" dirty="0">
                <a:latin typeface="Times New Roman"/>
                <a:cs typeface="Times New Roman"/>
              </a:rPr>
              <a:t>Common descriptive values calculated include </a:t>
            </a:r>
          </a:p>
          <a:p>
            <a:r>
              <a:rPr lang="en-CA" sz="1200" dirty="0">
                <a:latin typeface="Times" panose="02020603050405020304" pitchFamily="18" charset="0"/>
                <a:cs typeface="Times" panose="02020603050405020304" pitchFamily="18" charset="0"/>
              </a:rPr>
              <a:t>Center (central tendency)</a:t>
            </a:r>
          </a:p>
          <a:p>
            <a:r>
              <a:rPr lang="en-CA" sz="1200" dirty="0">
                <a:latin typeface="Times" panose="02020603050405020304" pitchFamily="18" charset="0"/>
                <a:cs typeface="Times" panose="02020603050405020304" pitchFamily="18" charset="0"/>
              </a:rPr>
              <a:t>Spread </a:t>
            </a:r>
          </a:p>
          <a:p>
            <a:r>
              <a:rPr lang="en-CA" sz="1200" dirty="0">
                <a:latin typeface="Times" panose="02020603050405020304" pitchFamily="18" charset="0"/>
                <a:cs typeface="Times" panose="02020603050405020304" pitchFamily="18" charset="0"/>
              </a:rPr>
              <a:t>Modality (number of peaks in the data)</a:t>
            </a:r>
          </a:p>
          <a:p>
            <a:r>
              <a:rPr lang="en-CA" sz="1200" dirty="0">
                <a:latin typeface="Times" panose="02020603050405020304" pitchFamily="18" charset="0"/>
                <a:cs typeface="Times" panose="02020603050405020304" pitchFamily="18" charset="0"/>
              </a:rPr>
              <a:t>Shape </a:t>
            </a:r>
          </a:p>
          <a:p>
            <a:r>
              <a:rPr lang="en-CA" sz="1200" dirty="0">
                <a:latin typeface="Times" panose="02020603050405020304" pitchFamily="18" charset="0"/>
                <a:cs typeface="Times" panose="02020603050405020304" pitchFamily="18" charset="0"/>
              </a:rPr>
              <a:t>Outliers.</a:t>
            </a:r>
            <a:endParaRPr lang="en-US" sz="1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82678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1 – Symmetrical Sample Distribution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1412775"/>
            <a:ext cx="2446188" cy="37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492896"/>
            <a:ext cx="4449763"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8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Examples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Example 2 – Symmetrical Distribution</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683876"/>
            <a:ext cx="4880479" cy="256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365104"/>
            <a:ext cx="64389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62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Review Concepts from Day 2 </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were introduced last class.</a:t>
            </a:r>
          </a:p>
          <a:p>
            <a:r>
              <a:rPr lang="en-CA" sz="1800" dirty="0">
                <a:latin typeface="Times New Roman" panose="02020603050405020304" pitchFamily="18" charset="0"/>
                <a:cs typeface="Times New Roman" panose="02020603050405020304" pitchFamily="18" charset="0"/>
              </a:rPr>
              <a:t>Business Problem Definition</a:t>
            </a:r>
          </a:p>
          <a:p>
            <a:r>
              <a:rPr lang="en-CA" sz="1800" dirty="0">
                <a:latin typeface="Times New Roman" panose="02020603050405020304" pitchFamily="18" charset="0"/>
                <a:cs typeface="Times New Roman" panose="02020603050405020304" pitchFamily="18" charset="0"/>
              </a:rPr>
              <a:t>Analytics Problem Definition</a:t>
            </a:r>
          </a:p>
          <a:p>
            <a:r>
              <a:rPr lang="en-CA" sz="1800" dirty="0">
                <a:latin typeface="Times New Roman" panose="02020603050405020304" pitchFamily="18" charset="0"/>
                <a:cs typeface="Times New Roman" panose="02020603050405020304" pitchFamily="18" charset="0"/>
              </a:rPr>
              <a:t>Influence Diagramming </a:t>
            </a:r>
          </a:p>
          <a:p>
            <a:r>
              <a:rPr lang="en-CA" sz="1800" dirty="0">
                <a:latin typeface="Times New Roman" panose="02020603050405020304" pitchFamily="18" charset="0"/>
                <a:cs typeface="Times New Roman" panose="02020603050405020304" pitchFamily="18" charset="0"/>
              </a:rPr>
              <a:t>Stakeholder &amp; Analytics Teams</a:t>
            </a:r>
          </a:p>
          <a:p>
            <a:r>
              <a:rPr lang="en-CA" sz="1800" dirty="0">
                <a:latin typeface="Times New Roman" panose="02020603050405020304" pitchFamily="18" charset="0"/>
                <a:cs typeface="Times New Roman" panose="02020603050405020304" pitchFamily="18" charset="0"/>
              </a:rPr>
              <a:t>Data Characteristics</a:t>
            </a:r>
          </a:p>
          <a:p>
            <a:pPr lvl="1"/>
            <a:r>
              <a:rPr lang="en-CA" sz="1600" dirty="0">
                <a:latin typeface="Times New Roman" panose="02020603050405020304" pitchFamily="18" charset="0"/>
                <a:cs typeface="Times New Roman" panose="02020603050405020304" pitchFamily="18" charset="0"/>
              </a:rPr>
              <a:t>Data Structure</a:t>
            </a:r>
          </a:p>
          <a:p>
            <a:pPr lvl="1"/>
            <a:r>
              <a:rPr lang="en-CA" sz="1600" dirty="0">
                <a:latin typeface="Times New Roman" panose="02020603050405020304" pitchFamily="18" charset="0"/>
                <a:cs typeface="Times New Roman" panose="02020603050405020304" pitchFamily="18" charset="0"/>
              </a:rPr>
              <a:t>Data Format</a:t>
            </a:r>
          </a:p>
          <a:p>
            <a:pPr lvl="1"/>
            <a:r>
              <a:rPr lang="en-CA" sz="1600" dirty="0">
                <a:latin typeface="Times New Roman" panose="02020603050405020304" pitchFamily="18" charset="0"/>
                <a:cs typeface="Times New Roman" panose="02020603050405020304" pitchFamily="18" charset="0"/>
              </a:rPr>
              <a:t>Data Granularity</a:t>
            </a:r>
          </a:p>
          <a:p>
            <a:pPr lvl="1"/>
            <a:r>
              <a:rPr lang="en-CA" sz="1600" dirty="0">
                <a:latin typeface="Times New Roman" panose="02020603050405020304" pitchFamily="18" charset="0"/>
                <a:cs typeface="Times New Roman" panose="02020603050405020304" pitchFamily="18" charset="0"/>
              </a:rPr>
              <a:t>Data Latency</a:t>
            </a:r>
          </a:p>
          <a:p>
            <a:pPr lvl="1"/>
            <a:r>
              <a:rPr lang="en-CA" sz="1600" dirty="0">
                <a:latin typeface="Times New Roman" panose="02020603050405020304" pitchFamily="18" charset="0"/>
                <a:cs typeface="Times New Roman" panose="02020603050405020304" pitchFamily="18" charset="0"/>
              </a:rPr>
              <a:t>Data Security</a:t>
            </a:r>
          </a:p>
          <a:p>
            <a:r>
              <a:rPr lang="en-CA" sz="1800" dirty="0">
                <a:latin typeface="Times New Roman" panose="02020603050405020304" pitchFamily="18" charset="0"/>
                <a:cs typeface="Times New Roman" panose="02020603050405020304" pitchFamily="18" charset="0"/>
              </a:rPr>
              <a:t>Variable Types </a:t>
            </a:r>
          </a:p>
          <a:p>
            <a:r>
              <a:rPr lang="en-CA" sz="1800" dirty="0">
                <a:latin typeface="Times New Roman" panose="02020603050405020304" pitchFamily="18" charset="0"/>
                <a:cs typeface="Times New Roman" panose="02020603050405020304" pitchFamily="18" charset="0"/>
              </a:rPr>
              <a:t>SQL Concepts</a:t>
            </a:r>
          </a:p>
          <a:p>
            <a:r>
              <a:rPr lang="en-CA" sz="1800" dirty="0">
                <a:latin typeface="Times New Roman" panose="02020603050405020304" pitchFamily="18" charset="0"/>
                <a:cs typeface="Times New Roman" panose="02020603050405020304" pitchFamily="18" charset="0"/>
              </a:rPr>
              <a:t>Data Visualization Basics</a:t>
            </a:r>
          </a:p>
          <a:p>
            <a:pPr marL="0" indent="0">
              <a:buNone/>
            </a:pPr>
            <a:endParaRPr lang="en-CA" sz="2000" dirty="0"/>
          </a:p>
          <a:p>
            <a:pPr marL="0" indent="0">
              <a:buNone/>
            </a:pPr>
            <a:endParaRPr lang="en-CA" sz="2000" dirty="0"/>
          </a:p>
        </p:txBody>
      </p:sp>
    </p:spTree>
    <p:extLst>
      <p:ext uri="{BB962C8B-B14F-4D97-AF65-F5344CB8AC3E}">
        <p14:creationId xmlns:p14="http://schemas.microsoft.com/office/powerpoint/2010/main" val="3734889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Measurement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6876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Properties of Measurement Data</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81503" y="1268760"/>
            <a:ext cx="8382000" cy="4343400"/>
          </a:xfrm>
        </p:spPr>
        <p:txBody>
          <a:bodyPr/>
          <a:lstStyle/>
          <a:p>
            <a:pPr marL="0" indent="0">
              <a:buNone/>
            </a:pPr>
            <a:r>
              <a:rPr lang="en-US" sz="1800" dirty="0">
                <a:latin typeface="Times New Roman"/>
                <a:cs typeface="Times New Roman"/>
              </a:rPr>
              <a:t>Overview</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Measurements are data elements that quantify a property of interest to us.</a:t>
            </a:r>
          </a:p>
          <a:p>
            <a:pPr marL="0" indent="0">
              <a:buNone/>
            </a:pPr>
            <a:endParaRPr lang="en-US" sz="1800" dirty="0">
              <a:latin typeface="Times New Roman"/>
              <a:cs typeface="Times New Roman"/>
            </a:endParaRPr>
          </a:p>
          <a:p>
            <a:pPr marL="0" indent="0">
              <a:buNone/>
            </a:pPr>
            <a:r>
              <a:rPr lang="en-US" sz="1800" dirty="0">
                <a:latin typeface="Times" panose="02020603050405020304" pitchFamily="18" charset="0"/>
                <a:ea typeface="Segoe UI Symbol" panose="020B0502040204020203" pitchFamily="34" charset="0"/>
                <a:cs typeface="Times" panose="02020603050405020304" pitchFamily="18" charset="0"/>
              </a:rPr>
              <a:t>The four types of measurement scales (and related variables) were introduced last Day.</a:t>
            </a: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a:p>
            <a:pPr marL="0" indent="0">
              <a:buNone/>
            </a:pPr>
            <a:endParaRPr lang="en-US" sz="1800" dirty="0">
              <a:latin typeface="Segoe UI Symbol" panose="020B0502040204020203" pitchFamily="34" charset="0"/>
              <a:ea typeface="Segoe UI Symbol" panose="020B0502040204020203" pitchFamily="34" charset="0"/>
              <a:cs typeface="Times New Roman"/>
            </a:endParaRPr>
          </a:p>
        </p:txBody>
      </p:sp>
      <p:sp>
        <p:nvSpPr>
          <p:cNvPr id="37" name="Rectangle 36"/>
          <p:cNvSpPr/>
          <p:nvPr/>
        </p:nvSpPr>
        <p:spPr>
          <a:xfrm>
            <a:off x="381503" y="4457581"/>
            <a:ext cx="7231769" cy="584775"/>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http://stattrek.com/statistics/measurement-scales.aspx?Tutorial=AP</a:t>
            </a:r>
            <a:endParaRPr lang="en-CA" sz="1600" dirty="0">
              <a:latin typeface="Times" panose="02020603050405020304" pitchFamily="18" charset="0"/>
              <a:cs typeface="Times" panose="02020603050405020304" pitchFamily="18" charset="0"/>
            </a:endParaRPr>
          </a:p>
          <a:p>
            <a:pPr marL="285750" indent="-285750">
              <a:buFont typeface="Arial" panose="020B0604020202020204" pitchFamily="34" charset="0"/>
              <a:buChar char="•"/>
            </a:pPr>
            <a:endParaRPr lang="en-CA" sz="1600" dirty="0"/>
          </a:p>
        </p:txBody>
      </p:sp>
      <p:sp>
        <p:nvSpPr>
          <p:cNvPr id="38" name="TextBox 37"/>
          <p:cNvSpPr txBox="1"/>
          <p:nvPr/>
        </p:nvSpPr>
        <p:spPr>
          <a:xfrm>
            <a:off x="381503" y="3302599"/>
            <a:ext cx="6984776" cy="923330"/>
          </a:xfrm>
          <a:prstGeom prst="rect">
            <a:avLst/>
          </a:prstGeom>
          <a:noFill/>
        </p:spPr>
        <p:txBody>
          <a:bodyPr wrap="square" rtlCol="0">
            <a:spAutoFit/>
          </a:bodyPr>
          <a:lstStyle/>
          <a:p>
            <a:r>
              <a:rPr lang="en-CA" dirty="0">
                <a:latin typeface="Times" panose="02020603050405020304" pitchFamily="18" charset="0"/>
                <a:cs typeface="Times" panose="02020603050405020304" pitchFamily="18" charset="0"/>
              </a:rPr>
              <a:t>The following link provides a tutorial on measurement scales. Watch the video and read the content on the website that describes the four measurement scales.</a:t>
            </a:r>
          </a:p>
        </p:txBody>
      </p:sp>
    </p:spTree>
    <p:extLst>
      <p:ext uri="{BB962C8B-B14F-4D97-AF65-F5344CB8AC3E}">
        <p14:creationId xmlns:p14="http://schemas.microsoft.com/office/powerpoint/2010/main" val="1270249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Ratio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ratio scale is meaningful and not arbitrary.  It means the “absence” of something.</a:t>
            </a:r>
          </a:p>
          <a:p>
            <a:pPr marL="0" indent="0">
              <a:buNone/>
            </a:pPr>
            <a:r>
              <a:rPr lang="en-US" sz="1800" dirty="0">
                <a:latin typeface="Times New Roman"/>
                <a:cs typeface="Times New Roman"/>
              </a:rPr>
              <a:t>Values plotted on a ratio scale are continuous and numerical.  The implication of this scale is that 2 properties can be determined.  </a:t>
            </a:r>
          </a:p>
          <a:p>
            <a:pPr marL="0" indent="0">
              <a:buNone/>
            </a:pPr>
            <a:r>
              <a:rPr lang="en-US" sz="1800" dirty="0">
                <a:latin typeface="Times New Roman"/>
                <a:cs typeface="Times New Roman"/>
              </a:rPr>
              <a:t>	</a:t>
            </a:r>
          </a:p>
          <a:p>
            <a:pPr marL="0" indent="0">
              <a:buNone/>
            </a:pPr>
            <a:r>
              <a:rPr lang="en-US" sz="1800" dirty="0">
                <a:latin typeface="Times New Roman"/>
                <a:cs typeface="Times New Roman"/>
              </a:rPr>
              <a:t>Proportion and 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conclusion 2–  b is 5.0 units greater than a</a:t>
            </a: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3642469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Interval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zero point on the interval scale is not meaningful and is arbitrary.  It does not mean the “absence” of something.  An example is a temperature scale.  Zero on the Fahrenheit or Celsius scale does NOT mean the absence of energy.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interval scale are continuous and numerical.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Difference example:</a:t>
            </a:r>
          </a:p>
          <a:p>
            <a:r>
              <a:rPr lang="en-US" sz="1800" dirty="0">
                <a:latin typeface="Times New Roman"/>
                <a:cs typeface="Times New Roman"/>
              </a:rPr>
              <a:t>comparing a=5.0 and b=10.0 </a:t>
            </a:r>
          </a:p>
          <a:p>
            <a:r>
              <a:rPr lang="en-US" sz="1800" dirty="0">
                <a:latin typeface="Times New Roman"/>
                <a:cs typeface="Times New Roman"/>
              </a:rPr>
              <a:t>conclusion 1 – b is twice as large as a</a:t>
            </a:r>
          </a:p>
          <a:p>
            <a:r>
              <a:rPr lang="en-US" sz="1800" dirty="0">
                <a:latin typeface="Times New Roman"/>
                <a:cs typeface="Times New Roman"/>
              </a:rPr>
              <a:t>it is incorrect to conclude anything about proportion on an interval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038911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Ordinal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ordinal scale is used to rank items in terms of some measured criteria.  An example is the five star hotel rating scheme.  The only conclusion that is valid relates to the order. Conclusions about difference or proportion are incorrect.</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ordinal scale are rank values, scores or counts. The implication of this scale is that only 1 property can be determined.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Rank example:</a:t>
            </a:r>
          </a:p>
          <a:p>
            <a:r>
              <a:rPr lang="en-US" sz="1800" dirty="0">
                <a:latin typeface="Times New Roman"/>
                <a:cs typeface="Times New Roman"/>
              </a:rPr>
              <a:t>comparing a=5.0 and b=10.0 </a:t>
            </a:r>
          </a:p>
          <a:p>
            <a:r>
              <a:rPr lang="en-US" sz="1800" dirty="0">
                <a:latin typeface="Times New Roman"/>
                <a:cs typeface="Times New Roman"/>
              </a:rPr>
              <a:t>conclusion 1 – b is better than a</a:t>
            </a:r>
          </a:p>
          <a:p>
            <a:r>
              <a:rPr lang="en-US" sz="1800" dirty="0">
                <a:latin typeface="Times New Roman"/>
                <a:cs typeface="Times New Roman"/>
              </a:rPr>
              <a:t>it is incorrect to conclude anything about proportion or difference on an ordinal scale</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656508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Measurement Data Scales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Nominal Measurement Scales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The nominal scale is used to count and aggregate items in defined categories.  </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Values plotted on an nominal scale are whole to part measurements.  The only conclusion that is valid states how many items are in a defined category</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Nominal example:</a:t>
            </a:r>
          </a:p>
          <a:p>
            <a:r>
              <a:rPr lang="en-US" sz="1800" dirty="0">
                <a:latin typeface="Times New Roman"/>
                <a:cs typeface="Times New Roman"/>
              </a:rPr>
              <a:t>comparing a=5.0 and b=10.0 </a:t>
            </a:r>
          </a:p>
          <a:p>
            <a:r>
              <a:rPr lang="en-US" sz="1800" dirty="0">
                <a:latin typeface="Times New Roman"/>
                <a:cs typeface="Times New Roman"/>
              </a:rPr>
              <a:t>conclusion 1 – b has 10 units and a has 5 units</a:t>
            </a:r>
          </a:p>
          <a:p>
            <a:r>
              <a:rPr lang="en-US" sz="1800" dirty="0">
                <a:latin typeface="Times New Roman"/>
                <a:cs typeface="Times New Roman"/>
              </a:rPr>
              <a:t>it is also correct to make conclusion about differences and proportions</a:t>
            </a:r>
          </a:p>
          <a:p>
            <a:pPr marL="0" indent="0">
              <a:buNone/>
            </a:pPr>
            <a:r>
              <a:rPr lang="en-US" sz="1800" dirty="0">
                <a:latin typeface="Times New Roman"/>
                <a:cs typeface="Times New Roman"/>
              </a:rPr>
              <a:t>		</a:t>
            </a:r>
          </a:p>
        </p:txBody>
      </p:sp>
    </p:spTree>
    <p:extLst>
      <p:ext uri="{BB962C8B-B14F-4D97-AF65-F5344CB8AC3E}">
        <p14:creationId xmlns:p14="http://schemas.microsoft.com/office/powerpoint/2010/main" val="1398276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Univariate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9912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Numerical Data</a:t>
            </a:r>
          </a:p>
          <a:p>
            <a:pPr marL="0" indent="0">
              <a:buNone/>
            </a:pPr>
            <a:endParaRPr lang="en-US" sz="1800" dirty="0">
              <a:latin typeface="Times New Roman"/>
              <a:cs typeface="Times New Roman"/>
            </a:endParaRPr>
          </a:p>
          <a:p>
            <a:r>
              <a:rPr lang="en-US" sz="1800" dirty="0">
                <a:latin typeface="Times New Roman"/>
                <a:cs typeface="Times New Roman"/>
              </a:rPr>
              <a:t>Variables that measure the properties of things</a:t>
            </a:r>
          </a:p>
          <a:p>
            <a:r>
              <a:rPr lang="en-US" sz="1800" dirty="0">
                <a:latin typeface="Times New Roman"/>
                <a:cs typeface="Times New Roman"/>
              </a:rPr>
              <a:t>Depending on the measurement technique, the can be based on ratio, interval, ordinal or nominal scales.  </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pPr marL="0" indent="0">
              <a:buNone/>
            </a:pPr>
            <a:endParaRPr lang="en-US" sz="1800" dirty="0">
              <a:latin typeface="Times New Roman"/>
              <a:cs typeface="Times New Roman"/>
            </a:endParaRPr>
          </a:p>
          <a:p>
            <a:r>
              <a:rPr lang="en-US" sz="1800" dirty="0">
                <a:latin typeface="Times New Roman"/>
                <a:cs typeface="Times New Roman"/>
              </a:rPr>
              <a:t>Variables that describe things </a:t>
            </a:r>
          </a:p>
          <a:p>
            <a:r>
              <a:rPr lang="en-US" sz="1800" dirty="0">
                <a:latin typeface="Times New Roman"/>
                <a:cs typeface="Times New Roman"/>
              </a:rPr>
              <a:t>Categorical data provides the grouping criteria used to create a nominal measurement.</a:t>
            </a:r>
          </a:p>
          <a:p>
            <a:r>
              <a:rPr lang="en-US" sz="1800" dirty="0">
                <a:latin typeface="Times New Roman"/>
                <a:cs typeface="Times New Roman"/>
              </a:rPr>
              <a:t>Also called dimensions</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35807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Univariate Data Concepts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Types of Data Exploration Analysis</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Numerical Data</a:t>
            </a:r>
          </a:p>
          <a:p>
            <a:r>
              <a:rPr lang="en-US" sz="1800" dirty="0">
                <a:latin typeface="Times New Roman"/>
                <a:cs typeface="Times New Roman"/>
              </a:rPr>
              <a:t>non-graphical</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r>
              <a:rPr lang="en-US" sz="1800" dirty="0">
                <a:latin typeface="Times New Roman"/>
                <a:cs typeface="Times New Roman"/>
              </a:rPr>
              <a:t>Categorical Data</a:t>
            </a:r>
          </a:p>
          <a:p>
            <a:r>
              <a:rPr lang="en-US" sz="1800" dirty="0">
                <a:latin typeface="Times New Roman"/>
                <a:cs typeface="Times New Roman"/>
              </a:rPr>
              <a:t>non-graphical counts</a:t>
            </a:r>
          </a:p>
          <a:p>
            <a:r>
              <a:rPr lang="en-US" sz="1800" dirty="0">
                <a:latin typeface="Times New Roman"/>
                <a:cs typeface="Times New Roman"/>
              </a:rPr>
              <a:t>graphical</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Tree>
    <p:extLst>
      <p:ext uri="{BB962C8B-B14F-4D97-AF65-F5344CB8AC3E}">
        <p14:creationId xmlns:p14="http://schemas.microsoft.com/office/powerpoint/2010/main" val="1444441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47357"/>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(non-graphical)</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27" y="2348879"/>
            <a:ext cx="6979938" cy="240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04804" y="5289687"/>
            <a:ext cx="4572000" cy="1169551"/>
          </a:xfrm>
          <a:prstGeom prst="rect">
            <a:avLst/>
          </a:prstGeom>
        </p:spPr>
        <p:txBody>
          <a:bodyPr>
            <a:spAutoFit/>
          </a:bodyPr>
          <a:lstStyle/>
          <a:p>
            <a:pPr marL="0" indent="0">
              <a:buNone/>
            </a:pPr>
            <a:r>
              <a:rPr lang="en-US" sz="1400" dirty="0">
                <a:latin typeface="Times New Roman"/>
                <a:cs typeface="Times New Roman"/>
              </a:rPr>
              <a:t>Read the following article on-line for further definitions of descriptive statistics. Following the links within the web site to see definitions for the key terms.</a:t>
            </a:r>
          </a:p>
          <a:p>
            <a:pPr marL="0" indent="0">
              <a:buNone/>
            </a:pPr>
            <a:endParaRPr lang="en-US" sz="1400" dirty="0">
              <a:latin typeface="Times New Roman"/>
              <a:cs typeface="Times New Roman"/>
            </a:endParaRPr>
          </a:p>
          <a:p>
            <a:pPr marL="0" indent="0">
              <a:buNone/>
            </a:pPr>
            <a:r>
              <a:rPr lang="en-US" sz="1400" dirty="0">
                <a:latin typeface="Times New Roman"/>
                <a:cs typeface="Times New Roman"/>
                <a:hlinkClick r:id="rId3"/>
              </a:rPr>
              <a:t>https://en.wikipedia.org/wiki/Descriptive_statistics</a:t>
            </a:r>
            <a:endParaRPr lang="en-US" sz="1400" dirty="0">
              <a:latin typeface="Times New Roman"/>
              <a:cs typeface="Times New Roman"/>
            </a:endParaRPr>
          </a:p>
        </p:txBody>
      </p:sp>
      <p:cxnSp>
        <p:nvCxnSpPr>
          <p:cNvPr id="38" name="Straight Arrow Connector 37"/>
          <p:cNvCxnSpPr/>
          <p:nvPr/>
        </p:nvCxnSpPr>
        <p:spPr>
          <a:xfrm flipV="1">
            <a:off x="3491880" y="1988840"/>
            <a:ext cx="1368152" cy="79208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4860032" y="1988840"/>
            <a:ext cx="144016" cy="1368152"/>
          </a:xfrm>
          <a:prstGeom prst="straightConnector1">
            <a:avLst/>
          </a:prstGeom>
          <a:ln w="31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347864" y="1988840"/>
            <a:ext cx="1512168" cy="1872208"/>
          </a:xfrm>
          <a:prstGeom prst="straightConnector1">
            <a:avLst/>
          </a:prstGeom>
          <a:ln w="3175">
            <a:solidFill>
              <a:schemeClr val="bg1">
                <a:lumMod val="50000"/>
              </a:schemeClr>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04048" y="1834951"/>
            <a:ext cx="1451231"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Central Tendency</a:t>
            </a:r>
          </a:p>
        </p:txBody>
      </p:sp>
      <p:sp>
        <p:nvSpPr>
          <p:cNvPr id="49" name="TextBox 48"/>
          <p:cNvSpPr txBox="1"/>
          <p:nvPr/>
        </p:nvSpPr>
        <p:spPr>
          <a:xfrm>
            <a:off x="6705034" y="4600797"/>
            <a:ext cx="683200" cy="307777"/>
          </a:xfrm>
          <a:prstGeom prst="rect">
            <a:avLst/>
          </a:prstGeom>
          <a:noFill/>
        </p:spPr>
        <p:txBody>
          <a:bodyPr wrap="none" rtlCol="0">
            <a:spAutoFit/>
          </a:bodyPr>
          <a:lstStyle/>
          <a:p>
            <a:r>
              <a:rPr lang="en-CA" sz="1400" dirty="0">
                <a:latin typeface="Times" panose="02020603050405020304" pitchFamily="18" charset="0"/>
                <a:cs typeface="Times" panose="02020603050405020304" pitchFamily="18" charset="0"/>
              </a:rPr>
              <a:t>Spread</a:t>
            </a:r>
          </a:p>
        </p:txBody>
      </p:sp>
      <p:cxnSp>
        <p:nvCxnSpPr>
          <p:cNvPr id="46" name="Straight Arrow Connector 45"/>
          <p:cNvCxnSpPr/>
          <p:nvPr/>
        </p:nvCxnSpPr>
        <p:spPr>
          <a:xfrm>
            <a:off x="5436096" y="3284984"/>
            <a:ext cx="1268938"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28184" y="3284984"/>
            <a:ext cx="476850" cy="1315813"/>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705034" y="3551782"/>
            <a:ext cx="1107326" cy="1049015"/>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6876256" y="18349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70422" y="1308091"/>
            <a:ext cx="976549"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Symmetry </a:t>
            </a:r>
          </a:p>
          <a:p>
            <a:pPr algn="ctr"/>
            <a:r>
              <a:rPr lang="en-CA" sz="1400" dirty="0">
                <a:latin typeface="Times" panose="02020603050405020304" pitchFamily="18" charset="0"/>
                <a:cs typeface="Times" panose="02020603050405020304" pitchFamily="18" charset="0"/>
              </a:rPr>
              <a:t>Shape</a:t>
            </a:r>
          </a:p>
        </p:txBody>
      </p:sp>
      <p:sp>
        <p:nvSpPr>
          <p:cNvPr id="59" name="TextBox 58"/>
          <p:cNvSpPr txBox="1"/>
          <p:nvPr/>
        </p:nvSpPr>
        <p:spPr>
          <a:xfrm>
            <a:off x="7950787" y="1333585"/>
            <a:ext cx="718466" cy="523220"/>
          </a:xfrm>
          <a:prstGeom prst="rect">
            <a:avLst/>
          </a:prstGeom>
          <a:noFill/>
        </p:spPr>
        <p:txBody>
          <a:bodyPr wrap="none" rtlCol="0">
            <a:spAutoFit/>
          </a:bodyPr>
          <a:lstStyle/>
          <a:p>
            <a:pPr algn="ctr"/>
            <a:r>
              <a:rPr lang="en-CA" sz="1400" dirty="0">
                <a:latin typeface="Times" panose="02020603050405020304" pitchFamily="18" charset="0"/>
                <a:cs typeface="Times" panose="02020603050405020304" pitchFamily="18" charset="0"/>
              </a:rPr>
              <a:t>Height </a:t>
            </a:r>
          </a:p>
          <a:p>
            <a:pPr algn="ctr"/>
            <a:r>
              <a:rPr lang="en-CA" sz="1400" dirty="0">
                <a:latin typeface="Times" panose="02020603050405020304" pitchFamily="18" charset="0"/>
                <a:cs typeface="Times" panose="02020603050405020304" pitchFamily="18" charset="0"/>
              </a:rPr>
              <a:t>Shape</a:t>
            </a:r>
          </a:p>
        </p:txBody>
      </p:sp>
      <p:cxnSp>
        <p:nvCxnSpPr>
          <p:cNvPr id="60" name="Straight Arrow Connector 59"/>
          <p:cNvCxnSpPr/>
          <p:nvPr/>
        </p:nvCxnSpPr>
        <p:spPr>
          <a:xfrm flipV="1">
            <a:off x="7950787" y="1987351"/>
            <a:ext cx="170378" cy="945977"/>
          </a:xfrm>
          <a:prstGeom prst="straightConnector1">
            <a:avLst/>
          </a:prstGeom>
          <a:ln>
            <a:solidFill>
              <a:schemeClr val="bg1">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04804" y="4735690"/>
            <a:ext cx="6848350" cy="338554"/>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 </a:t>
            </a:r>
          </a:p>
        </p:txBody>
      </p:sp>
    </p:spTree>
    <p:extLst>
      <p:ext uri="{BB962C8B-B14F-4D97-AF65-F5344CB8AC3E}">
        <p14:creationId xmlns:p14="http://schemas.microsoft.com/office/powerpoint/2010/main" val="131318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 from Day 2</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You should be able to answer these questions from class 2</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are the main items found in a framed business problem?</a:t>
            </a:r>
          </a:p>
          <a:p>
            <a:r>
              <a:rPr lang="en-CA" sz="2000" dirty="0">
                <a:latin typeface="Times New Roman" panose="02020603050405020304" pitchFamily="18" charset="0"/>
                <a:cs typeface="Times New Roman" panose="02020603050405020304" pitchFamily="18" charset="0"/>
              </a:rPr>
              <a:t>What are the main items found in a defined analytics problem?</a:t>
            </a:r>
          </a:p>
          <a:p>
            <a:r>
              <a:rPr lang="en-CA" sz="2000" dirty="0">
                <a:latin typeface="Times New Roman" panose="02020603050405020304" pitchFamily="18" charset="0"/>
                <a:cs typeface="Times New Roman" panose="02020603050405020304" pitchFamily="18" charset="0"/>
              </a:rPr>
              <a:t>What is the purpose of an influence diagram?</a:t>
            </a:r>
          </a:p>
          <a:p>
            <a:r>
              <a:rPr lang="en-CA" sz="2000" dirty="0">
                <a:latin typeface="Times New Roman" panose="02020603050405020304" pitchFamily="18" charset="0"/>
                <a:cs typeface="Times New Roman" panose="02020603050405020304" pitchFamily="18" charset="0"/>
              </a:rPr>
              <a:t>What are the critical roles found in an analytics team?</a:t>
            </a:r>
          </a:p>
          <a:p>
            <a:r>
              <a:rPr lang="en-CA" sz="2000" dirty="0">
                <a:latin typeface="Times New Roman" panose="02020603050405020304" pitchFamily="18" charset="0"/>
                <a:cs typeface="Times New Roman" panose="02020603050405020304" pitchFamily="18" charset="0"/>
              </a:rPr>
              <a:t>What does data granularity refer to?</a:t>
            </a:r>
          </a:p>
          <a:p>
            <a:r>
              <a:rPr lang="en-CA" sz="2000" dirty="0">
                <a:latin typeface="Times New Roman" panose="02020603050405020304" pitchFamily="18" charset="0"/>
                <a:cs typeface="Times New Roman" panose="02020603050405020304" pitchFamily="18" charset="0"/>
              </a:rPr>
              <a:t>What are the different types of data latency?</a:t>
            </a:r>
          </a:p>
          <a:p>
            <a:r>
              <a:rPr lang="en-CA" sz="2000" dirty="0">
                <a:latin typeface="Times New Roman" panose="02020603050405020304" pitchFamily="18" charset="0"/>
                <a:cs typeface="Times New Roman" panose="02020603050405020304" pitchFamily="18" charset="0"/>
              </a:rPr>
              <a:t>What are some examples of ordinal data?</a:t>
            </a:r>
          </a:p>
          <a:p>
            <a:r>
              <a:rPr lang="en-CA" sz="2000" dirty="0">
                <a:latin typeface="Times New Roman" panose="02020603050405020304" pitchFamily="18" charset="0"/>
                <a:cs typeface="Times New Roman" panose="02020603050405020304" pitchFamily="18" charset="0"/>
              </a:rPr>
              <a:t>What are some restrictions placed on interval and ordinal data?</a:t>
            </a:r>
          </a:p>
          <a:p>
            <a:r>
              <a:rPr lang="en-CA" sz="2000" dirty="0">
                <a:latin typeface="Times New Roman" panose="02020603050405020304" pitchFamily="18" charset="0"/>
                <a:cs typeface="Times New Roman" panose="02020603050405020304" pitchFamily="18" charset="0"/>
              </a:rPr>
              <a:t>What criteria could you use when selecting a visualization?</a:t>
            </a:r>
          </a:p>
          <a:p>
            <a:r>
              <a:rPr lang="en-CA" sz="2000" dirty="0">
                <a:latin typeface="Times New Roman" panose="02020603050405020304" pitchFamily="18" charset="0"/>
                <a:cs typeface="Times New Roman" panose="02020603050405020304" pitchFamily="18" charset="0"/>
              </a:rPr>
              <a:t>What are the main building blocks of a SQL Select statement?</a:t>
            </a: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1198116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Non Graphical Methods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Numerical Data Descriptive Statistics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7988033" cy="204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467544" y="1844823"/>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1608759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6450"/>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Frequency Histogram with an Overlay of a Symmetrical Distribution</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060848"/>
            <a:ext cx="6438900"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1352550" y="5589240"/>
            <a:ext cx="5690982" cy="646331"/>
          </a:xfrm>
          <a:prstGeom prst="rect">
            <a:avLst/>
          </a:prstGeom>
          <a:noFill/>
        </p:spPr>
        <p:txBody>
          <a:bodyPr wrap="none" rtlCol="0">
            <a:spAutoFit/>
          </a:bodyPr>
          <a:lstStyle/>
          <a:p>
            <a:r>
              <a:rPr lang="en-CA" sz="1200" dirty="0"/>
              <a:t>The data describes elapsed times (min) of a sample of commercial airline flights.</a:t>
            </a:r>
          </a:p>
          <a:p>
            <a:endParaRPr lang="en-CA" sz="1200" dirty="0"/>
          </a:p>
          <a:p>
            <a:r>
              <a:rPr lang="en-CA" sz="1200" dirty="0">
                <a:hlinkClick r:id="rId3"/>
              </a:rPr>
              <a:t>https://www.kaggle.com/usdot/flight-delays</a:t>
            </a:r>
            <a:r>
              <a:rPr lang="en-CA" sz="1200" dirty="0"/>
              <a:t> </a:t>
            </a:r>
          </a:p>
        </p:txBody>
      </p:sp>
    </p:spTree>
    <p:extLst>
      <p:ext uri="{BB962C8B-B14F-4D97-AF65-F5344CB8AC3E}">
        <p14:creationId xmlns:p14="http://schemas.microsoft.com/office/powerpoint/2010/main" val="820643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24936" cy="4579912"/>
          </a:xfrm>
        </p:spPr>
        <p:txBody>
          <a:bodyPr/>
          <a:lstStyle/>
          <a:p>
            <a:pPr marL="0" indent="0">
              <a:buNone/>
            </a:pPr>
            <a:r>
              <a:rPr lang="en-US" sz="1800" dirty="0">
                <a:latin typeface="Times New Roman"/>
                <a:cs typeface="Times New Roman"/>
              </a:rPr>
              <a:t>Continuous Data – Frequency Histogram Example</a:t>
            </a: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Graphical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535915" y="1772815"/>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2"/>
              </a:rPr>
              <a:t>https://www.kaggle.com/usdot/flight-delays</a:t>
            </a:r>
            <a:r>
              <a:rPr lang="en-CA" sz="1600" dirty="0">
                <a:latin typeface="Times" panose="02020603050405020304" pitchFamily="18" charset="0"/>
                <a:cs typeface="Times" panose="02020603050405020304" pitchFamily="18" charset="0"/>
              </a:rPr>
              <a:t>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24943"/>
            <a:ext cx="6438900" cy="333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729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Technique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11560" y="1268760"/>
            <a:ext cx="8280920" cy="4608512"/>
          </a:xfrm>
        </p:spPr>
        <p:txBody>
          <a:bodyPr/>
          <a:lstStyle/>
          <a:p>
            <a:pPr marL="0" indent="0">
              <a:buNone/>
            </a:pPr>
            <a:r>
              <a:rPr lang="en-US" sz="1600" dirty="0">
                <a:latin typeface="Times New Roman"/>
                <a:cs typeface="Times New Roman"/>
              </a:rPr>
              <a:t>Box Plots also called Box-Whisker Plots are described in the following video. Please watch the video to gain an introduction to the technique.</a:t>
            </a:r>
          </a:p>
        </p:txBody>
      </p:sp>
      <p:sp>
        <p:nvSpPr>
          <p:cNvPr id="37" name="Rectangle 36"/>
          <p:cNvSpPr/>
          <p:nvPr/>
        </p:nvSpPr>
        <p:spPr>
          <a:xfrm>
            <a:off x="611560" y="2265525"/>
            <a:ext cx="7920880" cy="830997"/>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https://www.khanacademy.org/math/statistics-probability/summarizing-quantitative-data/box-whisker-plots/v/box-and-whisker-plot-exercise-example</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894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496944" cy="4608512"/>
          </a:xfrm>
        </p:spPr>
        <p:txBody>
          <a:bodyPr/>
          <a:lstStyle/>
          <a:p>
            <a:pPr marL="0" indent="0">
              <a:buNone/>
            </a:pPr>
            <a:r>
              <a:rPr lang="en-US" sz="1800" dirty="0">
                <a:latin typeface="Times New Roman"/>
                <a:cs typeface="Times New Roman"/>
              </a:rPr>
              <a:t>Box Plot Used to Describe Central Tendency and Spread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420888"/>
            <a:ext cx="64389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 name="TextBox 37"/>
          <p:cNvSpPr txBox="1"/>
          <p:nvPr/>
        </p:nvSpPr>
        <p:spPr>
          <a:xfrm>
            <a:off x="623432" y="5085184"/>
            <a:ext cx="6797054"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elapsed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
        <p:nvSpPr>
          <p:cNvPr id="4" name="TextBox 3"/>
          <p:cNvSpPr txBox="1"/>
          <p:nvPr/>
        </p:nvSpPr>
        <p:spPr>
          <a:xfrm>
            <a:off x="6318504" y="4135480"/>
            <a:ext cx="827471"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Maximum</a:t>
            </a:r>
          </a:p>
        </p:txBody>
      </p:sp>
      <p:sp>
        <p:nvSpPr>
          <p:cNvPr id="40" name="TextBox 39"/>
          <p:cNvSpPr txBox="1"/>
          <p:nvPr/>
        </p:nvSpPr>
        <p:spPr>
          <a:xfrm>
            <a:off x="4526015" y="4260176"/>
            <a:ext cx="655949"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Median</a:t>
            </a:r>
          </a:p>
        </p:txBody>
      </p:sp>
      <p:sp>
        <p:nvSpPr>
          <p:cNvPr id="41" name="TextBox 40"/>
          <p:cNvSpPr txBox="1"/>
          <p:nvPr/>
        </p:nvSpPr>
        <p:spPr>
          <a:xfrm>
            <a:off x="1743373" y="4221349"/>
            <a:ext cx="801823" cy="276999"/>
          </a:xfrm>
          <a:prstGeom prst="rect">
            <a:avLst/>
          </a:prstGeom>
          <a:noFill/>
        </p:spPr>
        <p:txBody>
          <a:bodyPr wrap="none" rtlCol="0">
            <a:spAutoFit/>
          </a:bodyPr>
          <a:lstStyle/>
          <a:p>
            <a:r>
              <a:rPr lang="en-CA" sz="1200" dirty="0">
                <a:latin typeface="Times" panose="02020603050405020304" pitchFamily="18" charset="0"/>
                <a:cs typeface="Times" panose="02020603050405020304" pitchFamily="18" charset="0"/>
              </a:rPr>
              <a:t>Minimum</a:t>
            </a:r>
          </a:p>
        </p:txBody>
      </p:sp>
      <p:sp>
        <p:nvSpPr>
          <p:cNvPr id="42" name="TextBox 41"/>
          <p:cNvSpPr txBox="1"/>
          <p:nvPr/>
        </p:nvSpPr>
        <p:spPr>
          <a:xfrm>
            <a:off x="2987824" y="1708855"/>
            <a:ext cx="696023"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Q1</a:t>
            </a:r>
          </a:p>
          <a:p>
            <a:pPr algn="ctr"/>
            <a:r>
              <a:rPr lang="en-CA" sz="1200" dirty="0">
                <a:latin typeface="Times" panose="02020603050405020304" pitchFamily="18" charset="0"/>
                <a:cs typeface="Times" panose="02020603050405020304" pitchFamily="18" charset="0"/>
              </a:rPr>
              <a:t>first</a:t>
            </a:r>
          </a:p>
          <a:p>
            <a:pPr algn="ctr"/>
            <a:r>
              <a:rPr lang="en-CA" sz="1200" dirty="0">
                <a:latin typeface="Times" panose="02020603050405020304" pitchFamily="18" charset="0"/>
                <a:cs typeface="Times" panose="02020603050405020304" pitchFamily="18" charset="0"/>
              </a:rPr>
              <a:t> quartile</a:t>
            </a:r>
          </a:p>
        </p:txBody>
      </p:sp>
      <p:sp>
        <p:nvSpPr>
          <p:cNvPr id="44" name="TextBox 43"/>
          <p:cNvSpPr txBox="1"/>
          <p:nvPr/>
        </p:nvSpPr>
        <p:spPr>
          <a:xfrm>
            <a:off x="5823489" y="1507268"/>
            <a:ext cx="657551" cy="646331"/>
          </a:xfrm>
          <a:prstGeom prst="rect">
            <a:avLst/>
          </a:prstGeom>
          <a:noFill/>
        </p:spPr>
        <p:txBody>
          <a:bodyPr wrap="none" rtlCol="0">
            <a:spAutoFit/>
          </a:bodyPr>
          <a:lstStyle/>
          <a:p>
            <a:pPr algn="ctr"/>
            <a:r>
              <a:rPr lang="en-CA" sz="1200" dirty="0">
                <a:latin typeface="Times" panose="02020603050405020304" pitchFamily="18" charset="0"/>
                <a:cs typeface="Times" panose="02020603050405020304" pitchFamily="18" charset="0"/>
              </a:rPr>
              <a:t>Q3</a:t>
            </a:r>
          </a:p>
          <a:p>
            <a:pPr algn="ctr"/>
            <a:r>
              <a:rPr lang="en-CA" sz="1200" dirty="0">
                <a:latin typeface="Times" panose="02020603050405020304" pitchFamily="18" charset="0"/>
                <a:cs typeface="Times" panose="02020603050405020304" pitchFamily="18" charset="0"/>
              </a:rPr>
              <a:t>third </a:t>
            </a:r>
          </a:p>
          <a:p>
            <a:pPr algn="ctr"/>
            <a:r>
              <a:rPr lang="en-CA" sz="1200" dirty="0">
                <a:latin typeface="Times" panose="02020603050405020304" pitchFamily="18" charset="0"/>
                <a:cs typeface="Times" panose="02020603050405020304" pitchFamily="18" charset="0"/>
              </a:rPr>
              <a:t>quartile</a:t>
            </a:r>
          </a:p>
        </p:txBody>
      </p:sp>
      <p:cxnSp>
        <p:nvCxnSpPr>
          <p:cNvPr id="45" name="Straight Arrow Connector 44"/>
          <p:cNvCxnSpPr/>
          <p:nvPr/>
        </p:nvCxnSpPr>
        <p:spPr>
          <a:xfrm flipV="1">
            <a:off x="2401180" y="3276449"/>
            <a:ext cx="288032" cy="85233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623098" y="3390741"/>
            <a:ext cx="308942" cy="83060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732240" y="3229548"/>
            <a:ext cx="483661" cy="7755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5292080" y="2152782"/>
            <a:ext cx="504056" cy="412122"/>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3683847" y="2152782"/>
            <a:ext cx="338112" cy="395427"/>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838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6513" y="-7346"/>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Box Plot Example</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Continuous Data – Box Plot Example Used to Visualize Central Tendency &amp; Spread</a:t>
            </a:r>
          </a:p>
          <a:p>
            <a:pPr marL="0" indent="0">
              <a:buNone/>
            </a:pPr>
            <a:endParaRPr lang="en-US" sz="1800" dirty="0">
              <a:latin typeface="Times New Roman"/>
              <a:cs typeface="Times New Roman"/>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429000"/>
            <a:ext cx="8343388" cy="187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Box 38"/>
          <p:cNvSpPr txBox="1"/>
          <p:nvPr/>
        </p:nvSpPr>
        <p:spPr>
          <a:xfrm>
            <a:off x="395536" y="2039384"/>
            <a:ext cx="7454285"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departure delay times (min) of a sample of commercial airline flights.</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3"/>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66006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Numerical Data – Probability Distributions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603202" y="2924944"/>
            <a:ext cx="7641206" cy="923330"/>
          </a:xfrm>
          <a:prstGeom prst="rect">
            <a:avLst/>
          </a:prstGeom>
        </p:spPr>
        <p:txBody>
          <a:bodyPr wrap="square">
            <a:spAutoFit/>
          </a:bodyPr>
          <a:lstStyle/>
          <a:p>
            <a:r>
              <a:rPr lang="en-CA" dirty="0">
                <a:latin typeface="Times" panose="02020603050405020304" pitchFamily="18" charset="0"/>
                <a:cs typeface="Times" panose="02020603050405020304" pitchFamily="18" charset="0"/>
                <a:hlinkClick r:id="rId2"/>
              </a:rPr>
              <a:t>https://www.khanacademy.org/math/statistics-probability/modeling-distributions-of-data/density-curve/v/density-curves</a:t>
            </a:r>
            <a:endParaRPr lang="en-CA" dirty="0">
              <a:latin typeface="Times" panose="02020603050405020304" pitchFamily="18" charset="0"/>
              <a:cs typeface="Times" panose="02020603050405020304" pitchFamily="18" charset="0"/>
            </a:endParaRPr>
          </a:p>
          <a:p>
            <a:endParaRPr lang="en-CA" dirty="0">
              <a:latin typeface="Times" panose="02020603050405020304" pitchFamily="18" charset="0"/>
              <a:cs typeface="Times" panose="02020603050405020304" pitchFamily="18" charset="0"/>
            </a:endParaRPr>
          </a:p>
        </p:txBody>
      </p:sp>
      <p:sp>
        <p:nvSpPr>
          <p:cNvPr id="37" name="Rectangle 36"/>
          <p:cNvSpPr/>
          <p:nvPr/>
        </p:nvSpPr>
        <p:spPr>
          <a:xfrm>
            <a:off x="646942" y="1207377"/>
            <a:ext cx="7597466" cy="1477328"/>
          </a:xfrm>
          <a:prstGeom prst="rect">
            <a:avLst/>
          </a:prstGeom>
        </p:spPr>
        <p:txBody>
          <a:bodyPr wrap="square">
            <a:spAutoFit/>
          </a:bodyPr>
          <a:lstStyle/>
          <a:p>
            <a:pPr marL="0" indent="0">
              <a:buNone/>
            </a:pPr>
            <a:r>
              <a:rPr lang="en-US" dirty="0">
                <a:latin typeface="Times New Roman"/>
                <a:cs typeface="Times New Roman"/>
              </a:rPr>
              <a:t>Distribution functions are created from univariate analysis defined by shape, central tendency and spread.</a:t>
            </a:r>
          </a:p>
          <a:p>
            <a:pPr marL="0" indent="0">
              <a:buNone/>
            </a:pPr>
            <a:br>
              <a:rPr lang="en-US" dirty="0">
                <a:latin typeface="Times New Roman"/>
                <a:cs typeface="Times New Roman"/>
              </a:rPr>
            </a:br>
            <a:r>
              <a:rPr lang="en-US" dirty="0">
                <a:latin typeface="Times New Roman"/>
                <a:cs typeface="Times New Roman"/>
              </a:rPr>
              <a:t>Please watch the video in this link to gain an introduction to how distribution functions are used to model probabilities.</a:t>
            </a:r>
          </a:p>
        </p:txBody>
      </p:sp>
    </p:spTree>
    <p:extLst>
      <p:ext uri="{BB962C8B-B14F-4D97-AF65-F5344CB8AC3E}">
        <p14:creationId xmlns:p14="http://schemas.microsoft.com/office/powerpoint/2010/main" val="630042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Absolute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461" y="2780928"/>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extBox 40"/>
          <p:cNvSpPr txBox="1"/>
          <p:nvPr/>
        </p:nvSpPr>
        <p:spPr>
          <a:xfrm>
            <a:off x="395536" y="1772816"/>
            <a:ext cx="6716390"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2949719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Categorical Data Exploration</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Categorical Data – Relative Frequency Example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81" y="3068960"/>
            <a:ext cx="64389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644017"/>
            <a:ext cx="2464943" cy="207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 name="TextBox 43"/>
          <p:cNvSpPr txBox="1"/>
          <p:nvPr/>
        </p:nvSpPr>
        <p:spPr>
          <a:xfrm>
            <a:off x="395536" y="1772816"/>
            <a:ext cx="7437998" cy="830997"/>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The data describes the relative frequency of different airlines in the flight delay data set.</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hlinkClick r:id="rId4"/>
              </a:rPr>
              <a:t>https://www.kaggle.com/usdot/flight-delays</a:t>
            </a:r>
            <a:r>
              <a:rPr lang="en-CA" sz="1600" dirty="0">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3844545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Bivariate Data</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491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 New Topics Introduced</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568952" cy="4343400"/>
          </a:xfrm>
        </p:spPr>
        <p:txBody>
          <a:bodyPr/>
          <a:lstStyle/>
          <a:p>
            <a:pPr marL="0" indent="0">
              <a:buNone/>
            </a:pPr>
            <a:r>
              <a:rPr lang="en-CA" dirty="0">
                <a:latin typeface="Times New Roman" panose="02020603050405020304" pitchFamily="18" charset="0"/>
                <a:cs typeface="Times New Roman" panose="02020603050405020304" pitchFamily="18" charset="0"/>
              </a:rPr>
              <a:t>The following major topics are discussed this class.</a:t>
            </a:r>
          </a:p>
          <a:p>
            <a:pPr marL="0" indent="0">
              <a:buNone/>
            </a:pPr>
            <a:endParaRPr lang="en-CA" sz="2000" dirty="0"/>
          </a:p>
          <a:p>
            <a:pPr lvl="0"/>
            <a:r>
              <a:rPr lang="en-US" sz="1800" dirty="0">
                <a:latin typeface="Times" panose="02020603050405020304" pitchFamily="18" charset="0"/>
                <a:cs typeface="Times" panose="02020603050405020304" pitchFamily="18" charset="0"/>
              </a:rPr>
              <a:t>Data exploration </a:t>
            </a:r>
          </a:p>
          <a:p>
            <a:pPr lvl="0"/>
            <a:r>
              <a:rPr lang="en-US" sz="1800" dirty="0">
                <a:latin typeface="Times" panose="02020603050405020304" pitchFamily="18" charset="0"/>
                <a:cs typeface="Times" panose="02020603050405020304" pitchFamily="18" charset="0"/>
              </a:rPr>
              <a:t>Data discovery</a:t>
            </a:r>
          </a:p>
          <a:p>
            <a:r>
              <a:rPr lang="en-US" sz="1800" dirty="0">
                <a:latin typeface="Times" panose="02020603050405020304" pitchFamily="18" charset="0"/>
                <a:cs typeface="Times" panose="02020603050405020304" pitchFamily="18" charset="0"/>
              </a:rPr>
              <a:t>Measurement scales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Data shape</a:t>
            </a:r>
          </a:p>
          <a:p>
            <a:pPr lvl="0"/>
            <a:r>
              <a:rPr lang="en-US" sz="1800" dirty="0">
                <a:latin typeface="Times" panose="02020603050405020304" pitchFamily="18" charset="0"/>
                <a:cs typeface="Times" panose="02020603050405020304" pitchFamily="18" charset="0"/>
              </a:rPr>
              <a:t>Univariate data</a:t>
            </a:r>
          </a:p>
          <a:p>
            <a:pPr lvl="0"/>
            <a:r>
              <a:rPr lang="en-US" sz="1800" dirty="0">
                <a:latin typeface="Times" panose="02020603050405020304" pitchFamily="18" charset="0"/>
                <a:cs typeface="Times" panose="02020603050405020304" pitchFamily="18" charset="0"/>
              </a:rPr>
              <a:t>Bivariate data</a:t>
            </a:r>
          </a:p>
          <a:p>
            <a:pPr lvl="0"/>
            <a:r>
              <a:rPr lang="en-US" sz="1800" dirty="0">
                <a:latin typeface="Times" panose="02020603050405020304" pitchFamily="18" charset="0"/>
                <a:cs typeface="Times" panose="02020603050405020304" pitchFamily="18" charset="0"/>
              </a:rPr>
              <a:t>Descriptive statistics </a:t>
            </a:r>
          </a:p>
          <a:p>
            <a:pPr lvl="0"/>
            <a:r>
              <a:rPr lang="en-US" sz="1800" dirty="0">
                <a:latin typeface="Times" panose="02020603050405020304" pitchFamily="18" charset="0"/>
                <a:cs typeface="Times" panose="02020603050405020304" pitchFamily="18" charset="0"/>
              </a:rPr>
              <a:t>Correlation </a:t>
            </a:r>
          </a:p>
          <a:p>
            <a:pPr lvl="0"/>
            <a:r>
              <a:rPr lang="en-US" sz="1800" dirty="0">
                <a:latin typeface="Times" panose="02020603050405020304" pitchFamily="18" charset="0"/>
                <a:cs typeface="Times" panose="02020603050405020304" pitchFamily="18" charset="0"/>
              </a:rPr>
              <a:t>Linear relationships</a:t>
            </a:r>
            <a:endParaRPr lang="en-CA" sz="1800" dirty="0">
              <a:latin typeface="Times" panose="02020603050405020304" pitchFamily="18" charset="0"/>
              <a:cs typeface="Times" panose="02020603050405020304" pitchFamily="18" charset="0"/>
            </a:endParaRPr>
          </a:p>
          <a:p>
            <a:pPr lvl="0"/>
            <a:r>
              <a:rPr lang="en-US" sz="1800" dirty="0">
                <a:latin typeface="Times" panose="02020603050405020304" pitchFamily="18" charset="0"/>
                <a:cs typeface="Times" panose="02020603050405020304" pitchFamily="18" charset="0"/>
              </a:rPr>
              <a:t>Filtering techniques to query from multiple data tables from Pandas/Python</a:t>
            </a:r>
            <a:endParaRPr lang="en-CA" sz="1800" dirty="0">
              <a:latin typeface="Times" panose="02020603050405020304" pitchFamily="18" charset="0"/>
              <a:cs typeface="Times" panose="02020603050405020304" pitchFamily="18" charset="0"/>
            </a:endParaRPr>
          </a:p>
          <a:p>
            <a:pPr lvl="1"/>
            <a:endParaRPr lang="en-CA" sz="1800" dirty="0">
              <a:latin typeface="Times" panose="02020603050405020304" pitchFamily="18" charset="0"/>
              <a:cs typeface="Times" panose="02020603050405020304" pitchFamily="18" charset="0"/>
            </a:endParaRPr>
          </a:p>
          <a:p>
            <a:pPr marL="457200" lvl="1" indent="0">
              <a:buNone/>
            </a:pPr>
            <a:endParaRPr lang="en-CA" sz="1400" dirty="0">
              <a:latin typeface="Times" panose="02020603050405020304" pitchFamily="18" charset="0"/>
              <a:cs typeface="Times" panose="02020603050405020304" pitchFamily="18" charset="0"/>
            </a:endParaRPr>
          </a:p>
          <a:p>
            <a:pPr marL="0" indent="0">
              <a:buNone/>
            </a:pPr>
            <a:endParaRPr lang="en-CA" sz="2000" dirty="0"/>
          </a:p>
        </p:txBody>
      </p:sp>
    </p:spTree>
    <p:extLst>
      <p:ext uri="{BB962C8B-B14F-4D97-AF65-F5344CB8AC3E}">
        <p14:creationId xmlns:p14="http://schemas.microsoft.com/office/powerpoint/2010/main" val="1989309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 Scatter Plots &amp; Correlations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sp>
        <p:nvSpPr>
          <p:cNvPr id="4" name="Rectangle 3"/>
          <p:cNvSpPr/>
          <p:nvPr/>
        </p:nvSpPr>
        <p:spPr>
          <a:xfrm>
            <a:off x="571356" y="2492896"/>
            <a:ext cx="6592931" cy="1077218"/>
          </a:xfrm>
          <a:prstGeom prst="rect">
            <a:avLst/>
          </a:prstGeom>
        </p:spPr>
        <p:txBody>
          <a:bodyPr wrap="square">
            <a:spAutoFit/>
          </a:bodyPr>
          <a:lstStyle/>
          <a:p>
            <a:r>
              <a:rPr lang="en-CA" sz="1600" dirty="0">
                <a:latin typeface="Times" panose="02020603050405020304" pitchFamily="18" charset="0"/>
                <a:cs typeface="Times" panose="02020603050405020304" pitchFamily="18" charset="0"/>
                <a:hlinkClick r:id="rId2"/>
              </a:rPr>
              <a:t>https://www.khanacademy.org/math/statistics-probability/describing-relationships-quantitative-data/introduction-to-scatterplots/v/constructing-scatter-plot</a:t>
            </a:r>
            <a:endParaRPr lang="en-CA" sz="1600" dirty="0">
              <a:latin typeface="Times" panose="02020603050405020304" pitchFamily="18" charset="0"/>
              <a:cs typeface="Times" panose="02020603050405020304" pitchFamily="18" charset="0"/>
            </a:endParaRPr>
          </a:p>
          <a:p>
            <a:endParaRPr lang="en-CA" sz="1600" dirty="0">
              <a:latin typeface="Times" panose="02020603050405020304" pitchFamily="18" charset="0"/>
              <a:cs typeface="Times" panose="02020603050405020304" pitchFamily="18" charset="0"/>
            </a:endParaRPr>
          </a:p>
        </p:txBody>
      </p:sp>
      <p:sp>
        <p:nvSpPr>
          <p:cNvPr id="37" name="TextBox 36"/>
          <p:cNvSpPr txBox="1"/>
          <p:nvPr/>
        </p:nvSpPr>
        <p:spPr>
          <a:xfrm>
            <a:off x="571356" y="1337426"/>
            <a:ext cx="64390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Scatter plots are a useful method for starting your analysis of </a:t>
            </a:r>
            <a:r>
              <a:rPr lang="en-CA" sz="1600" dirty="0" err="1">
                <a:latin typeface="Times" panose="02020603050405020304" pitchFamily="18" charset="0"/>
                <a:cs typeface="Times" panose="02020603050405020304" pitchFamily="18" charset="0"/>
              </a:rPr>
              <a:t>bivariate</a:t>
            </a:r>
            <a:r>
              <a:rPr lang="en-CA" sz="1600" dirty="0">
                <a:latin typeface="Times" panose="02020603050405020304" pitchFamily="18" charset="0"/>
                <a:cs typeface="Times" panose="02020603050405020304" pitchFamily="18" charset="0"/>
              </a:rPr>
              <a:t> data.</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the technique.</a:t>
            </a:r>
          </a:p>
        </p:txBody>
      </p:sp>
      <p:sp>
        <p:nvSpPr>
          <p:cNvPr id="38" name="Rectangle 37"/>
          <p:cNvSpPr/>
          <p:nvPr/>
        </p:nvSpPr>
        <p:spPr>
          <a:xfrm>
            <a:off x="571356" y="4797152"/>
            <a:ext cx="6952971" cy="1107996"/>
          </a:xfrm>
          <a:prstGeom prst="rect">
            <a:avLst/>
          </a:prstGeom>
        </p:spPr>
        <p:txBody>
          <a:bodyPr wrap="square">
            <a:spAutoFit/>
          </a:bodyPr>
          <a:lstStyle/>
          <a:p>
            <a:r>
              <a:rPr lang="en-CA" sz="1600" dirty="0">
                <a:hlinkClick r:id="rId3"/>
              </a:rPr>
              <a:t>https://www.khanacademy.org/math/statistics-probability/describing-relationships-quantitative-data/scatterplots-and-correlation/v/correlation-coefficient-intuition-examples</a:t>
            </a:r>
            <a:endParaRPr lang="en-CA" sz="1600" dirty="0"/>
          </a:p>
          <a:p>
            <a:endParaRPr lang="en-CA" dirty="0"/>
          </a:p>
        </p:txBody>
      </p:sp>
      <p:sp>
        <p:nvSpPr>
          <p:cNvPr id="40" name="TextBox 39"/>
          <p:cNvSpPr txBox="1"/>
          <p:nvPr/>
        </p:nvSpPr>
        <p:spPr>
          <a:xfrm>
            <a:off x="571356" y="3570114"/>
            <a:ext cx="6210444" cy="830997"/>
          </a:xfrm>
          <a:prstGeom prst="rect">
            <a:avLst/>
          </a:prstGeom>
          <a:noFill/>
        </p:spPr>
        <p:txBody>
          <a:bodyPr wrap="square" rtlCol="0">
            <a:spAutoFit/>
          </a:bodyPr>
          <a:lstStyle/>
          <a:p>
            <a:r>
              <a:rPr lang="en-CA" sz="1600" dirty="0">
                <a:latin typeface="Times" panose="02020603050405020304" pitchFamily="18" charset="0"/>
                <a:cs typeface="Times" panose="02020603050405020304" pitchFamily="18" charset="0"/>
              </a:rPr>
              <a:t>Correlation coefficients measure dependencies between two variables. </a:t>
            </a:r>
          </a:p>
          <a:p>
            <a:endParaRPr lang="en-CA" sz="1600" dirty="0">
              <a:latin typeface="Times" panose="02020603050405020304" pitchFamily="18" charset="0"/>
              <a:cs typeface="Times" panose="02020603050405020304" pitchFamily="18" charset="0"/>
            </a:endParaRPr>
          </a:p>
          <a:p>
            <a:r>
              <a:rPr lang="en-CA" sz="1600" dirty="0">
                <a:latin typeface="Times" panose="02020603050405020304" pitchFamily="18" charset="0"/>
                <a:cs typeface="Times" panose="02020603050405020304" pitchFamily="18" charset="0"/>
              </a:rPr>
              <a:t>Please watch the following video for an introduction to correlations.</a:t>
            </a:r>
          </a:p>
        </p:txBody>
      </p:sp>
    </p:spTree>
    <p:extLst>
      <p:ext uri="{BB962C8B-B14F-4D97-AF65-F5344CB8AC3E}">
        <p14:creationId xmlns:p14="http://schemas.microsoft.com/office/powerpoint/2010/main" val="1392292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High Positive Correlation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573" y="1646490"/>
            <a:ext cx="4803626" cy="458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996952"/>
            <a:ext cx="30099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44734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Bivariate Data Scatter Plot Example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Scatter Plot with Low Correlation</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196" y="1700808"/>
            <a:ext cx="4727269" cy="451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494413"/>
            <a:ext cx="30099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825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Lesson Review</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683568" y="1141512"/>
            <a:ext cx="8093968" cy="4343400"/>
          </a:xfrm>
        </p:spPr>
        <p:txBody>
          <a:bodyPr/>
          <a:lstStyle/>
          <a:p>
            <a:pPr marL="0" lvl="0" indent="0">
              <a:buNone/>
            </a:pPr>
            <a:r>
              <a:rPr lang="en-CA" dirty="0">
                <a:latin typeface="Times New Roman" panose="02020603050405020304" pitchFamily="18" charset="0"/>
                <a:cs typeface="Times New Roman" panose="02020603050405020304" pitchFamily="18" charset="0"/>
              </a:rPr>
              <a:t>Consider the following questions that you should be able to answer by completing Day 3.</a:t>
            </a:r>
          </a:p>
          <a:p>
            <a:pPr marL="0" lvl="0" indent="0">
              <a:buNone/>
            </a:pPr>
            <a:endParaRPr lang="en-CA" dirty="0">
              <a:latin typeface="Times New Roman" panose="02020603050405020304" pitchFamily="18" charset="0"/>
              <a:cs typeface="Times New Roman" panose="02020603050405020304" pitchFamily="18" charset="0"/>
            </a:endParaRPr>
          </a:p>
          <a:p>
            <a:r>
              <a:rPr lang="en-CA" sz="2000" dirty="0">
                <a:latin typeface="Times New Roman" panose="02020603050405020304" pitchFamily="18" charset="0"/>
                <a:cs typeface="Times New Roman" panose="02020603050405020304" pitchFamily="18" charset="0"/>
              </a:rPr>
              <a:t>What is the scope of data exploration?</a:t>
            </a:r>
          </a:p>
          <a:p>
            <a:r>
              <a:rPr lang="en-CA" sz="2000" dirty="0">
                <a:latin typeface="Times New Roman" panose="02020603050405020304" pitchFamily="18" charset="0"/>
                <a:cs typeface="Times New Roman" panose="02020603050405020304" pitchFamily="18" charset="0"/>
              </a:rPr>
              <a:t>What properties of data are discovered using data exploration?</a:t>
            </a:r>
          </a:p>
          <a:p>
            <a:r>
              <a:rPr lang="en-CA" sz="2000" dirty="0">
                <a:latin typeface="Times New Roman" panose="02020603050405020304" pitchFamily="18" charset="0"/>
                <a:cs typeface="Times New Roman" panose="02020603050405020304" pitchFamily="18" charset="0"/>
              </a:rPr>
              <a:t>What conclusions can be made about two different measurements from a ratio scale?</a:t>
            </a:r>
          </a:p>
          <a:p>
            <a:r>
              <a:rPr lang="en-CA" sz="2000" dirty="0">
                <a:latin typeface="Times New Roman" panose="02020603050405020304" pitchFamily="18" charset="0"/>
                <a:cs typeface="Times New Roman" panose="02020603050405020304" pitchFamily="18" charset="0"/>
              </a:rPr>
              <a:t>What is an example of an invalid conclusion about two different measurements from an interval scale?</a:t>
            </a:r>
          </a:p>
          <a:p>
            <a:r>
              <a:rPr lang="en-CA" sz="2000" dirty="0">
                <a:latin typeface="Times New Roman" panose="02020603050405020304" pitchFamily="18" charset="0"/>
                <a:cs typeface="Times New Roman" panose="02020603050405020304" pitchFamily="18" charset="0"/>
              </a:rPr>
              <a:t>What descriptive statistics are used to describe the shape of data?</a:t>
            </a:r>
          </a:p>
          <a:p>
            <a:r>
              <a:rPr lang="en-CA" sz="2000" dirty="0">
                <a:latin typeface="Times New Roman" panose="02020603050405020304" pitchFamily="18" charset="0"/>
                <a:cs typeface="Times New Roman" panose="02020603050405020304" pitchFamily="18" charset="0"/>
              </a:rPr>
              <a:t>What property of univariate data describes similarity?</a:t>
            </a:r>
          </a:p>
          <a:p>
            <a:r>
              <a:rPr lang="en-CA" sz="2000" dirty="0">
                <a:latin typeface="Times New Roman" panose="02020603050405020304" pitchFamily="18" charset="0"/>
                <a:cs typeface="Times New Roman" panose="02020603050405020304" pitchFamily="18" charset="0"/>
              </a:rPr>
              <a:t>What property of bivariate data is used to describe dependencies?</a:t>
            </a:r>
          </a:p>
          <a:p>
            <a:r>
              <a:rPr lang="en-CA" sz="2000" dirty="0">
                <a:latin typeface="Times New Roman" panose="02020603050405020304" pitchFamily="18" charset="0"/>
                <a:cs typeface="Times New Roman" panose="02020603050405020304" pitchFamily="18" charset="0"/>
              </a:rPr>
              <a:t>What properties of univariate data is expressed in a box plot visual?</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r>
              <a:rPr lang="en-CA" dirty="0">
                <a:latin typeface="Times New Roman" panose="02020603050405020304" pitchFamily="18" charset="0"/>
                <a:cs typeface="Times New Roman" panose="02020603050405020304" pitchFamily="18" charset="0"/>
              </a:rPr>
              <a:t> </a:t>
            </a: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marL="0" lvl="0" indent="0">
              <a:buNone/>
            </a:pPr>
            <a:endParaRPr lang="en-CA" sz="2000" dirty="0">
              <a:latin typeface="Times New Roman" panose="02020603050405020304" pitchFamily="18" charset="0"/>
              <a:cs typeface="Times New Roman" panose="02020603050405020304" pitchFamily="18" charset="0"/>
            </a:endParaRPr>
          </a:p>
          <a:p>
            <a:pPr lvl="1"/>
            <a:endParaRPr lang="en-US" sz="2000" dirty="0">
              <a:latin typeface="Times New Roman"/>
              <a:cs typeface="Times New Roman"/>
            </a:endParaRPr>
          </a:p>
        </p:txBody>
      </p:sp>
    </p:spTree>
    <p:extLst>
      <p:ext uri="{BB962C8B-B14F-4D97-AF65-F5344CB8AC3E}">
        <p14:creationId xmlns:p14="http://schemas.microsoft.com/office/powerpoint/2010/main" val="3330399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Lesson Summary</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83295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Lesson Summary</a:t>
            </a: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141512"/>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During Day 3 you learned to:</a:t>
            </a:r>
            <a:endParaRPr lang="en-CA" sz="1400" dirty="0"/>
          </a:p>
          <a:p>
            <a:pPr lvl="0"/>
            <a:r>
              <a:rPr lang="en-US" sz="1400" dirty="0">
                <a:latin typeface="Times" panose="02020603050405020304" pitchFamily="18" charset="0"/>
                <a:cs typeface="Times" panose="02020603050405020304" pitchFamily="18" charset="0"/>
              </a:rPr>
              <a:t>Identify, interpret and correctly apply categories of measurement data</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Ordinal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Nominal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Interval</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Ratio</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Interpret descriptive statistics to quantitatively describe the shape of a variable</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Central tendency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Dispersion measures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Skewness and Kurtosis “height” measures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and describe bivariate data set according to:</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Scatter plots.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Linear relationships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 from a scatter plot</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 coefficient</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Understand basic Data Exploratory methods to develop Probability Distributions  </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Probability Density</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Data Relationships </a:t>
            </a:r>
          </a:p>
          <a:p>
            <a:pPr lvl="1"/>
            <a:r>
              <a:rPr lang="en-US" sz="1400" dirty="0">
                <a:latin typeface="Times" panose="02020603050405020304" pitchFamily="18" charset="0"/>
                <a:cs typeface="Times" panose="02020603050405020304" pitchFamily="18" charset="0"/>
              </a:rPr>
              <a:t>Data Frequency Distributions</a:t>
            </a:r>
            <a:endParaRPr lang="en-CA" sz="1400" dirty="0">
              <a:latin typeface="Times" panose="02020603050405020304" pitchFamily="18" charset="0"/>
              <a:cs typeface="Times" panose="02020603050405020304" pitchFamily="18" charset="0"/>
            </a:endParaRPr>
          </a:p>
          <a:p>
            <a:pPr lvl="0"/>
            <a:r>
              <a:rPr lang="en-US" sz="1400" dirty="0">
                <a:latin typeface="Times" panose="02020603050405020304" pitchFamily="18" charset="0"/>
                <a:cs typeface="Times" panose="02020603050405020304" pitchFamily="18" charset="0"/>
              </a:rPr>
              <a:t>Apply filtering techniques and query from multiple data tables from Pandas/Python</a:t>
            </a:r>
            <a:endParaRPr lang="en-CA" sz="1400" dirty="0">
              <a:latin typeface="Times" panose="02020603050405020304" pitchFamily="18" charset="0"/>
              <a:cs typeface="Times" panose="02020603050405020304" pitchFamily="18" charset="0"/>
            </a:endParaRPr>
          </a:p>
          <a:p>
            <a:pPr marL="0" indent="0">
              <a:buFont typeface="Arial"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68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Learning Objectives for Day 3</a:t>
            </a:r>
            <a:br>
              <a:rPr lang="en-US" sz="4000"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4492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Day 3 - Learning Objectives</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Text Placeholder 3"/>
          <p:cNvSpPr txBox="1">
            <a:spLocks/>
          </p:cNvSpPr>
          <p:nvPr/>
        </p:nvSpPr>
        <p:spPr bwMode="auto">
          <a:xfrm>
            <a:off x="395536" y="1013147"/>
            <a:ext cx="8382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8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During Day 3 you will learn</a:t>
            </a:r>
            <a:r>
              <a:rPr lang="en-US" sz="1600" dirty="0"/>
              <a:t> to:</a:t>
            </a:r>
          </a:p>
          <a:p>
            <a:r>
              <a:rPr lang="en-US" sz="1600" dirty="0">
                <a:latin typeface="Times" panose="02020603050405020304" pitchFamily="18" charset="0"/>
                <a:cs typeface="Times" panose="02020603050405020304" pitchFamily="18" charset="0"/>
              </a:rPr>
              <a:t>Describe and apply Exploratory Data Analysis</a:t>
            </a:r>
          </a:p>
          <a:p>
            <a:pPr lvl="1"/>
            <a:r>
              <a:rPr lang="en-US" sz="1400" dirty="0">
                <a:latin typeface="Times" panose="02020603050405020304" pitchFamily="18" charset="0"/>
                <a:cs typeface="Times" panose="02020603050405020304" pitchFamily="18" charset="0"/>
              </a:rPr>
              <a:t>Concepts, Purpose and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Describe properties of  measurement data</a:t>
            </a:r>
          </a:p>
          <a:p>
            <a:pPr lvl="1"/>
            <a:r>
              <a:rPr lang="en-US" sz="1400" dirty="0">
                <a:latin typeface="Times" panose="02020603050405020304" pitchFamily="18" charset="0"/>
                <a:cs typeface="Times" panose="02020603050405020304" pitchFamily="18" charset="0"/>
              </a:rPr>
              <a:t>By measurement scale</a:t>
            </a:r>
          </a:p>
          <a:p>
            <a:pPr lvl="1"/>
            <a:r>
              <a:rPr lang="en-US" sz="1400" dirty="0">
                <a:latin typeface="Times" panose="02020603050405020304" pitchFamily="18" charset="0"/>
                <a:cs typeface="Times" panose="02020603050405020304" pitchFamily="18" charset="0"/>
              </a:rPr>
              <a:t>By data type </a:t>
            </a:r>
          </a:p>
          <a:p>
            <a:pPr lvl="1"/>
            <a:r>
              <a:rPr lang="en-US" sz="1400" dirty="0">
                <a:latin typeface="Times" panose="02020603050405020304" pitchFamily="18" charset="0"/>
                <a:cs typeface="Times" panose="02020603050405020304" pitchFamily="18" charset="0"/>
              </a:rPr>
              <a:t>By measurement role</a:t>
            </a:r>
          </a:p>
          <a:p>
            <a:pPr lvl="1"/>
            <a:r>
              <a:rPr lang="en-US" sz="1400" dirty="0">
                <a:latin typeface="Times" panose="02020603050405020304" pitchFamily="18" charset="0"/>
                <a:cs typeface="Times" panose="02020603050405020304" pitchFamily="18" charset="0"/>
              </a:rPr>
              <a:t>By analytical application</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univariate data </a:t>
            </a:r>
          </a:p>
          <a:p>
            <a:pPr lvl="1"/>
            <a:r>
              <a:rPr lang="en-US" sz="1400" dirty="0">
                <a:latin typeface="Times" panose="02020603050405020304" pitchFamily="18" charset="0"/>
                <a:cs typeface="Times" panose="02020603050405020304" pitchFamily="18" charset="0"/>
              </a:rPr>
              <a:t>Descriptive statistics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Explore and describe bivariate data</a:t>
            </a:r>
            <a:endParaRPr lang="en-CA" sz="16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Correlations</a:t>
            </a:r>
          </a:p>
          <a:p>
            <a:pPr lvl="1"/>
            <a:r>
              <a:rPr lang="en-US" sz="1400" dirty="0">
                <a:latin typeface="Times" panose="02020603050405020304" pitchFamily="18" charset="0"/>
                <a:cs typeface="Times" panose="02020603050405020304" pitchFamily="18" charset="0"/>
              </a:rPr>
              <a:t>Visual methods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Discover different types of data relationships </a:t>
            </a:r>
          </a:p>
          <a:p>
            <a:pPr lvl="1"/>
            <a:r>
              <a:rPr lang="en-US" sz="1400" dirty="0">
                <a:latin typeface="Times" panose="02020603050405020304" pitchFamily="18" charset="0"/>
                <a:cs typeface="Times" panose="02020603050405020304" pitchFamily="18" charset="0"/>
              </a:rPr>
              <a:t>Linear correlations</a:t>
            </a:r>
            <a:endParaRPr lang="en-CA" sz="1400" dirty="0">
              <a:latin typeface="Times" panose="02020603050405020304" pitchFamily="18" charset="0"/>
              <a:cs typeface="Times" panose="02020603050405020304" pitchFamily="18" charset="0"/>
            </a:endParaRPr>
          </a:p>
          <a:p>
            <a:pPr lvl="1"/>
            <a:r>
              <a:rPr lang="en-US" sz="1400" dirty="0">
                <a:latin typeface="Times" panose="02020603050405020304" pitchFamily="18" charset="0"/>
                <a:cs typeface="Times" panose="02020603050405020304" pitchFamily="18" charset="0"/>
              </a:rPr>
              <a:t>Distributions</a:t>
            </a:r>
            <a:endParaRPr lang="en-CA" sz="1400" dirty="0">
              <a:latin typeface="Times" panose="02020603050405020304" pitchFamily="18" charset="0"/>
              <a:cs typeface="Times" panose="02020603050405020304" pitchFamily="18" charset="0"/>
            </a:endParaRPr>
          </a:p>
          <a:p>
            <a:pPr lvl="0"/>
            <a:r>
              <a:rPr lang="en-US" sz="1600" dirty="0">
                <a:latin typeface="Times" panose="02020603050405020304" pitchFamily="18" charset="0"/>
                <a:cs typeface="Times" panose="02020603050405020304" pitchFamily="18" charset="0"/>
              </a:rPr>
              <a:t>Apply filtering techniques and query multiple data tables from Pandas/Python</a:t>
            </a:r>
            <a:endParaRPr lang="en-CA" sz="1600" dirty="0">
              <a:latin typeface="Times" panose="02020603050405020304" pitchFamily="18" charset="0"/>
              <a:cs typeface="Times" panose="02020603050405020304" pitchFamily="18" charset="0"/>
            </a:endParaRPr>
          </a:p>
          <a:p>
            <a:pPr marL="0" indent="0">
              <a:buFont typeface="Arial" charset="0"/>
              <a:buNone/>
            </a:pPr>
            <a:endParaRPr lang="en-US"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715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36912"/>
            <a:ext cx="8382000" cy="1143000"/>
          </a:xfrm>
        </p:spPr>
        <p:txBody>
          <a:bodyPr>
            <a:noAutofit/>
          </a:bodyPr>
          <a:lstStyle/>
          <a:p>
            <a:pPr algn="ctr"/>
            <a:r>
              <a:rPr lang="en-US" sz="4000" dirty="0">
                <a:latin typeface="Times New Roman" panose="02020603050405020304" pitchFamily="18" charset="0"/>
                <a:cs typeface="Times New Roman" panose="02020603050405020304" pitchFamily="18" charset="0"/>
              </a:rPr>
              <a:t>Exploratory Data Analysis</a:t>
            </a:r>
            <a:endParaRPr lang="en-US" sz="4000"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697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9552" y="116632"/>
            <a:ext cx="8382000" cy="1143000"/>
          </a:xfrm>
        </p:spPr>
        <p:txBody>
          <a:bodyPr>
            <a:normAutofit/>
          </a:bodyPr>
          <a:lstStyle/>
          <a:p>
            <a:r>
              <a:rPr lang="en-US" dirty="0">
                <a:latin typeface="Times New Roman" panose="02020603050405020304" pitchFamily="18" charset="0"/>
                <a:cs typeface="Times New Roman" panose="02020603050405020304" pitchFamily="18" charset="0"/>
              </a:rPr>
              <a:t>Exploratory Data Analysis Purpose</a:t>
            </a:r>
            <a:br>
              <a:rPr lang="en-US"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2" name="AutoShape 8" descr="Under the Hood&lt;br /&gt;Infrastructure of Database&lt;br /&gt;Implementations in which we are going to lear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9" descr="Basic of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Don’t panic! You’ll soon be familiar with it.&lt;br /&gt;Microsoft Office Access 2007&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descr="Field Types (1/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Field Types (2/2)&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descr="Basic Operations of Database&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Structured Query Language (SQL)&lt;br /&gt;Defines methods to manipulate database&lt;br /&gt;Attempt to request something from Databas..."/>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5" descr="CRUD&lt;br /&gt;Create new tables and records&lt;br /&gt;Retrieve records from tables&lt;br /&gt;Update tables’ definition and record’s dat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CRUD : Create&lt;br /&gt;INSERT INTO &lt;table_name&gt; (&lt;field_list&gt;)&lt;br /&gt;VALUES (&lt;value_list&gt;);&lt;br /&gt;AutoNumber field must not be i..."/>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7"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CRUD : Create - Example&lt;br /&gt;INSERT INTO students(nisit_id, name, surname)&lt;br /&gt;VALUES (51052744, “Pongsakorn”, “U-chupala..."/>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9" descr="CRUD : Create - Practice&lt;br /&gt;Insert a record with every field specified&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0"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1"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2" descr="CRUD : Retrieve&lt;br /&gt;SELECT &lt;select_list&gt; FROM &lt;table_name&gt;&lt;br /&gt;[ WHERE &lt;search_condition&gt; ]&lt;br /&gt;[ ORDER BY &lt;order_expr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3"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4" descr="CRUD : Retrieve - Example&lt;br /&gt;SELECT name, height FROM students&lt;br /&gt;WHERE height&gt;160&lt;br /&gt;ORDER BY height DESC;&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25" descr="CRUD : Retrieve - Practice&lt;br /&gt;Select every record, sort by STU_ID, ascending&lt;br /&gt;Select name, surname and height of eve..."/>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26" descr="CRUD : Update&lt;br /&gt;UPDATE &lt;table_name&gt; SET &lt;field_value_list&gt;&lt;br /&gt;[ WHERE &lt;search_condition&gt; ];&lt;br /&gt;Update every record ..."/>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27"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28" descr="CRUD : Update - Example&lt;br /&gt;UPDATE students SET name=“Knight”, surname=“Baron”&lt;br /&gt;WHERE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9" descr="CRUD : Update - Practice&lt;br /&gt;Update the record that you’ve added earlier with different data&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30" descr="CRUD : Delete&lt;br /&gt;DELETE FROM &lt;table_name&gt;&lt;br /&gt;WHERE &lt;search_condition&gt; ;&lt;br /&gt;Delete every record that match the search..."/>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31"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2"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33" descr="CRUD : Delete - Example&lt;br /&gt;DELETE FROM students&lt;br /&gt;WHERE (nisit_id=51052345) OR (nisit_id=51052744);&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34" descr="CRUD : Delete - Practice&lt;br /&gt;Delete the record you’ve modified earlier&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35" descr="Conclusion&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36" descr="Review&lt;br /&gt;Getting to know Database&lt;br /&gt;Definition&lt;br /&gt;Organization&lt;br /&gt;Practicing with Access 2007&lt;br /&gt;Database oper..."/>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37" descr="Please do not hesitate to ask&lt;br /&gt;Any Questions?&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38" descr="Author: @KnightBaron&lt;br /&gt;Blog: http://aosekai.net/&lt;br /&gt;Email: knightbaron@gmail.com&lt;br /&gt;Thank You!&lt;br /&gt;"/>
          <p:cNvSpPr>
            <a:spLocks noChangeAspect="1" noChangeArrowheads="1"/>
          </p:cNvSpPr>
          <p:nvPr/>
        </p:nvSpPr>
        <p:spPr bwMode="auto">
          <a:xfrm>
            <a:off x="1403648" y="836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39"/>
          <p:cNvSpPr>
            <a:spLocks noChangeArrowheads="1"/>
          </p:cNvSpPr>
          <p:nvPr/>
        </p:nvSpPr>
        <p:spPr bwMode="auto">
          <a:xfrm>
            <a:off x="1403648" y="8367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AutoShape 7" descr="When to Use Database? (3/3)&lt;br /&gt;Managing mass amount of information&lt;br /&gt;Sharing Information between many users&lt;br /&gt;Mani..."/>
          <p:cNvSpPr>
            <a:spLocks noChangeAspect="1" noChangeArrowheads="1"/>
          </p:cNvSpPr>
          <p:nvPr/>
        </p:nvSpPr>
        <p:spPr bwMode="auto">
          <a:xfrm>
            <a:off x="1438573" y="8446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Text Placeholder 3"/>
          <p:cNvSpPr>
            <a:spLocks noGrp="1"/>
          </p:cNvSpPr>
          <p:nvPr>
            <p:ph type="body" sz="quarter" idx="13"/>
          </p:nvPr>
        </p:nvSpPr>
        <p:spPr>
          <a:xfrm>
            <a:off x="395536" y="1268760"/>
            <a:ext cx="8382000" cy="4343400"/>
          </a:xfrm>
        </p:spPr>
        <p:txBody>
          <a:bodyPr/>
          <a:lstStyle/>
          <a:p>
            <a:pPr marL="0" indent="0">
              <a:buNone/>
            </a:pPr>
            <a:r>
              <a:rPr lang="en-US" sz="1800" dirty="0">
                <a:latin typeface="Times New Roman"/>
                <a:cs typeface="Times New Roman"/>
              </a:rPr>
              <a:t>It has been shown that statistical summaries of data may not always be reliable.</a:t>
            </a:r>
          </a:p>
          <a:p>
            <a:pPr marL="0" indent="0">
              <a:buNone/>
            </a:pPr>
            <a:r>
              <a:rPr lang="en-US" sz="1800" dirty="0">
                <a:latin typeface="Times New Roman"/>
                <a:cs typeface="Times New Roman"/>
              </a:rPr>
              <a:t>Visual inspection is recommended to avoid misinformation. This example is called </a:t>
            </a:r>
            <a:r>
              <a:rPr lang="en-US" sz="1800" dirty="0" err="1">
                <a:latin typeface="Times New Roman"/>
                <a:cs typeface="Times New Roman"/>
              </a:rPr>
              <a:t>Anscombe’s</a:t>
            </a:r>
            <a:r>
              <a:rPr lang="en-US" sz="1800" dirty="0">
                <a:latin typeface="Times New Roman"/>
                <a:cs typeface="Times New Roman"/>
              </a:rPr>
              <a:t> Quartet.   There are 4 data sets having the same statistics but visual inspection shows 4 distinct patterns</a:t>
            </a:r>
          </a:p>
          <a:p>
            <a:pPr marL="0" indent="0">
              <a:buNone/>
            </a:pPr>
            <a:r>
              <a:rPr lang="en-US" sz="1800" dirty="0">
                <a:latin typeface="Times New Roman"/>
                <a:cs typeface="Times New Roman"/>
              </a:rPr>
              <a:t>Review the following web site</a:t>
            </a:r>
          </a:p>
          <a:p>
            <a:pPr marL="0" indent="0">
              <a:buNone/>
            </a:pPr>
            <a:r>
              <a:rPr lang="en-US" sz="1800" dirty="0">
                <a:latin typeface="Times New Roman"/>
                <a:cs typeface="Times New Roman"/>
                <a:hlinkClick r:id="rId2"/>
              </a:rPr>
              <a:t>https://en.wikipedia.org/wiki/Anscombe%27s_quartet</a:t>
            </a: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a:p>
            <a:pPr marL="0" indent="0">
              <a:buNone/>
            </a:pPr>
            <a:endParaRPr lang="en-US" sz="1800" dirty="0">
              <a:latin typeface="Times New Roman"/>
              <a:cs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248" y="3446041"/>
            <a:ext cx="3600400" cy="2019435"/>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865" y="3467179"/>
            <a:ext cx="2353360" cy="2231107"/>
          </a:xfrm>
          <a:prstGeom prst="rect">
            <a:avLst/>
          </a:prstGeom>
        </p:spPr>
      </p:pic>
      <p:sp>
        <p:nvSpPr>
          <p:cNvPr id="38" name="TextBox 37"/>
          <p:cNvSpPr txBox="1"/>
          <p:nvPr/>
        </p:nvSpPr>
        <p:spPr>
          <a:xfrm>
            <a:off x="1238950" y="5698286"/>
            <a:ext cx="7091493" cy="584775"/>
          </a:xfrm>
          <a:prstGeom prst="rect">
            <a:avLst/>
          </a:prstGeom>
          <a:noFill/>
        </p:spPr>
        <p:txBody>
          <a:bodyPr wrap="none" rtlCol="0">
            <a:spAutoFit/>
          </a:bodyPr>
          <a:lstStyle/>
          <a:p>
            <a:r>
              <a:rPr lang="en-CA" sz="1600" dirty="0">
                <a:latin typeface="Times" panose="02020603050405020304" pitchFamily="18" charset="0"/>
                <a:cs typeface="Times" panose="02020603050405020304" pitchFamily="18" charset="0"/>
              </a:rPr>
              <a:t>Four data sets with the same summary statistics but four distinctly different patterns</a:t>
            </a:r>
          </a:p>
          <a:p>
            <a:r>
              <a:rPr lang="en-CA" sz="1600" dirty="0">
                <a:latin typeface="Times" panose="02020603050405020304" pitchFamily="18" charset="0"/>
                <a:cs typeface="Times" panose="02020603050405020304" pitchFamily="18" charset="0"/>
              </a:rPr>
              <a:t>Visual exploration can find patterns hidden by the statistics</a:t>
            </a:r>
          </a:p>
        </p:txBody>
      </p:sp>
    </p:spTree>
    <p:extLst>
      <p:ext uri="{BB962C8B-B14F-4D97-AF65-F5344CB8AC3E}">
        <p14:creationId xmlns:p14="http://schemas.microsoft.com/office/powerpoint/2010/main" val="3970461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 - &amp;quot;Session 11&amp;#x0D;&amp;#x0A;The Labour Context&amp;quot;&quot;/&gt;&lt;property id=&quot;20307&quot; value=&quot;320&quot;/&gt;&lt;/object&gt;&lt;object type=&quot;3&quot; unique_id=&quot;10005&quot;&gt;&lt;property id=&quot;20148&quot; value=&quot;5&quot;/&gt;&lt;property id=&quot;20300&quot; value=&quot;Slide 3&quot;/&gt;&lt;property id=&quot;20307&quot; value=&quot;384&quot;/&gt;&lt;/object&gt;&lt;object type=&quot;3&quot; unique_id=&quot;10006&quot;&gt;&lt;property id=&quot;20148&quot; value=&quot;5&quot;/&gt;&lt;property id=&quot;20300&quot; value=&quot;Slide 5&quot;/&gt;&lt;property id=&quot;20307&quot; value=&quot;385&quot;/&gt;&lt;/object&gt;&lt;object type=&quot;3&quot; unique_id=&quot;10007&quot;&gt;&lt;property id=&quot;20148&quot; value=&quot;5&quot;/&gt;&lt;property id=&quot;20300&quot; value=&quot;Slide 9&quot;/&gt;&lt;property id=&quot;20307&quot; value=&quot;371&quot;/&gt;&lt;/object&gt;&lt;object type=&quot;3&quot; unique_id=&quot;10014&quot;&gt;&lt;property id=&quot;20148&quot; value=&quot;5&quot;/&gt;&lt;property id=&quot;20300&quot; value=&quot;Slide 18&quot;/&gt;&lt;property id=&quot;20307&quot; value=&quot;377&quot;/&gt;&lt;/object&gt;&lt;object type=&quot;3&quot; unique_id=&quot;10020&quot;&gt;&lt;property id=&quot;20148&quot; value=&quot;5&quot;/&gt;&lt;property id=&quot;20300&quot; value=&quot;Slide 22&quot;/&gt;&lt;property id=&quot;20307&quot; value=&quot;382&quot;/&gt;&lt;/object&gt;&lt;object type=&quot;3&quot; unique_id=&quot;10021&quot;&gt;&lt;property id=&quot;20148&quot; value=&quot;5&quot;/&gt;&lt;property id=&quot;20300&quot; value=&quot;Slide 23&quot;/&gt;&lt;property id=&quot;20307&quot; value=&quot;389&quot;/&gt;&lt;/object&gt;&lt;object type=&quot;3&quot; unique_id=&quot;10022&quot;&gt;&lt;property id=&quot;20148&quot; value=&quot;5&quot;/&gt;&lt;property id=&quot;20300&quot; value=&quot;Slide 24&quot;/&gt;&lt;property id=&quot;20307&quot; value=&quot;390&quot;/&gt;&lt;/object&gt;&lt;object type=&quot;3&quot; unique_id=&quot;10023&quot;&gt;&lt;property id=&quot;20148&quot; value=&quot;5&quot;/&gt;&lt;property id=&quot;20300&quot; value=&quot;Slide 25 - &amp;quot;Designated Employee Groups&amp;#x0D;&amp;#x0A;Employment Equity Legislation&amp;quot;&quot;/&gt;&lt;property id=&quot;20307&quot; value=&quot;361&quot;/&gt;&lt;/object&gt;&lt;object type=&quot;3&quot; unique_id=&quot;10024&quot;&gt;&lt;property id=&quot;20148&quot; value=&quot;5&quot;/&gt;&lt;property id=&quot;20300&quot; value=&quot;Slide 26 - &amp;quot;Women&amp;quot;&quot;/&gt;&lt;property id=&quot;20307&quot; value=&quot;362&quot;/&gt;&lt;/object&gt;&lt;object type=&quot;3&quot; unique_id=&quot;10025&quot;&gt;&lt;property id=&quot;20148&quot; value=&quot;5&quot;/&gt;&lt;property id=&quot;20300&quot; value=&quot;Slide 27 - &amp;quot;First Nations and Aboriginals&amp;quot;&quot;/&gt;&lt;property id=&quot;20307&quot; value=&quot;363&quot;/&gt;&lt;/object&gt;&lt;object type=&quot;3&quot; unique_id=&quot;10026&quot;&gt;&lt;property id=&quot;20148&quot; value=&quot;5&quot;/&gt;&lt;property id=&quot;20300&quot; value=&quot;Slide 28 - &amp;quot;Individuals With Disabilities&amp;quot;&quot;/&gt;&lt;property id=&quot;20307&quot; value=&quot;364&quot;/&gt;&lt;/object&gt;&lt;object type=&quot;3&quot; unique_id=&quot;10027&quot;&gt;&lt;property id=&quot;20148&quot; value=&quot;5&quot;/&gt;&lt;property id=&quot;20300&quot; value=&quot;Slide 29 - &amp;quot;Visible Minorities&amp;quot;&quot;/&gt;&lt;property id=&quot;20307&quot; value=&quot;365&quot;/&gt;&lt;/object&gt;&lt;object type=&quot;3&quot; unique_id=&quot;10029&quot;&gt;&lt;property id=&quot;20148&quot; value=&quot;5&quot;/&gt;&lt;property id=&quot;20300&quot; value=&quot;Slide 30&quot;/&gt;&lt;property id=&quot;20307&quot; value=&quot;367&quot;/&gt;&lt;/object&gt;&lt;object type=&quot;3&quot; unique_id=&quot;10030&quot;&gt;&lt;property id=&quot;20148&quot; value=&quot;5&quot;/&gt;&lt;property id=&quot;20300&quot; value=&quot;Slide 31 - &amp;quot;Employment Equity Legislation&amp;quot;&quot;/&gt;&lt;property id=&quot;20307&quot; value=&quot;368&quot;/&gt;&lt;/object&gt;&lt;object type=&quot;3&quot; unique_id=&quot;11005&quot;&gt;&lt;property id=&quot;20148&quot; value=&quot;5&quot;/&gt;&lt;property id=&quot;20300&quot; value=&quot;Slide 2 - &amp;quot;THE LABOUR CONTEXT:  LET’S CONSIDER &amp;#x0D;&amp;#x0A;A FEW FUNDAMENTAL THEMES…&amp;quot;&quot;/&gt;&lt;property id=&quot;20307&quot; value=&quot;393&quot;/&gt;&lt;/object&gt;&lt;object type=&quot;3&quot; unique_id=&quot;11424&quot;&gt;&lt;property id=&quot;20148&quot; value=&quot;5&quot;/&gt;&lt;property id=&quot;20300&quot; value=&quot;Slide 20 - &amp;quot;CURRENT LABOUR ISSUES : DIVERSITY&amp;#x0D;&amp;#x0A;&amp;#x0D;&amp;#x0A;&amp;quot;&quot;/&gt;&lt;property id=&quot;20307&quot; value=&quot;403&quot;/&gt;&lt;/object&gt;&lt;object type=&quot;3&quot; unique_id=&quot;11426&quot;&gt;&lt;property id=&quot;20148&quot; value=&quot;5&quot;/&gt;&lt;property id=&quot;20300&quot; value=&quot;Slide 34 - &amp;quot;SUMMARY&amp;quot;&quot;/&gt;&lt;property id=&quot;20307&quot; value=&quot;402&quot;/&gt;&lt;/object&gt;&lt;object type=&quot;3&quot; unique_id=&quot;12231&quot;&gt;&lt;property id=&quot;20148&quot; value=&quot;5&quot;/&gt;&lt;property id=&quot;20300&quot; value=&quot;Slide 10 - &amp;quot;Nature of independent contractor relationship&amp;quot;&quot;/&gt;&lt;property id=&quot;20307&quot; value=&quot;412&quot;/&gt;&lt;/object&gt;&lt;object type=&quot;3&quot; unique_id=&quot;12233&quot;&gt;&lt;property id=&quot;20148&quot; value=&quot;5&quot;/&gt;&lt;property id=&quot;20300&quot; value=&quot;Slide 12 - &amp;quot;Court’s adjudication criteria&amp;quot;&quot;/&gt;&lt;property id=&quot;20307&quot; value=&quot;414&quot;/&gt;&lt;/object&gt;&lt;object type=&quot;3&quot; unique_id=&quot;12236&quot;&gt;&lt;property id=&quot;20148&quot; value=&quot;5&quot;/&gt;&lt;property id=&quot;20300&quot; value=&quot;Slide 14 - &amp;quot;1. Neoclassical Perspective&amp;quot;&quot;/&gt;&lt;property id=&quot;20307&quot; value=&quot;417&quot;/&gt;&lt;/object&gt;&lt;object type=&quot;3&quot; unique_id=&quot;12237&quot;&gt;&lt;property id=&quot;20148&quot; value=&quot;5&quot;/&gt;&lt;property id=&quot;20300&quot; value=&quot;Slide 15 - &amp;quot;2. Managerial Perspective&amp;quot;&quot;/&gt;&lt;property id=&quot;20307&quot; value=&quot;418&quot;/&gt;&lt;/object&gt;&lt;object type=&quot;3&quot; unique_id=&quot;12239&quot;&gt;&lt;property id=&quot;20148&quot; value=&quot;5&quot;/&gt;&lt;property id=&quot;20300&quot; value=&quot;Slide 16 - &amp;quot;3. Industrial Pluralist Perspective&amp;quot;&quot;/&gt;&lt;property id=&quot;20307&quot; value=&quot;420&quot;/&gt;&lt;/object&gt;&lt;object type=&quot;3&quot; unique_id=&quot;12242&quot;&gt;&lt;property id=&quot;20148&quot; value=&quot;5&quot;/&gt;&lt;property id=&quot;20300&quot; value=&quot;Slide 17 - &amp;quot;4. Critical Perspective&amp;quot;&quot;/&gt;&lt;property id=&quot;20307&quot; value=&quot;423&quot;/&gt;&lt;/object&gt;&lt;object type=&quot;3&quot; unique_id=&quot;12246&quot;&gt;&lt;property id=&quot;20148&quot; value=&quot;5&quot;/&gt;&lt;property id=&quot;20300&quot; value=&quot;Slide 32 - &amp;quot;Employment Equity Act &amp;quot;&quot;/&gt;&lt;property id=&quot;20307&quot; value=&quot;408&quot;/&gt;&lt;/object&gt;&lt;object type=&quot;3&quot; unique_id=&quot;12248&quot;&gt;&lt;property id=&quot;20148&quot; value=&quot;5&quot;/&gt;&lt;property id=&quot;20300&quot; value=&quot;Slide 33 - &amp;quot;Employment Equity Act&amp;quot;&quot;/&gt;&lt;property id=&quot;20307&quot; value=&quot;410&quot;/&gt;&lt;/object&gt;&lt;object type=&quot;3&quot; unique_id=&quot;12983&quot;&gt;&lt;property id=&quot;20148&quot; value=&quot;5&quot;/&gt;&lt;property id=&quot;20300&quot; value=&quot;Slide 6&quot;/&gt;&lt;property id=&quot;20307&quot; value=&quot;431&quot;/&gt;&lt;/object&gt;&lt;object type=&quot;3&quot; unique_id=&quot;12984&quot;&gt;&lt;property id=&quot;20148&quot; value=&quot;5&quot;/&gt;&lt;property id=&quot;20300&quot; value=&quot;Slide 7&quot;/&gt;&lt;property id=&quot;20307&quot; value=&quot;428&quot;/&gt;&lt;/object&gt;&lt;object type=&quot;3&quot; unique_id=&quot;12985&quot;&gt;&lt;property id=&quot;20148&quot; value=&quot;5&quot;/&gt;&lt;property id=&quot;20300&quot; value=&quot;Slide 8&quot;/&gt;&lt;property id=&quot;20307&quot; value=&quot;424&quot;/&gt;&lt;/object&gt;&lt;object type=&quot;3&quot; unique_id=&quot;13401&quot;&gt;&lt;property id=&quot;20148&quot; value=&quot;5&quot;/&gt;&lt;property id=&quot;20300&quot; value=&quot;Slide 13&quot;/&gt;&lt;property id=&quot;20307&quot; value=&quot;434&quot;/&gt;&lt;/object&gt;&lt;object type=&quot;3&quot; unique_id=&quot;13874&quot;&gt;&lt;property id=&quot;20148&quot; value=&quot;5&quot;/&gt;&lt;property id=&quot;20300&quot; value=&quot;Slide 11 - &amp;quot;Nature of independent contractor relationship&amp;quot;&quot;/&gt;&lt;property id=&quot;20307&quot; value=&quot;435&quot;/&gt;&lt;/object&gt;&lt;object type=&quot;3&quot; unique_id=&quot;14177&quot;&gt;&lt;property id=&quot;20148&quot; value=&quot;5&quot;/&gt;&lt;property id=&quot;20300&quot; value=&quot;Slide 21&quot;/&gt;&lt;property id=&quot;20307&quot; value=&quot;439&quot;/&gt;&lt;/object&gt;&lt;object type=&quot;3&quot; unique_id=&quot;15378&quot;&gt;&lt;property id=&quot;20148&quot; value=&quot;5&quot;/&gt;&lt;property id=&quot;20300&quot; value=&quot;Slide 4&quot;/&gt;&lt;property id=&quot;20307&quot; value=&quot;440&quot;/&gt;&lt;/object&gt;&lt;object type=&quot;3&quot; unique_id=&quot;15579&quot;&gt;&lt;property id=&quot;20148&quot; value=&quot;5&quot;/&gt;&lt;property id=&quot;20300&quot; value=&quot;Slide 19&quot;/&gt;&lt;property id=&quot;20307&quot; value=&quot;441&quot;/&gt;&lt;/object&gt;&lt;/object&gt;&lt;object type=&quot;8&quot; unique_id=&quot;10062&quot;&gt;&lt;/object&gt;&lt;/object&gt;&lt;/database&gt;"/>
  <p:tag name="SECTOMILLISECCONVERTED" val="1"/>
</p:tagLst>
</file>

<file path=ppt/theme/theme1.xml><?xml version="1.0" encoding="utf-8"?>
<a:theme xmlns:a="http://schemas.openxmlformats.org/drawingml/2006/main" name="York U 2015 PPT">
  <a:themeElements>
    <a:clrScheme name="York">
      <a:dk1>
        <a:srgbClr val="000000"/>
      </a:dk1>
      <a:lt1>
        <a:sysClr val="window" lastClr="FFFFFF"/>
      </a:lt1>
      <a:dk2>
        <a:srgbClr val="E31837"/>
      </a:dk2>
      <a:lt2>
        <a:srgbClr val="666666"/>
      </a:lt2>
      <a:accent1>
        <a:srgbClr val="E31837"/>
      </a:accent1>
      <a:accent2>
        <a:srgbClr val="BFBFBF"/>
      </a:accent2>
      <a:accent3>
        <a:srgbClr val="666666"/>
      </a:accent3>
      <a:accent4>
        <a:srgbClr val="D59F0F"/>
      </a:accent4>
      <a:accent5>
        <a:srgbClr val="004A8D"/>
      </a:accent5>
      <a:accent6>
        <a:srgbClr val="B4A77A"/>
      </a:accent6>
      <a:hlink>
        <a:srgbClr val="E31837"/>
      </a:hlink>
      <a:folHlink>
        <a:srgbClr val="E31837"/>
      </a:folHlink>
    </a:clrScheme>
    <a:fontScheme name="Y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31837"/>
        </a:solidFill>
        <a:ln>
          <a:noFill/>
        </a:ln>
        <a:effectLst/>
      </a:spPr>
      <a:bodyPr rtlCol="0" anchor="ctr"/>
      <a:lstStyle>
        <a:defPPr algn="ctr">
          <a:defRPr>
            <a:ln>
              <a:noFill/>
            </a:ln>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53205</TotalTime>
  <Words>2905</Words>
  <Application>Microsoft Office PowerPoint</Application>
  <PresentationFormat>On-screen Show (4:3)</PresentationFormat>
  <Paragraphs>525</Paragraphs>
  <Slides>55</Slides>
  <Notes>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70" baseType="lpstr">
      <vt:lpstr>MS PGothic</vt:lpstr>
      <vt:lpstr>MS PGothic</vt:lpstr>
      <vt:lpstr>Arial</vt:lpstr>
      <vt:lpstr>Calibri</vt:lpstr>
      <vt:lpstr>Courier New</vt:lpstr>
      <vt:lpstr>Garamond</vt:lpstr>
      <vt:lpstr>inherit</vt:lpstr>
      <vt:lpstr>Lucida Bright</vt:lpstr>
      <vt:lpstr>Segoe UI Symbol</vt:lpstr>
      <vt:lpstr>Symbol</vt:lpstr>
      <vt:lpstr>Times</vt:lpstr>
      <vt:lpstr>Times New Roman</vt:lpstr>
      <vt:lpstr>Wingdings</vt:lpstr>
      <vt:lpstr>York U 2015 PPT</vt:lpstr>
      <vt:lpstr>Equation</vt:lpstr>
      <vt:lpstr>Introduction to Big Data </vt:lpstr>
      <vt:lpstr>Review Previous Lesson </vt:lpstr>
      <vt:lpstr>Review Concepts from Day 2  </vt:lpstr>
      <vt:lpstr>Lesson Review from Day 2</vt:lpstr>
      <vt:lpstr>Day 3 – New Topics Introduced </vt:lpstr>
      <vt:lpstr>Learning Objectives for Day 3 </vt:lpstr>
      <vt:lpstr>Day 3 - Learning Objectives </vt:lpstr>
      <vt:lpstr>Exploratory Data Analysis</vt:lpstr>
      <vt:lpstr>Exploratory Data Analysis Purpose </vt:lpstr>
      <vt:lpstr>EDA and Visualization</vt:lpstr>
      <vt:lpstr>Data Visualization</vt:lpstr>
      <vt:lpstr>Exploratory Data Analysis (EDA)</vt:lpstr>
      <vt:lpstr>Exploratory Data Analysis Methods </vt:lpstr>
      <vt:lpstr>Exploratory Data Analysis Methods </vt:lpstr>
      <vt:lpstr>Summary Statistics</vt:lpstr>
      <vt:lpstr>Single Variable Visualization</vt:lpstr>
      <vt:lpstr>Issues with Histograms</vt:lpstr>
      <vt:lpstr>Smoothed Histograms - Density Estimates</vt:lpstr>
      <vt:lpstr>PowerPoint Presentation</vt:lpstr>
      <vt:lpstr>Boxplots</vt:lpstr>
      <vt:lpstr>Time Series</vt:lpstr>
      <vt:lpstr>Time-Series Example 3 </vt:lpstr>
      <vt:lpstr>Spatial Data</vt:lpstr>
      <vt:lpstr>Spatial data: choropleth Maps</vt:lpstr>
      <vt:lpstr>Two Continuous Variables</vt:lpstr>
      <vt:lpstr>2D Scatterplots</vt:lpstr>
      <vt:lpstr>Exploratory Data Analysis Methods </vt:lpstr>
      <vt:lpstr>Exploratory Data Analysis Examples </vt:lpstr>
      <vt:lpstr>Exploratory Data Analysis Examples </vt:lpstr>
      <vt:lpstr>Measurement Data</vt:lpstr>
      <vt:lpstr>Properties of Measurement Data </vt:lpstr>
      <vt:lpstr>Measurement Data Scales </vt:lpstr>
      <vt:lpstr>Measurement Data Scales </vt:lpstr>
      <vt:lpstr>Measurement Data Scales </vt:lpstr>
      <vt:lpstr>Measurement Data Scales </vt:lpstr>
      <vt:lpstr>Univariate Data</vt:lpstr>
      <vt:lpstr>Univariate Data Concepts </vt:lpstr>
      <vt:lpstr>Univariate Data Concepts </vt:lpstr>
      <vt:lpstr>Numerical Data – Non Graphical Technique</vt:lpstr>
      <vt:lpstr>Numerical Data – Non Graphical Methods </vt:lpstr>
      <vt:lpstr>Numerical Data – Graphical Technique</vt:lpstr>
      <vt:lpstr>Numerical Data – Graphical Technique </vt:lpstr>
      <vt:lpstr>Numerical Data – Box Plot Technique </vt:lpstr>
      <vt:lpstr>Numerical Data – Box Plot Example </vt:lpstr>
      <vt:lpstr>Numerical Data – Box Plot Example</vt:lpstr>
      <vt:lpstr>Numerical Data – Probability Distributions </vt:lpstr>
      <vt:lpstr>Categorical Data Exploration </vt:lpstr>
      <vt:lpstr>Categorical Data Exploration </vt:lpstr>
      <vt:lpstr>Bivariate Data</vt:lpstr>
      <vt:lpstr>Bivariate Data – Scatter Plots &amp; Correlations </vt:lpstr>
      <vt:lpstr>Bivariate Data Scatter Plot Example </vt:lpstr>
      <vt:lpstr>Bivariate Data Scatter Plot Example </vt:lpstr>
      <vt:lpstr>Lesson Review</vt:lpstr>
      <vt:lpstr>Lesson Summary </vt:lpstr>
      <vt:lpstr>Day 3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Exploring The Canadian Bussiness Environment: A Framework</dc:title>
  <dc:creator>Office</dc:creator>
  <cp:lastModifiedBy>MT</cp:lastModifiedBy>
  <cp:revision>1396</cp:revision>
  <dcterms:created xsi:type="dcterms:W3CDTF">2017-11-16T14:42:04Z</dcterms:created>
  <dcterms:modified xsi:type="dcterms:W3CDTF">2018-05-22T03:05:40Z</dcterms:modified>
</cp:coreProperties>
</file>