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52"/>
  </p:notesMasterIdLst>
  <p:handoutMasterIdLst>
    <p:handoutMasterId r:id="rId53"/>
  </p:handoutMasterIdLst>
  <p:sldIdLst>
    <p:sldId id="494" r:id="rId2"/>
    <p:sldId id="749" r:id="rId3"/>
    <p:sldId id="682" r:id="rId4"/>
    <p:sldId id="632" r:id="rId5"/>
    <p:sldId id="636" r:id="rId6"/>
    <p:sldId id="617" r:id="rId7"/>
    <p:sldId id="812" r:id="rId8"/>
    <p:sldId id="813" r:id="rId9"/>
    <p:sldId id="814" r:id="rId10"/>
    <p:sldId id="262" r:id="rId11"/>
    <p:sldId id="263" r:id="rId12"/>
    <p:sldId id="815" r:id="rId13"/>
    <p:sldId id="264" r:id="rId14"/>
    <p:sldId id="265" r:id="rId15"/>
    <p:sldId id="816" r:id="rId16"/>
    <p:sldId id="817" r:id="rId17"/>
    <p:sldId id="818" r:id="rId18"/>
    <p:sldId id="819" r:id="rId19"/>
    <p:sldId id="572" r:id="rId20"/>
    <p:sldId id="702" r:id="rId21"/>
    <p:sldId id="784" r:id="rId22"/>
    <p:sldId id="750" r:id="rId23"/>
    <p:sldId id="256" r:id="rId24"/>
    <p:sldId id="257" r:id="rId25"/>
    <p:sldId id="258" r:id="rId26"/>
    <p:sldId id="259" r:id="rId27"/>
    <p:sldId id="260" r:id="rId28"/>
    <p:sldId id="261" r:id="rId29"/>
    <p:sldId id="266" r:id="rId30"/>
    <p:sldId id="267" r:id="rId31"/>
    <p:sldId id="268" r:id="rId32"/>
    <p:sldId id="269" r:id="rId33"/>
    <p:sldId id="785" r:id="rId34"/>
    <p:sldId id="808" r:id="rId35"/>
    <p:sldId id="751" r:id="rId36"/>
    <p:sldId id="809" r:id="rId37"/>
    <p:sldId id="810" r:id="rId38"/>
    <p:sldId id="811" r:id="rId39"/>
    <p:sldId id="753" r:id="rId40"/>
    <p:sldId id="697" r:id="rId41"/>
    <p:sldId id="706" r:id="rId42"/>
    <p:sldId id="792" r:id="rId43"/>
    <p:sldId id="794" r:id="rId44"/>
    <p:sldId id="795" r:id="rId45"/>
    <p:sldId id="796" r:id="rId46"/>
    <p:sldId id="797" r:id="rId47"/>
    <p:sldId id="618" r:id="rId48"/>
    <p:sldId id="629" r:id="rId49"/>
    <p:sldId id="619" r:id="rId50"/>
    <p:sldId id="630" r:id="rId51"/>
  </p:sldIdLst>
  <p:sldSz cx="9144000" cy="6858000" type="screen4x3"/>
  <p:notesSz cx="6858000" cy="9144000"/>
  <p:custDataLst>
    <p:tags r:id="rId54"/>
  </p:custDataLst>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ma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91A"/>
    <a:srgbClr val="AAF698"/>
    <a:srgbClr val="F2F29C"/>
    <a:srgbClr val="DEED83"/>
    <a:srgbClr val="C1D08C"/>
    <a:srgbClr val="FCB021"/>
    <a:srgbClr val="D01E2C"/>
    <a:srgbClr val="660066"/>
    <a:srgbClr val="6666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CB4D8-DB02-4DC6-A0A2-4F2EBAE1DC9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60" autoAdjust="0"/>
    <p:restoredTop sz="94000" autoAdjust="0"/>
  </p:normalViewPr>
  <p:slideViewPr>
    <p:cSldViewPr>
      <p:cViewPr varScale="1">
        <p:scale>
          <a:sx n="77" d="100"/>
          <a:sy n="77" d="100"/>
        </p:scale>
        <p:origin x="1330" y="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30"/>
    </p:cViewPr>
  </p:sorterViewPr>
  <p:notesViewPr>
    <p:cSldViewPr>
      <p:cViewPr>
        <p:scale>
          <a:sx n="83" d="100"/>
          <a:sy n="83" d="100"/>
        </p:scale>
        <p:origin x="-24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4A4940-BE1F-A04A-BEC9-959CE05F3776}" type="datetimeFigureOut">
              <a:rPr lang="en-US" smtClean="0"/>
              <a:pPr/>
              <a:t>5/21/2018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3EA152-AC38-A94C-8A82-3AA06EA49293}" type="slidenum">
              <a:rPr lang="en-US" smtClean="0"/>
              <a:pPr/>
              <a:t>‹#›</a:t>
            </a:fld>
            <a:endParaRPr lang="en-US"/>
          </a:p>
        </p:txBody>
      </p:sp>
    </p:spTree>
    <p:extLst>
      <p:ext uri="{BB962C8B-B14F-4D97-AF65-F5344CB8AC3E}">
        <p14:creationId xmlns:p14="http://schemas.microsoft.com/office/powerpoint/2010/main" val="37838915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defRPr>
            </a:lvl1pPr>
          </a:lstStyle>
          <a:p>
            <a:endParaRPr lang="fr-CA"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4B26DDB-4073-3C49-94B1-21DFE7424B87}" type="datetime1">
              <a:rPr lang="fr-CA" altLang="en-US"/>
              <a:pPr/>
              <a:t>2018-05-21</a:t>
            </a:fld>
            <a:endParaRPr lang="fr-CA"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fr-CA"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defRPr>
            </a:lvl1pPr>
          </a:lstStyle>
          <a:p>
            <a:endParaRPr lang="fr-CA"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3A2B51CA-69FC-6649-8254-54C2B7DFABF9}" type="slidenum">
              <a:rPr lang="fr-CA" altLang="en-US"/>
              <a:pPr/>
              <a:t>‹#›</a:t>
            </a:fld>
            <a:endParaRPr lang="fr-CA" altLang="en-US"/>
          </a:p>
        </p:txBody>
      </p:sp>
    </p:spTree>
    <p:extLst>
      <p:ext uri="{BB962C8B-B14F-4D97-AF65-F5344CB8AC3E}">
        <p14:creationId xmlns:p14="http://schemas.microsoft.com/office/powerpoint/2010/main" val="6378403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8382000" cy="1600200"/>
          </a:xfrm>
        </p:spPr>
        <p:txBody>
          <a:bodyPr/>
          <a:lstStyle>
            <a:lvl1pPr algn="ctr">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33400" y="3810000"/>
            <a:ext cx="8400737" cy="457200"/>
          </a:xfrm>
        </p:spPr>
        <p:txBody>
          <a:bodyPr anchor="ct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900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CA" dirty="0"/>
          </a:p>
        </p:txBody>
      </p:sp>
      <p:sp>
        <p:nvSpPr>
          <p:cNvPr id="3" name="Text Placeholder 2"/>
          <p:cNvSpPr>
            <a:spLocks noGrp="1"/>
          </p:cNvSpPr>
          <p:nvPr>
            <p:ph type="body" idx="1"/>
          </p:nvPr>
        </p:nvSpPr>
        <p:spPr>
          <a:xfrm>
            <a:off x="4572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44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44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12"/>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05E3A89-8642-BF44-AEFB-48C9C77F18C0}" type="slidenum">
              <a:rPr lang="en-US" altLang="en-US"/>
              <a:pPr>
                <a:defRPr/>
              </a:pPr>
              <a:t>‹#›</a:t>
            </a:fld>
            <a:endParaRPr lang="en-US" altLang="en-US"/>
          </a:p>
        </p:txBody>
      </p:sp>
    </p:spTree>
    <p:extLst>
      <p:ext uri="{BB962C8B-B14F-4D97-AF65-F5344CB8AC3E}">
        <p14:creationId xmlns:p14="http://schemas.microsoft.com/office/powerpoint/2010/main" val="151572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124200" cy="1022350"/>
          </a:xfrm>
        </p:spPr>
        <p:txBody>
          <a:bodyPr anchor="b">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457200" y="1435101"/>
            <a:ext cx="3124200" cy="45085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727450" y="273051"/>
            <a:ext cx="5111750" cy="56705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C7BA04B-193B-9D49-8C40-E022BEF708FF}" type="slidenum">
              <a:rPr lang="en-US" altLang="en-US"/>
              <a:pPr>
                <a:defRPr/>
              </a:pPr>
              <a:t>‹#›</a:t>
            </a:fld>
            <a:endParaRPr lang="en-US" altLang="en-US"/>
          </a:p>
        </p:txBody>
      </p:sp>
    </p:spTree>
    <p:extLst>
      <p:ext uri="{BB962C8B-B14F-4D97-AF65-F5344CB8AC3E}">
        <p14:creationId xmlns:p14="http://schemas.microsoft.com/office/powerpoint/2010/main" val="126559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1792288" y="4800600"/>
            <a:ext cx="5486400" cy="457200"/>
          </a:xfrm>
        </p:spPr>
        <p:txBody>
          <a:bodyPr anchor="t">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1792288" y="5257800"/>
            <a:ext cx="5486400" cy="6858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C02DBA6-D12F-DE4F-9B14-F55C13894B59}" type="slidenum">
              <a:rPr lang="en-US" altLang="en-US"/>
              <a:pPr>
                <a:defRPr/>
              </a:pPr>
              <a:t>‹#›</a:t>
            </a:fld>
            <a:endParaRPr lang="en-US" altLang="en-US"/>
          </a:p>
        </p:txBody>
      </p:sp>
    </p:spTree>
    <p:extLst>
      <p:ext uri="{BB962C8B-B14F-4D97-AF65-F5344CB8AC3E}">
        <p14:creationId xmlns:p14="http://schemas.microsoft.com/office/powerpoint/2010/main" val="2108031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031CB-7001-41E6-B05D-584A581191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CFE201-CE3A-46AE-A10B-9156388A16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1C905-2584-40F8-BABB-4E62B83DC4E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019E8EE-919E-49C5-AE9C-DB533E61C4F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CA832C4-3EF2-4C43-874E-D6F0008E8AB8}"/>
              </a:ext>
            </a:extLst>
          </p:cNvPr>
          <p:cNvSpPr>
            <a:spLocks noGrp="1"/>
          </p:cNvSpPr>
          <p:nvPr>
            <p:ph type="sldNum" sz="quarter" idx="12"/>
          </p:nvPr>
        </p:nvSpPr>
        <p:spPr/>
        <p:txBody>
          <a:bodyPr/>
          <a:lstStyle>
            <a:lvl1pPr>
              <a:defRPr/>
            </a:lvl1pPr>
          </a:lstStyle>
          <a:p>
            <a:fld id="{C300C460-21BE-40BD-B24B-FCAD457B87B1}" type="slidenum">
              <a:rPr lang="en-US" altLang="en-US"/>
              <a:pPr/>
              <a:t>‹#›</a:t>
            </a:fld>
            <a:endParaRPr lang="en-US" altLang="en-US"/>
          </a:p>
        </p:txBody>
      </p:sp>
    </p:spTree>
    <p:extLst>
      <p:ext uri="{BB962C8B-B14F-4D97-AF65-F5344CB8AC3E}">
        <p14:creationId xmlns:p14="http://schemas.microsoft.com/office/powerpoint/2010/main" val="1759968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628650" y="981075"/>
            <a:ext cx="8186738" cy="0"/>
          </a:xfrm>
          <a:prstGeom prst="line">
            <a:avLst/>
          </a:prstGeom>
          <a:ln w="15875">
            <a:solidFill>
              <a:srgbClr val="D01E2C"/>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3200"/>
            </a:lvl1pPr>
          </a:lstStyle>
          <a:p>
            <a:r>
              <a:rPr lang="en-US"/>
              <a:t>Click to edit Master title style</a:t>
            </a:r>
            <a:endParaRPr lang="en-CA" dirty="0"/>
          </a:p>
        </p:txBody>
      </p:sp>
      <p:sp>
        <p:nvSpPr>
          <p:cNvPr id="9" name="Text Placeholder 8"/>
          <p:cNvSpPr>
            <a:spLocks noGrp="1"/>
          </p:cNvSpPr>
          <p:nvPr>
            <p:ph type="body" sz="quarter" idx="13"/>
          </p:nvPr>
        </p:nvSpPr>
        <p:spPr>
          <a:xfrm>
            <a:off x="457200" y="1600200"/>
            <a:ext cx="8382000" cy="4343400"/>
          </a:xfrm>
        </p:spPr>
        <p:txBody>
          <a:bodyPr/>
          <a:lstStyle>
            <a:lvl1pPr>
              <a:defRPr sz="2400"/>
            </a:lvl1pPr>
            <a:lvl2pPr marL="742950" indent="-285750">
              <a:buFont typeface="Arial" panose="020B0604020202020204" pitchFamily="34" charset="0"/>
              <a:buChar char="−"/>
              <a:defRPr sz="2200"/>
            </a:lvl2pPr>
            <a:lvl3pPr marL="1143000" indent="-228600">
              <a:buFont typeface="Wingdings" panose="05000000000000000000" pitchFamily="2" charset="2"/>
              <a:buChar char="§"/>
              <a:defRPr sz="2000"/>
            </a:lvl3pPr>
            <a:lvl4pPr marL="1600200" indent="-228600">
              <a:buFont typeface="Courier New" panose="02070309020205020404" pitchFamily="49" charset="0"/>
              <a:buChar char="o"/>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446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descr="&quot;&quot;"/>
          <p:cNvSpPr/>
          <p:nvPr userDrawn="1"/>
        </p:nvSpPr>
        <p:spPr>
          <a:xfrm rot="16200000">
            <a:off x="3505200" y="-1524000"/>
            <a:ext cx="2133600" cy="9144000"/>
          </a:xfrm>
          <a:prstGeom prst="rect">
            <a:avLst/>
          </a:pr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pic>
        <p:nvPicPr>
          <p:cNvPr id="5" name="Picture 9" descr="Log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5954713"/>
            <a:ext cx="18065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95300" y="2286000"/>
            <a:ext cx="8153400" cy="1524000"/>
          </a:xfrm>
        </p:spPr>
        <p:txBody>
          <a:bodyPr>
            <a:normAutofit/>
          </a:bodyPr>
          <a:lstStyle>
            <a:lvl1pPr algn="ctr">
              <a:defRPr sz="3200" b="0"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95300" y="4267200"/>
            <a:ext cx="8153400" cy="749300"/>
          </a:xfrm>
        </p:spPr>
        <p:txBody>
          <a:bodyPr anchor="ct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0422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CA" dirty="0"/>
          </a:p>
        </p:txBody>
      </p:sp>
      <p:sp>
        <p:nvSpPr>
          <p:cNvPr id="3" name="Content Placeholder 2"/>
          <p:cNvSpPr>
            <a:spLocks noGrp="1"/>
          </p:cNvSpPr>
          <p:nvPr>
            <p:ph sz="half" idx="1"/>
          </p:nvPr>
        </p:nvSpPr>
        <p:spPr>
          <a:xfrm>
            <a:off x="457200" y="1600201"/>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600200"/>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0"/>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19A09D3-403F-1246-A694-E93A038373F9}" type="slidenum">
              <a:rPr lang="en-US" altLang="en-US"/>
              <a:pPr>
                <a:defRPr/>
              </a:pPr>
              <a:t>‹#›</a:t>
            </a:fld>
            <a:endParaRPr lang="en-US" altLang="en-US"/>
          </a:p>
        </p:txBody>
      </p:sp>
    </p:spTree>
    <p:extLst>
      <p:ext uri="{BB962C8B-B14F-4D97-AF65-F5344CB8AC3E}">
        <p14:creationId xmlns:p14="http://schemas.microsoft.com/office/powerpoint/2010/main" val="133418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CA" dirty="0"/>
          </a:p>
        </p:txBody>
      </p:sp>
      <p:sp>
        <p:nvSpPr>
          <p:cNvPr id="4"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5C0E87B9-1EE9-F545-B9BB-509CBE9F0C41}" type="slidenum">
              <a:rPr lang="en-US" altLang="en-US"/>
              <a:pPr>
                <a:defRPr/>
              </a:pPr>
              <a:t>‹#›</a:t>
            </a:fld>
            <a:endParaRPr lang="en-US" altLang="en-US"/>
          </a:p>
        </p:txBody>
      </p:sp>
    </p:spTree>
    <p:extLst>
      <p:ext uri="{BB962C8B-B14F-4D97-AF65-F5344CB8AC3E}">
        <p14:creationId xmlns:p14="http://schemas.microsoft.com/office/powerpoint/2010/main" val="17434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No Logo">
    <p:spTree>
      <p:nvGrpSpPr>
        <p:cNvPr id="1" name=""/>
        <p:cNvGrpSpPr/>
        <p:nvPr/>
      </p:nvGrpSpPr>
      <p:grpSpPr>
        <a:xfrm>
          <a:off x="0" y="0"/>
          <a:ext cx="0" cy="0"/>
          <a:chOff x="0" y="0"/>
          <a:chExt cx="0" cy="0"/>
        </a:xfrm>
      </p:grpSpPr>
      <p:sp>
        <p:nvSpPr>
          <p:cNvPr id="3" name="Rectangle 2"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4" name="Title 3"/>
          <p:cNvSpPr>
            <a:spLocks noGrp="1"/>
          </p:cNvSpPr>
          <p:nvPr>
            <p:ph type="title"/>
          </p:nvPr>
        </p:nvSpPr>
        <p:spPr/>
        <p:txBody>
          <a:bodyPr/>
          <a:lstStyle/>
          <a:p>
            <a:r>
              <a:rPr lang="en-US"/>
              <a:t>Click to edit Master title style</a:t>
            </a:r>
            <a:endParaRPr lang="en-US" dirty="0"/>
          </a:p>
        </p:txBody>
      </p:sp>
      <p:sp>
        <p:nvSpPr>
          <p:cNvPr id="5"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459AD0B6-B138-FC4C-BE1A-93C389E947CE}" type="slidenum">
              <a:rPr lang="en-US" altLang="en-US"/>
              <a:pPr>
                <a:defRPr/>
              </a:pPr>
              <a:t>‹#›</a:t>
            </a:fld>
            <a:endParaRPr lang="en-US" altLang="en-US"/>
          </a:p>
        </p:txBody>
      </p:sp>
    </p:spTree>
    <p:extLst>
      <p:ext uri="{BB962C8B-B14F-4D97-AF65-F5344CB8AC3E}">
        <p14:creationId xmlns:p14="http://schemas.microsoft.com/office/powerpoint/2010/main" val="49282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231C82E7-28D6-7643-B5A0-983D798A0EB5}" type="slidenum">
              <a:rPr lang="en-US" altLang="en-US"/>
              <a:pPr>
                <a:defRPr/>
              </a:pPr>
              <a:t>‹#›</a:t>
            </a:fld>
            <a:endParaRPr lang="en-US" altLang="en-US"/>
          </a:p>
        </p:txBody>
      </p:sp>
    </p:spTree>
    <p:extLst>
      <p:ext uri="{BB962C8B-B14F-4D97-AF65-F5344CB8AC3E}">
        <p14:creationId xmlns:p14="http://schemas.microsoft.com/office/powerpoint/2010/main" val="5114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ed Bar No Logo">
    <p:spTree>
      <p:nvGrpSpPr>
        <p:cNvPr id="1" name=""/>
        <p:cNvGrpSpPr/>
        <p:nvPr/>
      </p:nvGrpSpPr>
      <p:grpSpPr>
        <a:xfrm>
          <a:off x="0" y="0"/>
          <a:ext cx="0" cy="0"/>
          <a:chOff x="0" y="0"/>
          <a:chExt cx="0" cy="0"/>
        </a:xfrm>
      </p:grpSpPr>
      <p:sp>
        <p:nvSpPr>
          <p:cNvPr id="2" name="Rectangle 1"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3"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E8B5EA7E-1ED2-4A4C-B909-86E85316BEAA}" type="slidenum">
              <a:rPr lang="en-US" altLang="en-US"/>
              <a:pPr>
                <a:defRPr/>
              </a:pPr>
              <a:t>‹#›</a:t>
            </a:fld>
            <a:endParaRPr lang="en-US" altLang="en-US"/>
          </a:p>
        </p:txBody>
      </p:sp>
    </p:spTree>
    <p:extLst>
      <p:ext uri="{BB962C8B-B14F-4D97-AF65-F5344CB8AC3E}">
        <p14:creationId xmlns:p14="http://schemas.microsoft.com/office/powerpoint/2010/main" val="62754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CE583F37-0C67-B14E-ACD9-ABA169294BA6}" type="slidenum">
              <a:rPr lang="en-US" altLang="en-US"/>
              <a:pPr>
                <a:defRPr/>
              </a:pPr>
              <a:t>‹#›</a:t>
            </a:fld>
            <a:endParaRPr lang="en-US" altLang="en-US"/>
          </a:p>
        </p:txBody>
      </p:sp>
    </p:spTree>
    <p:extLst>
      <p:ext uri="{BB962C8B-B14F-4D97-AF65-F5344CB8AC3E}">
        <p14:creationId xmlns:p14="http://schemas.microsoft.com/office/powerpoint/2010/main" val="91111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48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382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457200" y="6342063"/>
            <a:ext cx="457200" cy="3873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D47F4449-6720-314E-9738-D3B00CE9D326}" type="slidenum">
              <a:rPr lang="en-US" altLang="en-US"/>
              <a:pPr/>
              <a:t>‹#›</a:t>
            </a:fld>
            <a:endParaRPr lang="en-US" altLang="en-US"/>
          </a:p>
        </p:txBody>
      </p:sp>
      <p:sp>
        <p:nvSpPr>
          <p:cNvPr id="4" name="Date Placeholder 3"/>
          <p:cNvSpPr>
            <a:spLocks noGrp="1"/>
          </p:cNvSpPr>
          <p:nvPr>
            <p:ph type="dt" sz="half" idx="2"/>
          </p:nvPr>
        </p:nvSpPr>
        <p:spPr>
          <a:xfrm>
            <a:off x="990600" y="6364288"/>
            <a:ext cx="1524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endParaRPr lang="en-CA" altLang="en-US"/>
          </a:p>
        </p:txBody>
      </p:sp>
      <p:sp>
        <p:nvSpPr>
          <p:cNvPr id="5" name="Footer Placeholder 4"/>
          <p:cNvSpPr>
            <a:spLocks noGrp="1"/>
          </p:cNvSpPr>
          <p:nvPr>
            <p:ph type="ftr" sz="quarter" idx="3"/>
          </p:nvPr>
        </p:nvSpPr>
        <p:spPr>
          <a:xfrm>
            <a:off x="3124200" y="6364288"/>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en-CA" altLang="en-US"/>
          </a:p>
        </p:txBody>
      </p:sp>
      <p:pic>
        <p:nvPicPr>
          <p:cNvPr id="1031"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859338" y="6223000"/>
            <a:ext cx="406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descr="&quot;&quot;"/>
          <p:cNvSpPr/>
          <p:nvPr/>
        </p:nvSpPr>
        <p:spPr>
          <a:xfrm>
            <a:off x="0" y="0"/>
            <a:ext cx="314325" cy="6858000"/>
          </a:xfrm>
          <a:prstGeom prst="rect">
            <a:avLst/>
          </a:prstGeom>
          <a:solidFill>
            <a:schemeClr val="bg1">
              <a:lumMod val="8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 id="2147484148" r:id="rId13"/>
  </p:sldLayoutIdLst>
  <p:hf sldNum="0" hdr="0" ftr="0" dt="0"/>
  <p:txStyles>
    <p:titleStyle>
      <a:lvl1pPr algn="l" rtl="0" eaLnBrk="0" fontAlgn="base" hangingPunct="0">
        <a:spcBef>
          <a:spcPct val="0"/>
        </a:spcBef>
        <a:spcAft>
          <a:spcPct val="0"/>
        </a:spcAft>
        <a:defRPr sz="3200" kern="1200">
          <a:solidFill>
            <a:schemeClr val="tx1"/>
          </a:solidFill>
          <a:latin typeface="+mj-lt"/>
          <a:ea typeface="ＭＳ Ｐゴシック" charset="-128"/>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2pPr>
      <a:lvl3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3pPr>
      <a:lvl4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4pPr>
      <a:lvl5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5pPr>
      <a:lvl6pPr marL="457200" algn="l" rtl="0" fontAlgn="base">
        <a:spcBef>
          <a:spcPct val="0"/>
        </a:spcBef>
        <a:spcAft>
          <a:spcPct val="0"/>
        </a:spcAft>
        <a:defRPr sz="3200">
          <a:solidFill>
            <a:schemeClr val="tx1"/>
          </a:solidFill>
          <a:latin typeface="Arial" panose="020B0604020202020204" pitchFamily="34" charset="0"/>
        </a:defRPr>
      </a:lvl6pPr>
      <a:lvl7pPr marL="914400" algn="l" rtl="0" fontAlgn="base">
        <a:spcBef>
          <a:spcPct val="0"/>
        </a:spcBef>
        <a:spcAft>
          <a:spcPct val="0"/>
        </a:spcAft>
        <a:defRPr sz="3200">
          <a:solidFill>
            <a:schemeClr val="tx1"/>
          </a:solidFill>
          <a:latin typeface="Arial" panose="020B0604020202020204" pitchFamily="34" charset="0"/>
        </a:defRPr>
      </a:lvl7pPr>
      <a:lvl8pPr marL="1371600" algn="l" rtl="0" fontAlgn="base">
        <a:spcBef>
          <a:spcPct val="0"/>
        </a:spcBef>
        <a:spcAft>
          <a:spcPct val="0"/>
        </a:spcAft>
        <a:defRPr sz="3200">
          <a:solidFill>
            <a:schemeClr val="tx1"/>
          </a:solidFill>
          <a:latin typeface="Arial" panose="020B0604020202020204" pitchFamily="34" charset="0"/>
        </a:defRPr>
      </a:lvl8pPr>
      <a:lvl9pPr marL="1828800" algn="l" rtl="0" fontAlgn="base">
        <a:spcBef>
          <a:spcPct val="0"/>
        </a:spcBef>
        <a:spcAft>
          <a:spcPct val="0"/>
        </a:spcAft>
        <a:defRPr sz="32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charset="0"/>
        <a:buChar char="o"/>
        <a:defRPr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Introduction to Big Data</a:t>
            </a:r>
            <a:br>
              <a:rPr lang="en-US" b="1" dirty="0"/>
            </a:br>
            <a:endParaRPr lang="en-US" dirty="0"/>
          </a:p>
        </p:txBody>
      </p:sp>
      <p:sp>
        <p:nvSpPr>
          <p:cNvPr id="5" name="Text Placeholder 4"/>
          <p:cNvSpPr>
            <a:spLocks noGrp="1"/>
          </p:cNvSpPr>
          <p:nvPr>
            <p:ph type="body" idx="1"/>
          </p:nvPr>
        </p:nvSpPr>
        <p:spPr>
          <a:xfrm>
            <a:off x="495300" y="4267200"/>
            <a:ext cx="8153400" cy="1106016"/>
          </a:xfrm>
        </p:spPr>
        <p:txBody>
          <a:bodyPr>
            <a:normAutofit/>
          </a:bodyPr>
          <a:lstStyle/>
          <a:p>
            <a:r>
              <a:rPr lang="en-US" b="1" dirty="0"/>
              <a:t>Analytic Model Development Considerations</a:t>
            </a:r>
          </a:p>
        </p:txBody>
      </p:sp>
    </p:spTree>
    <p:extLst>
      <p:ext uri="{BB962C8B-B14F-4D97-AF65-F5344CB8AC3E}">
        <p14:creationId xmlns:p14="http://schemas.microsoft.com/office/powerpoint/2010/main" val="105069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AC22782-296F-4783-A3B6-54BAEFD87E91}"/>
              </a:ext>
            </a:extLst>
          </p:cNvPr>
          <p:cNvSpPr>
            <a:spLocks noGrp="1" noChangeArrowheads="1"/>
          </p:cNvSpPr>
          <p:nvPr>
            <p:ph type="title"/>
          </p:nvPr>
        </p:nvSpPr>
        <p:spPr/>
        <p:txBody>
          <a:bodyPr/>
          <a:lstStyle/>
          <a:p>
            <a:r>
              <a:rPr lang="en-US" altLang="en-US" sz="3200"/>
              <a:t>Formulating the Research Process</a:t>
            </a:r>
          </a:p>
        </p:txBody>
      </p:sp>
      <p:sp>
        <p:nvSpPr>
          <p:cNvPr id="8195" name="Rectangle 3">
            <a:extLst>
              <a:ext uri="{FF2B5EF4-FFF2-40B4-BE49-F238E27FC236}">
                <a16:creationId xmlns:a16="http://schemas.microsoft.com/office/drawing/2014/main" id="{72FF48B0-392F-4781-8F3C-FDF89C982665}"/>
              </a:ext>
            </a:extLst>
          </p:cNvPr>
          <p:cNvSpPr>
            <a:spLocks noGrp="1" noChangeArrowheads="1"/>
          </p:cNvSpPr>
          <p:nvPr>
            <p:ph idx="1"/>
          </p:nvPr>
        </p:nvSpPr>
        <p:spPr/>
        <p:txBody>
          <a:bodyPr/>
          <a:lstStyle/>
          <a:p>
            <a:pPr>
              <a:lnSpc>
                <a:spcPct val="90000"/>
              </a:lnSpc>
            </a:pPr>
            <a:r>
              <a:rPr lang="en-US" altLang="en-US" sz="2800"/>
              <a:t>1. Problem Identification</a:t>
            </a:r>
          </a:p>
          <a:p>
            <a:pPr>
              <a:lnSpc>
                <a:spcPct val="90000"/>
              </a:lnSpc>
            </a:pPr>
            <a:r>
              <a:rPr lang="en-US" altLang="en-US" sz="2800"/>
              <a:t>2. Develop Questions to Investigate</a:t>
            </a:r>
          </a:p>
          <a:p>
            <a:pPr>
              <a:lnSpc>
                <a:spcPct val="90000"/>
              </a:lnSpc>
            </a:pPr>
            <a:r>
              <a:rPr lang="en-US" altLang="en-US" sz="2800"/>
              <a:t>3. Collect and Prepare Data</a:t>
            </a:r>
          </a:p>
          <a:p>
            <a:pPr>
              <a:lnSpc>
                <a:spcPct val="90000"/>
              </a:lnSpc>
            </a:pPr>
            <a:r>
              <a:rPr lang="en-US" altLang="en-US" sz="2800"/>
              <a:t>4. Process descriptive data (maps, graphics)&gt;&gt;&gt;&gt;&gt; Reach conclusions</a:t>
            </a:r>
          </a:p>
          <a:p>
            <a:pPr>
              <a:lnSpc>
                <a:spcPct val="90000"/>
              </a:lnSpc>
            </a:pPr>
            <a:r>
              <a:rPr lang="en-US" altLang="en-US" sz="2800"/>
              <a:t>5. Formulate Hypothesis &gt;&gt;&gt;&gt;&gt; Collect and Prepare Sample Data</a:t>
            </a:r>
          </a:p>
          <a:p>
            <a:pPr>
              <a:lnSpc>
                <a:spcPct val="90000"/>
              </a:lnSpc>
            </a:pPr>
            <a:r>
              <a:rPr lang="en-US" altLang="en-US" sz="2800"/>
              <a:t>6. Test Hypothesis&gt;&gt;Evaluate Hypothesis</a:t>
            </a:r>
          </a:p>
          <a:p>
            <a:pPr>
              <a:lnSpc>
                <a:spcPct val="90000"/>
              </a:lnSpc>
            </a:pPr>
            <a:r>
              <a:rPr lang="en-US" altLang="en-US" sz="2800"/>
              <a:t>7. Develop Model, Law, or Theory </a:t>
            </a:r>
          </a:p>
        </p:txBody>
      </p:sp>
    </p:spTree>
    <p:extLst>
      <p:ext uri="{BB962C8B-B14F-4D97-AF65-F5344CB8AC3E}">
        <p14:creationId xmlns:p14="http://schemas.microsoft.com/office/powerpoint/2010/main" val="179860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4A0EB3F-6516-4FB6-B30A-036C4E84530D}"/>
              </a:ext>
            </a:extLst>
          </p:cNvPr>
          <p:cNvSpPr>
            <a:spLocks noGrp="1" noChangeArrowheads="1"/>
          </p:cNvSpPr>
          <p:nvPr>
            <p:ph type="title"/>
          </p:nvPr>
        </p:nvSpPr>
        <p:spPr/>
        <p:txBody>
          <a:bodyPr/>
          <a:lstStyle/>
          <a:p>
            <a:r>
              <a:rPr lang="en-US" altLang="en-US" sz="3200"/>
              <a:t>What Are Models?</a:t>
            </a:r>
          </a:p>
        </p:txBody>
      </p:sp>
      <p:sp>
        <p:nvSpPr>
          <p:cNvPr id="9219" name="Rectangle 3">
            <a:extLst>
              <a:ext uri="{FF2B5EF4-FFF2-40B4-BE49-F238E27FC236}">
                <a16:creationId xmlns:a16="http://schemas.microsoft.com/office/drawing/2014/main" id="{3358B3B8-F3E2-4A0C-BA5D-5DA7C5379926}"/>
              </a:ext>
            </a:extLst>
          </p:cNvPr>
          <p:cNvSpPr>
            <a:spLocks noGrp="1" noChangeArrowheads="1"/>
          </p:cNvSpPr>
          <p:nvPr>
            <p:ph idx="1"/>
          </p:nvPr>
        </p:nvSpPr>
        <p:spPr/>
        <p:txBody>
          <a:bodyPr/>
          <a:lstStyle/>
          <a:p>
            <a:r>
              <a:rPr lang="en-US" altLang="en-US" sz="2800"/>
              <a:t>Abstractions of the real world</a:t>
            </a:r>
          </a:p>
          <a:p>
            <a:r>
              <a:rPr lang="en-US" altLang="en-US" sz="2800"/>
              <a:t>Simplified versions of reality</a:t>
            </a:r>
          </a:p>
          <a:p>
            <a:r>
              <a:rPr lang="en-US" altLang="en-US" sz="2800"/>
              <a:t>Easier to examine scaled down and simplified structures in attempt to understand</a:t>
            </a:r>
          </a:p>
          <a:p>
            <a:r>
              <a:rPr lang="en-US" altLang="en-US" sz="2800"/>
              <a:t>Iconic models- look like what they represent (</a:t>
            </a:r>
          </a:p>
          <a:p>
            <a:r>
              <a:rPr lang="en-US" altLang="en-US" sz="2800"/>
              <a:t>Analogue models- one property used to represent another</a:t>
            </a:r>
          </a:p>
          <a:p>
            <a:r>
              <a:rPr lang="en-US" altLang="en-US" sz="2800"/>
              <a:t>Symbolic models- equations</a:t>
            </a:r>
          </a:p>
        </p:txBody>
      </p:sp>
    </p:spTree>
    <p:extLst>
      <p:ext uri="{BB962C8B-B14F-4D97-AF65-F5344CB8AC3E}">
        <p14:creationId xmlns:p14="http://schemas.microsoft.com/office/powerpoint/2010/main" val="1423348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CF65893-DDCE-470C-92C4-A4BBCADF6BA9}"/>
              </a:ext>
            </a:extLst>
          </p:cNvPr>
          <p:cNvSpPr>
            <a:spLocks noGrp="1" noChangeArrowheads="1"/>
          </p:cNvSpPr>
          <p:nvPr>
            <p:ph type="title"/>
          </p:nvPr>
        </p:nvSpPr>
        <p:spPr/>
        <p:txBody>
          <a:bodyPr/>
          <a:lstStyle/>
          <a:p>
            <a:r>
              <a:rPr lang="en-US" altLang="en-US" sz="3200"/>
              <a:t>Basic Terms and Concepts</a:t>
            </a:r>
          </a:p>
        </p:txBody>
      </p:sp>
      <p:sp>
        <p:nvSpPr>
          <p:cNvPr id="5123" name="Rectangle 3">
            <a:extLst>
              <a:ext uri="{FF2B5EF4-FFF2-40B4-BE49-F238E27FC236}">
                <a16:creationId xmlns:a16="http://schemas.microsoft.com/office/drawing/2014/main" id="{F5A953C8-EF01-4C14-8727-26DA3524B7A6}"/>
              </a:ext>
            </a:extLst>
          </p:cNvPr>
          <p:cNvSpPr>
            <a:spLocks noGrp="1" noChangeArrowheads="1"/>
          </p:cNvSpPr>
          <p:nvPr>
            <p:ph idx="1"/>
          </p:nvPr>
        </p:nvSpPr>
        <p:spPr>
          <a:xfrm>
            <a:off x="304800" y="1447800"/>
            <a:ext cx="8839200" cy="5410200"/>
          </a:xfrm>
        </p:spPr>
        <p:txBody>
          <a:bodyPr/>
          <a:lstStyle/>
          <a:p>
            <a:pPr>
              <a:lnSpc>
                <a:spcPct val="90000"/>
              </a:lnSpc>
            </a:pPr>
            <a:r>
              <a:rPr lang="en-US" altLang="en-US"/>
              <a:t>Data element- basic element of information which we measure</a:t>
            </a:r>
          </a:p>
          <a:p>
            <a:pPr>
              <a:lnSpc>
                <a:spcPct val="90000"/>
              </a:lnSpc>
            </a:pPr>
            <a:r>
              <a:rPr lang="en-US" altLang="en-US"/>
              <a:t>Data Set- groups of data (commuting sheds of industries)</a:t>
            </a:r>
          </a:p>
          <a:p>
            <a:pPr>
              <a:lnSpc>
                <a:spcPct val="90000"/>
              </a:lnSpc>
            </a:pPr>
            <a:r>
              <a:rPr lang="en-US" altLang="en-US"/>
              <a:t>Observations-Cases-Individuals- elements of phenomena under study</a:t>
            </a:r>
          </a:p>
          <a:p>
            <a:pPr>
              <a:lnSpc>
                <a:spcPct val="90000"/>
              </a:lnSpc>
            </a:pPr>
            <a:r>
              <a:rPr lang="en-US" altLang="en-US"/>
              <a:t>Variable- property or characteristics of each observation that can be measured, classified or counted</a:t>
            </a:r>
          </a:p>
          <a:p>
            <a:pPr>
              <a:lnSpc>
                <a:spcPct val="90000"/>
              </a:lnSpc>
            </a:pPr>
            <a:r>
              <a:rPr lang="en-US" altLang="en-US"/>
              <a:t>Values may vary among set of observations: rainfall, per capita income, years of schooling</a:t>
            </a:r>
          </a:p>
        </p:txBody>
      </p:sp>
    </p:spTree>
    <p:extLst>
      <p:ext uri="{BB962C8B-B14F-4D97-AF65-F5344CB8AC3E}">
        <p14:creationId xmlns:p14="http://schemas.microsoft.com/office/powerpoint/2010/main" val="2638915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D7B0C1C-0599-4DE5-B5D6-08FE0CEB5D6C}"/>
              </a:ext>
            </a:extLst>
          </p:cNvPr>
          <p:cNvSpPr>
            <a:spLocks noGrp="1" noChangeArrowheads="1"/>
          </p:cNvSpPr>
          <p:nvPr>
            <p:ph type="title"/>
          </p:nvPr>
        </p:nvSpPr>
        <p:spPr/>
        <p:txBody>
          <a:bodyPr/>
          <a:lstStyle/>
          <a:p>
            <a:r>
              <a:rPr lang="en-US" altLang="en-US" sz="3200"/>
              <a:t>Geographic Data</a:t>
            </a:r>
          </a:p>
        </p:txBody>
      </p:sp>
      <p:sp>
        <p:nvSpPr>
          <p:cNvPr id="10243" name="Rectangle 3">
            <a:extLst>
              <a:ext uri="{FF2B5EF4-FFF2-40B4-BE49-F238E27FC236}">
                <a16:creationId xmlns:a16="http://schemas.microsoft.com/office/drawing/2014/main" id="{11A55ED2-AAEA-4523-81D9-85183E3D5F7A}"/>
              </a:ext>
            </a:extLst>
          </p:cNvPr>
          <p:cNvSpPr>
            <a:spLocks noGrp="1" noChangeArrowheads="1"/>
          </p:cNvSpPr>
          <p:nvPr>
            <p:ph idx="1"/>
          </p:nvPr>
        </p:nvSpPr>
        <p:spPr/>
        <p:txBody>
          <a:bodyPr/>
          <a:lstStyle/>
          <a:p>
            <a:r>
              <a:rPr lang="en-US" altLang="en-US"/>
              <a:t>1. What sources of data are available?</a:t>
            </a:r>
          </a:p>
          <a:p>
            <a:r>
              <a:rPr lang="en-US" altLang="en-US"/>
              <a:t>2. Which methods of data collections should be used?</a:t>
            </a:r>
          </a:p>
          <a:p>
            <a:r>
              <a:rPr lang="en-US" altLang="en-US"/>
              <a:t>3. What type of data will be collected and then analyzed statistically?</a:t>
            </a:r>
          </a:p>
        </p:txBody>
      </p:sp>
    </p:spTree>
    <p:extLst>
      <p:ext uri="{BB962C8B-B14F-4D97-AF65-F5344CB8AC3E}">
        <p14:creationId xmlns:p14="http://schemas.microsoft.com/office/powerpoint/2010/main" val="3746482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F76B5C5-2094-46C4-A01D-03FF95528B93}"/>
              </a:ext>
            </a:extLst>
          </p:cNvPr>
          <p:cNvSpPr>
            <a:spLocks noGrp="1" noChangeArrowheads="1"/>
          </p:cNvSpPr>
          <p:nvPr>
            <p:ph type="title"/>
          </p:nvPr>
        </p:nvSpPr>
        <p:spPr/>
        <p:txBody>
          <a:bodyPr/>
          <a:lstStyle/>
          <a:p>
            <a:r>
              <a:rPr lang="en-US" altLang="en-US" sz="3200"/>
              <a:t>Types of Data</a:t>
            </a:r>
          </a:p>
        </p:txBody>
      </p:sp>
      <p:sp>
        <p:nvSpPr>
          <p:cNvPr id="11267" name="Rectangle 3">
            <a:extLst>
              <a:ext uri="{FF2B5EF4-FFF2-40B4-BE49-F238E27FC236}">
                <a16:creationId xmlns:a16="http://schemas.microsoft.com/office/drawing/2014/main" id="{05570DDF-F9C4-4AC8-92BD-88550EC7B81E}"/>
              </a:ext>
            </a:extLst>
          </p:cNvPr>
          <p:cNvSpPr>
            <a:spLocks noGrp="1" noChangeArrowheads="1"/>
          </p:cNvSpPr>
          <p:nvPr>
            <p:ph idx="1"/>
          </p:nvPr>
        </p:nvSpPr>
        <p:spPr/>
        <p:txBody>
          <a:bodyPr/>
          <a:lstStyle/>
          <a:p>
            <a:r>
              <a:rPr lang="en-US" altLang="en-US">
                <a:solidFill>
                  <a:srgbClr val="FF3300"/>
                </a:solidFill>
              </a:rPr>
              <a:t>Primary Data-</a:t>
            </a:r>
            <a:r>
              <a:rPr lang="en-US" altLang="en-US"/>
              <a:t> acquired directly from original source</a:t>
            </a:r>
          </a:p>
          <a:p>
            <a:r>
              <a:rPr lang="en-US" altLang="en-US"/>
              <a:t>1. Information collected in the field</a:t>
            </a:r>
          </a:p>
          <a:p>
            <a:r>
              <a:rPr lang="en-US" altLang="en-US"/>
              <a:t>2. Usually very time consuming</a:t>
            </a:r>
          </a:p>
          <a:p>
            <a:r>
              <a:rPr lang="en-US" altLang="en-US"/>
              <a:t>3. Involves decision about a sample design so representative data may be obtained</a:t>
            </a:r>
          </a:p>
        </p:txBody>
      </p:sp>
    </p:spTree>
    <p:extLst>
      <p:ext uri="{BB962C8B-B14F-4D97-AF65-F5344CB8AC3E}">
        <p14:creationId xmlns:p14="http://schemas.microsoft.com/office/powerpoint/2010/main" val="2704611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B0C736D-0FEE-4CC1-A59B-367CEE49065F}"/>
              </a:ext>
            </a:extLst>
          </p:cNvPr>
          <p:cNvSpPr>
            <a:spLocks noGrp="1" noChangeArrowheads="1"/>
          </p:cNvSpPr>
          <p:nvPr>
            <p:ph type="title"/>
          </p:nvPr>
        </p:nvSpPr>
        <p:spPr/>
        <p:txBody>
          <a:bodyPr/>
          <a:lstStyle/>
          <a:p>
            <a:r>
              <a:rPr lang="en-US" altLang="en-US" sz="3200"/>
              <a:t>Types of Data</a:t>
            </a:r>
          </a:p>
        </p:txBody>
      </p:sp>
      <p:sp>
        <p:nvSpPr>
          <p:cNvPr id="12291" name="Rectangle 3">
            <a:extLst>
              <a:ext uri="{FF2B5EF4-FFF2-40B4-BE49-F238E27FC236}">
                <a16:creationId xmlns:a16="http://schemas.microsoft.com/office/drawing/2014/main" id="{E2CD2852-51C5-449A-B34D-B3D5FA48E12A}"/>
              </a:ext>
            </a:extLst>
          </p:cNvPr>
          <p:cNvSpPr>
            <a:spLocks noGrp="1" noChangeArrowheads="1"/>
          </p:cNvSpPr>
          <p:nvPr>
            <p:ph idx="1"/>
          </p:nvPr>
        </p:nvSpPr>
        <p:spPr/>
        <p:txBody>
          <a:bodyPr/>
          <a:lstStyle/>
          <a:p>
            <a:r>
              <a:rPr lang="en-US" altLang="en-US" sz="2800">
                <a:solidFill>
                  <a:srgbClr val="FF3300"/>
                </a:solidFill>
              </a:rPr>
              <a:t>Secondary Data</a:t>
            </a:r>
            <a:r>
              <a:rPr lang="en-US" altLang="en-US" sz="2800"/>
              <a:t> (or Archival Data)</a:t>
            </a:r>
          </a:p>
          <a:p>
            <a:r>
              <a:rPr lang="en-US" altLang="en-US" sz="2800"/>
              <a:t>1. Usually collected by some organization (United Nations, U S Bureau of Census)</a:t>
            </a:r>
          </a:p>
          <a:p>
            <a:r>
              <a:rPr lang="en-US" altLang="en-US" sz="2800"/>
              <a:t>2. Often easily accessible- hardcopy or CD rom</a:t>
            </a:r>
          </a:p>
          <a:p>
            <a:r>
              <a:rPr lang="en-US" altLang="en-US" sz="2800"/>
              <a:t>3. Less time consuming but also more limiting</a:t>
            </a:r>
          </a:p>
          <a:p>
            <a:r>
              <a:rPr lang="en-US" altLang="en-US" sz="2800"/>
              <a:t>4. Often need to inspect historical records  and archives for diaries, oral histories, official reports in order to develop a picture of problem</a:t>
            </a:r>
          </a:p>
        </p:txBody>
      </p:sp>
    </p:spTree>
    <p:extLst>
      <p:ext uri="{BB962C8B-B14F-4D97-AF65-F5344CB8AC3E}">
        <p14:creationId xmlns:p14="http://schemas.microsoft.com/office/powerpoint/2010/main" val="2408369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61EC19F-906F-49CA-B162-B02EB808149E}"/>
              </a:ext>
            </a:extLst>
          </p:cNvPr>
          <p:cNvSpPr>
            <a:spLocks noGrp="1" noChangeArrowheads="1"/>
          </p:cNvSpPr>
          <p:nvPr>
            <p:ph type="title"/>
          </p:nvPr>
        </p:nvSpPr>
        <p:spPr/>
        <p:txBody>
          <a:bodyPr/>
          <a:lstStyle/>
          <a:p>
            <a:r>
              <a:rPr lang="en-US" altLang="en-US" sz="3200"/>
              <a:t>Characteristics of Data</a:t>
            </a:r>
          </a:p>
        </p:txBody>
      </p:sp>
      <p:sp>
        <p:nvSpPr>
          <p:cNvPr id="13315" name="Rectangle 3">
            <a:extLst>
              <a:ext uri="{FF2B5EF4-FFF2-40B4-BE49-F238E27FC236}">
                <a16:creationId xmlns:a16="http://schemas.microsoft.com/office/drawing/2014/main" id="{2FD6176D-EF9A-4DFD-80C3-0F830D909233}"/>
              </a:ext>
            </a:extLst>
          </p:cNvPr>
          <p:cNvSpPr>
            <a:spLocks noGrp="1" noChangeArrowheads="1"/>
          </p:cNvSpPr>
          <p:nvPr>
            <p:ph idx="1"/>
          </p:nvPr>
        </p:nvSpPr>
        <p:spPr/>
        <p:txBody>
          <a:bodyPr/>
          <a:lstStyle/>
          <a:p>
            <a:r>
              <a:rPr lang="en-US" altLang="en-US"/>
              <a:t>1. Some data are </a:t>
            </a:r>
            <a:r>
              <a:rPr lang="en-US" altLang="en-US">
                <a:solidFill>
                  <a:srgbClr val="FF3300"/>
                </a:solidFill>
              </a:rPr>
              <a:t>explicitly spatial-</a:t>
            </a:r>
            <a:r>
              <a:rPr lang="en-US" altLang="en-US"/>
              <a:t> locations are directly analyzed</a:t>
            </a:r>
          </a:p>
          <a:p>
            <a:r>
              <a:rPr lang="en-US" altLang="en-US"/>
              <a:t>2. Other data </a:t>
            </a:r>
            <a:r>
              <a:rPr lang="en-US" altLang="en-US">
                <a:solidFill>
                  <a:srgbClr val="FF3300"/>
                </a:solidFill>
              </a:rPr>
              <a:t>implicitly spatial-</a:t>
            </a:r>
            <a:r>
              <a:rPr lang="en-US" altLang="en-US"/>
              <a:t> data represents places but locations themselves are not analyzed (population sizes of towns)</a:t>
            </a:r>
          </a:p>
        </p:txBody>
      </p:sp>
    </p:spTree>
    <p:extLst>
      <p:ext uri="{BB962C8B-B14F-4D97-AF65-F5344CB8AC3E}">
        <p14:creationId xmlns:p14="http://schemas.microsoft.com/office/powerpoint/2010/main" val="3521769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6C32ED4-7EA1-41DA-A378-0925E7E22176}"/>
              </a:ext>
            </a:extLst>
          </p:cNvPr>
          <p:cNvSpPr>
            <a:spLocks noGrp="1" noChangeArrowheads="1"/>
          </p:cNvSpPr>
          <p:nvPr>
            <p:ph type="title"/>
          </p:nvPr>
        </p:nvSpPr>
        <p:spPr>
          <a:xfrm>
            <a:off x="304800" y="0"/>
            <a:ext cx="7924800" cy="1143000"/>
          </a:xfrm>
        </p:spPr>
        <p:txBody>
          <a:bodyPr/>
          <a:lstStyle/>
          <a:p>
            <a:r>
              <a:rPr lang="en-US" altLang="en-US" sz="3200" dirty="0"/>
              <a:t>Measurement Concepts</a:t>
            </a:r>
          </a:p>
        </p:txBody>
      </p:sp>
      <p:sp>
        <p:nvSpPr>
          <p:cNvPr id="14339" name="Rectangle 3">
            <a:extLst>
              <a:ext uri="{FF2B5EF4-FFF2-40B4-BE49-F238E27FC236}">
                <a16:creationId xmlns:a16="http://schemas.microsoft.com/office/drawing/2014/main" id="{0A1A1E93-5FFC-46FC-9FFE-656E9C647A60}"/>
              </a:ext>
            </a:extLst>
          </p:cNvPr>
          <p:cNvSpPr>
            <a:spLocks noGrp="1" noChangeArrowheads="1"/>
          </p:cNvSpPr>
          <p:nvPr>
            <p:ph idx="1"/>
          </p:nvPr>
        </p:nvSpPr>
        <p:spPr>
          <a:xfrm>
            <a:off x="539552" y="1066800"/>
            <a:ext cx="8299648" cy="5486400"/>
          </a:xfrm>
        </p:spPr>
        <p:txBody>
          <a:bodyPr/>
          <a:lstStyle/>
          <a:p>
            <a:pPr>
              <a:lnSpc>
                <a:spcPct val="80000"/>
              </a:lnSpc>
            </a:pPr>
            <a:r>
              <a:rPr lang="en-US" altLang="en-US" sz="2800" dirty="0"/>
              <a:t>1.Precision- level of exactness associated with measurement (rain gauge to inches or fractions of inches)</a:t>
            </a:r>
          </a:p>
          <a:p>
            <a:pPr>
              <a:lnSpc>
                <a:spcPct val="80000"/>
              </a:lnSpc>
            </a:pPr>
            <a:r>
              <a:rPr lang="en-US" altLang="en-US" sz="2800" dirty="0"/>
              <a:t>2. Accuracy- extent of system wide bias in measurement process</a:t>
            </a:r>
          </a:p>
          <a:p>
            <a:pPr>
              <a:lnSpc>
                <a:spcPct val="80000"/>
              </a:lnSpc>
            </a:pPr>
            <a:r>
              <a:rPr lang="en-US" altLang="en-US" sz="2800" dirty="0"/>
              <a:t>3. Validity- if geographical concept is complex expressing “true” or “appropriate”  meaning of the concept through measurement may be difficult (levels of poverty, economic well being, environmental quality)</a:t>
            </a:r>
          </a:p>
          <a:p>
            <a:pPr>
              <a:lnSpc>
                <a:spcPct val="80000"/>
              </a:lnSpc>
            </a:pPr>
            <a:r>
              <a:rPr lang="en-US" altLang="en-US" sz="2800" dirty="0"/>
              <a:t>4. Reliability- changes in spatial patterns are analyzed over time must ask about </a:t>
            </a:r>
            <a:r>
              <a:rPr lang="en-US" altLang="en-US" sz="2800" dirty="0">
                <a:solidFill>
                  <a:srgbClr val="FF3300"/>
                </a:solidFill>
              </a:rPr>
              <a:t>consistency </a:t>
            </a:r>
            <a:r>
              <a:rPr lang="en-US" altLang="en-US" sz="2800" dirty="0"/>
              <a:t>and </a:t>
            </a:r>
            <a:r>
              <a:rPr lang="en-US" altLang="en-US" sz="2800" dirty="0">
                <a:solidFill>
                  <a:srgbClr val="FF3300"/>
                </a:solidFill>
              </a:rPr>
              <a:t>stability</a:t>
            </a:r>
            <a:r>
              <a:rPr lang="en-US" altLang="en-US" sz="2800" dirty="0"/>
              <a:t> of data</a:t>
            </a:r>
          </a:p>
        </p:txBody>
      </p:sp>
    </p:spTree>
    <p:extLst>
      <p:ext uri="{BB962C8B-B14F-4D97-AF65-F5344CB8AC3E}">
        <p14:creationId xmlns:p14="http://schemas.microsoft.com/office/powerpoint/2010/main" val="3720104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CEC7867-0F4D-48DF-8EF1-18F706DED94C}"/>
              </a:ext>
            </a:extLst>
          </p:cNvPr>
          <p:cNvSpPr>
            <a:spLocks noGrp="1" noChangeArrowheads="1"/>
          </p:cNvSpPr>
          <p:nvPr>
            <p:ph type="title"/>
          </p:nvPr>
        </p:nvSpPr>
        <p:spPr/>
        <p:txBody>
          <a:bodyPr/>
          <a:lstStyle/>
          <a:p>
            <a:r>
              <a:rPr lang="en-US" altLang="en-US" sz="3200"/>
              <a:t>Types of Statistical Analysis</a:t>
            </a:r>
          </a:p>
        </p:txBody>
      </p:sp>
      <p:sp>
        <p:nvSpPr>
          <p:cNvPr id="19459" name="Rectangle 3">
            <a:extLst>
              <a:ext uri="{FF2B5EF4-FFF2-40B4-BE49-F238E27FC236}">
                <a16:creationId xmlns:a16="http://schemas.microsoft.com/office/drawing/2014/main" id="{4D9EC86C-0343-4CE1-A9DD-4FF3EB1DB538}"/>
              </a:ext>
            </a:extLst>
          </p:cNvPr>
          <p:cNvSpPr>
            <a:spLocks noGrp="1" noChangeArrowheads="1"/>
          </p:cNvSpPr>
          <p:nvPr>
            <p:ph idx="1"/>
          </p:nvPr>
        </p:nvSpPr>
        <p:spPr>
          <a:xfrm>
            <a:off x="304800" y="1524000"/>
            <a:ext cx="8382000" cy="4572000"/>
          </a:xfrm>
        </p:spPr>
        <p:txBody>
          <a:bodyPr/>
          <a:lstStyle/>
          <a:p>
            <a:pPr>
              <a:lnSpc>
                <a:spcPct val="80000"/>
              </a:lnSpc>
            </a:pPr>
            <a:r>
              <a:rPr lang="en-US" altLang="en-US" sz="2800">
                <a:solidFill>
                  <a:srgbClr val="FF3300"/>
                </a:solidFill>
              </a:rPr>
              <a:t>Descriptive Statistics-</a:t>
            </a:r>
            <a:r>
              <a:rPr lang="en-US" altLang="en-US" sz="2800"/>
              <a:t> concise numerical or quantitative summaries of the characteristics of a variable or data set (e.g. mean, standard deviation, etc)</a:t>
            </a:r>
          </a:p>
          <a:p>
            <a:pPr>
              <a:lnSpc>
                <a:spcPct val="80000"/>
              </a:lnSpc>
            </a:pPr>
            <a:r>
              <a:rPr lang="en-US" altLang="en-US" sz="2800">
                <a:solidFill>
                  <a:srgbClr val="FF3300"/>
                </a:solidFill>
              </a:rPr>
              <a:t>Inferential Statistics-</a:t>
            </a:r>
            <a:r>
              <a:rPr lang="en-US" altLang="en-US" sz="2800"/>
              <a:t> here we wish to make generalizations about a statistical population (total set of information or data under investigation) based on the information from a sample</a:t>
            </a:r>
          </a:p>
          <a:p>
            <a:pPr>
              <a:lnSpc>
                <a:spcPct val="80000"/>
              </a:lnSpc>
            </a:pPr>
            <a:r>
              <a:rPr lang="en-US" altLang="en-US" sz="2800">
                <a:solidFill>
                  <a:srgbClr val="FF3300"/>
                </a:solidFill>
              </a:rPr>
              <a:t>Sample-</a:t>
            </a:r>
            <a:r>
              <a:rPr lang="en-US" altLang="en-US" sz="2800"/>
              <a:t> typical or representative or unbiased subset of the broader, larger more complete statistical population</a:t>
            </a:r>
          </a:p>
        </p:txBody>
      </p:sp>
    </p:spTree>
    <p:extLst>
      <p:ext uri="{BB962C8B-B14F-4D97-AF65-F5344CB8AC3E}">
        <p14:creationId xmlns:p14="http://schemas.microsoft.com/office/powerpoint/2010/main" val="3491889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Analytic Modeling</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9794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Review Previous Lesson</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12734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 Outline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3" name="Text Placeholder 3"/>
          <p:cNvSpPr>
            <a:spLocks noGrp="1"/>
          </p:cNvSpPr>
          <p:nvPr>
            <p:ph type="body" sz="quarter" idx="13"/>
          </p:nvPr>
        </p:nvSpPr>
        <p:spPr>
          <a:xfrm>
            <a:off x="762000" y="1412776"/>
            <a:ext cx="8382000" cy="4343400"/>
          </a:xfrm>
        </p:spPr>
        <p:txBody>
          <a:bodyPr/>
          <a:lstStyle/>
          <a:p>
            <a:r>
              <a:rPr lang="en-US" sz="1800" dirty="0">
                <a:latin typeface="Times New Roman"/>
                <a:cs typeface="Times New Roman"/>
              </a:rPr>
              <a:t>Analytic Models</a:t>
            </a:r>
          </a:p>
          <a:p>
            <a:pPr lvl="1"/>
            <a:r>
              <a:rPr lang="en-US" sz="1200" dirty="0">
                <a:latin typeface="Times New Roman"/>
                <a:cs typeface="Times New Roman"/>
              </a:rPr>
              <a:t>Variable Names </a:t>
            </a:r>
          </a:p>
          <a:p>
            <a:pPr lvl="1"/>
            <a:r>
              <a:rPr lang="en-US" sz="1200" dirty="0">
                <a:latin typeface="Times New Roman"/>
                <a:cs typeface="Times New Roman"/>
              </a:rPr>
              <a:t>Terminology</a:t>
            </a:r>
          </a:p>
          <a:p>
            <a:pPr lvl="1"/>
            <a:r>
              <a:rPr lang="en-US" sz="1200" dirty="0">
                <a:latin typeface="Times New Roman"/>
                <a:cs typeface="Times New Roman"/>
              </a:rPr>
              <a:t>Functionality</a:t>
            </a:r>
            <a:endParaRPr lang="en-US" sz="1800" dirty="0">
              <a:latin typeface="Times New Roman"/>
              <a:cs typeface="Times New Roman"/>
            </a:endParaRPr>
          </a:p>
          <a:p>
            <a:r>
              <a:rPr lang="en-US" sz="1800" dirty="0">
                <a:latin typeface="Times New Roman"/>
                <a:cs typeface="Times New Roman"/>
              </a:rPr>
              <a:t>Statistical Modeling</a:t>
            </a:r>
          </a:p>
          <a:p>
            <a:pPr lvl="1"/>
            <a:r>
              <a:rPr lang="en-US" sz="1200" dirty="0">
                <a:latin typeface="Times New Roman"/>
                <a:cs typeface="Times New Roman"/>
              </a:rPr>
              <a:t>Univariate </a:t>
            </a:r>
          </a:p>
          <a:p>
            <a:pPr lvl="1"/>
            <a:r>
              <a:rPr lang="en-US" sz="1200" dirty="0">
                <a:latin typeface="Times New Roman"/>
                <a:cs typeface="Times New Roman"/>
              </a:rPr>
              <a:t>Bivariate</a:t>
            </a:r>
          </a:p>
          <a:p>
            <a:pPr lvl="1"/>
            <a:r>
              <a:rPr lang="en-US" sz="1200" dirty="0">
                <a:latin typeface="Times New Roman"/>
                <a:cs typeface="Times New Roman"/>
              </a:rPr>
              <a:t>Multivariate</a:t>
            </a:r>
            <a:endParaRPr lang="en-US" sz="1800" dirty="0">
              <a:latin typeface="Times New Roman"/>
              <a:cs typeface="Times New Roman"/>
            </a:endParaRPr>
          </a:p>
          <a:p>
            <a:r>
              <a:rPr lang="en-US" sz="1800" dirty="0">
                <a:latin typeface="Times New Roman"/>
                <a:cs typeface="Times New Roman"/>
              </a:rPr>
              <a:t>Machine Learning</a:t>
            </a:r>
          </a:p>
          <a:p>
            <a:pPr lvl="1"/>
            <a:r>
              <a:rPr lang="en-US" sz="1200" dirty="0">
                <a:latin typeface="Times New Roman"/>
                <a:cs typeface="Times New Roman"/>
              </a:rPr>
              <a:t>Supervised Learning</a:t>
            </a:r>
          </a:p>
          <a:p>
            <a:pPr lvl="1"/>
            <a:r>
              <a:rPr lang="en-US" sz="1200" dirty="0">
                <a:latin typeface="Times New Roman"/>
                <a:cs typeface="Times New Roman"/>
              </a:rPr>
              <a:t>Unsupervised Learning</a:t>
            </a:r>
            <a:endParaRPr lang="en-US" sz="1800" dirty="0">
              <a:latin typeface="Times New Roman"/>
              <a:cs typeface="Times New Roman"/>
            </a:endParaRPr>
          </a:p>
          <a:p>
            <a:r>
              <a:rPr lang="en-US" sz="1800" dirty="0">
                <a:latin typeface="Times New Roman"/>
                <a:cs typeface="Times New Roman"/>
              </a:rPr>
              <a:t>Data Mining</a:t>
            </a:r>
          </a:p>
          <a:p>
            <a:pPr lvl="1"/>
            <a:r>
              <a:rPr lang="en-US" sz="1200" dirty="0">
                <a:latin typeface="Times New Roman"/>
                <a:cs typeface="Times New Roman"/>
              </a:rPr>
              <a:t>Regression Models</a:t>
            </a:r>
          </a:p>
          <a:p>
            <a:pPr lvl="1"/>
            <a:r>
              <a:rPr lang="en-US" sz="1200" dirty="0">
                <a:latin typeface="Times New Roman"/>
                <a:cs typeface="Times New Roman"/>
              </a:rPr>
              <a:t>Decision Trees</a:t>
            </a: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70461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Analytic Models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0469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3" name="Text Placeholder 3"/>
          <p:cNvSpPr>
            <a:spLocks noGrp="1"/>
          </p:cNvSpPr>
          <p:nvPr>
            <p:ph type="body" sz="quarter" idx="13"/>
          </p:nvPr>
        </p:nvSpPr>
        <p:spPr>
          <a:xfrm>
            <a:off x="395536" y="1268760"/>
            <a:ext cx="8382000" cy="4343400"/>
          </a:xfrm>
        </p:spPr>
        <p:txBody>
          <a:bodyPr/>
          <a:lstStyle/>
          <a:p>
            <a:pPr marL="0" indent="0" algn="ctr">
              <a:buNone/>
            </a:pPr>
            <a:r>
              <a:rPr lang="en-US" sz="2000" dirty="0">
                <a:latin typeface="Times New Roman"/>
                <a:cs typeface="Times New Roman"/>
              </a:rPr>
              <a:t>Description</a:t>
            </a: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p:nvPr/>
        </p:nvSpPr>
        <p:spPr>
          <a:xfrm>
            <a:off x="1708448" y="2060848"/>
            <a:ext cx="5671864" cy="2448272"/>
          </a:xfrm>
          <a:prstGeom prst="rect">
            <a:avLst/>
          </a:prstGeom>
          <a:solidFill>
            <a:schemeClr val="bg1">
              <a:lumMod val="95000"/>
            </a:schemeClr>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2000" dirty="0">
                <a:solidFill>
                  <a:schemeClr val="tx1"/>
                </a:solidFill>
                <a:latin typeface="Times" panose="02020603050405020304" pitchFamily="18" charset="0"/>
                <a:cs typeface="Times" panose="02020603050405020304" pitchFamily="18" charset="0"/>
              </a:rPr>
              <a:t>Models are representations of reality</a:t>
            </a:r>
          </a:p>
          <a:p>
            <a:pPr algn="ctr"/>
            <a:r>
              <a:rPr lang="en-CA" sz="2000" dirty="0">
                <a:ln>
                  <a:noFill/>
                </a:ln>
                <a:solidFill>
                  <a:schemeClr val="tx1"/>
                </a:solidFill>
                <a:latin typeface="Times" panose="02020603050405020304" pitchFamily="18" charset="0"/>
                <a:cs typeface="Times" panose="02020603050405020304" pitchFamily="18" charset="0"/>
              </a:rPr>
              <a:t>They are based on simplifications and assumptions</a:t>
            </a:r>
          </a:p>
        </p:txBody>
      </p:sp>
      <p:sp>
        <p:nvSpPr>
          <p:cNvPr id="53" name="TextBox 52"/>
          <p:cNvSpPr txBox="1"/>
          <p:nvPr/>
        </p:nvSpPr>
        <p:spPr>
          <a:xfrm>
            <a:off x="1590973" y="4873949"/>
            <a:ext cx="6290026" cy="784830"/>
          </a:xfrm>
          <a:prstGeom prst="rect">
            <a:avLst/>
          </a:prstGeom>
          <a:noFill/>
        </p:spPr>
        <p:txBody>
          <a:bodyPr wrap="square" rtlCol="0">
            <a:spAutoFit/>
          </a:bodyPr>
          <a:lstStyle/>
          <a:p>
            <a:r>
              <a:rPr lang="en-CA" sz="1600" i="1" dirty="0"/>
              <a:t>“All models are wrong.  However some are more useful than others”</a:t>
            </a:r>
          </a:p>
          <a:p>
            <a:endParaRPr lang="en-CA" dirty="0"/>
          </a:p>
          <a:p>
            <a:pPr algn="r"/>
            <a:r>
              <a:rPr lang="en-CA" sz="1100" dirty="0"/>
              <a:t>- George Box (famous statistician and modeller)</a:t>
            </a:r>
          </a:p>
        </p:txBody>
      </p:sp>
    </p:spTree>
    <p:extLst>
      <p:ext uri="{BB962C8B-B14F-4D97-AF65-F5344CB8AC3E}">
        <p14:creationId xmlns:p14="http://schemas.microsoft.com/office/powerpoint/2010/main" val="616474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4BB4836-04A1-4091-B0DF-6B6605F8A6D8}"/>
              </a:ext>
            </a:extLst>
          </p:cNvPr>
          <p:cNvSpPr>
            <a:spLocks noGrp="1" noChangeArrowheads="1"/>
          </p:cNvSpPr>
          <p:nvPr>
            <p:ph type="title"/>
          </p:nvPr>
        </p:nvSpPr>
        <p:spPr/>
        <p:txBody>
          <a:bodyPr/>
          <a:lstStyle/>
          <a:p>
            <a:r>
              <a:rPr lang="en-US" altLang="en-US" b="1"/>
              <a:t>General Analytical Model of Decision Making</a:t>
            </a:r>
          </a:p>
        </p:txBody>
      </p:sp>
      <p:sp>
        <p:nvSpPr>
          <p:cNvPr id="2051" name="Rectangle 3">
            <a:extLst>
              <a:ext uri="{FF2B5EF4-FFF2-40B4-BE49-F238E27FC236}">
                <a16:creationId xmlns:a16="http://schemas.microsoft.com/office/drawing/2014/main" id="{DD10F17F-C11A-4D25-A73D-5C7499EE22EE}"/>
              </a:ext>
            </a:extLst>
          </p:cNvPr>
          <p:cNvSpPr>
            <a:spLocks noGrp="1" noChangeArrowheads="1"/>
          </p:cNvSpPr>
          <p:nvPr>
            <p:ph idx="1"/>
          </p:nvPr>
        </p:nvSpPr>
        <p:spPr/>
        <p:txBody>
          <a:bodyPr/>
          <a:lstStyle/>
          <a:p>
            <a:r>
              <a:rPr lang="en-US" altLang="en-US" b="1"/>
              <a:t>Conception of decision making as a series of analytical steps</a:t>
            </a:r>
          </a:p>
          <a:p>
            <a:r>
              <a:rPr lang="en-US" altLang="en-US" b="1"/>
              <a:t>The model focuses on two aspects:</a:t>
            </a:r>
          </a:p>
          <a:p>
            <a:pPr lvl="1"/>
            <a:r>
              <a:rPr lang="en-US" altLang="en-US" b="1"/>
              <a:t>identifying the problem</a:t>
            </a:r>
          </a:p>
          <a:p>
            <a:pPr lvl="1"/>
            <a:r>
              <a:rPr lang="en-US" altLang="en-US" b="1"/>
              <a:t>implementing the solution</a:t>
            </a:r>
          </a:p>
        </p:txBody>
      </p:sp>
    </p:spTree>
    <p:extLst>
      <p:ext uri="{BB962C8B-B14F-4D97-AF65-F5344CB8AC3E}">
        <p14:creationId xmlns:p14="http://schemas.microsoft.com/office/powerpoint/2010/main" val="2900463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A892997-04D1-405B-BAC8-233DEA03FAE1}"/>
              </a:ext>
            </a:extLst>
          </p:cNvPr>
          <p:cNvSpPr>
            <a:spLocks noGrp="1" noChangeArrowheads="1"/>
          </p:cNvSpPr>
          <p:nvPr>
            <p:ph type="title"/>
          </p:nvPr>
        </p:nvSpPr>
        <p:spPr/>
        <p:txBody>
          <a:bodyPr/>
          <a:lstStyle/>
          <a:p>
            <a:r>
              <a:rPr lang="en-US" altLang="en-US" b="1"/>
              <a:t>Steps ion the Analytical Model</a:t>
            </a:r>
          </a:p>
        </p:txBody>
      </p:sp>
      <p:sp>
        <p:nvSpPr>
          <p:cNvPr id="3075" name="Rectangle 3">
            <a:extLst>
              <a:ext uri="{FF2B5EF4-FFF2-40B4-BE49-F238E27FC236}">
                <a16:creationId xmlns:a16="http://schemas.microsoft.com/office/drawing/2014/main" id="{617BDF73-39D2-458A-8CF0-F4D88978DAF2}"/>
              </a:ext>
            </a:extLst>
          </p:cNvPr>
          <p:cNvSpPr>
            <a:spLocks noChangeArrowheads="1"/>
          </p:cNvSpPr>
          <p:nvPr/>
        </p:nvSpPr>
        <p:spPr bwMode="auto">
          <a:xfrm>
            <a:off x="3733800" y="1828800"/>
            <a:ext cx="2133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Problem</a:t>
            </a:r>
          </a:p>
          <a:p>
            <a:pPr algn="ctr"/>
            <a:r>
              <a:rPr lang="en-US" altLang="en-US"/>
              <a:t>Identification</a:t>
            </a:r>
            <a:endParaRPr lang="en-US" altLang="en-US" b="0"/>
          </a:p>
        </p:txBody>
      </p:sp>
      <p:sp>
        <p:nvSpPr>
          <p:cNvPr id="3077" name="Rectangle 5">
            <a:extLst>
              <a:ext uri="{FF2B5EF4-FFF2-40B4-BE49-F238E27FC236}">
                <a16:creationId xmlns:a16="http://schemas.microsoft.com/office/drawing/2014/main" id="{C6481B7A-CB66-4D7A-AEEA-5D16AC3D0F88}"/>
              </a:ext>
            </a:extLst>
          </p:cNvPr>
          <p:cNvSpPr>
            <a:spLocks noChangeArrowheads="1"/>
          </p:cNvSpPr>
          <p:nvPr/>
        </p:nvSpPr>
        <p:spPr bwMode="auto">
          <a:xfrm>
            <a:off x="6324600" y="2209800"/>
            <a:ext cx="22098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Define</a:t>
            </a:r>
          </a:p>
          <a:p>
            <a:pPr algn="ctr"/>
            <a:r>
              <a:rPr lang="en-US" altLang="en-US"/>
              <a:t>Objectives</a:t>
            </a:r>
            <a:endParaRPr lang="en-US" altLang="en-US" b="0"/>
          </a:p>
        </p:txBody>
      </p:sp>
      <p:sp>
        <p:nvSpPr>
          <p:cNvPr id="3078" name="Rectangle 6">
            <a:extLst>
              <a:ext uri="{FF2B5EF4-FFF2-40B4-BE49-F238E27FC236}">
                <a16:creationId xmlns:a16="http://schemas.microsoft.com/office/drawing/2014/main" id="{370C9596-3AFD-4AF6-9FFD-6CB530C11C25}"/>
              </a:ext>
            </a:extLst>
          </p:cNvPr>
          <p:cNvSpPr>
            <a:spLocks noChangeArrowheads="1"/>
          </p:cNvSpPr>
          <p:nvPr/>
        </p:nvSpPr>
        <p:spPr bwMode="auto">
          <a:xfrm>
            <a:off x="6629400" y="3733800"/>
            <a:ext cx="19812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Predecision</a:t>
            </a:r>
            <a:endParaRPr lang="en-US" altLang="en-US" b="0"/>
          </a:p>
        </p:txBody>
      </p:sp>
      <p:sp>
        <p:nvSpPr>
          <p:cNvPr id="3079" name="Rectangle 7">
            <a:extLst>
              <a:ext uri="{FF2B5EF4-FFF2-40B4-BE49-F238E27FC236}">
                <a16:creationId xmlns:a16="http://schemas.microsoft.com/office/drawing/2014/main" id="{67707EE2-1011-4793-931F-9EB89E11C682}"/>
              </a:ext>
            </a:extLst>
          </p:cNvPr>
          <p:cNvSpPr>
            <a:spLocks noChangeArrowheads="1"/>
          </p:cNvSpPr>
          <p:nvPr/>
        </p:nvSpPr>
        <p:spPr bwMode="auto">
          <a:xfrm>
            <a:off x="6477000" y="5257800"/>
            <a:ext cx="19812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Generate</a:t>
            </a:r>
          </a:p>
          <a:p>
            <a:pPr algn="ctr"/>
            <a:r>
              <a:rPr lang="en-US" altLang="en-US"/>
              <a:t>Alternatives</a:t>
            </a:r>
            <a:endParaRPr lang="en-US" altLang="en-US" b="0"/>
          </a:p>
        </p:txBody>
      </p:sp>
      <p:sp>
        <p:nvSpPr>
          <p:cNvPr id="3080" name="Rectangle 8">
            <a:extLst>
              <a:ext uri="{FF2B5EF4-FFF2-40B4-BE49-F238E27FC236}">
                <a16:creationId xmlns:a16="http://schemas.microsoft.com/office/drawing/2014/main" id="{DC64F621-CCC3-4F3F-B0FE-42DD781FD6C1}"/>
              </a:ext>
            </a:extLst>
          </p:cNvPr>
          <p:cNvSpPr>
            <a:spLocks noChangeArrowheads="1"/>
          </p:cNvSpPr>
          <p:nvPr/>
        </p:nvSpPr>
        <p:spPr bwMode="auto">
          <a:xfrm>
            <a:off x="3810000" y="5410200"/>
            <a:ext cx="19812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Evaluate</a:t>
            </a:r>
          </a:p>
          <a:p>
            <a:pPr algn="ctr"/>
            <a:r>
              <a:rPr lang="en-US" altLang="en-US"/>
              <a:t>Alternatives</a:t>
            </a:r>
            <a:endParaRPr lang="en-US" altLang="en-US" b="0"/>
          </a:p>
        </p:txBody>
      </p:sp>
      <p:sp>
        <p:nvSpPr>
          <p:cNvPr id="3081" name="Rectangle 9">
            <a:extLst>
              <a:ext uri="{FF2B5EF4-FFF2-40B4-BE49-F238E27FC236}">
                <a16:creationId xmlns:a16="http://schemas.microsoft.com/office/drawing/2014/main" id="{3ACC3B61-8E9E-4E14-8DCB-817429741218}"/>
              </a:ext>
            </a:extLst>
          </p:cNvPr>
          <p:cNvSpPr>
            <a:spLocks noChangeArrowheads="1"/>
          </p:cNvSpPr>
          <p:nvPr/>
        </p:nvSpPr>
        <p:spPr bwMode="auto">
          <a:xfrm>
            <a:off x="1143000" y="5257800"/>
            <a:ext cx="19812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Make a </a:t>
            </a:r>
          </a:p>
          <a:p>
            <a:pPr algn="ctr"/>
            <a:r>
              <a:rPr lang="en-US" altLang="en-US"/>
              <a:t>choice</a:t>
            </a:r>
            <a:endParaRPr lang="en-US" altLang="en-US" b="0"/>
          </a:p>
        </p:txBody>
      </p:sp>
      <p:sp>
        <p:nvSpPr>
          <p:cNvPr id="3082" name="Rectangle 10">
            <a:extLst>
              <a:ext uri="{FF2B5EF4-FFF2-40B4-BE49-F238E27FC236}">
                <a16:creationId xmlns:a16="http://schemas.microsoft.com/office/drawing/2014/main" id="{7FFF1CAF-6810-450A-9BF6-8F3B2A2F031E}"/>
              </a:ext>
            </a:extLst>
          </p:cNvPr>
          <p:cNvSpPr>
            <a:spLocks noChangeArrowheads="1"/>
          </p:cNvSpPr>
          <p:nvPr/>
        </p:nvSpPr>
        <p:spPr bwMode="auto">
          <a:xfrm>
            <a:off x="1066800" y="3733800"/>
            <a:ext cx="2057400" cy="1066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Implement</a:t>
            </a:r>
          </a:p>
          <a:p>
            <a:pPr algn="ctr"/>
            <a:r>
              <a:rPr lang="en-US" altLang="en-US"/>
              <a:t>choice</a:t>
            </a:r>
            <a:endParaRPr lang="en-US" altLang="en-US" b="0"/>
          </a:p>
        </p:txBody>
      </p:sp>
      <p:sp>
        <p:nvSpPr>
          <p:cNvPr id="3083" name="Rectangle 11">
            <a:extLst>
              <a:ext uri="{FF2B5EF4-FFF2-40B4-BE49-F238E27FC236}">
                <a16:creationId xmlns:a16="http://schemas.microsoft.com/office/drawing/2014/main" id="{8A363F56-F285-413E-B97F-8C0EB1DB6A11}"/>
              </a:ext>
            </a:extLst>
          </p:cNvPr>
          <p:cNvSpPr>
            <a:spLocks noChangeArrowheads="1"/>
          </p:cNvSpPr>
          <p:nvPr/>
        </p:nvSpPr>
        <p:spPr bwMode="auto">
          <a:xfrm>
            <a:off x="1143000" y="2209800"/>
            <a:ext cx="19812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Evaluate </a:t>
            </a:r>
          </a:p>
          <a:p>
            <a:pPr algn="ctr"/>
            <a:r>
              <a:rPr lang="en-US" altLang="en-US"/>
              <a:t>choice</a:t>
            </a:r>
            <a:endParaRPr lang="en-US" altLang="en-US" b="0"/>
          </a:p>
        </p:txBody>
      </p:sp>
      <p:sp>
        <p:nvSpPr>
          <p:cNvPr id="3084" name="Line 12">
            <a:extLst>
              <a:ext uri="{FF2B5EF4-FFF2-40B4-BE49-F238E27FC236}">
                <a16:creationId xmlns:a16="http://schemas.microsoft.com/office/drawing/2014/main" id="{AD61C5F1-C3E6-4343-BF6A-2285F3E925CF}"/>
              </a:ext>
            </a:extLst>
          </p:cNvPr>
          <p:cNvSpPr>
            <a:spLocks noChangeShapeType="1"/>
          </p:cNvSpPr>
          <p:nvPr/>
        </p:nvSpPr>
        <p:spPr bwMode="auto">
          <a:xfrm>
            <a:off x="5867400" y="2438400"/>
            <a:ext cx="45720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6" name="Line 14">
            <a:extLst>
              <a:ext uri="{FF2B5EF4-FFF2-40B4-BE49-F238E27FC236}">
                <a16:creationId xmlns:a16="http://schemas.microsoft.com/office/drawing/2014/main" id="{E1F27C7E-E2D1-4EE9-9D25-1907C258B6BD}"/>
              </a:ext>
            </a:extLst>
          </p:cNvPr>
          <p:cNvSpPr>
            <a:spLocks noChangeShapeType="1"/>
          </p:cNvSpPr>
          <p:nvPr/>
        </p:nvSpPr>
        <p:spPr bwMode="auto">
          <a:xfrm>
            <a:off x="7239000" y="32004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7" name="Line 15">
            <a:extLst>
              <a:ext uri="{FF2B5EF4-FFF2-40B4-BE49-F238E27FC236}">
                <a16:creationId xmlns:a16="http://schemas.microsoft.com/office/drawing/2014/main" id="{4E147034-3DD9-40D8-BD36-6821A000E17E}"/>
              </a:ext>
            </a:extLst>
          </p:cNvPr>
          <p:cNvSpPr>
            <a:spLocks noChangeShapeType="1"/>
          </p:cNvSpPr>
          <p:nvPr/>
        </p:nvSpPr>
        <p:spPr bwMode="auto">
          <a:xfrm>
            <a:off x="7467600" y="4800600"/>
            <a:ext cx="0" cy="457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8" name="Line 16">
            <a:extLst>
              <a:ext uri="{FF2B5EF4-FFF2-40B4-BE49-F238E27FC236}">
                <a16:creationId xmlns:a16="http://schemas.microsoft.com/office/drawing/2014/main" id="{A62E3A95-E364-48EE-BA1C-10523D9109B8}"/>
              </a:ext>
            </a:extLst>
          </p:cNvPr>
          <p:cNvSpPr>
            <a:spLocks noChangeShapeType="1"/>
          </p:cNvSpPr>
          <p:nvPr/>
        </p:nvSpPr>
        <p:spPr bwMode="auto">
          <a:xfrm flipH="1">
            <a:off x="5943600" y="5638800"/>
            <a:ext cx="381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9" name="Line 17">
            <a:extLst>
              <a:ext uri="{FF2B5EF4-FFF2-40B4-BE49-F238E27FC236}">
                <a16:creationId xmlns:a16="http://schemas.microsoft.com/office/drawing/2014/main" id="{FFD6FA75-C7AC-4D4C-BFEA-689286096A2E}"/>
              </a:ext>
            </a:extLst>
          </p:cNvPr>
          <p:cNvSpPr>
            <a:spLocks noChangeShapeType="1"/>
          </p:cNvSpPr>
          <p:nvPr/>
        </p:nvSpPr>
        <p:spPr bwMode="auto">
          <a:xfrm flipH="1">
            <a:off x="3276600" y="5638800"/>
            <a:ext cx="381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0" name="Line 18">
            <a:extLst>
              <a:ext uri="{FF2B5EF4-FFF2-40B4-BE49-F238E27FC236}">
                <a16:creationId xmlns:a16="http://schemas.microsoft.com/office/drawing/2014/main" id="{7B8FDD66-7C23-40DD-923C-AF2DA975F42C}"/>
              </a:ext>
            </a:extLst>
          </p:cNvPr>
          <p:cNvSpPr>
            <a:spLocks noChangeShapeType="1"/>
          </p:cNvSpPr>
          <p:nvPr/>
        </p:nvSpPr>
        <p:spPr bwMode="auto">
          <a:xfrm rot="5802715" flipH="1">
            <a:off x="2138363" y="4943475"/>
            <a:ext cx="381000" cy="76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Line 19">
            <a:extLst>
              <a:ext uri="{FF2B5EF4-FFF2-40B4-BE49-F238E27FC236}">
                <a16:creationId xmlns:a16="http://schemas.microsoft.com/office/drawing/2014/main" id="{547BCF28-83FB-4582-AEDE-4B2436B5E769}"/>
              </a:ext>
            </a:extLst>
          </p:cNvPr>
          <p:cNvSpPr>
            <a:spLocks noChangeShapeType="1"/>
          </p:cNvSpPr>
          <p:nvPr/>
        </p:nvSpPr>
        <p:spPr bwMode="auto">
          <a:xfrm rot="5802715" flipH="1">
            <a:off x="2209800" y="3352800"/>
            <a:ext cx="381000" cy="76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Line 20">
            <a:extLst>
              <a:ext uri="{FF2B5EF4-FFF2-40B4-BE49-F238E27FC236}">
                <a16:creationId xmlns:a16="http://schemas.microsoft.com/office/drawing/2014/main" id="{3A50D337-A3A0-49CB-A54C-F9D4B68314C1}"/>
              </a:ext>
            </a:extLst>
          </p:cNvPr>
          <p:cNvSpPr>
            <a:spLocks noChangeShapeType="1"/>
          </p:cNvSpPr>
          <p:nvPr/>
        </p:nvSpPr>
        <p:spPr bwMode="auto">
          <a:xfrm rot="8276462" flipH="1">
            <a:off x="3143250" y="2565400"/>
            <a:ext cx="533400" cy="76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245044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E1664FF-0C37-48C2-8B0D-9DCCB56FD3B7}"/>
              </a:ext>
            </a:extLst>
          </p:cNvPr>
          <p:cNvSpPr>
            <a:spLocks noGrp="1" noChangeArrowheads="1"/>
          </p:cNvSpPr>
          <p:nvPr>
            <p:ph type="title"/>
          </p:nvPr>
        </p:nvSpPr>
        <p:spPr/>
        <p:txBody>
          <a:bodyPr/>
          <a:lstStyle/>
          <a:p>
            <a:r>
              <a:rPr lang="en-US" altLang="en-US" b="1"/>
              <a:t>Programmed vs Non-Programmed Decisions</a:t>
            </a:r>
          </a:p>
        </p:txBody>
      </p:sp>
      <p:sp>
        <p:nvSpPr>
          <p:cNvPr id="4099" name="Rectangle 3">
            <a:extLst>
              <a:ext uri="{FF2B5EF4-FFF2-40B4-BE49-F238E27FC236}">
                <a16:creationId xmlns:a16="http://schemas.microsoft.com/office/drawing/2014/main" id="{FAF4B161-3231-4485-BB3E-4A1DEFD137CA}"/>
              </a:ext>
            </a:extLst>
          </p:cNvPr>
          <p:cNvSpPr>
            <a:spLocks noGrp="1" noChangeArrowheads="1"/>
          </p:cNvSpPr>
          <p:nvPr>
            <p:ph idx="1"/>
          </p:nvPr>
        </p:nvSpPr>
        <p:spPr/>
        <p:txBody>
          <a:bodyPr/>
          <a:lstStyle/>
          <a:p>
            <a:r>
              <a:rPr lang="en-US" altLang="en-US" dirty="0"/>
              <a:t>Programmed decisions are highly routine decisions usually made by lower level workers alone.  (Time to re-order toner for the copy machine)</a:t>
            </a:r>
          </a:p>
          <a:p>
            <a:r>
              <a:rPr lang="en-US" altLang="en-US" dirty="0"/>
              <a:t>Non-programmed decisions -- Decisions about a novel problem.  There is no set course of action.  (Identifying the cause of some rare disease)</a:t>
            </a:r>
          </a:p>
        </p:txBody>
      </p:sp>
    </p:spTree>
    <p:extLst>
      <p:ext uri="{BB962C8B-B14F-4D97-AF65-F5344CB8AC3E}">
        <p14:creationId xmlns:p14="http://schemas.microsoft.com/office/powerpoint/2010/main" val="3751450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45D7719-315B-4D7A-9EB0-A122D14A16F6}"/>
              </a:ext>
            </a:extLst>
          </p:cNvPr>
          <p:cNvSpPr>
            <a:spLocks noGrp="1" noChangeArrowheads="1"/>
          </p:cNvSpPr>
          <p:nvPr>
            <p:ph type="title"/>
          </p:nvPr>
        </p:nvSpPr>
        <p:spPr/>
        <p:txBody>
          <a:bodyPr/>
          <a:lstStyle/>
          <a:p>
            <a:r>
              <a:rPr lang="en-US" altLang="en-US" b="1"/>
              <a:t>Certain vs Uncertain Decisions</a:t>
            </a:r>
          </a:p>
        </p:txBody>
      </p:sp>
      <p:sp>
        <p:nvSpPr>
          <p:cNvPr id="5123" name="Rectangle 3">
            <a:extLst>
              <a:ext uri="{FF2B5EF4-FFF2-40B4-BE49-F238E27FC236}">
                <a16:creationId xmlns:a16="http://schemas.microsoft.com/office/drawing/2014/main" id="{271359FC-8E40-45C0-B698-200F94ECDEFA}"/>
              </a:ext>
            </a:extLst>
          </p:cNvPr>
          <p:cNvSpPr>
            <a:spLocks noGrp="1" noChangeArrowheads="1"/>
          </p:cNvSpPr>
          <p:nvPr>
            <p:ph idx="1"/>
          </p:nvPr>
        </p:nvSpPr>
        <p:spPr/>
        <p:txBody>
          <a:bodyPr/>
          <a:lstStyle/>
          <a:p>
            <a:r>
              <a:rPr lang="en-US" altLang="en-US" dirty="0"/>
              <a:t>The degree of risk involved in making the decision.  The means the continuum ranges from</a:t>
            </a:r>
          </a:p>
          <a:p>
            <a:pPr lvl="1"/>
            <a:r>
              <a:rPr lang="en-US" altLang="en-US" dirty="0"/>
              <a:t>complete uncertainty (no risk) to</a:t>
            </a:r>
          </a:p>
          <a:p>
            <a:pPr lvl="1"/>
            <a:r>
              <a:rPr lang="en-US" altLang="en-US" dirty="0"/>
              <a:t>complete uncertainty (high risk)</a:t>
            </a:r>
          </a:p>
          <a:p>
            <a:r>
              <a:rPr lang="en-US" altLang="en-US" dirty="0"/>
              <a:t>The point is to minimize risk by obtaining information</a:t>
            </a:r>
          </a:p>
        </p:txBody>
      </p:sp>
    </p:spTree>
    <p:extLst>
      <p:ext uri="{BB962C8B-B14F-4D97-AF65-F5344CB8AC3E}">
        <p14:creationId xmlns:p14="http://schemas.microsoft.com/office/powerpoint/2010/main" val="2401183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DA9BF9E-A1E1-4278-A1F0-5C50252057D4}"/>
              </a:ext>
            </a:extLst>
          </p:cNvPr>
          <p:cNvSpPr>
            <a:spLocks noGrp="1" noChangeArrowheads="1"/>
          </p:cNvSpPr>
          <p:nvPr>
            <p:ph type="title"/>
          </p:nvPr>
        </p:nvSpPr>
        <p:spPr/>
        <p:txBody>
          <a:bodyPr/>
          <a:lstStyle/>
          <a:p>
            <a:r>
              <a:rPr lang="en-US" altLang="en-US" b="1"/>
              <a:t>Rational-Economic Model</a:t>
            </a:r>
          </a:p>
        </p:txBody>
      </p:sp>
      <p:sp>
        <p:nvSpPr>
          <p:cNvPr id="6147" name="Rectangle 3">
            <a:extLst>
              <a:ext uri="{FF2B5EF4-FFF2-40B4-BE49-F238E27FC236}">
                <a16:creationId xmlns:a16="http://schemas.microsoft.com/office/drawing/2014/main" id="{63F92EBC-BDFD-4A6D-BBA1-2C9673719FBE}"/>
              </a:ext>
            </a:extLst>
          </p:cNvPr>
          <p:cNvSpPr>
            <a:spLocks noGrp="1" noChangeArrowheads="1"/>
          </p:cNvSpPr>
          <p:nvPr>
            <p:ph idx="1"/>
          </p:nvPr>
        </p:nvSpPr>
        <p:spPr/>
        <p:txBody>
          <a:bodyPr/>
          <a:lstStyle/>
          <a:p>
            <a:r>
              <a:rPr lang="en-US" altLang="en-US" dirty="0"/>
              <a:t>A model in which decision makers consider all possible solutions before selecting the optimal one.  Presumes</a:t>
            </a:r>
          </a:p>
          <a:p>
            <a:r>
              <a:rPr lang="en-US" altLang="en-US" dirty="0"/>
              <a:t>We are entirely rational and logical</a:t>
            </a:r>
          </a:p>
          <a:p>
            <a:r>
              <a:rPr lang="en-US" altLang="en-US" dirty="0"/>
              <a:t>We have complete and perfect information</a:t>
            </a:r>
          </a:p>
          <a:p>
            <a:r>
              <a:rPr lang="en-US" altLang="en-US" dirty="0"/>
              <a:t>We can process all this information</a:t>
            </a:r>
          </a:p>
        </p:txBody>
      </p:sp>
    </p:spTree>
    <p:extLst>
      <p:ext uri="{BB962C8B-B14F-4D97-AF65-F5344CB8AC3E}">
        <p14:creationId xmlns:p14="http://schemas.microsoft.com/office/powerpoint/2010/main" val="922964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BDF343F-BD48-4CB9-9ABD-65451F38E32F}"/>
              </a:ext>
            </a:extLst>
          </p:cNvPr>
          <p:cNvSpPr>
            <a:spLocks noGrp="1" noChangeArrowheads="1"/>
          </p:cNvSpPr>
          <p:nvPr>
            <p:ph type="title"/>
          </p:nvPr>
        </p:nvSpPr>
        <p:spPr/>
        <p:txBody>
          <a:bodyPr/>
          <a:lstStyle/>
          <a:p>
            <a:r>
              <a:rPr lang="en-US" altLang="en-US" b="1"/>
              <a:t>Bounded Rationality Model</a:t>
            </a:r>
          </a:p>
        </p:txBody>
      </p:sp>
      <p:sp>
        <p:nvSpPr>
          <p:cNvPr id="7171" name="Rectangle 3">
            <a:extLst>
              <a:ext uri="{FF2B5EF4-FFF2-40B4-BE49-F238E27FC236}">
                <a16:creationId xmlns:a16="http://schemas.microsoft.com/office/drawing/2014/main" id="{822D87F5-DD80-4118-BE95-ADDFF4872F4E}"/>
              </a:ext>
            </a:extLst>
          </p:cNvPr>
          <p:cNvSpPr>
            <a:spLocks noGrp="1" noChangeArrowheads="1"/>
          </p:cNvSpPr>
          <p:nvPr>
            <p:ph idx="1"/>
          </p:nvPr>
        </p:nvSpPr>
        <p:spPr/>
        <p:txBody>
          <a:bodyPr/>
          <a:lstStyle/>
          <a:p>
            <a:r>
              <a:rPr lang="en-US" altLang="en-US" dirty="0"/>
              <a:t>A model that realizes that humans have a limited view of the problem, do not have perfect information or all the alternatives</a:t>
            </a:r>
          </a:p>
          <a:p>
            <a:r>
              <a:rPr lang="en-US" altLang="en-US" dirty="0"/>
              <a:t>We accept a solution that is good enough</a:t>
            </a:r>
          </a:p>
          <a:p>
            <a:r>
              <a:rPr lang="en-US" altLang="en-US" dirty="0"/>
              <a:t>This is called satisficing or settling for the decision that meets the criteria but may not meet them optimally</a:t>
            </a:r>
          </a:p>
        </p:txBody>
      </p:sp>
    </p:spTree>
    <p:extLst>
      <p:ext uri="{BB962C8B-B14F-4D97-AF65-F5344CB8AC3E}">
        <p14:creationId xmlns:p14="http://schemas.microsoft.com/office/powerpoint/2010/main" val="1562121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42F7FFA-D571-4F68-82D1-43B14EB36B4C}"/>
              </a:ext>
            </a:extLst>
          </p:cNvPr>
          <p:cNvSpPr>
            <a:spLocks noGrp="1" noChangeArrowheads="1"/>
          </p:cNvSpPr>
          <p:nvPr>
            <p:ph type="title"/>
          </p:nvPr>
        </p:nvSpPr>
        <p:spPr/>
        <p:txBody>
          <a:bodyPr/>
          <a:lstStyle/>
          <a:p>
            <a:r>
              <a:rPr lang="en-US" altLang="en-US" b="1"/>
              <a:t>Availability Heuristic</a:t>
            </a:r>
          </a:p>
        </p:txBody>
      </p:sp>
      <p:sp>
        <p:nvSpPr>
          <p:cNvPr id="12291" name="Rectangle 3">
            <a:extLst>
              <a:ext uri="{FF2B5EF4-FFF2-40B4-BE49-F238E27FC236}">
                <a16:creationId xmlns:a16="http://schemas.microsoft.com/office/drawing/2014/main" id="{596B5540-1D60-48B5-AC54-210593F37F62}"/>
              </a:ext>
            </a:extLst>
          </p:cNvPr>
          <p:cNvSpPr>
            <a:spLocks noGrp="1" noChangeArrowheads="1"/>
          </p:cNvSpPr>
          <p:nvPr>
            <p:ph idx="1"/>
          </p:nvPr>
        </p:nvSpPr>
        <p:spPr/>
        <p:txBody>
          <a:bodyPr/>
          <a:lstStyle/>
          <a:p>
            <a:r>
              <a:rPr lang="en-US" altLang="en-US" b="1"/>
              <a:t>The tendency for people to base decisions on information that is easily accessed</a:t>
            </a:r>
          </a:p>
          <a:p>
            <a:r>
              <a:rPr lang="en-US" altLang="en-US" b="1"/>
              <a:t>Which is riskier?</a:t>
            </a:r>
          </a:p>
          <a:p>
            <a:r>
              <a:rPr lang="en-US" altLang="en-US" b="1"/>
              <a:t>A. Driving a car on a 400 mile trip</a:t>
            </a:r>
          </a:p>
          <a:p>
            <a:r>
              <a:rPr lang="en-US" altLang="en-US" b="1"/>
              <a:t>B. Flying on a 400 mile trip on a commercial flight</a:t>
            </a:r>
          </a:p>
        </p:txBody>
      </p:sp>
    </p:spTree>
    <p:extLst>
      <p:ext uri="{BB962C8B-B14F-4D97-AF65-F5344CB8AC3E}">
        <p14:creationId xmlns:p14="http://schemas.microsoft.com/office/powerpoint/2010/main" val="14919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Review Concepts from Day 3</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141512"/>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During Day 3 you learned to:</a:t>
            </a:r>
            <a:endParaRPr lang="en-CA" sz="1400" dirty="0"/>
          </a:p>
          <a:p>
            <a:pPr lvl="0"/>
            <a:r>
              <a:rPr lang="en-US" sz="1400" dirty="0">
                <a:latin typeface="Times" panose="02020603050405020304" pitchFamily="18" charset="0"/>
                <a:cs typeface="Times" panose="02020603050405020304" pitchFamily="18" charset="0"/>
              </a:rPr>
              <a:t>Identify, interpret and correctly apply categories of measurement data</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Ordinal</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Nominal</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Interval</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Ratio</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Interpret descriptive statistics to quantitatively describe the shape of a variable</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Central tendency measures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Dispersion measures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Skewness and Kurtosis “height” measures</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Understand and describe bivariate data set according to:</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Scatter plots.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Linear relationships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Correlations from a scatter plot</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Correlation coefficient</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Understand basic Data Exploratory methods to develop Probability Distributions  </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Probability Density</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Relationships </a:t>
            </a:r>
          </a:p>
          <a:p>
            <a:pPr lvl="1"/>
            <a:r>
              <a:rPr lang="en-US" sz="1400" dirty="0">
                <a:latin typeface="Times" panose="02020603050405020304" pitchFamily="18" charset="0"/>
                <a:cs typeface="Times" panose="02020603050405020304" pitchFamily="18" charset="0"/>
              </a:rPr>
              <a:t>Data Frequency Distributions</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Apply filtering techniques and query from multiple data tables from Pandas/Python</a:t>
            </a:r>
            <a:endParaRPr lang="en-CA" sz="1400" dirty="0">
              <a:latin typeface="Times" panose="02020603050405020304" pitchFamily="18" charset="0"/>
              <a:cs typeface="Times" panose="02020603050405020304" pitchFamily="18" charset="0"/>
            </a:endParaRPr>
          </a:p>
          <a:p>
            <a:pPr marL="0" indent="0">
              <a:buFont typeface="Arial" charse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889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434E38C-6BD6-4FC7-B9BC-1491ABE17D75}"/>
              </a:ext>
            </a:extLst>
          </p:cNvPr>
          <p:cNvSpPr>
            <a:spLocks noGrp="1" noChangeArrowheads="1"/>
          </p:cNvSpPr>
          <p:nvPr>
            <p:ph type="title"/>
          </p:nvPr>
        </p:nvSpPr>
        <p:spPr/>
        <p:txBody>
          <a:bodyPr/>
          <a:lstStyle/>
          <a:p>
            <a:r>
              <a:rPr lang="en-US" altLang="en-US" b="1"/>
              <a:t>Availability Heuristic</a:t>
            </a:r>
          </a:p>
        </p:txBody>
      </p:sp>
      <p:sp>
        <p:nvSpPr>
          <p:cNvPr id="13315" name="Rectangle 3">
            <a:extLst>
              <a:ext uri="{FF2B5EF4-FFF2-40B4-BE49-F238E27FC236}">
                <a16:creationId xmlns:a16="http://schemas.microsoft.com/office/drawing/2014/main" id="{85F4EDC0-9712-43CE-B4D7-4ECB07DC298D}"/>
              </a:ext>
            </a:extLst>
          </p:cNvPr>
          <p:cNvSpPr>
            <a:spLocks noGrp="1" noChangeArrowheads="1"/>
          </p:cNvSpPr>
          <p:nvPr>
            <p:ph idx="1"/>
          </p:nvPr>
        </p:nvSpPr>
        <p:spPr/>
        <p:txBody>
          <a:bodyPr/>
          <a:lstStyle/>
          <a:p>
            <a:pPr marL="0" indent="0">
              <a:buNone/>
            </a:pPr>
            <a:r>
              <a:rPr lang="en-US" altLang="en-US" b="1" dirty="0"/>
              <a:t>You are traveling in the Middle East.  Which is the greater worry?</a:t>
            </a:r>
          </a:p>
          <a:p>
            <a:r>
              <a:rPr lang="en-US" altLang="en-US" b="1" dirty="0"/>
              <a:t>Being hurt in an auto accident</a:t>
            </a:r>
          </a:p>
          <a:p>
            <a:r>
              <a:rPr lang="en-US" altLang="en-US" b="1" dirty="0"/>
              <a:t>Being hurt in a terrorist attack</a:t>
            </a:r>
          </a:p>
        </p:txBody>
      </p:sp>
    </p:spTree>
    <p:extLst>
      <p:ext uri="{BB962C8B-B14F-4D97-AF65-F5344CB8AC3E}">
        <p14:creationId xmlns:p14="http://schemas.microsoft.com/office/powerpoint/2010/main" val="1414195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FE5E076-5174-4BD0-B0BD-B7CE5A05C591}"/>
              </a:ext>
            </a:extLst>
          </p:cNvPr>
          <p:cNvSpPr>
            <a:spLocks noGrp="1" noChangeArrowheads="1"/>
          </p:cNvSpPr>
          <p:nvPr>
            <p:ph type="title"/>
          </p:nvPr>
        </p:nvSpPr>
        <p:spPr/>
        <p:txBody>
          <a:bodyPr/>
          <a:lstStyle/>
          <a:p>
            <a:r>
              <a:rPr lang="en-US" altLang="en-US" b="1"/>
              <a:t>Representativeness Heuristic</a:t>
            </a:r>
          </a:p>
        </p:txBody>
      </p:sp>
      <p:sp>
        <p:nvSpPr>
          <p:cNvPr id="14339" name="Rectangle 3">
            <a:extLst>
              <a:ext uri="{FF2B5EF4-FFF2-40B4-BE49-F238E27FC236}">
                <a16:creationId xmlns:a16="http://schemas.microsoft.com/office/drawing/2014/main" id="{9748DB58-2992-4655-953B-6674AEFA13E2}"/>
              </a:ext>
            </a:extLst>
          </p:cNvPr>
          <p:cNvSpPr>
            <a:spLocks noGrp="1" noChangeArrowheads="1"/>
          </p:cNvSpPr>
          <p:nvPr>
            <p:ph idx="1"/>
          </p:nvPr>
        </p:nvSpPr>
        <p:spPr/>
        <p:txBody>
          <a:bodyPr/>
          <a:lstStyle/>
          <a:p>
            <a:r>
              <a:rPr lang="en-US" altLang="en-US" sz="2800" dirty="0"/>
              <a:t>The tendency to perceive other in stereotypical ways if they appear to be typical of the category to which they belong</a:t>
            </a:r>
          </a:p>
          <a:p>
            <a:pPr marL="0" indent="0">
              <a:buNone/>
            </a:pPr>
            <a:r>
              <a:rPr lang="en-US" altLang="en-US" sz="2800" dirty="0"/>
              <a:t>Mark is finishing his MBA at a prestigious university.  He is very interested in the arts and at one time considered a career as a musician.  Mark is most likely to take a job </a:t>
            </a:r>
          </a:p>
          <a:p>
            <a:r>
              <a:rPr lang="en-US" altLang="en-US" sz="2800" dirty="0"/>
              <a:t>    A. In the management of the arts</a:t>
            </a:r>
          </a:p>
          <a:p>
            <a:r>
              <a:rPr lang="en-US" altLang="en-US" sz="2800" dirty="0"/>
              <a:t>    B. With a management consulting firm</a:t>
            </a:r>
            <a:endParaRPr lang="en-US" altLang="en-US" dirty="0"/>
          </a:p>
        </p:txBody>
      </p:sp>
    </p:spTree>
    <p:extLst>
      <p:ext uri="{BB962C8B-B14F-4D97-AF65-F5344CB8AC3E}">
        <p14:creationId xmlns:p14="http://schemas.microsoft.com/office/powerpoint/2010/main" val="3537074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85BE3ED-170A-4228-ABE9-E6A5E42930B2}"/>
              </a:ext>
            </a:extLst>
          </p:cNvPr>
          <p:cNvSpPr>
            <a:spLocks noGrp="1" noChangeArrowheads="1"/>
          </p:cNvSpPr>
          <p:nvPr>
            <p:ph type="title"/>
          </p:nvPr>
        </p:nvSpPr>
        <p:spPr>
          <a:xfrm>
            <a:off x="762000" y="304800"/>
            <a:ext cx="7772400" cy="1066800"/>
          </a:xfrm>
        </p:spPr>
        <p:txBody>
          <a:bodyPr/>
          <a:lstStyle/>
          <a:p>
            <a:r>
              <a:rPr lang="en-US" altLang="en-US" b="1"/>
              <a:t>Other Cognitive Biases</a:t>
            </a:r>
          </a:p>
        </p:txBody>
      </p:sp>
      <p:sp>
        <p:nvSpPr>
          <p:cNvPr id="15363" name="Rectangle 3">
            <a:extLst>
              <a:ext uri="{FF2B5EF4-FFF2-40B4-BE49-F238E27FC236}">
                <a16:creationId xmlns:a16="http://schemas.microsoft.com/office/drawing/2014/main" id="{A91B2CDD-5CCE-4502-8D5F-0AB9B733A8CB}"/>
              </a:ext>
            </a:extLst>
          </p:cNvPr>
          <p:cNvSpPr>
            <a:spLocks noGrp="1" noChangeArrowheads="1"/>
          </p:cNvSpPr>
          <p:nvPr>
            <p:ph idx="1"/>
          </p:nvPr>
        </p:nvSpPr>
        <p:spPr>
          <a:xfrm>
            <a:off x="685800" y="1524000"/>
            <a:ext cx="7772400" cy="4953000"/>
          </a:xfrm>
        </p:spPr>
        <p:txBody>
          <a:bodyPr/>
          <a:lstStyle/>
          <a:p>
            <a:r>
              <a:rPr lang="en-US" altLang="en-US" sz="2800" dirty="0"/>
              <a:t>Anchoring -- People develop estimates based on initial information.  When that information turns out to be wrong, people make adjustments to their decisions but not enough to overcome the impact of the initial piece of information.</a:t>
            </a:r>
          </a:p>
          <a:p>
            <a:r>
              <a:rPr lang="en-US" altLang="en-US" sz="2800" dirty="0"/>
              <a:t>Confirmation bias -- We tend to focus only on evidence that supports our decisions.</a:t>
            </a:r>
          </a:p>
          <a:p>
            <a:r>
              <a:rPr lang="en-US" altLang="en-US" sz="2800" dirty="0"/>
              <a:t>Overconfidence -- Because of confirmation bias, we are more confident than we are correct.</a:t>
            </a:r>
            <a:endParaRPr lang="en-US" altLang="en-US" dirty="0"/>
          </a:p>
        </p:txBody>
      </p:sp>
    </p:spTree>
    <p:extLst>
      <p:ext uri="{BB962C8B-B14F-4D97-AF65-F5344CB8AC3E}">
        <p14:creationId xmlns:p14="http://schemas.microsoft.com/office/powerpoint/2010/main" val="1216084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Analytic Modeling Techniques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0108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 Techniques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3" name="Text Placeholder 3"/>
          <p:cNvSpPr>
            <a:spLocks noGrp="1"/>
          </p:cNvSpPr>
          <p:nvPr>
            <p:ph type="body" sz="quarter" idx="13"/>
          </p:nvPr>
        </p:nvSpPr>
        <p:spPr>
          <a:xfrm>
            <a:off x="395536" y="1268760"/>
            <a:ext cx="8280920" cy="4343400"/>
          </a:xfrm>
        </p:spPr>
        <p:txBody>
          <a:bodyPr/>
          <a:lstStyle/>
          <a:p>
            <a:pPr marL="0" indent="0" algn="ctr">
              <a:buNone/>
            </a:pPr>
            <a:r>
              <a:rPr lang="en-US" sz="2000" dirty="0">
                <a:latin typeface="Times New Roman"/>
                <a:cs typeface="Times New Roman"/>
              </a:rPr>
              <a:t>Statistical Modeling</a:t>
            </a:r>
            <a:endParaRPr lang="en-US" sz="1800" dirty="0">
              <a:latin typeface="Times New Roman"/>
              <a:cs typeface="Times New Roman"/>
            </a:endParaRPr>
          </a:p>
          <a:p>
            <a:pPr marL="0" indent="0">
              <a:buNone/>
            </a:pPr>
            <a:endParaRPr lang="en-US" sz="1800" dirty="0">
              <a:latin typeface="Times New Roman"/>
              <a:cs typeface="Times New Roman"/>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55577" y="1988840"/>
            <a:ext cx="7364262" cy="3416320"/>
          </a:xfrm>
          <a:prstGeom prst="rect">
            <a:avLst/>
          </a:prstGeom>
        </p:spPr>
        <p:txBody>
          <a:bodyPr wrap="square">
            <a:spAutoFit/>
          </a:bodyPr>
          <a:lstStyle/>
          <a:p>
            <a:r>
              <a:rPr lang="en-CA" dirty="0">
                <a:latin typeface="Times" panose="02020603050405020304" pitchFamily="18" charset="0"/>
                <a:cs typeface="Times" panose="02020603050405020304" pitchFamily="18" charset="0"/>
              </a:rPr>
              <a:t>Statistical Models </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category of mathematical model </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assumptions about the generation of sample data and similar data from a larger population</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represent the data-generating process</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describes a set of probability distributions that are assumed to approximate the distribution for a particular data set</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specified by equations that relate one or more random variables and possibly other non-random variables</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form the foundation of statistical inference</a:t>
            </a:r>
          </a:p>
          <a:p>
            <a:pPr marL="285750" indent="-285750">
              <a:buFont typeface="Arial" panose="020B0604020202020204" pitchFamily="34" charset="0"/>
              <a:buChar char="•"/>
            </a:pPr>
            <a:endParaRPr lang="en-CA" dirty="0">
              <a:latin typeface="Times" panose="02020603050405020304" pitchFamily="18" charset="0"/>
              <a:cs typeface="Times" panose="02020603050405020304" pitchFamily="18" charset="0"/>
            </a:endParaRPr>
          </a:p>
          <a:p>
            <a:pPr algn="r"/>
            <a:r>
              <a:rPr lang="en-CA" sz="1100" dirty="0">
                <a:latin typeface="Times" panose="02020603050405020304" pitchFamily="18" charset="0"/>
                <a:cs typeface="Times" panose="02020603050405020304" pitchFamily="18" charset="0"/>
              </a:rPr>
              <a:t>Source - Wikipedia</a:t>
            </a:r>
          </a:p>
        </p:txBody>
      </p:sp>
    </p:spTree>
    <p:extLst>
      <p:ext uri="{BB962C8B-B14F-4D97-AF65-F5344CB8AC3E}">
        <p14:creationId xmlns:p14="http://schemas.microsoft.com/office/powerpoint/2010/main" val="1363348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 Techniques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3" name="Text Placeholder 3"/>
          <p:cNvSpPr>
            <a:spLocks noGrp="1"/>
          </p:cNvSpPr>
          <p:nvPr>
            <p:ph type="body" sz="quarter" idx="13"/>
          </p:nvPr>
        </p:nvSpPr>
        <p:spPr>
          <a:xfrm>
            <a:off x="395536" y="1268760"/>
            <a:ext cx="8280920" cy="4343400"/>
          </a:xfrm>
        </p:spPr>
        <p:txBody>
          <a:bodyPr/>
          <a:lstStyle/>
          <a:p>
            <a:pPr marL="0" indent="0" algn="ctr">
              <a:buNone/>
            </a:pPr>
            <a:r>
              <a:rPr lang="en-US" sz="2000" dirty="0">
                <a:latin typeface="Times New Roman"/>
                <a:cs typeface="Times New Roman"/>
              </a:rPr>
              <a:t>Statistical Modeling</a:t>
            </a:r>
          </a:p>
          <a:p>
            <a:pPr marL="0" indent="0" algn="ctr">
              <a:buNone/>
            </a:pPr>
            <a:endParaRPr lang="en-US" sz="2000" dirty="0">
              <a:latin typeface="Times New Roman"/>
              <a:cs typeface="Times New Roman"/>
            </a:endParaRPr>
          </a:p>
          <a:p>
            <a:pPr marL="0" indent="0">
              <a:buNone/>
            </a:pPr>
            <a:r>
              <a:rPr lang="en-US" sz="1800" dirty="0">
                <a:latin typeface="Times New Roman"/>
                <a:cs typeface="Times New Roman"/>
              </a:rPr>
              <a:t>Univariate Analysis  - Review</a:t>
            </a:r>
          </a:p>
          <a:p>
            <a:r>
              <a:rPr lang="en-US" sz="1800" dirty="0">
                <a:latin typeface="Times New Roman"/>
                <a:cs typeface="Times New Roman"/>
              </a:rPr>
              <a:t>Estimate the shape of a variable’s distribution (central tendency &amp; dispersion)</a:t>
            </a:r>
          </a:p>
          <a:p>
            <a:r>
              <a:rPr lang="en-US" sz="1800" dirty="0">
                <a:latin typeface="Times New Roman"/>
                <a:cs typeface="Times New Roman"/>
              </a:rPr>
              <a:t>Can be interpreted as a probability function</a:t>
            </a:r>
          </a:p>
          <a:p>
            <a:r>
              <a:rPr lang="en-US" sz="1800" dirty="0">
                <a:latin typeface="Times New Roman"/>
                <a:cs typeface="Times New Roman"/>
              </a:rPr>
              <a:t>Useful for generating probability estimates of future values</a:t>
            </a:r>
          </a:p>
          <a:p>
            <a:r>
              <a:rPr lang="en-US" sz="1800" dirty="0">
                <a:latin typeface="Times New Roman"/>
                <a:cs typeface="Times New Roman"/>
              </a:rPr>
              <a:t>Useful for carrying various statistical tests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Multivariate Analysis</a:t>
            </a:r>
          </a:p>
          <a:p>
            <a:r>
              <a:rPr lang="en-US" sz="1800" dirty="0">
                <a:latin typeface="Times New Roman"/>
                <a:cs typeface="Times New Roman"/>
              </a:rPr>
              <a:t>Estimate correlation values between pairs of variables</a:t>
            </a:r>
          </a:p>
          <a:p>
            <a:r>
              <a:rPr lang="en-US" sz="1800" dirty="0">
                <a:latin typeface="Times New Roman"/>
                <a:cs typeface="Times New Roman"/>
              </a:rPr>
              <a:t>Regression methods to find the best fit between a dependent variable and set of independent variables</a:t>
            </a:r>
          </a:p>
          <a:p>
            <a:r>
              <a:rPr lang="en-US" sz="1800" dirty="0">
                <a:latin typeface="Times New Roman"/>
                <a:cs typeface="Times New Roman"/>
              </a:rPr>
              <a:t>Regression models can be</a:t>
            </a:r>
          </a:p>
          <a:p>
            <a:pPr lvl="1"/>
            <a:r>
              <a:rPr lang="en-US" sz="1400" dirty="0">
                <a:latin typeface="Times New Roman"/>
                <a:cs typeface="Times New Roman"/>
              </a:rPr>
              <a:t>Simple or Multiple</a:t>
            </a:r>
          </a:p>
          <a:p>
            <a:pPr lvl="1"/>
            <a:r>
              <a:rPr lang="en-US" sz="1400" dirty="0">
                <a:latin typeface="Times New Roman"/>
                <a:cs typeface="Times New Roman"/>
              </a:rPr>
              <a:t>Linear or Non-Linear</a:t>
            </a:r>
          </a:p>
          <a:p>
            <a:pPr lvl="1"/>
            <a:r>
              <a:rPr lang="en-US" sz="1400" dirty="0">
                <a:latin typeface="Times New Roman"/>
                <a:cs typeface="Times New Roman"/>
              </a:rPr>
              <a:t>Continuous output  or Binary output</a:t>
            </a:r>
          </a:p>
          <a:p>
            <a:pPr marL="0" indent="0">
              <a:buNone/>
            </a:pPr>
            <a:endParaRPr lang="en-US" sz="1800" dirty="0">
              <a:latin typeface="Times New Roman"/>
              <a:cs typeface="Times New Roman"/>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16474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755577" y="1231007"/>
            <a:ext cx="7848872" cy="5078313"/>
          </a:xfrm>
          <a:prstGeom prst="rect">
            <a:avLst/>
          </a:prstGeom>
        </p:spPr>
        <p:txBody>
          <a:bodyPr wrap="square">
            <a:spAutoFit/>
          </a:bodyPr>
          <a:lstStyle/>
          <a:p>
            <a:pPr algn="ctr"/>
            <a:r>
              <a:rPr lang="en-CA" sz="2000" dirty="0">
                <a:latin typeface="Times" panose="02020603050405020304" pitchFamily="18" charset="0"/>
                <a:cs typeface="Times" panose="02020603050405020304" pitchFamily="18" charset="0"/>
              </a:rPr>
              <a:t>Machine Learning </a:t>
            </a:r>
          </a:p>
          <a:p>
            <a:endParaRPr lang="en-CA" sz="12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field of computer science</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gives computers the ability to learn without being explicitly programmed</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Arthur Samuel coined the term "Machine Learning" in 1959 while at IBM </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evolved from the study of pattern recognition and computational learning theory in artificial intelligence</a:t>
            </a:r>
            <a:endParaRPr lang="en-CA" sz="1400" baseline="300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explores the study and construction of algorithms that can learn from and make predictions on data</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sometimes conflated with data mining where the latter subfield focuses more on exploratory data analysis and is known as unsupervised learning</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in he field of data analytics, machine learning is a method used to devise complex models and algorithms that lend themselves to prediction;</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allow researchers, data scientists, engineers, and analysts to "produce reliable, repeatable decisions and results" and uncover "hidden insights" through learning from historical relationships and trends in the data</a:t>
            </a:r>
          </a:p>
          <a:p>
            <a:endParaRPr lang="en-CA" sz="1400" dirty="0">
              <a:latin typeface="Times" panose="02020603050405020304" pitchFamily="18" charset="0"/>
              <a:cs typeface="Times" panose="02020603050405020304" pitchFamily="18" charset="0"/>
            </a:endParaRPr>
          </a:p>
          <a:p>
            <a:pPr algn="r"/>
            <a:r>
              <a:rPr lang="en-CA" sz="1200" dirty="0">
                <a:latin typeface="Times" panose="02020603050405020304" pitchFamily="18" charset="0"/>
                <a:cs typeface="Times" panose="02020603050405020304" pitchFamily="18" charset="0"/>
              </a:rPr>
              <a:t>- Source Wikipedia</a:t>
            </a:r>
          </a:p>
        </p:txBody>
      </p:sp>
    </p:spTree>
    <p:extLst>
      <p:ext uri="{BB962C8B-B14F-4D97-AF65-F5344CB8AC3E}">
        <p14:creationId xmlns:p14="http://schemas.microsoft.com/office/powerpoint/2010/main" val="814123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899592" y="1340768"/>
            <a:ext cx="7776864" cy="3939540"/>
          </a:xfrm>
          <a:prstGeom prst="rect">
            <a:avLst/>
          </a:prstGeom>
        </p:spPr>
        <p:txBody>
          <a:bodyPr wrap="square">
            <a:spAutoFit/>
          </a:bodyPr>
          <a:lstStyle/>
          <a:p>
            <a:pPr algn="ctr"/>
            <a:r>
              <a:rPr lang="en-CA" sz="2000" dirty="0">
                <a:latin typeface="Times" panose="02020603050405020304" pitchFamily="18" charset="0"/>
                <a:cs typeface="Times" panose="02020603050405020304" pitchFamily="18" charset="0"/>
              </a:rPr>
              <a:t>Supervised Learning </a:t>
            </a:r>
          </a:p>
          <a:p>
            <a:endParaRPr lang="en-CA" sz="20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the task of inferring a function from </a:t>
            </a:r>
            <a:r>
              <a:rPr lang="en-CA" sz="2000" i="1" dirty="0">
                <a:latin typeface="Times" panose="02020603050405020304" pitchFamily="18" charset="0"/>
                <a:cs typeface="Times" panose="02020603050405020304" pitchFamily="18" charset="0"/>
              </a:rPr>
              <a:t>labeled training data</a:t>
            </a:r>
            <a:endParaRPr lang="en-CA" sz="20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training data consist of a set of </a:t>
            </a:r>
            <a:r>
              <a:rPr lang="en-CA" sz="2000" i="1" dirty="0">
                <a:latin typeface="Times" panose="02020603050405020304" pitchFamily="18" charset="0"/>
                <a:cs typeface="Times" panose="02020603050405020304" pitchFamily="18" charset="0"/>
              </a:rPr>
              <a:t>training examples</a:t>
            </a:r>
            <a:r>
              <a:rPr lang="en-CA" sz="2000" dirty="0">
                <a:latin typeface="Times" panose="02020603050405020304" pitchFamily="18" charset="0"/>
                <a:cs typeface="Times" panose="02020603050405020304" pitchFamily="18" charset="0"/>
              </a:rPr>
              <a:t>. </a:t>
            </a: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each example consists of an input object and a desired output value</a:t>
            </a: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analyzes the training data and produces an inferred function, which can be used for mapping new examples</a:t>
            </a: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will allow for the algorithm to correctly determine the class labels for unseen instances</a:t>
            </a: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requires the learning algorithm to generalize from the training data to unseen situations in a "reasonable" way</a:t>
            </a:r>
          </a:p>
          <a:p>
            <a:pPr marL="285750" indent="-285750">
              <a:buFont typeface="Arial" panose="020B0604020202020204" pitchFamily="34" charset="0"/>
              <a:buChar char="•"/>
            </a:pPr>
            <a:endParaRPr lang="en-CA" dirty="0">
              <a:latin typeface="Times" panose="02020603050405020304" pitchFamily="18" charset="0"/>
              <a:cs typeface="Times" panose="02020603050405020304" pitchFamily="18" charset="0"/>
            </a:endParaRPr>
          </a:p>
          <a:p>
            <a:pPr algn="r"/>
            <a:r>
              <a:rPr lang="en-CA" sz="1200" dirty="0"/>
              <a:t>- Source Wikipedia</a:t>
            </a:r>
          </a:p>
        </p:txBody>
      </p:sp>
    </p:spTree>
    <p:extLst>
      <p:ext uri="{BB962C8B-B14F-4D97-AF65-F5344CB8AC3E}">
        <p14:creationId xmlns:p14="http://schemas.microsoft.com/office/powerpoint/2010/main" val="2882491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899592" y="1340768"/>
            <a:ext cx="7776864" cy="4185761"/>
          </a:xfrm>
          <a:prstGeom prst="rect">
            <a:avLst/>
          </a:prstGeom>
        </p:spPr>
        <p:txBody>
          <a:bodyPr wrap="square">
            <a:spAutoFit/>
          </a:bodyPr>
          <a:lstStyle/>
          <a:p>
            <a:pPr algn="ctr"/>
            <a:r>
              <a:rPr lang="en-CA" sz="2000" dirty="0">
                <a:latin typeface="Times" panose="02020603050405020304" pitchFamily="18" charset="0"/>
                <a:cs typeface="Times" panose="02020603050405020304" pitchFamily="18" charset="0"/>
              </a:rPr>
              <a:t>Unsupervised Learning </a:t>
            </a:r>
          </a:p>
          <a:p>
            <a:endParaRPr lang="en-CA" dirty="0">
              <a:latin typeface="Times" panose="02020603050405020304" pitchFamily="18" charset="0"/>
              <a:cs typeface="Times" panose="02020603050405020304" pitchFamily="18" charset="0"/>
            </a:endParaRPr>
          </a:p>
          <a:p>
            <a:pPr marL="342900" lvl="0" indent="-342900" eaLnBrk="1" hangingPunct="1">
              <a:buFont typeface="Arial" panose="020B0604020202020204" pitchFamily="34" charset="0"/>
              <a:buChar char="•"/>
            </a:pPr>
            <a:r>
              <a:rPr lang="en-US" altLang="en-US" sz="2000" dirty="0">
                <a:solidFill>
                  <a:srgbClr val="222222"/>
                </a:solidFill>
                <a:latin typeface="Times" panose="02020603050405020304" pitchFamily="18" charset="0"/>
                <a:cs typeface="Times" panose="02020603050405020304" pitchFamily="18" charset="0"/>
              </a:rPr>
              <a:t>the task of inferring a function to describe hidden structure from "unlabeled" data (a classification or categorization is not included in the observations). </a:t>
            </a:r>
          </a:p>
          <a:p>
            <a:pPr marL="342900" lvl="0" indent="-342900" eaLnBrk="1" hangingPunct="1">
              <a:buFont typeface="Arial" panose="020B0604020202020204" pitchFamily="34" charset="0"/>
              <a:buChar char="•"/>
            </a:pPr>
            <a:endParaRPr lang="en-US" altLang="en-US" sz="2000" dirty="0">
              <a:solidFill>
                <a:srgbClr val="222222"/>
              </a:solidFill>
              <a:latin typeface="Times" panose="02020603050405020304" pitchFamily="18" charset="0"/>
              <a:cs typeface="Times" panose="02020603050405020304" pitchFamily="18" charset="0"/>
            </a:endParaRPr>
          </a:p>
          <a:p>
            <a:pPr marL="342900" lvl="0" indent="-342900" eaLnBrk="1" hangingPunct="1">
              <a:buFont typeface="Arial" panose="020B0604020202020204" pitchFamily="34" charset="0"/>
              <a:buChar char="•"/>
            </a:pPr>
            <a:r>
              <a:rPr lang="en-US" altLang="en-US" sz="2000" dirty="0">
                <a:solidFill>
                  <a:srgbClr val="222222"/>
                </a:solidFill>
                <a:latin typeface="Times" panose="02020603050405020304" pitchFamily="18" charset="0"/>
                <a:cs typeface="Times" panose="02020603050405020304" pitchFamily="18" charset="0"/>
              </a:rPr>
              <a:t>the examples given to the learner are unlabeled, there is no evaluation of the accuracy of the structure that is output by the relevant algorithm</a:t>
            </a:r>
          </a:p>
          <a:p>
            <a:pPr marL="342900" lvl="0" indent="-342900" eaLnBrk="1" hangingPunct="1">
              <a:buFont typeface="Arial" panose="020B0604020202020204" pitchFamily="34" charset="0"/>
              <a:buChar char="•"/>
            </a:pPr>
            <a:endParaRPr lang="en-US" altLang="en-US" sz="2000" dirty="0">
              <a:solidFill>
                <a:srgbClr val="222222"/>
              </a:solidFill>
              <a:latin typeface="Times" panose="02020603050405020304" pitchFamily="18" charset="0"/>
              <a:cs typeface="Times" panose="02020603050405020304" pitchFamily="18" charset="0"/>
            </a:endParaRPr>
          </a:p>
          <a:p>
            <a:pPr marL="342900" lvl="0" indent="-342900" eaLnBrk="1" hangingPunct="1">
              <a:buFont typeface="Arial" panose="020B0604020202020204" pitchFamily="34" charset="0"/>
              <a:buChar char="•"/>
            </a:pPr>
            <a:r>
              <a:rPr lang="en-US" altLang="en-US" sz="2000" dirty="0">
                <a:solidFill>
                  <a:srgbClr val="222222"/>
                </a:solidFill>
                <a:latin typeface="Times" panose="02020603050405020304" pitchFamily="18" charset="0"/>
                <a:cs typeface="Times" panose="02020603050405020304" pitchFamily="18" charset="0"/>
              </a:rPr>
              <a:t>one way of distinguishing unsupervised learning from </a:t>
            </a:r>
            <a:r>
              <a:rPr lang="en-US" altLang="en-US" sz="2000" dirty="0">
                <a:latin typeface="Times" panose="02020603050405020304" pitchFamily="18" charset="0"/>
                <a:cs typeface="Times" panose="02020603050405020304" pitchFamily="18" charset="0"/>
              </a:rPr>
              <a:t>supervised learning</a:t>
            </a:r>
          </a:p>
          <a:p>
            <a:pPr marL="342900" lvl="0" indent="-342900" eaLnBrk="1" hangingPunct="1">
              <a:buFont typeface="Arial" panose="020B0604020202020204" pitchFamily="34" charset="0"/>
              <a:buChar char="•"/>
            </a:pPr>
            <a:endParaRPr lang="en-US" altLang="en-US" sz="20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endParaRPr lang="en-CA" dirty="0">
              <a:latin typeface="Times" panose="02020603050405020304" pitchFamily="18" charset="0"/>
              <a:cs typeface="Times" panose="02020603050405020304" pitchFamily="18" charset="0"/>
            </a:endParaRPr>
          </a:p>
          <a:p>
            <a:pPr algn="r"/>
            <a:r>
              <a:rPr lang="en-CA" sz="1200" dirty="0"/>
              <a:t>- Source Wikipedia</a:t>
            </a:r>
          </a:p>
        </p:txBody>
      </p:sp>
    </p:spTree>
    <p:extLst>
      <p:ext uri="{BB962C8B-B14F-4D97-AF65-F5344CB8AC3E}">
        <p14:creationId xmlns:p14="http://schemas.microsoft.com/office/powerpoint/2010/main" val="115382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596181" y="1136729"/>
            <a:ext cx="8217445" cy="4944943"/>
          </a:xfrm>
          <a:prstGeom prst="rect">
            <a:avLst/>
          </a:prstGeom>
        </p:spPr>
        <p:txBody>
          <a:bodyPr wrap="square">
            <a:spAutoFit/>
          </a:bodyPr>
          <a:lstStyle/>
          <a:p>
            <a:pPr algn="ctr"/>
            <a:r>
              <a:rPr lang="en-CA" sz="2000" dirty="0">
                <a:latin typeface="Times" panose="02020603050405020304" pitchFamily="18" charset="0"/>
                <a:cs typeface="Times" panose="02020603050405020304" pitchFamily="18" charset="0"/>
              </a:rPr>
              <a:t>Data Mining </a:t>
            </a:r>
          </a:p>
          <a:p>
            <a:pPr algn="ctr"/>
            <a:endParaRPr lang="en-CA" sz="1200" dirty="0">
              <a:latin typeface="Times" panose="02020603050405020304" pitchFamily="18" charset="0"/>
              <a:cs typeface="Times" panose="02020603050405020304" pitchFamily="18" charset="0"/>
            </a:endParaRPr>
          </a:p>
          <a:p>
            <a:endParaRPr lang="en-CA" sz="12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computing process of discovering patterns in large data sets </a:t>
            </a:r>
          </a:p>
          <a:p>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involves methods at the intersection of machine learning, statistics, and database systems</a:t>
            </a:r>
            <a:r>
              <a:rPr lang="en-CA" sz="1400" baseline="30000" dirty="0">
                <a:latin typeface="Times" panose="02020603050405020304" pitchFamily="18" charset="0"/>
                <a:cs typeface="Times" panose="02020603050405020304" pitchFamily="18" charset="0"/>
              </a:rPr>
              <a:t>]</a:t>
            </a:r>
            <a:endParaRPr lang="en-CA" sz="1400" dirty="0">
              <a:latin typeface="Times" panose="02020603050405020304" pitchFamily="18" charset="0"/>
              <a:cs typeface="Times" panose="02020603050405020304" pitchFamily="18" charset="0"/>
            </a:endParaRPr>
          </a:p>
          <a:p>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an interdisciplinary subfield of computer science</a:t>
            </a:r>
            <a:endParaRPr lang="en-CA" sz="1400" baseline="300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overall goal s to extract information from a data set and transform it into an understandable structure for further use.</a:t>
            </a:r>
          </a:p>
          <a:p>
            <a:endParaRPr lang="en-CA" sz="1400" baseline="300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involves database and data management aspects, data pre processing, model and inference considerations, post-processing of discovered structures, visualization, and online updating</a:t>
            </a:r>
          </a:p>
          <a:p>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term is a misnomer because the goal is the extraction of patterns and knowledge from large amounts of data, not the extraction (</a:t>
            </a:r>
            <a:r>
              <a:rPr lang="en-CA" sz="1400" i="1" dirty="0">
                <a:latin typeface="Times" panose="02020603050405020304" pitchFamily="18" charset="0"/>
                <a:cs typeface="Times" panose="02020603050405020304" pitchFamily="18" charset="0"/>
              </a:rPr>
              <a:t>mining</a:t>
            </a:r>
            <a:r>
              <a:rPr lang="en-CA" sz="1400" dirty="0">
                <a:latin typeface="Times" panose="02020603050405020304" pitchFamily="18" charset="0"/>
                <a:cs typeface="Times" panose="02020603050405020304" pitchFamily="18" charset="0"/>
              </a:rPr>
              <a:t>) of data itself</a:t>
            </a:r>
          </a:p>
          <a:p>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is the analysis of large quantities of data to extract previously unknown, interesting patterns such as groups of data records (cluster analysis), unusual records (anomaly detection), and dependencies (association rule mining, sequential pattern mining). </a:t>
            </a:r>
          </a:p>
          <a:p>
            <a:endParaRPr lang="en-CA" sz="1400" dirty="0">
              <a:latin typeface="Times" panose="02020603050405020304" pitchFamily="18" charset="0"/>
              <a:cs typeface="Times" panose="02020603050405020304" pitchFamily="18" charset="0"/>
            </a:endParaRPr>
          </a:p>
          <a:p>
            <a:pPr algn="r"/>
            <a:r>
              <a:rPr lang="en-CA" sz="1200" dirty="0">
                <a:latin typeface="Times" panose="02020603050405020304" pitchFamily="18" charset="0"/>
                <a:cs typeface="Times" panose="02020603050405020304" pitchFamily="18" charset="0"/>
              </a:rPr>
              <a:t>- Source Wikipedia</a:t>
            </a:r>
          </a:p>
        </p:txBody>
      </p:sp>
    </p:spTree>
    <p:extLst>
      <p:ext uri="{BB962C8B-B14F-4D97-AF65-F5344CB8AC3E}">
        <p14:creationId xmlns:p14="http://schemas.microsoft.com/office/powerpoint/2010/main" val="361779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4 – New Topics Introduced</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3" name="Text Placeholder 3"/>
          <p:cNvSpPr>
            <a:spLocks noGrp="1"/>
          </p:cNvSpPr>
          <p:nvPr>
            <p:ph type="body" sz="quarter" idx="13"/>
          </p:nvPr>
        </p:nvSpPr>
        <p:spPr>
          <a:xfrm>
            <a:off x="395536" y="1268760"/>
            <a:ext cx="8568952" cy="4343400"/>
          </a:xfrm>
        </p:spPr>
        <p:txBody>
          <a:bodyPr/>
          <a:lstStyle/>
          <a:p>
            <a:pPr marL="0" indent="0">
              <a:buNone/>
            </a:pPr>
            <a:r>
              <a:rPr lang="en-CA" dirty="0">
                <a:latin typeface="Times New Roman" panose="02020603050405020304" pitchFamily="18" charset="0"/>
                <a:cs typeface="Times New Roman" panose="02020603050405020304" pitchFamily="18" charset="0"/>
              </a:rPr>
              <a:t>The following major topics are discussed this class.</a:t>
            </a:r>
          </a:p>
          <a:p>
            <a:pPr marL="0" indent="0">
              <a:buNone/>
            </a:pPr>
            <a:endParaRPr lang="en-CA"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Analytic models</a:t>
            </a:r>
          </a:p>
          <a:p>
            <a:r>
              <a:rPr lang="en-CA" sz="2000" dirty="0">
                <a:latin typeface="Times New Roman" panose="02020603050405020304" pitchFamily="18" charset="0"/>
                <a:cs typeface="Times New Roman" panose="02020603050405020304" pitchFamily="18" charset="0"/>
              </a:rPr>
              <a:t>Statistical modeling</a:t>
            </a:r>
          </a:p>
          <a:p>
            <a:r>
              <a:rPr lang="en-CA" sz="2000" dirty="0">
                <a:latin typeface="Times New Roman" panose="02020603050405020304" pitchFamily="18" charset="0"/>
                <a:cs typeface="Times New Roman" panose="02020603050405020304" pitchFamily="18" charset="0"/>
              </a:rPr>
              <a:t>Machine Learning</a:t>
            </a:r>
          </a:p>
          <a:p>
            <a:r>
              <a:rPr lang="en-CA" sz="2000" dirty="0">
                <a:latin typeface="Times New Roman" panose="02020603050405020304" pitchFamily="18" charset="0"/>
                <a:cs typeface="Times New Roman" panose="02020603050405020304" pitchFamily="18" charset="0"/>
              </a:rPr>
              <a:t>Data Mining</a:t>
            </a:r>
          </a:p>
          <a:p>
            <a:r>
              <a:rPr lang="en-CA" sz="2000" dirty="0">
                <a:latin typeface="Times New Roman" panose="02020603050405020304" pitchFamily="18" charset="0"/>
                <a:cs typeface="Times New Roman" panose="02020603050405020304" pitchFamily="18" charset="0"/>
              </a:rPr>
              <a:t>CRISP-DM</a:t>
            </a:r>
          </a:p>
          <a:p>
            <a:r>
              <a:rPr lang="en-CA" sz="2000" dirty="0">
                <a:latin typeface="Times New Roman" panose="02020603050405020304" pitchFamily="18" charset="0"/>
                <a:cs typeface="Times New Roman" panose="02020603050405020304" pitchFamily="18" charset="0"/>
              </a:rPr>
              <a:t>Iterative vs Waterfall Approaches</a:t>
            </a:r>
          </a:p>
          <a:p>
            <a:r>
              <a:rPr lang="en-CA" sz="2000" dirty="0">
                <a:latin typeface="Times New Roman" panose="02020603050405020304" pitchFamily="18" charset="0"/>
                <a:cs typeface="Times New Roman" panose="02020603050405020304" pitchFamily="18" charset="0"/>
              </a:rPr>
              <a:t>Analytic and Data Science Teams </a:t>
            </a:r>
          </a:p>
          <a:p>
            <a:pPr marL="0" indent="0">
              <a:buNone/>
            </a:pPr>
            <a:endParaRPr lang="en-CA" dirty="0">
              <a:latin typeface="Times New Roman" panose="02020603050405020304" pitchFamily="18" charset="0"/>
              <a:cs typeface="Times New Roman" panose="02020603050405020304" pitchFamily="18" charset="0"/>
            </a:endParaRPr>
          </a:p>
          <a:p>
            <a:pPr marL="0" indent="0">
              <a:buNone/>
            </a:pPr>
            <a:endParaRPr lang="en-CA" sz="2000" dirty="0"/>
          </a:p>
          <a:p>
            <a:pPr lvl="1"/>
            <a:endParaRPr lang="en-CA" sz="1800" dirty="0">
              <a:latin typeface="Times" panose="02020603050405020304" pitchFamily="18" charset="0"/>
              <a:cs typeface="Times" panose="02020603050405020304" pitchFamily="18" charset="0"/>
            </a:endParaRPr>
          </a:p>
          <a:p>
            <a:pPr marL="457200" lvl="1" indent="0">
              <a:buNone/>
            </a:pPr>
            <a:endParaRPr lang="en-CA" sz="1400" dirty="0">
              <a:latin typeface="Times" panose="02020603050405020304" pitchFamily="18" charset="0"/>
              <a:cs typeface="Times" panose="02020603050405020304" pitchFamily="18" charset="0"/>
            </a:endParaRPr>
          </a:p>
          <a:p>
            <a:pPr marL="0" indent="0">
              <a:buNone/>
            </a:pPr>
            <a:endParaRPr lang="en-CA" sz="2000" dirty="0"/>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893098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Model Development</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68762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3" name="Text Placeholder 3"/>
          <p:cNvSpPr>
            <a:spLocks noGrp="1"/>
          </p:cNvSpPr>
          <p:nvPr>
            <p:ph type="body" sz="quarter" idx="13"/>
          </p:nvPr>
        </p:nvSpPr>
        <p:spPr>
          <a:xfrm>
            <a:off x="611559" y="1268760"/>
            <a:ext cx="8151943" cy="4343400"/>
          </a:xfrm>
        </p:spPr>
        <p:txBody>
          <a:bodyPr/>
          <a:lstStyle/>
          <a:p>
            <a:pPr marL="0" indent="0">
              <a:buNone/>
            </a:pPr>
            <a:r>
              <a:rPr lang="en-US" dirty="0">
                <a:latin typeface="Times New Roman"/>
                <a:cs typeface="Times New Roman"/>
              </a:rPr>
              <a:t>Topics</a:t>
            </a:r>
          </a:p>
          <a:p>
            <a:pPr marL="0" indent="0">
              <a:buNone/>
            </a:pPr>
            <a:endParaRPr lang="en-US" sz="1800" dirty="0">
              <a:latin typeface="Times New Roman"/>
              <a:cs typeface="Times New Roman"/>
            </a:endParaRPr>
          </a:p>
          <a:p>
            <a:r>
              <a:rPr lang="en-US" sz="1800" dirty="0">
                <a:latin typeface="Times New Roman"/>
                <a:cs typeface="Times New Roman"/>
              </a:rPr>
              <a:t>Methodology</a:t>
            </a:r>
          </a:p>
          <a:p>
            <a:endParaRPr lang="en-US" sz="1800" dirty="0">
              <a:latin typeface="Times New Roman"/>
              <a:cs typeface="Times New Roman"/>
            </a:endParaRPr>
          </a:p>
          <a:p>
            <a:r>
              <a:rPr lang="en-US" sz="1800" dirty="0">
                <a:latin typeface="Times New Roman"/>
                <a:cs typeface="Times New Roman"/>
              </a:rPr>
              <a:t>Approaches</a:t>
            </a:r>
          </a:p>
          <a:p>
            <a:endParaRPr lang="en-US" sz="1800" dirty="0">
              <a:latin typeface="Times New Roman"/>
              <a:cs typeface="Times New Roman"/>
            </a:endParaRPr>
          </a:p>
          <a:p>
            <a:r>
              <a:rPr lang="en-US" sz="1800" dirty="0">
                <a:latin typeface="Times New Roman"/>
                <a:cs typeface="Times New Roman"/>
              </a:rPr>
              <a:t>Delivery Models</a:t>
            </a:r>
          </a:p>
          <a:p>
            <a:endParaRPr lang="en-US" sz="1800" dirty="0">
              <a:latin typeface="Times New Roman"/>
              <a:cs typeface="Times New Roman"/>
            </a:endParaRPr>
          </a:p>
          <a:p>
            <a:r>
              <a:rPr lang="en-US" sz="1800" dirty="0">
                <a:latin typeface="Times New Roman"/>
                <a:cs typeface="Times New Roman"/>
              </a:rPr>
              <a:t>Teams</a:t>
            </a:r>
          </a:p>
          <a:p>
            <a:pPr marL="0" indent="0">
              <a:buNone/>
            </a:pPr>
            <a:endParaRPr lang="en-US" sz="1800" dirty="0">
              <a:latin typeface="Times New Roman"/>
              <a:cs typeface="Times New Roman"/>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70249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1988052" y="1628800"/>
            <a:ext cx="1512168" cy="914400"/>
          </a:xfrm>
          <a:prstGeom prst="rect">
            <a:avLst/>
          </a:prstGeom>
          <a:solidFill>
            <a:srgbClr val="00091A"/>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solidFill>
                  <a:schemeClr val="bg1">
                    <a:lumMod val="95000"/>
                  </a:schemeClr>
                </a:solidFill>
              </a:rPr>
              <a:t>Business Understanding</a:t>
            </a:r>
          </a:p>
        </p:txBody>
      </p:sp>
      <p:sp>
        <p:nvSpPr>
          <p:cNvPr id="40" name="Rectangle 39"/>
          <p:cNvSpPr/>
          <p:nvPr/>
        </p:nvSpPr>
        <p:spPr>
          <a:xfrm>
            <a:off x="4670242" y="1628800"/>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Data Understanding</a:t>
            </a:r>
          </a:p>
        </p:txBody>
      </p:sp>
      <p:sp>
        <p:nvSpPr>
          <p:cNvPr id="41" name="Rectangle 40"/>
          <p:cNvSpPr/>
          <p:nvPr/>
        </p:nvSpPr>
        <p:spPr>
          <a:xfrm>
            <a:off x="4670242" y="3284984"/>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Data Preparation</a:t>
            </a:r>
          </a:p>
        </p:txBody>
      </p:sp>
      <p:sp>
        <p:nvSpPr>
          <p:cNvPr id="42" name="Rectangle 41"/>
          <p:cNvSpPr/>
          <p:nvPr/>
        </p:nvSpPr>
        <p:spPr>
          <a:xfrm>
            <a:off x="4670242" y="4861796"/>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Modeling</a:t>
            </a:r>
          </a:p>
        </p:txBody>
      </p:sp>
      <p:sp>
        <p:nvSpPr>
          <p:cNvPr id="44" name="Rectangle 43"/>
          <p:cNvSpPr/>
          <p:nvPr/>
        </p:nvSpPr>
        <p:spPr>
          <a:xfrm>
            <a:off x="1988052" y="4861796"/>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Evaluation</a:t>
            </a:r>
          </a:p>
        </p:txBody>
      </p:sp>
      <p:sp>
        <p:nvSpPr>
          <p:cNvPr id="45" name="Rectangle 44"/>
          <p:cNvSpPr/>
          <p:nvPr/>
        </p:nvSpPr>
        <p:spPr>
          <a:xfrm>
            <a:off x="1988052" y="3284984"/>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Deployment</a:t>
            </a:r>
          </a:p>
        </p:txBody>
      </p:sp>
      <p:cxnSp>
        <p:nvCxnSpPr>
          <p:cNvPr id="46" name="Straight Arrow Connector 45"/>
          <p:cNvCxnSpPr/>
          <p:nvPr/>
        </p:nvCxnSpPr>
        <p:spPr>
          <a:xfrm>
            <a:off x="3943000" y="1916832"/>
            <a:ext cx="360040"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580112" y="2720184"/>
            <a:ext cx="0" cy="366947"/>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580112" y="4365104"/>
            <a:ext cx="0" cy="366947"/>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955906" y="5445224"/>
            <a:ext cx="360040" cy="0"/>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144000" y="2717836"/>
            <a:ext cx="0" cy="366947"/>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3144000" y="4362756"/>
            <a:ext cx="0" cy="366947"/>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943000" y="2181776"/>
            <a:ext cx="360040" cy="0"/>
          </a:xfrm>
          <a:prstGeom prst="straightConnector1">
            <a:avLst/>
          </a:prstGeom>
          <a:ln w="28575">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220072" y="4365104"/>
            <a:ext cx="0" cy="366947"/>
          </a:xfrm>
          <a:prstGeom prst="straightConnector1">
            <a:avLst/>
          </a:prstGeom>
          <a:ln w="28575">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3984042" y="5013176"/>
            <a:ext cx="360040" cy="0"/>
          </a:xfrm>
          <a:prstGeom prst="straightConnector1">
            <a:avLst/>
          </a:prstGeom>
          <a:ln w="28575">
            <a:solidFill>
              <a:schemeClr val="tx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217724" y="2674596"/>
            <a:ext cx="0" cy="366947"/>
          </a:xfrm>
          <a:prstGeom prst="straightConnector1">
            <a:avLst/>
          </a:prstGeom>
          <a:ln w="28575">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144000" y="1340768"/>
            <a:ext cx="1932056" cy="0"/>
          </a:xfrm>
          <a:prstGeom prst="straightConnector1">
            <a:avLst/>
          </a:prstGeom>
          <a:ln w="28575">
            <a:solidFill>
              <a:srgbClr val="00091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132194" y="6093296"/>
            <a:ext cx="1932056" cy="0"/>
          </a:xfrm>
          <a:prstGeom prst="straightConnector1">
            <a:avLst/>
          </a:prstGeom>
          <a:ln w="28575">
            <a:solidFill>
              <a:srgbClr val="00091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660232" y="2674596"/>
            <a:ext cx="0" cy="1828071"/>
          </a:xfrm>
          <a:prstGeom prst="straightConnector1">
            <a:avLst/>
          </a:prstGeom>
          <a:ln w="28575">
            <a:solidFill>
              <a:srgbClr val="00091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411255" y="2674595"/>
            <a:ext cx="0" cy="1828071"/>
          </a:xfrm>
          <a:prstGeom prst="straightConnector1">
            <a:avLst/>
          </a:prstGeom>
          <a:ln w="28575">
            <a:solidFill>
              <a:srgbClr val="00091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096160" y="1583545"/>
            <a:ext cx="1564852" cy="707886"/>
          </a:xfrm>
          <a:prstGeom prst="rect">
            <a:avLst/>
          </a:prstGeom>
          <a:noFill/>
        </p:spPr>
        <p:txBody>
          <a:bodyPr wrap="none" rtlCol="0">
            <a:spAutoFit/>
          </a:bodyPr>
          <a:lstStyle/>
          <a:p>
            <a:pPr algn="ctr"/>
            <a:r>
              <a:rPr lang="en-CA" sz="2000" dirty="0">
                <a:latin typeface="Times" panose="02020603050405020304" pitchFamily="18" charset="0"/>
                <a:cs typeface="Times" panose="02020603050405020304" pitchFamily="18" charset="0"/>
              </a:rPr>
              <a:t>Methodology</a:t>
            </a:r>
            <a:endParaRPr lang="en-CA" dirty="0">
              <a:latin typeface="Times" panose="02020603050405020304" pitchFamily="18" charset="0"/>
              <a:cs typeface="Times" panose="02020603050405020304" pitchFamily="18" charset="0"/>
            </a:endParaRPr>
          </a:p>
          <a:p>
            <a:pPr algn="ctr"/>
            <a:r>
              <a:rPr lang="en-CA" sz="2000" dirty="0">
                <a:latin typeface="Times" panose="02020603050405020304" pitchFamily="18" charset="0"/>
                <a:cs typeface="Times" panose="02020603050405020304" pitchFamily="18" charset="0"/>
              </a:rPr>
              <a:t>CRISP-DM</a:t>
            </a:r>
          </a:p>
        </p:txBody>
      </p:sp>
    </p:spTree>
    <p:extLst>
      <p:ext uri="{BB962C8B-B14F-4D97-AF65-F5344CB8AC3E}">
        <p14:creationId xmlns:p14="http://schemas.microsoft.com/office/powerpoint/2010/main" val="1187396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TextBox 71"/>
          <p:cNvSpPr txBox="1"/>
          <p:nvPr/>
        </p:nvSpPr>
        <p:spPr>
          <a:xfrm>
            <a:off x="6344019" y="1485069"/>
            <a:ext cx="1654620" cy="830997"/>
          </a:xfrm>
          <a:prstGeom prst="rect">
            <a:avLst/>
          </a:prstGeom>
          <a:noFill/>
        </p:spPr>
        <p:txBody>
          <a:bodyPr wrap="none" rtlCol="0">
            <a:spAutoFit/>
          </a:bodyPr>
          <a:lstStyle/>
          <a:p>
            <a:pPr algn="ctr"/>
            <a:r>
              <a:rPr lang="en-CA" sz="2400" dirty="0">
                <a:latin typeface="Times" panose="02020603050405020304" pitchFamily="18" charset="0"/>
                <a:cs typeface="Times" panose="02020603050405020304" pitchFamily="18" charset="0"/>
              </a:rPr>
              <a:t>Approaches</a:t>
            </a:r>
          </a:p>
          <a:p>
            <a:pPr algn="ctr"/>
            <a:r>
              <a:rPr lang="en-CA" sz="2400" dirty="0">
                <a:latin typeface="Times" panose="02020603050405020304" pitchFamily="18" charset="0"/>
                <a:cs typeface="Times" panose="02020603050405020304" pitchFamily="18" charset="0"/>
              </a:rPr>
              <a:t>Waterfall</a:t>
            </a:r>
          </a:p>
        </p:txBody>
      </p:sp>
      <p:grpSp>
        <p:nvGrpSpPr>
          <p:cNvPr id="50" name="Group 49"/>
          <p:cNvGrpSpPr/>
          <p:nvPr/>
        </p:nvGrpSpPr>
        <p:grpSpPr>
          <a:xfrm>
            <a:off x="682489" y="1027869"/>
            <a:ext cx="6551905" cy="5233279"/>
            <a:chOff x="682489" y="1126345"/>
            <a:chExt cx="6551905" cy="5233279"/>
          </a:xfrm>
        </p:grpSpPr>
        <p:sp>
          <p:nvSpPr>
            <p:cNvPr id="38" name="Rectangle 37"/>
            <p:cNvSpPr/>
            <p:nvPr/>
          </p:nvSpPr>
          <p:spPr>
            <a:xfrm>
              <a:off x="682489" y="1126345"/>
              <a:ext cx="1512168" cy="914400"/>
            </a:xfrm>
            <a:prstGeom prst="rect">
              <a:avLst/>
            </a:prstGeom>
            <a:solidFill>
              <a:srgbClr val="00091A"/>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bg1">
                      <a:lumMod val="95000"/>
                    </a:schemeClr>
                  </a:solidFill>
                </a:rPr>
                <a:t>Initiate</a:t>
              </a:r>
              <a:endParaRPr lang="en-CA" sz="1400" dirty="0">
                <a:ln>
                  <a:noFill/>
                </a:ln>
                <a:solidFill>
                  <a:schemeClr val="bg1">
                    <a:lumMod val="95000"/>
                  </a:schemeClr>
                </a:solidFill>
              </a:endParaRPr>
            </a:p>
          </p:txBody>
        </p:sp>
        <p:sp>
          <p:nvSpPr>
            <p:cNvPr id="40" name="Rectangle 39"/>
            <p:cNvSpPr/>
            <p:nvPr/>
          </p:nvSpPr>
          <p:spPr>
            <a:xfrm>
              <a:off x="1923419" y="2134022"/>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Analyse</a:t>
              </a:r>
            </a:p>
          </p:txBody>
        </p:sp>
        <p:sp>
          <p:nvSpPr>
            <p:cNvPr id="41" name="Rectangle 40"/>
            <p:cNvSpPr/>
            <p:nvPr/>
          </p:nvSpPr>
          <p:spPr>
            <a:xfrm>
              <a:off x="3095836" y="3239086"/>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Design</a:t>
              </a:r>
            </a:p>
          </p:txBody>
        </p:sp>
        <p:sp>
          <p:nvSpPr>
            <p:cNvPr id="42" name="Rectangle 41"/>
            <p:cNvSpPr/>
            <p:nvPr/>
          </p:nvSpPr>
          <p:spPr>
            <a:xfrm>
              <a:off x="4210058" y="4337581"/>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Build</a:t>
              </a:r>
            </a:p>
          </p:txBody>
        </p:sp>
        <p:sp>
          <p:nvSpPr>
            <p:cNvPr id="45" name="Rectangle 44"/>
            <p:cNvSpPr/>
            <p:nvPr/>
          </p:nvSpPr>
          <p:spPr>
            <a:xfrm>
              <a:off x="5722226" y="5445224"/>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Deployment</a:t>
              </a:r>
            </a:p>
          </p:txBody>
        </p:sp>
        <p:grpSp>
          <p:nvGrpSpPr>
            <p:cNvPr id="48" name="Group 47"/>
            <p:cNvGrpSpPr/>
            <p:nvPr/>
          </p:nvGrpSpPr>
          <p:grpSpPr>
            <a:xfrm>
              <a:off x="2339752" y="1484784"/>
              <a:ext cx="432048" cy="288032"/>
              <a:chOff x="2339752" y="1484784"/>
              <a:chExt cx="432048" cy="288032"/>
            </a:xfrm>
          </p:grpSpPr>
          <p:cxnSp>
            <p:nvCxnSpPr>
              <p:cNvPr id="37" name="Straight Arrow Connector 36"/>
              <p:cNvCxnSpPr/>
              <p:nvPr/>
            </p:nvCxnSpPr>
            <p:spPr>
              <a:xfrm>
                <a:off x="2339752" y="1484784"/>
                <a:ext cx="432048"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771800" y="1484784"/>
                <a:ext cx="0" cy="288032"/>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3635896" y="2472348"/>
              <a:ext cx="432048" cy="288032"/>
              <a:chOff x="2339752" y="1484784"/>
              <a:chExt cx="432048" cy="288032"/>
            </a:xfrm>
          </p:grpSpPr>
          <p:cxnSp>
            <p:nvCxnSpPr>
              <p:cNvPr id="63" name="Straight Arrow Connector 62"/>
              <p:cNvCxnSpPr/>
              <p:nvPr/>
            </p:nvCxnSpPr>
            <p:spPr>
              <a:xfrm>
                <a:off x="2339752" y="1484784"/>
                <a:ext cx="432048"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2771800" y="1484784"/>
                <a:ext cx="0" cy="288032"/>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4860032" y="3552270"/>
              <a:ext cx="432048" cy="288032"/>
              <a:chOff x="2339752" y="1484784"/>
              <a:chExt cx="432048" cy="288032"/>
            </a:xfrm>
          </p:grpSpPr>
          <p:cxnSp>
            <p:nvCxnSpPr>
              <p:cNvPr id="69" name="Straight Arrow Connector 68"/>
              <p:cNvCxnSpPr/>
              <p:nvPr/>
            </p:nvCxnSpPr>
            <p:spPr>
              <a:xfrm>
                <a:off x="2339752" y="1484784"/>
                <a:ext cx="432048"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771800" y="1484784"/>
                <a:ext cx="0" cy="288032"/>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975648" y="4650765"/>
              <a:ext cx="432048" cy="288032"/>
              <a:chOff x="2339752" y="1484784"/>
              <a:chExt cx="432048" cy="288032"/>
            </a:xfrm>
          </p:grpSpPr>
          <p:cxnSp>
            <p:nvCxnSpPr>
              <p:cNvPr id="74" name="Straight Arrow Connector 73"/>
              <p:cNvCxnSpPr/>
              <p:nvPr/>
            </p:nvCxnSpPr>
            <p:spPr>
              <a:xfrm>
                <a:off x="2339752" y="1484784"/>
                <a:ext cx="432048"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2771800" y="1484784"/>
                <a:ext cx="0" cy="288032"/>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sp>
        <p:nvSpPr>
          <p:cNvPr id="57" name="TextBox 56"/>
          <p:cNvSpPr txBox="1"/>
          <p:nvPr/>
        </p:nvSpPr>
        <p:spPr>
          <a:xfrm>
            <a:off x="2907544" y="1363509"/>
            <a:ext cx="623889"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Scope</a:t>
            </a:r>
          </a:p>
        </p:txBody>
      </p:sp>
      <p:sp>
        <p:nvSpPr>
          <p:cNvPr id="79" name="TextBox 78"/>
          <p:cNvSpPr txBox="1"/>
          <p:nvPr/>
        </p:nvSpPr>
        <p:spPr>
          <a:xfrm>
            <a:off x="4238636" y="2363999"/>
            <a:ext cx="1183337"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Requirements</a:t>
            </a:r>
          </a:p>
        </p:txBody>
      </p:sp>
      <p:sp>
        <p:nvSpPr>
          <p:cNvPr id="80" name="TextBox 79"/>
          <p:cNvSpPr txBox="1"/>
          <p:nvPr/>
        </p:nvSpPr>
        <p:spPr>
          <a:xfrm>
            <a:off x="5421973" y="3416551"/>
            <a:ext cx="1202573"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Specifications</a:t>
            </a:r>
          </a:p>
        </p:txBody>
      </p:sp>
      <p:sp>
        <p:nvSpPr>
          <p:cNvPr id="81" name="TextBox 80"/>
          <p:cNvSpPr txBox="1"/>
          <p:nvPr/>
        </p:nvSpPr>
        <p:spPr>
          <a:xfrm>
            <a:off x="6624546" y="4542416"/>
            <a:ext cx="1093569"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Components</a:t>
            </a:r>
          </a:p>
        </p:txBody>
      </p:sp>
      <p:sp>
        <p:nvSpPr>
          <p:cNvPr id="82" name="TextBox 81"/>
          <p:cNvSpPr txBox="1"/>
          <p:nvPr/>
        </p:nvSpPr>
        <p:spPr>
          <a:xfrm>
            <a:off x="7482484" y="5346747"/>
            <a:ext cx="792205"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Solution</a:t>
            </a:r>
          </a:p>
        </p:txBody>
      </p:sp>
    </p:spTree>
    <p:extLst>
      <p:ext uri="{BB962C8B-B14F-4D97-AF65-F5344CB8AC3E}">
        <p14:creationId xmlns:p14="http://schemas.microsoft.com/office/powerpoint/2010/main" val="18748795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TextBox 71"/>
          <p:cNvSpPr txBox="1"/>
          <p:nvPr/>
        </p:nvSpPr>
        <p:spPr>
          <a:xfrm>
            <a:off x="6344019" y="1485069"/>
            <a:ext cx="1654620" cy="830997"/>
          </a:xfrm>
          <a:prstGeom prst="rect">
            <a:avLst/>
          </a:prstGeom>
          <a:noFill/>
        </p:spPr>
        <p:txBody>
          <a:bodyPr wrap="none" rtlCol="0">
            <a:spAutoFit/>
          </a:bodyPr>
          <a:lstStyle/>
          <a:p>
            <a:pPr algn="ctr"/>
            <a:r>
              <a:rPr lang="en-CA" sz="2400" dirty="0">
                <a:latin typeface="Times" panose="02020603050405020304" pitchFamily="18" charset="0"/>
                <a:cs typeface="Times" panose="02020603050405020304" pitchFamily="18" charset="0"/>
              </a:rPr>
              <a:t>Approaches</a:t>
            </a:r>
          </a:p>
          <a:p>
            <a:pPr algn="ctr"/>
            <a:r>
              <a:rPr lang="en-CA" sz="2400" dirty="0">
                <a:latin typeface="Times" panose="02020603050405020304" pitchFamily="18" charset="0"/>
                <a:cs typeface="Times" panose="02020603050405020304" pitchFamily="18" charset="0"/>
              </a:rPr>
              <a:t>Iterative</a:t>
            </a:r>
          </a:p>
        </p:txBody>
      </p:sp>
      <p:sp>
        <p:nvSpPr>
          <p:cNvPr id="38" name="Rectangle 37"/>
          <p:cNvSpPr/>
          <p:nvPr/>
        </p:nvSpPr>
        <p:spPr>
          <a:xfrm>
            <a:off x="323528" y="1023119"/>
            <a:ext cx="1512168" cy="914400"/>
          </a:xfrm>
          <a:prstGeom prst="rect">
            <a:avLst/>
          </a:prstGeom>
          <a:solidFill>
            <a:srgbClr val="00091A"/>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bg1">
                    <a:lumMod val="95000"/>
                  </a:schemeClr>
                </a:solidFill>
              </a:rPr>
              <a:t>Initiate</a:t>
            </a:r>
            <a:endParaRPr lang="en-CA" sz="1400" dirty="0">
              <a:ln>
                <a:noFill/>
              </a:ln>
              <a:solidFill>
                <a:schemeClr val="bg1">
                  <a:lumMod val="95000"/>
                </a:schemeClr>
              </a:solidFill>
            </a:endParaRPr>
          </a:p>
        </p:txBody>
      </p:sp>
      <p:sp>
        <p:nvSpPr>
          <p:cNvPr id="40" name="Rectangle 39"/>
          <p:cNvSpPr/>
          <p:nvPr/>
        </p:nvSpPr>
        <p:spPr>
          <a:xfrm>
            <a:off x="1549834" y="2060687"/>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Plan &amp;</a:t>
            </a:r>
          </a:p>
          <a:p>
            <a:pPr algn="ctr"/>
            <a:r>
              <a:rPr lang="en-CA" sz="1400" dirty="0">
                <a:ln>
                  <a:noFill/>
                </a:ln>
              </a:rPr>
              <a:t>Analyse</a:t>
            </a:r>
          </a:p>
        </p:txBody>
      </p:sp>
      <p:sp>
        <p:nvSpPr>
          <p:cNvPr id="41" name="Rectangle 40"/>
          <p:cNvSpPr/>
          <p:nvPr/>
        </p:nvSpPr>
        <p:spPr>
          <a:xfrm>
            <a:off x="3452994" y="3267128"/>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Analyse &amp; Design</a:t>
            </a:r>
          </a:p>
        </p:txBody>
      </p:sp>
      <p:sp>
        <p:nvSpPr>
          <p:cNvPr id="42" name="Rectangle 41"/>
          <p:cNvSpPr/>
          <p:nvPr/>
        </p:nvSpPr>
        <p:spPr>
          <a:xfrm>
            <a:off x="5443760" y="3282765"/>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Build</a:t>
            </a:r>
          </a:p>
        </p:txBody>
      </p:sp>
      <p:sp>
        <p:nvSpPr>
          <p:cNvPr id="45" name="Rectangle 44"/>
          <p:cNvSpPr/>
          <p:nvPr/>
        </p:nvSpPr>
        <p:spPr>
          <a:xfrm>
            <a:off x="6946038" y="4421219"/>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Deployment</a:t>
            </a:r>
          </a:p>
        </p:txBody>
      </p:sp>
      <p:sp>
        <p:nvSpPr>
          <p:cNvPr id="57" name="TextBox 56"/>
          <p:cNvSpPr txBox="1"/>
          <p:nvPr/>
        </p:nvSpPr>
        <p:spPr>
          <a:xfrm>
            <a:off x="2438113" y="1326430"/>
            <a:ext cx="623889"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Scope</a:t>
            </a:r>
          </a:p>
        </p:txBody>
      </p:sp>
      <p:sp>
        <p:nvSpPr>
          <p:cNvPr id="79" name="TextBox 78"/>
          <p:cNvSpPr txBox="1"/>
          <p:nvPr/>
        </p:nvSpPr>
        <p:spPr>
          <a:xfrm>
            <a:off x="3191448" y="1900567"/>
            <a:ext cx="1840568"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Architecture</a:t>
            </a:r>
          </a:p>
          <a:p>
            <a:r>
              <a:rPr lang="en-CA" sz="1400" dirty="0">
                <a:latin typeface="Times" panose="02020603050405020304" pitchFamily="18" charset="0"/>
                <a:cs typeface="Times" panose="02020603050405020304" pitchFamily="18" charset="0"/>
              </a:rPr>
              <a:t>&amp; Initial Requirements</a:t>
            </a:r>
          </a:p>
        </p:txBody>
      </p:sp>
      <p:sp>
        <p:nvSpPr>
          <p:cNvPr id="80" name="TextBox 79"/>
          <p:cNvSpPr txBox="1"/>
          <p:nvPr/>
        </p:nvSpPr>
        <p:spPr>
          <a:xfrm>
            <a:off x="7052053" y="2842224"/>
            <a:ext cx="109677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Functioning </a:t>
            </a:r>
          </a:p>
          <a:p>
            <a:r>
              <a:rPr lang="en-CA" sz="1400" dirty="0">
                <a:latin typeface="Times" panose="02020603050405020304" pitchFamily="18" charset="0"/>
                <a:cs typeface="Times" panose="02020603050405020304" pitchFamily="18" charset="0"/>
              </a:rPr>
              <a:t>Components</a:t>
            </a:r>
          </a:p>
        </p:txBody>
      </p:sp>
      <p:sp>
        <p:nvSpPr>
          <p:cNvPr id="82" name="TextBox 81"/>
          <p:cNvSpPr txBox="1"/>
          <p:nvPr/>
        </p:nvSpPr>
        <p:spPr>
          <a:xfrm>
            <a:off x="7752725" y="5723383"/>
            <a:ext cx="792205"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Solution</a:t>
            </a:r>
          </a:p>
        </p:txBody>
      </p:sp>
      <p:grpSp>
        <p:nvGrpSpPr>
          <p:cNvPr id="92" name="Group 91"/>
          <p:cNvGrpSpPr/>
          <p:nvPr/>
        </p:nvGrpSpPr>
        <p:grpSpPr>
          <a:xfrm>
            <a:off x="4360595" y="4361477"/>
            <a:ext cx="1687631" cy="657700"/>
            <a:chOff x="4177711" y="4361477"/>
            <a:chExt cx="1687631" cy="657700"/>
          </a:xfrm>
        </p:grpSpPr>
        <p:cxnSp>
          <p:nvCxnSpPr>
            <p:cNvPr id="39" name="Straight Connector 38"/>
            <p:cNvCxnSpPr/>
            <p:nvPr/>
          </p:nvCxnSpPr>
          <p:spPr>
            <a:xfrm>
              <a:off x="5865341" y="4365104"/>
              <a:ext cx="0" cy="654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4209078" y="5019176"/>
              <a:ext cx="165626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177711" y="4361477"/>
              <a:ext cx="0" cy="654069"/>
            </a:xfrm>
            <a:prstGeom prst="line">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4" name="Straight Connector 53"/>
          <p:cNvCxnSpPr/>
          <p:nvPr/>
        </p:nvCxnSpPr>
        <p:spPr>
          <a:xfrm flipV="1">
            <a:off x="7452320" y="4688511"/>
            <a:ext cx="0" cy="176773"/>
          </a:xfrm>
          <a:prstGeom prst="line">
            <a:avLst/>
          </a:prstGeom>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2266945" y="3103834"/>
            <a:ext cx="5435177" cy="3022203"/>
            <a:chOff x="2266945" y="3103834"/>
            <a:chExt cx="5435177" cy="3230638"/>
          </a:xfrm>
        </p:grpSpPr>
        <p:cxnSp>
          <p:nvCxnSpPr>
            <p:cNvPr id="76" name="Straight Connector 75"/>
            <p:cNvCxnSpPr/>
            <p:nvPr/>
          </p:nvCxnSpPr>
          <p:spPr>
            <a:xfrm>
              <a:off x="7702121" y="5645115"/>
              <a:ext cx="0" cy="654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294834" y="6299184"/>
              <a:ext cx="5407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2266945" y="3103834"/>
              <a:ext cx="2" cy="32306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94" name="Straight Arrow Connector 93"/>
          <p:cNvCxnSpPr/>
          <p:nvPr/>
        </p:nvCxnSpPr>
        <p:spPr>
          <a:xfrm>
            <a:off x="5009315" y="3584277"/>
            <a:ext cx="4063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3191448" y="2517887"/>
            <a:ext cx="1017630" cy="585947"/>
            <a:chOff x="3191448" y="2517887"/>
            <a:chExt cx="1017630" cy="585947"/>
          </a:xfrm>
        </p:grpSpPr>
        <p:cxnSp>
          <p:nvCxnSpPr>
            <p:cNvPr id="97" name="Straight Arrow Connector 96"/>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7140911" y="3611218"/>
            <a:ext cx="743458" cy="585947"/>
            <a:chOff x="3191448" y="2517887"/>
            <a:chExt cx="1017630" cy="585947"/>
          </a:xfrm>
        </p:grpSpPr>
        <p:cxnSp>
          <p:nvCxnSpPr>
            <p:cNvPr id="105" name="Straight Arrow Connector 104"/>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7" name="TextBox 106"/>
          <p:cNvSpPr txBox="1"/>
          <p:nvPr/>
        </p:nvSpPr>
        <p:spPr>
          <a:xfrm>
            <a:off x="4391962" y="2580614"/>
            <a:ext cx="188705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Refined Requirements  </a:t>
            </a:r>
          </a:p>
          <a:p>
            <a:r>
              <a:rPr lang="en-CA" sz="1400" dirty="0">
                <a:latin typeface="Times" panose="02020603050405020304" pitchFamily="18" charset="0"/>
                <a:cs typeface="Times" panose="02020603050405020304" pitchFamily="18" charset="0"/>
              </a:rPr>
              <a:t>&amp; Specification</a:t>
            </a:r>
          </a:p>
        </p:txBody>
      </p:sp>
      <p:grpSp>
        <p:nvGrpSpPr>
          <p:cNvPr id="108" name="Group 107"/>
          <p:cNvGrpSpPr/>
          <p:nvPr/>
        </p:nvGrpSpPr>
        <p:grpSpPr>
          <a:xfrm>
            <a:off x="1859076" y="1192095"/>
            <a:ext cx="446842" cy="585947"/>
            <a:chOff x="3191448" y="2517887"/>
            <a:chExt cx="1017630" cy="585947"/>
          </a:xfrm>
        </p:grpSpPr>
        <p:cxnSp>
          <p:nvCxnSpPr>
            <p:cNvPr id="109" name="Straight Arrow Connector 108"/>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0746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TextBox 71"/>
          <p:cNvSpPr txBox="1"/>
          <p:nvPr/>
        </p:nvSpPr>
        <p:spPr>
          <a:xfrm>
            <a:off x="5797399" y="1485069"/>
            <a:ext cx="2747868" cy="830997"/>
          </a:xfrm>
          <a:prstGeom prst="rect">
            <a:avLst/>
          </a:prstGeom>
          <a:noFill/>
        </p:spPr>
        <p:txBody>
          <a:bodyPr wrap="none" rtlCol="0">
            <a:spAutoFit/>
          </a:bodyPr>
          <a:lstStyle/>
          <a:p>
            <a:pPr algn="ctr"/>
            <a:r>
              <a:rPr lang="en-CA" sz="2400" dirty="0">
                <a:latin typeface="Times" panose="02020603050405020304" pitchFamily="18" charset="0"/>
                <a:cs typeface="Times" panose="02020603050405020304" pitchFamily="18" charset="0"/>
              </a:rPr>
              <a:t>Delivery Models</a:t>
            </a:r>
          </a:p>
          <a:p>
            <a:pPr algn="ctr"/>
            <a:r>
              <a:rPr lang="en-CA" sz="2400" dirty="0">
                <a:latin typeface="Times" panose="02020603050405020304" pitchFamily="18" charset="0"/>
                <a:cs typeface="Times" panose="02020603050405020304" pitchFamily="18" charset="0"/>
              </a:rPr>
              <a:t>Programs &amp; Projects</a:t>
            </a:r>
          </a:p>
        </p:txBody>
      </p:sp>
      <p:sp>
        <p:nvSpPr>
          <p:cNvPr id="38" name="Rectangle 37"/>
          <p:cNvSpPr/>
          <p:nvPr/>
        </p:nvSpPr>
        <p:spPr>
          <a:xfrm>
            <a:off x="323528" y="1023119"/>
            <a:ext cx="1512168" cy="914400"/>
          </a:xfrm>
          <a:prstGeom prst="rect">
            <a:avLst/>
          </a:prstGeom>
          <a:solidFill>
            <a:srgbClr val="00091A"/>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bg1">
                    <a:lumMod val="95000"/>
                  </a:schemeClr>
                </a:solidFill>
              </a:rPr>
              <a:t>Initiate</a:t>
            </a:r>
            <a:endParaRPr lang="en-CA" sz="1400" dirty="0">
              <a:ln>
                <a:noFill/>
              </a:ln>
              <a:solidFill>
                <a:schemeClr val="bg1">
                  <a:lumMod val="95000"/>
                </a:schemeClr>
              </a:solidFill>
            </a:endParaRPr>
          </a:p>
        </p:txBody>
      </p:sp>
      <p:sp>
        <p:nvSpPr>
          <p:cNvPr id="40" name="Rectangle 39"/>
          <p:cNvSpPr/>
          <p:nvPr/>
        </p:nvSpPr>
        <p:spPr>
          <a:xfrm>
            <a:off x="1549834" y="2060687"/>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Plan &amp;</a:t>
            </a:r>
          </a:p>
          <a:p>
            <a:pPr algn="ctr"/>
            <a:r>
              <a:rPr lang="en-CA" sz="1400" dirty="0">
                <a:ln>
                  <a:noFill/>
                </a:ln>
              </a:rPr>
              <a:t>Analyse</a:t>
            </a:r>
          </a:p>
        </p:txBody>
      </p:sp>
      <p:sp>
        <p:nvSpPr>
          <p:cNvPr id="41" name="Rectangle 40"/>
          <p:cNvSpPr/>
          <p:nvPr/>
        </p:nvSpPr>
        <p:spPr>
          <a:xfrm>
            <a:off x="3452994" y="3267128"/>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Analyse &amp; Design</a:t>
            </a:r>
          </a:p>
        </p:txBody>
      </p:sp>
      <p:sp>
        <p:nvSpPr>
          <p:cNvPr id="42" name="Rectangle 41"/>
          <p:cNvSpPr/>
          <p:nvPr/>
        </p:nvSpPr>
        <p:spPr>
          <a:xfrm>
            <a:off x="5443760" y="3282765"/>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Build</a:t>
            </a:r>
          </a:p>
        </p:txBody>
      </p:sp>
      <p:sp>
        <p:nvSpPr>
          <p:cNvPr id="45" name="Rectangle 44"/>
          <p:cNvSpPr/>
          <p:nvPr/>
        </p:nvSpPr>
        <p:spPr>
          <a:xfrm>
            <a:off x="6946038" y="4421219"/>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Deployment</a:t>
            </a:r>
          </a:p>
        </p:txBody>
      </p:sp>
      <p:sp>
        <p:nvSpPr>
          <p:cNvPr id="57" name="TextBox 56"/>
          <p:cNvSpPr txBox="1"/>
          <p:nvPr/>
        </p:nvSpPr>
        <p:spPr>
          <a:xfrm>
            <a:off x="2438113" y="1326430"/>
            <a:ext cx="623889"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Scope</a:t>
            </a:r>
          </a:p>
        </p:txBody>
      </p:sp>
      <p:sp>
        <p:nvSpPr>
          <p:cNvPr id="79" name="TextBox 78"/>
          <p:cNvSpPr txBox="1"/>
          <p:nvPr/>
        </p:nvSpPr>
        <p:spPr>
          <a:xfrm>
            <a:off x="3191448" y="1900567"/>
            <a:ext cx="1840568"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Architecture</a:t>
            </a:r>
          </a:p>
          <a:p>
            <a:r>
              <a:rPr lang="en-CA" sz="1400" dirty="0">
                <a:latin typeface="Times" panose="02020603050405020304" pitchFamily="18" charset="0"/>
                <a:cs typeface="Times" panose="02020603050405020304" pitchFamily="18" charset="0"/>
              </a:rPr>
              <a:t>&amp; Initial Requirements</a:t>
            </a:r>
          </a:p>
        </p:txBody>
      </p:sp>
      <p:sp>
        <p:nvSpPr>
          <p:cNvPr id="80" name="TextBox 79"/>
          <p:cNvSpPr txBox="1"/>
          <p:nvPr/>
        </p:nvSpPr>
        <p:spPr>
          <a:xfrm>
            <a:off x="7052053" y="2842224"/>
            <a:ext cx="109677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Functioning </a:t>
            </a:r>
          </a:p>
          <a:p>
            <a:r>
              <a:rPr lang="en-CA" sz="1400" dirty="0">
                <a:latin typeface="Times" panose="02020603050405020304" pitchFamily="18" charset="0"/>
                <a:cs typeface="Times" panose="02020603050405020304" pitchFamily="18" charset="0"/>
              </a:rPr>
              <a:t>Components</a:t>
            </a:r>
          </a:p>
        </p:txBody>
      </p:sp>
      <p:sp>
        <p:nvSpPr>
          <p:cNvPr id="82" name="TextBox 81"/>
          <p:cNvSpPr txBox="1"/>
          <p:nvPr/>
        </p:nvSpPr>
        <p:spPr>
          <a:xfrm>
            <a:off x="7752725" y="5723383"/>
            <a:ext cx="792205"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Solution</a:t>
            </a:r>
          </a:p>
        </p:txBody>
      </p:sp>
      <p:cxnSp>
        <p:nvCxnSpPr>
          <p:cNvPr id="39" name="Straight Connector 38"/>
          <p:cNvCxnSpPr/>
          <p:nvPr/>
        </p:nvCxnSpPr>
        <p:spPr>
          <a:xfrm>
            <a:off x="6034157" y="4365104"/>
            <a:ext cx="0" cy="654069"/>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4391962" y="5019176"/>
            <a:ext cx="1656264" cy="1"/>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402799" y="4361477"/>
            <a:ext cx="0" cy="65406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452320" y="4688511"/>
            <a:ext cx="0" cy="176773"/>
          </a:xfrm>
          <a:prstGeom prst="line">
            <a:avLst/>
          </a:prstGeom>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2266945" y="3103834"/>
            <a:ext cx="5435177" cy="3022203"/>
            <a:chOff x="2266945" y="3103834"/>
            <a:chExt cx="5435177" cy="3230638"/>
          </a:xfrm>
        </p:grpSpPr>
        <p:cxnSp>
          <p:nvCxnSpPr>
            <p:cNvPr id="76" name="Straight Connector 75"/>
            <p:cNvCxnSpPr/>
            <p:nvPr/>
          </p:nvCxnSpPr>
          <p:spPr>
            <a:xfrm>
              <a:off x="7702121" y="5645115"/>
              <a:ext cx="0" cy="654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294834" y="6299184"/>
              <a:ext cx="5407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2266945" y="3103834"/>
              <a:ext cx="2" cy="32306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94" name="Straight Arrow Connector 93"/>
          <p:cNvCxnSpPr/>
          <p:nvPr/>
        </p:nvCxnSpPr>
        <p:spPr>
          <a:xfrm>
            <a:off x="5009315" y="3584277"/>
            <a:ext cx="406309"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3191448" y="2517887"/>
            <a:ext cx="1017630" cy="585947"/>
            <a:chOff x="3191448" y="2517887"/>
            <a:chExt cx="1017630" cy="585947"/>
          </a:xfrm>
        </p:grpSpPr>
        <p:cxnSp>
          <p:nvCxnSpPr>
            <p:cNvPr id="97" name="Straight Arrow Connector 96"/>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7140911" y="3611218"/>
            <a:ext cx="743458" cy="585947"/>
            <a:chOff x="3191448" y="2517887"/>
            <a:chExt cx="1017630" cy="585947"/>
          </a:xfrm>
        </p:grpSpPr>
        <p:cxnSp>
          <p:nvCxnSpPr>
            <p:cNvPr id="105" name="Straight Arrow Connector 104"/>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7" name="TextBox 106"/>
          <p:cNvSpPr txBox="1"/>
          <p:nvPr/>
        </p:nvSpPr>
        <p:spPr>
          <a:xfrm>
            <a:off x="4391962" y="2580614"/>
            <a:ext cx="188705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Refined Requirements  </a:t>
            </a:r>
          </a:p>
          <a:p>
            <a:r>
              <a:rPr lang="en-CA" sz="1400" dirty="0">
                <a:latin typeface="Times" panose="02020603050405020304" pitchFamily="18" charset="0"/>
                <a:cs typeface="Times" panose="02020603050405020304" pitchFamily="18" charset="0"/>
              </a:rPr>
              <a:t>&amp; Specification</a:t>
            </a:r>
          </a:p>
        </p:txBody>
      </p:sp>
      <p:grpSp>
        <p:nvGrpSpPr>
          <p:cNvPr id="108" name="Group 107"/>
          <p:cNvGrpSpPr/>
          <p:nvPr/>
        </p:nvGrpSpPr>
        <p:grpSpPr>
          <a:xfrm>
            <a:off x="1859076" y="1192095"/>
            <a:ext cx="446842" cy="585947"/>
            <a:chOff x="3191448" y="2517887"/>
            <a:chExt cx="1017630" cy="585947"/>
          </a:xfrm>
        </p:grpSpPr>
        <p:cxnSp>
          <p:nvCxnSpPr>
            <p:cNvPr id="109" name="Straight Arrow Connector 108"/>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3834358" y="5239323"/>
            <a:ext cx="3025187" cy="369332"/>
          </a:xfrm>
          <a:prstGeom prst="rect">
            <a:avLst/>
          </a:prstGeom>
          <a:noFill/>
        </p:spPr>
        <p:txBody>
          <a:bodyPr wrap="none" rtlCol="0">
            <a:spAutoFit/>
          </a:bodyPr>
          <a:lstStyle/>
          <a:p>
            <a:r>
              <a:rPr lang="en-CA" dirty="0">
                <a:latin typeface="Times" panose="02020603050405020304" pitchFamily="18" charset="0"/>
                <a:cs typeface="Times" panose="02020603050405020304" pitchFamily="18" charset="0"/>
              </a:rPr>
              <a:t>Inner Loop is the Project Loop</a:t>
            </a:r>
          </a:p>
        </p:txBody>
      </p:sp>
    </p:spTree>
    <p:extLst>
      <p:ext uri="{BB962C8B-B14F-4D97-AF65-F5344CB8AC3E}">
        <p14:creationId xmlns:p14="http://schemas.microsoft.com/office/powerpoint/2010/main" val="16940814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TextBox 71"/>
          <p:cNvSpPr txBox="1"/>
          <p:nvPr/>
        </p:nvSpPr>
        <p:spPr>
          <a:xfrm>
            <a:off x="5797399" y="1485069"/>
            <a:ext cx="2747868" cy="830997"/>
          </a:xfrm>
          <a:prstGeom prst="rect">
            <a:avLst/>
          </a:prstGeom>
          <a:noFill/>
        </p:spPr>
        <p:txBody>
          <a:bodyPr wrap="none" rtlCol="0">
            <a:spAutoFit/>
          </a:bodyPr>
          <a:lstStyle/>
          <a:p>
            <a:pPr algn="ctr"/>
            <a:r>
              <a:rPr lang="en-CA" sz="2400" dirty="0">
                <a:latin typeface="Times" panose="02020603050405020304" pitchFamily="18" charset="0"/>
                <a:cs typeface="Times" panose="02020603050405020304" pitchFamily="18" charset="0"/>
              </a:rPr>
              <a:t>Delivery Models</a:t>
            </a:r>
          </a:p>
          <a:p>
            <a:pPr algn="ctr"/>
            <a:r>
              <a:rPr lang="en-CA" sz="2400" dirty="0">
                <a:latin typeface="Times" panose="02020603050405020304" pitchFamily="18" charset="0"/>
                <a:cs typeface="Times" panose="02020603050405020304" pitchFamily="18" charset="0"/>
              </a:rPr>
              <a:t>Programs &amp; Projects</a:t>
            </a:r>
          </a:p>
        </p:txBody>
      </p:sp>
      <p:sp>
        <p:nvSpPr>
          <p:cNvPr id="38" name="Rectangle 37"/>
          <p:cNvSpPr/>
          <p:nvPr/>
        </p:nvSpPr>
        <p:spPr>
          <a:xfrm>
            <a:off x="323528" y="1023119"/>
            <a:ext cx="1512168" cy="914400"/>
          </a:xfrm>
          <a:prstGeom prst="rect">
            <a:avLst/>
          </a:prstGeom>
          <a:solidFill>
            <a:srgbClr val="00091A"/>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bg1">
                    <a:lumMod val="95000"/>
                  </a:schemeClr>
                </a:solidFill>
              </a:rPr>
              <a:t>Initiate</a:t>
            </a:r>
            <a:endParaRPr lang="en-CA" sz="1400" dirty="0">
              <a:ln>
                <a:noFill/>
              </a:ln>
              <a:solidFill>
                <a:schemeClr val="bg1">
                  <a:lumMod val="95000"/>
                </a:schemeClr>
              </a:solidFill>
            </a:endParaRPr>
          </a:p>
        </p:txBody>
      </p:sp>
      <p:sp>
        <p:nvSpPr>
          <p:cNvPr id="40" name="Rectangle 39"/>
          <p:cNvSpPr/>
          <p:nvPr/>
        </p:nvSpPr>
        <p:spPr>
          <a:xfrm>
            <a:off x="1549834" y="2060687"/>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Plan &amp;</a:t>
            </a:r>
          </a:p>
          <a:p>
            <a:pPr algn="ctr"/>
            <a:r>
              <a:rPr lang="en-CA" sz="1400" dirty="0">
                <a:ln>
                  <a:noFill/>
                </a:ln>
              </a:rPr>
              <a:t>Analyse</a:t>
            </a:r>
          </a:p>
        </p:txBody>
      </p:sp>
      <p:sp>
        <p:nvSpPr>
          <p:cNvPr id="41" name="Rectangle 40"/>
          <p:cNvSpPr/>
          <p:nvPr/>
        </p:nvSpPr>
        <p:spPr>
          <a:xfrm>
            <a:off x="3452994" y="3267128"/>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Analyse &amp; Design</a:t>
            </a:r>
          </a:p>
        </p:txBody>
      </p:sp>
      <p:sp>
        <p:nvSpPr>
          <p:cNvPr id="42" name="Rectangle 41"/>
          <p:cNvSpPr/>
          <p:nvPr/>
        </p:nvSpPr>
        <p:spPr>
          <a:xfrm>
            <a:off x="5443760" y="3282765"/>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Build</a:t>
            </a:r>
          </a:p>
        </p:txBody>
      </p:sp>
      <p:sp>
        <p:nvSpPr>
          <p:cNvPr id="45" name="Rectangle 44"/>
          <p:cNvSpPr/>
          <p:nvPr/>
        </p:nvSpPr>
        <p:spPr>
          <a:xfrm>
            <a:off x="6946038" y="4421219"/>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Deployment</a:t>
            </a:r>
          </a:p>
        </p:txBody>
      </p:sp>
      <p:sp>
        <p:nvSpPr>
          <p:cNvPr id="57" name="TextBox 56"/>
          <p:cNvSpPr txBox="1"/>
          <p:nvPr/>
        </p:nvSpPr>
        <p:spPr>
          <a:xfrm>
            <a:off x="2438113" y="1326430"/>
            <a:ext cx="623889"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Scope</a:t>
            </a:r>
          </a:p>
        </p:txBody>
      </p:sp>
      <p:sp>
        <p:nvSpPr>
          <p:cNvPr id="79" name="TextBox 78"/>
          <p:cNvSpPr txBox="1"/>
          <p:nvPr/>
        </p:nvSpPr>
        <p:spPr>
          <a:xfrm>
            <a:off x="3191448" y="1900567"/>
            <a:ext cx="1840568"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Architecture</a:t>
            </a:r>
          </a:p>
          <a:p>
            <a:r>
              <a:rPr lang="en-CA" sz="1400" dirty="0">
                <a:latin typeface="Times" panose="02020603050405020304" pitchFamily="18" charset="0"/>
                <a:cs typeface="Times" panose="02020603050405020304" pitchFamily="18" charset="0"/>
              </a:rPr>
              <a:t>&amp; Initial Requirements</a:t>
            </a:r>
          </a:p>
        </p:txBody>
      </p:sp>
      <p:sp>
        <p:nvSpPr>
          <p:cNvPr id="80" name="TextBox 79"/>
          <p:cNvSpPr txBox="1"/>
          <p:nvPr/>
        </p:nvSpPr>
        <p:spPr>
          <a:xfrm>
            <a:off x="7052053" y="2842224"/>
            <a:ext cx="109677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Functioning </a:t>
            </a:r>
          </a:p>
          <a:p>
            <a:r>
              <a:rPr lang="en-CA" sz="1400" dirty="0">
                <a:latin typeface="Times" panose="02020603050405020304" pitchFamily="18" charset="0"/>
                <a:cs typeface="Times" panose="02020603050405020304" pitchFamily="18" charset="0"/>
              </a:rPr>
              <a:t>Components</a:t>
            </a:r>
          </a:p>
        </p:txBody>
      </p:sp>
      <p:sp>
        <p:nvSpPr>
          <p:cNvPr id="82" name="TextBox 81"/>
          <p:cNvSpPr txBox="1"/>
          <p:nvPr/>
        </p:nvSpPr>
        <p:spPr>
          <a:xfrm>
            <a:off x="7752725" y="5723383"/>
            <a:ext cx="792205"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Solution</a:t>
            </a:r>
          </a:p>
        </p:txBody>
      </p:sp>
      <p:cxnSp>
        <p:nvCxnSpPr>
          <p:cNvPr id="39" name="Straight Connector 38"/>
          <p:cNvCxnSpPr/>
          <p:nvPr/>
        </p:nvCxnSpPr>
        <p:spPr>
          <a:xfrm>
            <a:off x="6034157" y="4365104"/>
            <a:ext cx="0" cy="654069"/>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4391962" y="5019176"/>
            <a:ext cx="1656264" cy="1"/>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402799" y="4361477"/>
            <a:ext cx="0" cy="65406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452320" y="4688511"/>
            <a:ext cx="0" cy="176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702121" y="5481156"/>
            <a:ext cx="0" cy="6118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294834" y="6093026"/>
            <a:ext cx="54072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2266945" y="3103834"/>
            <a:ext cx="2" cy="3022203"/>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5009315" y="3584277"/>
            <a:ext cx="406309"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3191448" y="2517887"/>
            <a:ext cx="1017630" cy="585947"/>
            <a:chOff x="3191448" y="2517887"/>
            <a:chExt cx="1017630" cy="585947"/>
          </a:xfrm>
        </p:grpSpPr>
        <p:cxnSp>
          <p:nvCxnSpPr>
            <p:cNvPr id="97" name="Straight Arrow Connector 96"/>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7140911" y="3611218"/>
            <a:ext cx="743458" cy="585947"/>
            <a:chOff x="3191448" y="2517887"/>
            <a:chExt cx="1017630" cy="585947"/>
          </a:xfrm>
        </p:grpSpPr>
        <p:cxnSp>
          <p:nvCxnSpPr>
            <p:cNvPr id="105" name="Straight Arrow Connector 104"/>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7" name="TextBox 106"/>
          <p:cNvSpPr txBox="1"/>
          <p:nvPr/>
        </p:nvSpPr>
        <p:spPr>
          <a:xfrm>
            <a:off x="4391962" y="2580614"/>
            <a:ext cx="188705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Refined Requirements  </a:t>
            </a:r>
          </a:p>
          <a:p>
            <a:r>
              <a:rPr lang="en-CA" sz="1400" dirty="0">
                <a:latin typeface="Times" panose="02020603050405020304" pitchFamily="18" charset="0"/>
                <a:cs typeface="Times" panose="02020603050405020304" pitchFamily="18" charset="0"/>
              </a:rPr>
              <a:t>&amp; Specification</a:t>
            </a:r>
          </a:p>
        </p:txBody>
      </p:sp>
      <p:grpSp>
        <p:nvGrpSpPr>
          <p:cNvPr id="108" name="Group 107"/>
          <p:cNvGrpSpPr/>
          <p:nvPr/>
        </p:nvGrpSpPr>
        <p:grpSpPr>
          <a:xfrm>
            <a:off x="1859076" y="1192095"/>
            <a:ext cx="446842" cy="585947"/>
            <a:chOff x="3191448" y="2517887"/>
            <a:chExt cx="1017630" cy="585947"/>
          </a:xfrm>
        </p:grpSpPr>
        <p:cxnSp>
          <p:nvCxnSpPr>
            <p:cNvPr id="109" name="Straight Arrow Connector 108"/>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3834358" y="5239323"/>
            <a:ext cx="3110788" cy="369332"/>
          </a:xfrm>
          <a:prstGeom prst="rect">
            <a:avLst/>
          </a:prstGeom>
          <a:noFill/>
        </p:spPr>
        <p:txBody>
          <a:bodyPr wrap="none" rtlCol="0">
            <a:spAutoFit/>
          </a:bodyPr>
          <a:lstStyle/>
          <a:p>
            <a:r>
              <a:rPr lang="en-CA" dirty="0">
                <a:latin typeface="Times" panose="02020603050405020304" pitchFamily="18" charset="0"/>
                <a:cs typeface="Times" panose="02020603050405020304" pitchFamily="18" charset="0"/>
              </a:rPr>
              <a:t>Inner Loop is the </a:t>
            </a:r>
            <a:r>
              <a:rPr lang="en-CA" b="1" dirty="0">
                <a:latin typeface="Times" panose="02020603050405020304" pitchFamily="18" charset="0"/>
                <a:cs typeface="Times" panose="02020603050405020304" pitchFamily="18" charset="0"/>
              </a:rPr>
              <a:t>Project Loop</a:t>
            </a:r>
          </a:p>
        </p:txBody>
      </p:sp>
      <p:sp>
        <p:nvSpPr>
          <p:cNvPr id="67" name="TextBox 66"/>
          <p:cNvSpPr txBox="1"/>
          <p:nvPr/>
        </p:nvSpPr>
        <p:spPr>
          <a:xfrm>
            <a:off x="3191448" y="6149806"/>
            <a:ext cx="3315972" cy="369332"/>
          </a:xfrm>
          <a:prstGeom prst="rect">
            <a:avLst/>
          </a:prstGeom>
          <a:noFill/>
        </p:spPr>
        <p:txBody>
          <a:bodyPr wrap="none" rtlCol="0">
            <a:spAutoFit/>
          </a:bodyPr>
          <a:lstStyle/>
          <a:p>
            <a:r>
              <a:rPr lang="en-CA" dirty="0">
                <a:latin typeface="Times" panose="02020603050405020304" pitchFamily="18" charset="0"/>
                <a:cs typeface="Times" panose="02020603050405020304" pitchFamily="18" charset="0"/>
              </a:rPr>
              <a:t>Outer Loop is the </a:t>
            </a:r>
            <a:r>
              <a:rPr lang="en-CA" b="1" dirty="0">
                <a:latin typeface="Times" panose="02020603050405020304" pitchFamily="18" charset="0"/>
                <a:cs typeface="Times" panose="02020603050405020304" pitchFamily="18" charset="0"/>
              </a:rPr>
              <a:t>Program Loop</a:t>
            </a:r>
          </a:p>
        </p:txBody>
      </p:sp>
    </p:spTree>
    <p:extLst>
      <p:ext uri="{BB962C8B-B14F-4D97-AF65-F5344CB8AC3E}">
        <p14:creationId xmlns:p14="http://schemas.microsoft.com/office/powerpoint/2010/main" val="42729060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Lesson Review</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3751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Lesson Review</a:t>
            </a:r>
            <a:endParaRPr lang="en-US" b="1" dirty="0">
              <a:latin typeface="Times New Roman" panose="02020603050405020304" pitchFamily="18" charset="0"/>
              <a:cs typeface="Times New Roman" panose="02020603050405020304" pitchFamily="18" charset="0"/>
            </a:endParaRPr>
          </a:p>
        </p:txBody>
      </p:sp>
      <p:sp>
        <p:nvSpPr>
          <p:cNvPr id="43" name="Text Placeholder 3"/>
          <p:cNvSpPr>
            <a:spLocks noGrp="1"/>
          </p:cNvSpPr>
          <p:nvPr>
            <p:ph type="body" sz="quarter" idx="13"/>
          </p:nvPr>
        </p:nvSpPr>
        <p:spPr>
          <a:xfrm>
            <a:off x="611560" y="1141512"/>
            <a:ext cx="8208912" cy="4343400"/>
          </a:xfrm>
        </p:spPr>
        <p:txBody>
          <a:bodyPr/>
          <a:lstStyle/>
          <a:p>
            <a:pPr marL="0" lvl="0" indent="0">
              <a:buNone/>
            </a:pPr>
            <a:r>
              <a:rPr lang="en-CA" dirty="0">
                <a:cs typeface="Times New Roman" panose="02020603050405020304" pitchFamily="18" charset="0"/>
              </a:rPr>
              <a:t>Consider the following questions that you should be able to answer by completing Day 4.</a:t>
            </a:r>
          </a:p>
          <a:p>
            <a:pPr marL="0" lvl="0" indent="0">
              <a:buNone/>
            </a:pPr>
            <a:endParaRPr lang="en-CA" dirty="0">
              <a:cs typeface="Times New Roman" panose="02020603050405020304" pitchFamily="18" charset="0"/>
            </a:endParaRPr>
          </a:p>
          <a:p>
            <a:r>
              <a:rPr lang="en-CA" sz="2000" dirty="0">
                <a:cs typeface="Times New Roman" panose="02020603050405020304" pitchFamily="18" charset="0"/>
              </a:rPr>
              <a:t>What are some terms used to describe input variables?</a:t>
            </a:r>
          </a:p>
          <a:p>
            <a:r>
              <a:rPr lang="en-CA" sz="2000" dirty="0">
                <a:cs typeface="Times New Roman" panose="02020603050405020304" pitchFamily="18" charset="0"/>
              </a:rPr>
              <a:t>What are some terms used to describe output variables?</a:t>
            </a:r>
          </a:p>
          <a:p>
            <a:r>
              <a:rPr lang="en-CA" sz="2000" dirty="0">
                <a:cs typeface="Times New Roman" panose="02020603050405020304" pitchFamily="18" charset="0"/>
              </a:rPr>
              <a:t>What are some common functions of models?</a:t>
            </a:r>
          </a:p>
          <a:p>
            <a:r>
              <a:rPr lang="en-CA" sz="2000" dirty="0">
                <a:cs typeface="Times New Roman" panose="02020603050405020304" pitchFamily="18" charset="0"/>
              </a:rPr>
              <a:t>What are some core techniques used in statistical modeling?</a:t>
            </a:r>
          </a:p>
          <a:p>
            <a:r>
              <a:rPr lang="en-CA" sz="2000" dirty="0">
                <a:cs typeface="Times New Roman" panose="02020603050405020304" pitchFamily="18" charset="0"/>
              </a:rPr>
              <a:t>What are some differences between supervised learning unsupervised learning?</a:t>
            </a:r>
          </a:p>
          <a:p>
            <a:r>
              <a:rPr lang="en-CA" sz="2000" dirty="0">
                <a:cs typeface="Times New Roman" panose="02020603050405020304" pitchFamily="18" charset="0"/>
              </a:rPr>
              <a:t>What is the purpose of data mining?</a:t>
            </a:r>
          </a:p>
          <a:p>
            <a:r>
              <a:rPr lang="en-CA" sz="2000" dirty="0">
                <a:cs typeface="Times New Roman" panose="02020603050405020304" pitchFamily="18" charset="0"/>
              </a:rPr>
              <a:t>What are the major steps of CRISP-DM?</a:t>
            </a:r>
          </a:p>
          <a:p>
            <a:r>
              <a:rPr lang="en-CA" sz="2000" dirty="0">
                <a:cs typeface="Times New Roman" panose="02020603050405020304" pitchFamily="18" charset="0"/>
              </a:rPr>
              <a:t>Why is the waterfall approach not recommended for analytics projects? </a:t>
            </a:r>
          </a:p>
          <a:p>
            <a:pPr marL="0" lvl="0" indent="0">
              <a:buNone/>
            </a:pPr>
            <a:endParaRPr lang="en-CA" dirty="0">
              <a:cs typeface="Times New Roman" panose="02020603050405020304" pitchFamily="18" charset="0"/>
            </a:endParaRPr>
          </a:p>
          <a:p>
            <a:pPr marL="0" lvl="0" indent="0">
              <a:buNone/>
            </a:pPr>
            <a:endParaRPr lang="en-CA" dirty="0">
              <a:cs typeface="Times New Roman" panose="02020603050405020304" pitchFamily="18" charset="0"/>
            </a:endParaRPr>
          </a:p>
          <a:p>
            <a:pPr marL="0" lvl="0" indent="0">
              <a:buNone/>
            </a:pPr>
            <a:endParaRPr lang="en-CA" dirty="0">
              <a:cs typeface="Times New Roman" panose="02020603050405020304" pitchFamily="18" charset="0"/>
            </a:endParaRPr>
          </a:p>
          <a:p>
            <a:pPr marL="0" lvl="0" indent="0">
              <a:buNone/>
            </a:pPr>
            <a:endParaRPr lang="en-CA" dirty="0">
              <a:cs typeface="Times New Roman" panose="02020603050405020304" pitchFamily="18" charset="0"/>
            </a:endParaRPr>
          </a:p>
          <a:p>
            <a:pPr marL="0" lvl="0" indent="0">
              <a:buNone/>
            </a:pPr>
            <a:endParaRPr lang="en-CA" dirty="0">
              <a:cs typeface="Times New Roman" panose="02020603050405020304" pitchFamily="18" charset="0"/>
            </a:endParaRPr>
          </a:p>
          <a:p>
            <a:pPr marL="0" lvl="0" indent="0">
              <a:buNone/>
            </a:pPr>
            <a:r>
              <a:rPr lang="en-CA" dirty="0">
                <a:cs typeface="Times New Roman" panose="02020603050405020304" pitchFamily="18" charset="0"/>
              </a:rPr>
              <a:t> </a:t>
            </a:r>
          </a:p>
          <a:p>
            <a:pPr marL="0" lvl="0" indent="0">
              <a:buNone/>
            </a:pPr>
            <a:endParaRPr lang="en-CA" dirty="0">
              <a:cs typeface="Times New Roman" panose="02020603050405020304" pitchFamily="18" charset="0"/>
            </a:endParaRPr>
          </a:p>
          <a:p>
            <a:pPr marL="0" lvl="0" indent="0">
              <a:buNone/>
            </a:pPr>
            <a:endParaRPr lang="en-CA" dirty="0">
              <a:cs typeface="Times New Roman" panose="02020603050405020304" pitchFamily="18" charset="0"/>
            </a:endParaRPr>
          </a:p>
          <a:p>
            <a:pPr marL="0" lvl="0" indent="0">
              <a:buNone/>
            </a:pPr>
            <a:endParaRPr lang="en-CA" sz="2000" dirty="0">
              <a:cs typeface="Times New Roman" panose="02020603050405020304" pitchFamily="18" charset="0"/>
            </a:endParaRPr>
          </a:p>
          <a:p>
            <a:pPr marL="0" lvl="0" indent="0">
              <a:buNone/>
            </a:pPr>
            <a:endParaRPr lang="en-CA" sz="2000" dirty="0">
              <a:cs typeface="Times New Roman" panose="02020603050405020304" pitchFamily="18" charset="0"/>
            </a:endParaRPr>
          </a:p>
          <a:p>
            <a:pPr lvl="1"/>
            <a:endParaRPr lang="en-US" sz="2000" dirty="0">
              <a:cs typeface="Times New Roman"/>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303997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Lesson Summary</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1832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Learning Objectives for Day 4</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49242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4 Lesson Summary</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 Placeholder 3"/>
          <p:cNvSpPr txBox="1">
            <a:spLocks/>
          </p:cNvSpPr>
          <p:nvPr/>
        </p:nvSpPr>
        <p:spPr bwMode="auto">
          <a:xfrm>
            <a:off x="381000" y="989112"/>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During Day 4 you learned</a:t>
            </a:r>
            <a:r>
              <a:rPr lang="en-US" sz="1600" dirty="0"/>
              <a:t> to:</a:t>
            </a:r>
          </a:p>
          <a:p>
            <a:pPr marL="0" indent="0">
              <a:buNone/>
            </a:pPr>
            <a:endParaRPr lang="en-US" sz="1600" dirty="0"/>
          </a:p>
          <a:p>
            <a:pPr lvl="0"/>
            <a:r>
              <a:rPr lang="en-US" sz="1400" dirty="0">
                <a:latin typeface="Times" panose="02020603050405020304" pitchFamily="18" charset="0"/>
                <a:cs typeface="Times" panose="02020603050405020304" pitchFamily="18" charset="0"/>
              </a:rPr>
              <a:t>Describe a range of different analytical modeling techniques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Statistical modeling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mining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Machine learning</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Describe the Model Development Process CRISP-DM</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Business Problem Framing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Collection and Evaluation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Preparation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Building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Evaluation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Deployment</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Differentiate and recommend a suitable development process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Iterative </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Waterfall</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Identify the structure and role of Programs, Projects and Services in terms of model development</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Analytic team composition and structure</a:t>
            </a:r>
            <a:endParaRPr lang="en-CA" sz="1400" dirty="0">
              <a:latin typeface="Times" panose="02020603050405020304" pitchFamily="18" charset="0"/>
              <a:cs typeface="Times" panose="02020603050405020304" pitchFamily="18" charset="0"/>
            </a:endParaRPr>
          </a:p>
          <a:p>
            <a:r>
              <a:rPr lang="en-US" sz="1600" dirty="0">
                <a:latin typeface="Times" panose="02020603050405020304" pitchFamily="18" charset="0"/>
                <a:cs typeface="Times" panose="02020603050405020304" pitchFamily="18" charset="0"/>
              </a:rPr>
              <a:t>Build and evaluate linear regression models using Python</a:t>
            </a:r>
            <a:endParaRPr lang="en-CA" sz="1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81868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4 - Learning Objectives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013147"/>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During Day 4 you will learn</a:t>
            </a:r>
            <a:r>
              <a:rPr lang="en-US" sz="1600" dirty="0"/>
              <a:t> to:</a:t>
            </a:r>
          </a:p>
          <a:p>
            <a:pPr marL="0" indent="0">
              <a:buNone/>
            </a:pPr>
            <a:endParaRPr lang="en-US" sz="1600" dirty="0"/>
          </a:p>
          <a:p>
            <a:pPr lvl="0"/>
            <a:r>
              <a:rPr lang="en-US" sz="1400" dirty="0">
                <a:latin typeface="Times" panose="02020603050405020304" pitchFamily="18" charset="0"/>
                <a:cs typeface="Times" panose="02020603050405020304" pitchFamily="18" charset="0"/>
              </a:rPr>
              <a:t>Describe a range of different analytical modeling techniques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Statistical modeling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mining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Machine learning</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Describe the Model Development Process CRISP-DM</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Business Problem Framing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Collection and Evaluation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Preparation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Building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Evaluation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Deployment</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Differentiate and recommend a suitable development process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Iterative </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Waterfall</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Identify the structure and role of Programs, Projects and Services in terms of model development</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Analytic team composition and structure</a:t>
            </a:r>
          </a:p>
          <a:p>
            <a:r>
              <a:rPr lang="en-US" sz="1600" dirty="0">
                <a:latin typeface="Times" panose="02020603050405020304" pitchFamily="18" charset="0"/>
                <a:cs typeface="Times" panose="02020603050405020304" pitchFamily="18" charset="0"/>
              </a:rPr>
              <a:t>Build and evaluate linear regression models using Python</a:t>
            </a:r>
            <a:endParaRPr lang="en-CA" sz="1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37151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F6BE329-4431-4697-B81E-6BA61D76F54C}"/>
              </a:ext>
            </a:extLst>
          </p:cNvPr>
          <p:cNvSpPr>
            <a:spLocks noGrp="1" noChangeArrowheads="1"/>
          </p:cNvSpPr>
          <p:nvPr>
            <p:ph type="title"/>
          </p:nvPr>
        </p:nvSpPr>
        <p:spPr/>
        <p:txBody>
          <a:bodyPr/>
          <a:lstStyle/>
          <a:p>
            <a:r>
              <a:rPr lang="en-US" altLang="en-US" sz="3200" dirty="0"/>
              <a:t>Some Ways To Approach  Models</a:t>
            </a:r>
          </a:p>
        </p:txBody>
      </p:sp>
      <p:sp>
        <p:nvSpPr>
          <p:cNvPr id="4099" name="Rectangle 3">
            <a:extLst>
              <a:ext uri="{FF2B5EF4-FFF2-40B4-BE49-F238E27FC236}">
                <a16:creationId xmlns:a16="http://schemas.microsoft.com/office/drawing/2014/main" id="{EA7F9D5B-C901-43D2-956D-836260292132}"/>
              </a:ext>
            </a:extLst>
          </p:cNvPr>
          <p:cNvSpPr>
            <a:spLocks noGrp="1" noChangeArrowheads="1"/>
          </p:cNvSpPr>
          <p:nvPr>
            <p:ph idx="1"/>
          </p:nvPr>
        </p:nvSpPr>
        <p:spPr>
          <a:xfrm>
            <a:off x="381000" y="1524000"/>
            <a:ext cx="8382000" cy="4953000"/>
          </a:xfrm>
        </p:spPr>
        <p:txBody>
          <a:bodyPr/>
          <a:lstStyle/>
          <a:p>
            <a:r>
              <a:rPr lang="en-US" altLang="en-US" sz="2800"/>
              <a:t>1. Positivism- objectivity of scientific analysis and testing hypotheses to build knowledge and understanding</a:t>
            </a:r>
          </a:p>
          <a:p>
            <a:r>
              <a:rPr lang="en-US" altLang="en-US" sz="2800"/>
              <a:t>2. Humanistic- people create subjective worlds in their minds- behavior understood only by a methodology that penetrates the subjectivity</a:t>
            </a:r>
          </a:p>
          <a:p>
            <a:r>
              <a:rPr lang="en-US" altLang="en-US" sz="2800"/>
              <a:t>3. Structuralists- cannot explain observed pattern by examining pattern itself. But rather establish theories to explain development of societal conditions within which people must act</a:t>
            </a:r>
          </a:p>
        </p:txBody>
      </p:sp>
    </p:spTree>
    <p:extLst>
      <p:ext uri="{BB962C8B-B14F-4D97-AF65-F5344CB8AC3E}">
        <p14:creationId xmlns:p14="http://schemas.microsoft.com/office/powerpoint/2010/main" val="28133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2E21F1E-094A-4308-A4F6-FBC67D0CF527}"/>
              </a:ext>
            </a:extLst>
          </p:cNvPr>
          <p:cNvSpPr>
            <a:spLocks noGrp="1" noChangeArrowheads="1"/>
          </p:cNvSpPr>
          <p:nvPr>
            <p:ph type="title"/>
          </p:nvPr>
        </p:nvSpPr>
        <p:spPr>
          <a:xfrm>
            <a:off x="457200" y="0"/>
            <a:ext cx="8229600" cy="1371600"/>
          </a:xfrm>
        </p:spPr>
        <p:txBody>
          <a:bodyPr/>
          <a:lstStyle/>
          <a:p>
            <a:r>
              <a:rPr lang="en-US" altLang="en-US" sz="3200"/>
              <a:t>Role of Statistics</a:t>
            </a:r>
          </a:p>
        </p:txBody>
      </p:sp>
      <p:sp>
        <p:nvSpPr>
          <p:cNvPr id="6147" name="Rectangle 3">
            <a:extLst>
              <a:ext uri="{FF2B5EF4-FFF2-40B4-BE49-F238E27FC236}">
                <a16:creationId xmlns:a16="http://schemas.microsoft.com/office/drawing/2014/main" id="{10589126-9827-41DB-B368-A71DD267F250}"/>
              </a:ext>
            </a:extLst>
          </p:cNvPr>
          <p:cNvSpPr>
            <a:spLocks noGrp="1" noChangeArrowheads="1"/>
          </p:cNvSpPr>
          <p:nvPr>
            <p:ph idx="1"/>
          </p:nvPr>
        </p:nvSpPr>
        <p:spPr>
          <a:xfrm>
            <a:off x="457200" y="1219200"/>
            <a:ext cx="8686800" cy="4983163"/>
          </a:xfrm>
        </p:spPr>
        <p:txBody>
          <a:bodyPr/>
          <a:lstStyle/>
          <a:p>
            <a:pPr>
              <a:lnSpc>
                <a:spcPct val="90000"/>
              </a:lnSpc>
            </a:pPr>
            <a:r>
              <a:rPr lang="en-US" altLang="en-US" sz="2800"/>
              <a:t>Room in all the above interpretations for quantitative analysis.</a:t>
            </a:r>
          </a:p>
          <a:p>
            <a:pPr>
              <a:lnSpc>
                <a:spcPct val="90000"/>
              </a:lnSpc>
            </a:pPr>
            <a:r>
              <a:rPr lang="en-US" altLang="en-US" sz="2800"/>
              <a:t>But increasingly both quantitative and qualitative analysis are important</a:t>
            </a:r>
          </a:p>
          <a:p>
            <a:pPr>
              <a:lnSpc>
                <a:spcPct val="90000"/>
              </a:lnSpc>
            </a:pPr>
            <a:r>
              <a:rPr lang="en-US" altLang="en-US" sz="2800"/>
              <a:t>Qualitative analysis involves?</a:t>
            </a:r>
          </a:p>
          <a:p>
            <a:pPr>
              <a:lnSpc>
                <a:spcPct val="90000"/>
              </a:lnSpc>
            </a:pPr>
            <a:r>
              <a:rPr lang="en-US" altLang="en-US" sz="2800"/>
              <a:t>Statistics and measurement are used commonly in our lives</a:t>
            </a:r>
          </a:p>
          <a:p>
            <a:pPr lvl="1">
              <a:lnSpc>
                <a:spcPct val="90000"/>
              </a:lnSpc>
            </a:pPr>
            <a:r>
              <a:rPr lang="en-US" altLang="en-US"/>
              <a:t>A. Making home purchase decisions</a:t>
            </a:r>
          </a:p>
          <a:p>
            <a:pPr lvl="1">
              <a:lnSpc>
                <a:spcPct val="90000"/>
              </a:lnSpc>
            </a:pPr>
            <a:r>
              <a:rPr lang="en-US" altLang="en-US"/>
              <a:t>B. Setting up investments</a:t>
            </a:r>
          </a:p>
          <a:p>
            <a:pPr lvl="1">
              <a:lnSpc>
                <a:spcPct val="90000"/>
              </a:lnSpc>
            </a:pPr>
            <a:r>
              <a:rPr lang="en-US" altLang="en-US"/>
              <a:t>C. Weather variations are expressed as probabilities</a:t>
            </a:r>
          </a:p>
        </p:txBody>
      </p:sp>
    </p:spTree>
    <p:extLst>
      <p:ext uri="{BB962C8B-B14F-4D97-AF65-F5344CB8AC3E}">
        <p14:creationId xmlns:p14="http://schemas.microsoft.com/office/powerpoint/2010/main" val="51185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4031A1D-62EF-4360-9FD4-86868F06AD68}"/>
              </a:ext>
            </a:extLst>
          </p:cNvPr>
          <p:cNvSpPr>
            <a:spLocks noGrp="1" noChangeArrowheads="1"/>
          </p:cNvSpPr>
          <p:nvPr>
            <p:ph type="title"/>
          </p:nvPr>
        </p:nvSpPr>
        <p:spPr/>
        <p:txBody>
          <a:bodyPr/>
          <a:lstStyle/>
          <a:p>
            <a:r>
              <a:rPr lang="en-US" altLang="en-US" sz="3200" dirty="0"/>
              <a:t>How Do Data Analysts Use Statistics?</a:t>
            </a:r>
          </a:p>
        </p:txBody>
      </p:sp>
      <p:sp>
        <p:nvSpPr>
          <p:cNvPr id="7171" name="Rectangle 3">
            <a:extLst>
              <a:ext uri="{FF2B5EF4-FFF2-40B4-BE49-F238E27FC236}">
                <a16:creationId xmlns:a16="http://schemas.microsoft.com/office/drawing/2014/main" id="{920BE6A2-897F-4F59-924B-4C0A6B1063D2}"/>
              </a:ext>
            </a:extLst>
          </p:cNvPr>
          <p:cNvSpPr>
            <a:spLocks noGrp="1" noChangeArrowheads="1"/>
          </p:cNvSpPr>
          <p:nvPr>
            <p:ph idx="1"/>
          </p:nvPr>
        </p:nvSpPr>
        <p:spPr>
          <a:xfrm>
            <a:off x="533400" y="1600200"/>
            <a:ext cx="8229600" cy="4525963"/>
          </a:xfrm>
        </p:spPr>
        <p:txBody>
          <a:bodyPr/>
          <a:lstStyle/>
          <a:p>
            <a:pPr marL="0" indent="0">
              <a:lnSpc>
                <a:spcPct val="80000"/>
              </a:lnSpc>
              <a:buNone/>
            </a:pPr>
            <a:r>
              <a:rPr lang="en-US" altLang="en-US" sz="2800" dirty="0"/>
              <a:t>1. Describe and summarize data</a:t>
            </a:r>
          </a:p>
          <a:p>
            <a:pPr marL="0" indent="0">
              <a:lnSpc>
                <a:spcPct val="80000"/>
              </a:lnSpc>
              <a:buNone/>
            </a:pPr>
            <a:r>
              <a:rPr lang="en-US" altLang="en-US" sz="2800" dirty="0"/>
              <a:t>2. Make generalizations concerning complex spatial patterns</a:t>
            </a:r>
          </a:p>
          <a:p>
            <a:pPr marL="0" indent="0">
              <a:lnSpc>
                <a:spcPct val="80000"/>
              </a:lnSpc>
              <a:buNone/>
            </a:pPr>
            <a:r>
              <a:rPr lang="en-US" altLang="en-US" sz="2800" dirty="0"/>
              <a:t>3. Estimate likelihoods of outcomes for events at particular location(s)</a:t>
            </a:r>
          </a:p>
          <a:p>
            <a:pPr marL="0" indent="0">
              <a:lnSpc>
                <a:spcPct val="80000"/>
              </a:lnSpc>
              <a:buNone/>
            </a:pPr>
            <a:r>
              <a:rPr lang="en-US" altLang="en-US" sz="2800" dirty="0"/>
              <a:t>4. Use sample data to make inferences about a larger set of data (a population)</a:t>
            </a:r>
          </a:p>
          <a:p>
            <a:pPr marL="0" indent="0">
              <a:lnSpc>
                <a:spcPct val="80000"/>
              </a:lnSpc>
              <a:buNone/>
            </a:pPr>
            <a:r>
              <a:rPr lang="en-US" altLang="en-US" sz="2800" dirty="0"/>
              <a:t>5. Learn whether actual pattern matches an expected or theoretical</a:t>
            </a:r>
          </a:p>
          <a:p>
            <a:pPr marL="0" indent="0">
              <a:lnSpc>
                <a:spcPct val="80000"/>
              </a:lnSpc>
              <a:buNone/>
            </a:pPr>
            <a:r>
              <a:rPr lang="en-US" altLang="en-US" sz="2800" dirty="0"/>
              <a:t>6. Wish to compare or associate (correlate) patterns of distributions</a:t>
            </a:r>
          </a:p>
        </p:txBody>
      </p:sp>
    </p:spTree>
    <p:extLst>
      <p:ext uri="{BB962C8B-B14F-4D97-AF65-F5344CB8AC3E}">
        <p14:creationId xmlns:p14="http://schemas.microsoft.com/office/powerpoint/2010/main" val="3095539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Session 11&amp;#x0D;&amp;#x0A;The Labour Context&amp;quot;&quot;/&gt;&lt;property id=&quot;20307&quot; value=&quot;320&quot;/&gt;&lt;/object&gt;&lt;object type=&quot;3&quot; unique_id=&quot;10005&quot;&gt;&lt;property id=&quot;20148&quot; value=&quot;5&quot;/&gt;&lt;property id=&quot;20300&quot; value=&quot;Slide 3&quot;/&gt;&lt;property id=&quot;20307&quot; value=&quot;384&quot;/&gt;&lt;/object&gt;&lt;object type=&quot;3&quot; unique_id=&quot;10006&quot;&gt;&lt;property id=&quot;20148&quot; value=&quot;5&quot;/&gt;&lt;property id=&quot;20300&quot; value=&quot;Slide 5&quot;/&gt;&lt;property id=&quot;20307&quot; value=&quot;385&quot;/&gt;&lt;/object&gt;&lt;object type=&quot;3&quot; unique_id=&quot;10007&quot;&gt;&lt;property id=&quot;20148&quot; value=&quot;5&quot;/&gt;&lt;property id=&quot;20300&quot; value=&quot;Slide 9&quot;/&gt;&lt;property id=&quot;20307&quot; value=&quot;371&quot;/&gt;&lt;/object&gt;&lt;object type=&quot;3&quot; unique_id=&quot;10014&quot;&gt;&lt;property id=&quot;20148&quot; value=&quot;5&quot;/&gt;&lt;property id=&quot;20300&quot; value=&quot;Slide 18&quot;/&gt;&lt;property id=&quot;20307&quot; value=&quot;377&quot;/&gt;&lt;/object&gt;&lt;object type=&quot;3&quot; unique_id=&quot;10020&quot;&gt;&lt;property id=&quot;20148&quot; value=&quot;5&quot;/&gt;&lt;property id=&quot;20300&quot; value=&quot;Slide 22&quot;/&gt;&lt;property id=&quot;20307&quot; value=&quot;382&quot;/&gt;&lt;/object&gt;&lt;object type=&quot;3&quot; unique_id=&quot;10021&quot;&gt;&lt;property id=&quot;20148&quot; value=&quot;5&quot;/&gt;&lt;property id=&quot;20300&quot; value=&quot;Slide 23&quot;/&gt;&lt;property id=&quot;20307&quot; value=&quot;389&quot;/&gt;&lt;/object&gt;&lt;object type=&quot;3&quot; unique_id=&quot;10022&quot;&gt;&lt;property id=&quot;20148&quot; value=&quot;5&quot;/&gt;&lt;property id=&quot;20300&quot; value=&quot;Slide 24&quot;/&gt;&lt;property id=&quot;20307&quot; value=&quot;390&quot;/&gt;&lt;/object&gt;&lt;object type=&quot;3&quot; unique_id=&quot;10023&quot;&gt;&lt;property id=&quot;20148&quot; value=&quot;5&quot;/&gt;&lt;property id=&quot;20300&quot; value=&quot;Slide 25 - &amp;quot;Designated Employee Groups&amp;#x0D;&amp;#x0A;Employment Equity Legislation&amp;quot;&quot;/&gt;&lt;property id=&quot;20307&quot; value=&quot;361&quot;/&gt;&lt;/object&gt;&lt;object type=&quot;3&quot; unique_id=&quot;10024&quot;&gt;&lt;property id=&quot;20148&quot; value=&quot;5&quot;/&gt;&lt;property id=&quot;20300&quot; value=&quot;Slide 26 - &amp;quot;Women&amp;quot;&quot;/&gt;&lt;property id=&quot;20307&quot; value=&quot;362&quot;/&gt;&lt;/object&gt;&lt;object type=&quot;3&quot; unique_id=&quot;10025&quot;&gt;&lt;property id=&quot;20148&quot; value=&quot;5&quot;/&gt;&lt;property id=&quot;20300&quot; value=&quot;Slide 27 - &amp;quot;First Nations and Aboriginals&amp;quot;&quot;/&gt;&lt;property id=&quot;20307&quot; value=&quot;363&quot;/&gt;&lt;/object&gt;&lt;object type=&quot;3&quot; unique_id=&quot;10026&quot;&gt;&lt;property id=&quot;20148&quot; value=&quot;5&quot;/&gt;&lt;property id=&quot;20300&quot; value=&quot;Slide 28 - &amp;quot;Individuals With Disabilities&amp;quot;&quot;/&gt;&lt;property id=&quot;20307&quot; value=&quot;364&quot;/&gt;&lt;/object&gt;&lt;object type=&quot;3&quot; unique_id=&quot;10027&quot;&gt;&lt;property id=&quot;20148&quot; value=&quot;5&quot;/&gt;&lt;property id=&quot;20300&quot; value=&quot;Slide 29 - &amp;quot;Visible Minorities&amp;quot;&quot;/&gt;&lt;property id=&quot;20307&quot; value=&quot;365&quot;/&gt;&lt;/object&gt;&lt;object type=&quot;3&quot; unique_id=&quot;10029&quot;&gt;&lt;property id=&quot;20148&quot; value=&quot;5&quot;/&gt;&lt;property id=&quot;20300&quot; value=&quot;Slide 30&quot;/&gt;&lt;property id=&quot;20307&quot; value=&quot;367&quot;/&gt;&lt;/object&gt;&lt;object type=&quot;3&quot; unique_id=&quot;10030&quot;&gt;&lt;property id=&quot;20148&quot; value=&quot;5&quot;/&gt;&lt;property id=&quot;20300&quot; value=&quot;Slide 31 - &amp;quot;Employment Equity Legislation&amp;quot;&quot;/&gt;&lt;property id=&quot;20307&quot; value=&quot;368&quot;/&gt;&lt;/object&gt;&lt;object type=&quot;3&quot; unique_id=&quot;11005&quot;&gt;&lt;property id=&quot;20148&quot; value=&quot;5&quot;/&gt;&lt;property id=&quot;20300&quot; value=&quot;Slide 2 - &amp;quot;THE LABOUR CONTEXT:  LET’S CONSIDER &amp;#x0D;&amp;#x0A;A FEW FUNDAMENTAL THEMES…&amp;quot;&quot;/&gt;&lt;property id=&quot;20307&quot; value=&quot;393&quot;/&gt;&lt;/object&gt;&lt;object type=&quot;3&quot; unique_id=&quot;11424&quot;&gt;&lt;property id=&quot;20148&quot; value=&quot;5&quot;/&gt;&lt;property id=&quot;20300&quot; value=&quot;Slide 20 - &amp;quot;CURRENT LABOUR ISSUES : DIVERSITY&amp;#x0D;&amp;#x0A;&amp;#x0D;&amp;#x0A;&amp;quot;&quot;/&gt;&lt;property id=&quot;20307&quot; value=&quot;403&quot;/&gt;&lt;/object&gt;&lt;object type=&quot;3&quot; unique_id=&quot;11426&quot;&gt;&lt;property id=&quot;20148&quot; value=&quot;5&quot;/&gt;&lt;property id=&quot;20300&quot; value=&quot;Slide 34 - &amp;quot;SUMMARY&amp;quot;&quot;/&gt;&lt;property id=&quot;20307&quot; value=&quot;402&quot;/&gt;&lt;/object&gt;&lt;object type=&quot;3&quot; unique_id=&quot;12231&quot;&gt;&lt;property id=&quot;20148&quot; value=&quot;5&quot;/&gt;&lt;property id=&quot;20300&quot; value=&quot;Slide 10 - &amp;quot;Nature of independent contractor relationship&amp;quot;&quot;/&gt;&lt;property id=&quot;20307&quot; value=&quot;412&quot;/&gt;&lt;/object&gt;&lt;object type=&quot;3&quot; unique_id=&quot;12233&quot;&gt;&lt;property id=&quot;20148&quot; value=&quot;5&quot;/&gt;&lt;property id=&quot;20300&quot; value=&quot;Slide 12 - &amp;quot;Court’s adjudication criteria&amp;quot;&quot;/&gt;&lt;property id=&quot;20307&quot; value=&quot;414&quot;/&gt;&lt;/object&gt;&lt;object type=&quot;3&quot; unique_id=&quot;12236&quot;&gt;&lt;property id=&quot;20148&quot; value=&quot;5&quot;/&gt;&lt;property id=&quot;20300&quot; value=&quot;Slide 14 - &amp;quot;1. Neoclassical Perspective&amp;quot;&quot;/&gt;&lt;property id=&quot;20307&quot; value=&quot;417&quot;/&gt;&lt;/object&gt;&lt;object type=&quot;3&quot; unique_id=&quot;12237&quot;&gt;&lt;property id=&quot;20148&quot; value=&quot;5&quot;/&gt;&lt;property id=&quot;20300&quot; value=&quot;Slide 15 - &amp;quot;2. Managerial Perspective&amp;quot;&quot;/&gt;&lt;property id=&quot;20307&quot; value=&quot;418&quot;/&gt;&lt;/object&gt;&lt;object type=&quot;3&quot; unique_id=&quot;12239&quot;&gt;&lt;property id=&quot;20148&quot; value=&quot;5&quot;/&gt;&lt;property id=&quot;20300&quot; value=&quot;Slide 16 - &amp;quot;3. Industrial Pluralist Perspective&amp;quot;&quot;/&gt;&lt;property id=&quot;20307&quot; value=&quot;420&quot;/&gt;&lt;/object&gt;&lt;object type=&quot;3&quot; unique_id=&quot;12242&quot;&gt;&lt;property id=&quot;20148&quot; value=&quot;5&quot;/&gt;&lt;property id=&quot;20300&quot; value=&quot;Slide 17 - &amp;quot;4. Critical Perspective&amp;quot;&quot;/&gt;&lt;property id=&quot;20307&quot; value=&quot;423&quot;/&gt;&lt;/object&gt;&lt;object type=&quot;3&quot; unique_id=&quot;12246&quot;&gt;&lt;property id=&quot;20148&quot; value=&quot;5&quot;/&gt;&lt;property id=&quot;20300&quot; value=&quot;Slide 32 - &amp;quot;Employment Equity Act &amp;quot;&quot;/&gt;&lt;property id=&quot;20307&quot; value=&quot;408&quot;/&gt;&lt;/object&gt;&lt;object type=&quot;3&quot; unique_id=&quot;12248&quot;&gt;&lt;property id=&quot;20148&quot; value=&quot;5&quot;/&gt;&lt;property id=&quot;20300&quot; value=&quot;Slide 33 - &amp;quot;Employment Equity Act&amp;quot;&quot;/&gt;&lt;property id=&quot;20307&quot; value=&quot;410&quot;/&gt;&lt;/object&gt;&lt;object type=&quot;3&quot; unique_id=&quot;12983&quot;&gt;&lt;property id=&quot;20148&quot; value=&quot;5&quot;/&gt;&lt;property id=&quot;20300&quot; value=&quot;Slide 6&quot;/&gt;&lt;property id=&quot;20307&quot; value=&quot;431&quot;/&gt;&lt;/object&gt;&lt;object type=&quot;3&quot; unique_id=&quot;12984&quot;&gt;&lt;property id=&quot;20148&quot; value=&quot;5&quot;/&gt;&lt;property id=&quot;20300&quot; value=&quot;Slide 7&quot;/&gt;&lt;property id=&quot;20307&quot; value=&quot;428&quot;/&gt;&lt;/object&gt;&lt;object type=&quot;3&quot; unique_id=&quot;12985&quot;&gt;&lt;property id=&quot;20148&quot; value=&quot;5&quot;/&gt;&lt;property id=&quot;20300&quot; value=&quot;Slide 8&quot;/&gt;&lt;property id=&quot;20307&quot; value=&quot;424&quot;/&gt;&lt;/object&gt;&lt;object type=&quot;3&quot; unique_id=&quot;13401&quot;&gt;&lt;property id=&quot;20148&quot; value=&quot;5&quot;/&gt;&lt;property id=&quot;20300&quot; value=&quot;Slide 13&quot;/&gt;&lt;property id=&quot;20307&quot; value=&quot;434&quot;/&gt;&lt;/object&gt;&lt;object type=&quot;3&quot; unique_id=&quot;13874&quot;&gt;&lt;property id=&quot;20148&quot; value=&quot;5&quot;/&gt;&lt;property id=&quot;20300&quot; value=&quot;Slide 11 - &amp;quot;Nature of independent contractor relationship&amp;quot;&quot;/&gt;&lt;property id=&quot;20307&quot; value=&quot;435&quot;/&gt;&lt;/object&gt;&lt;object type=&quot;3&quot; unique_id=&quot;14177&quot;&gt;&lt;property id=&quot;20148&quot; value=&quot;5&quot;/&gt;&lt;property id=&quot;20300&quot; value=&quot;Slide 21&quot;/&gt;&lt;property id=&quot;20307&quot; value=&quot;439&quot;/&gt;&lt;/object&gt;&lt;object type=&quot;3&quot; unique_id=&quot;15378&quot;&gt;&lt;property id=&quot;20148&quot; value=&quot;5&quot;/&gt;&lt;property id=&quot;20300&quot; value=&quot;Slide 4&quot;/&gt;&lt;property id=&quot;20307&quot; value=&quot;440&quot;/&gt;&lt;/object&gt;&lt;object type=&quot;3&quot; unique_id=&quot;15579&quot;&gt;&lt;property id=&quot;20148&quot; value=&quot;5&quot;/&gt;&lt;property id=&quot;20300&quot; value=&quot;Slide 19&quot;/&gt;&lt;property id=&quot;20307&quot; value=&quot;441&quot;/&gt;&lt;/object&gt;&lt;/object&gt;&lt;object type=&quot;8&quot; unique_id=&quot;10062&quot;&gt;&lt;/object&gt;&lt;/object&gt;&lt;/database&gt;"/>
  <p:tag name="SECTOMILLISECCONVERTED" val="1"/>
</p:tagLst>
</file>

<file path=ppt/theme/theme1.xml><?xml version="1.0" encoding="utf-8"?>
<a:theme xmlns:a="http://schemas.openxmlformats.org/drawingml/2006/main" name="York U 2015 PPT">
  <a:themeElements>
    <a:clrScheme name="York">
      <a:dk1>
        <a:srgbClr val="000000"/>
      </a:dk1>
      <a:lt1>
        <a:sysClr val="window" lastClr="FFFFFF"/>
      </a:lt1>
      <a:dk2>
        <a:srgbClr val="E31837"/>
      </a:dk2>
      <a:lt2>
        <a:srgbClr val="666666"/>
      </a:lt2>
      <a:accent1>
        <a:srgbClr val="E31837"/>
      </a:accent1>
      <a:accent2>
        <a:srgbClr val="BFBFBF"/>
      </a:accent2>
      <a:accent3>
        <a:srgbClr val="666666"/>
      </a:accent3>
      <a:accent4>
        <a:srgbClr val="D59F0F"/>
      </a:accent4>
      <a:accent5>
        <a:srgbClr val="004A8D"/>
      </a:accent5>
      <a:accent6>
        <a:srgbClr val="B4A77A"/>
      </a:accent6>
      <a:hlink>
        <a:srgbClr val="E31837"/>
      </a:hlink>
      <a:folHlink>
        <a:srgbClr val="E3183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31837"/>
        </a:solidFill>
        <a:ln>
          <a:noFill/>
        </a:ln>
        <a:effectLst/>
      </a:spPr>
      <a:bodyPr rtlCol="0" anchor="ctr"/>
      <a:lstStyle>
        <a:defPPr algn="ctr">
          <a:defRPr>
            <a:ln>
              <a:noFill/>
            </a:ln>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59209</TotalTime>
  <Words>1889</Words>
  <Application>Microsoft Office PowerPoint</Application>
  <PresentationFormat>On-screen Show (4:3)</PresentationFormat>
  <Paragraphs>450</Paragraphs>
  <Slides>50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ＭＳ Ｐゴシック</vt:lpstr>
      <vt:lpstr>Arial</vt:lpstr>
      <vt:lpstr>Calibri</vt:lpstr>
      <vt:lpstr>Calibri Light</vt:lpstr>
      <vt:lpstr>Courier New</vt:lpstr>
      <vt:lpstr>Times</vt:lpstr>
      <vt:lpstr>Times New Roman</vt:lpstr>
      <vt:lpstr>Wingdings</vt:lpstr>
      <vt:lpstr>York U 2015 PPT</vt:lpstr>
      <vt:lpstr>Introduction to Big Data </vt:lpstr>
      <vt:lpstr>Review Previous Lesson </vt:lpstr>
      <vt:lpstr>Review Concepts from Day 3</vt:lpstr>
      <vt:lpstr>Day 4 – New Topics Introduced </vt:lpstr>
      <vt:lpstr>Learning Objectives for Day 4 </vt:lpstr>
      <vt:lpstr>Day 4 - Learning Objectives </vt:lpstr>
      <vt:lpstr>Some Ways To Approach  Models</vt:lpstr>
      <vt:lpstr>Role of Statistics</vt:lpstr>
      <vt:lpstr>How Do Data Analysts Use Statistics?</vt:lpstr>
      <vt:lpstr>Formulating the Research Process</vt:lpstr>
      <vt:lpstr>What Are Models?</vt:lpstr>
      <vt:lpstr>Basic Terms and Concepts</vt:lpstr>
      <vt:lpstr>Geographic Data</vt:lpstr>
      <vt:lpstr>Types of Data</vt:lpstr>
      <vt:lpstr>Types of Data</vt:lpstr>
      <vt:lpstr>Characteristics of Data</vt:lpstr>
      <vt:lpstr>Measurement Concepts</vt:lpstr>
      <vt:lpstr>Types of Statistical Analysis</vt:lpstr>
      <vt:lpstr>Analytic Modeling</vt:lpstr>
      <vt:lpstr>Analytic Modeling Outline </vt:lpstr>
      <vt:lpstr>Analytic Models</vt:lpstr>
      <vt:lpstr>Analytic Models </vt:lpstr>
      <vt:lpstr>General Analytical Model of Decision Making</vt:lpstr>
      <vt:lpstr>Steps ion the Analytical Model</vt:lpstr>
      <vt:lpstr>Programmed vs Non-Programmed Decisions</vt:lpstr>
      <vt:lpstr>Certain vs Uncertain Decisions</vt:lpstr>
      <vt:lpstr>Rational-Economic Model</vt:lpstr>
      <vt:lpstr>Bounded Rationality Model</vt:lpstr>
      <vt:lpstr>Availability Heuristic</vt:lpstr>
      <vt:lpstr>Availability Heuristic</vt:lpstr>
      <vt:lpstr>Representativeness Heuristic</vt:lpstr>
      <vt:lpstr>Other Cognitive Biases</vt:lpstr>
      <vt:lpstr>Analytic Modeling Techniques</vt:lpstr>
      <vt:lpstr>Analytic Modeling Techniques </vt:lpstr>
      <vt:lpstr>Analytic Modeling Techniques </vt:lpstr>
      <vt:lpstr>Analytic Modeling </vt:lpstr>
      <vt:lpstr>Analytic Modeling </vt:lpstr>
      <vt:lpstr>Analytic Modeling </vt:lpstr>
      <vt:lpstr>Analytic Modeling </vt:lpstr>
      <vt:lpstr>Model Development</vt:lpstr>
      <vt:lpstr>Model Development </vt:lpstr>
      <vt:lpstr>Model Development </vt:lpstr>
      <vt:lpstr>Model Development </vt:lpstr>
      <vt:lpstr>Model Development </vt:lpstr>
      <vt:lpstr>Model Development </vt:lpstr>
      <vt:lpstr>Model Development </vt:lpstr>
      <vt:lpstr>Lesson Review </vt:lpstr>
      <vt:lpstr>Lesson Review</vt:lpstr>
      <vt:lpstr>Lesson Summary </vt:lpstr>
      <vt:lpstr>Day 4 Lesson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Exploring The Canadian Bussiness Environment: A Framework</dc:title>
  <dc:creator>Office</dc:creator>
  <cp:lastModifiedBy>MT</cp:lastModifiedBy>
  <cp:revision>1484</cp:revision>
  <dcterms:created xsi:type="dcterms:W3CDTF">2017-11-24T15:27:00Z</dcterms:created>
  <dcterms:modified xsi:type="dcterms:W3CDTF">2018-05-22T03:15:24Z</dcterms:modified>
</cp:coreProperties>
</file>