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87"/>
  </p:notesMasterIdLst>
  <p:handoutMasterIdLst>
    <p:handoutMasterId r:id="rId88"/>
  </p:handoutMasterIdLst>
  <p:sldIdLst>
    <p:sldId id="494" r:id="rId2"/>
    <p:sldId id="749" r:id="rId3"/>
    <p:sldId id="682" r:id="rId4"/>
    <p:sldId id="632" r:id="rId5"/>
    <p:sldId id="636" r:id="rId6"/>
    <p:sldId id="617" r:id="rId7"/>
    <p:sldId id="821" r:id="rId8"/>
    <p:sldId id="812" r:id="rId9"/>
    <p:sldId id="813" r:id="rId10"/>
    <p:sldId id="265" r:id="rId11"/>
    <p:sldId id="264" r:id="rId12"/>
    <p:sldId id="814" r:id="rId13"/>
    <p:sldId id="262" r:id="rId14"/>
    <p:sldId id="833" r:id="rId15"/>
    <p:sldId id="263" r:id="rId16"/>
    <p:sldId id="834" r:id="rId17"/>
    <p:sldId id="572" r:id="rId18"/>
    <p:sldId id="702" r:id="rId19"/>
    <p:sldId id="328" r:id="rId20"/>
    <p:sldId id="259" r:id="rId21"/>
    <p:sldId id="820" r:id="rId22"/>
    <p:sldId id="278" r:id="rId23"/>
    <p:sldId id="835" r:id="rId24"/>
    <p:sldId id="260" r:id="rId25"/>
    <p:sldId id="836" r:id="rId26"/>
    <p:sldId id="281" r:id="rId27"/>
    <p:sldId id="288" r:id="rId28"/>
    <p:sldId id="289" r:id="rId29"/>
    <p:sldId id="296" r:id="rId30"/>
    <p:sldId id="297" r:id="rId31"/>
    <p:sldId id="290" r:id="rId32"/>
    <p:sldId id="291" r:id="rId33"/>
    <p:sldId id="784" r:id="rId34"/>
    <p:sldId id="822" r:id="rId35"/>
    <p:sldId id="294" r:id="rId36"/>
    <p:sldId id="837" r:id="rId37"/>
    <p:sldId id="838" r:id="rId38"/>
    <p:sldId id="298" r:id="rId39"/>
    <p:sldId id="301" r:id="rId40"/>
    <p:sldId id="335" r:id="rId41"/>
    <p:sldId id="300" r:id="rId42"/>
    <p:sldId id="302" r:id="rId43"/>
    <p:sldId id="303" r:id="rId44"/>
    <p:sldId id="299" r:id="rId45"/>
    <p:sldId id="305" r:id="rId46"/>
    <p:sldId id="307" r:id="rId47"/>
    <p:sldId id="340" r:id="rId48"/>
    <p:sldId id="341" r:id="rId49"/>
    <p:sldId id="815" r:id="rId50"/>
    <p:sldId id="751" r:id="rId51"/>
    <p:sldId id="256" r:id="rId52"/>
    <p:sldId id="258" r:id="rId53"/>
    <p:sldId id="839" r:id="rId54"/>
    <p:sldId id="840" r:id="rId55"/>
    <p:sldId id="261" r:id="rId56"/>
    <p:sldId id="841" r:id="rId57"/>
    <p:sldId id="842" r:id="rId58"/>
    <p:sldId id="843" r:id="rId59"/>
    <p:sldId id="844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816" r:id="rId71"/>
    <p:sldId id="809" r:id="rId72"/>
    <p:sldId id="325" r:id="rId73"/>
    <p:sldId id="329" r:id="rId74"/>
    <p:sldId id="330" r:id="rId75"/>
    <p:sldId id="817" r:id="rId76"/>
    <p:sldId id="810" r:id="rId77"/>
    <p:sldId id="327" r:id="rId78"/>
    <p:sldId id="334" r:id="rId79"/>
    <p:sldId id="331" r:id="rId80"/>
    <p:sldId id="332" r:id="rId81"/>
    <p:sldId id="333" r:id="rId82"/>
    <p:sldId id="618" r:id="rId83"/>
    <p:sldId id="629" r:id="rId84"/>
    <p:sldId id="831" r:id="rId85"/>
    <p:sldId id="832" r:id="rId86"/>
  </p:sldIdLst>
  <p:sldSz cx="9144000" cy="6858000" type="screen4x3"/>
  <p:notesSz cx="6858000" cy="9144000"/>
  <p:custDataLst>
    <p:tags r:id="rId8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Kuma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1A"/>
    <a:srgbClr val="AAF698"/>
    <a:srgbClr val="F2F29C"/>
    <a:srgbClr val="DEED83"/>
    <a:srgbClr val="C1D08C"/>
    <a:srgbClr val="FCB021"/>
    <a:srgbClr val="D01E2C"/>
    <a:srgbClr val="660066"/>
    <a:srgbClr val="6666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4000" autoAdjust="0"/>
  </p:normalViewPr>
  <p:slideViewPr>
    <p:cSldViewPr>
      <p:cViewPr varScale="1">
        <p:scale>
          <a:sx n="83" d="100"/>
          <a:sy n="83" d="100"/>
        </p:scale>
        <p:origin x="1152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3" d="100"/>
          <a:sy n="83" d="100"/>
        </p:scale>
        <p:origin x="-222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A4940-BE1F-A04A-BEC9-959CE05F3776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A152-AC38-A94C-8A82-3AA06EA49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1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fr-CA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4B26DDB-4073-3C49-94B1-21DFE7424B87}" type="datetime1">
              <a:rPr lang="fr-CA" altLang="en-US"/>
              <a:pPr/>
              <a:t>2018-05-21</a:t>
            </a:fld>
            <a:endParaRPr lang="fr-C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fr-CA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fr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2B51CA-69FC-6649-8254-54C2B7DFABF9}" type="slidenum">
              <a:rPr lang="fr-CA" altLang="en-US"/>
              <a:pPr/>
              <a:t>‹#›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63784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51CA-69FC-6649-8254-54C2B7DFABF9}" type="slidenum">
              <a:rPr lang="fr-CA" altLang="en-US" smtClean="0"/>
              <a:pPr/>
              <a:t>1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58002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3FD5A4-4DBB-46FF-A6ED-711EE73A4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E5394-04DF-4F60-AA19-7F29C3797E5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13CECE8-5726-4FC4-ACB1-FB51073D8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A245D81-50CE-4D65-9D17-6F76BD0A8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36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AD18BB-1D1E-4A06-8615-80C7DF05C6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7BD76-2E5D-498D-BE73-6BDE1A6123C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E59012F-A8DE-41BA-B8F7-49BB81B39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B84E311-8B03-4A00-9677-CA9D34DD3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06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E8F449F0-3BDD-46BF-927E-32178CF43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8EEB014-A664-45D9-8E8B-EBBD19B11D59}" type="slidenum">
              <a:rPr lang="en-GB" altLang="en-US"/>
              <a:pPr eaLnBrk="1" hangingPunct="1"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D7E7B7F-BB2F-4A24-A2FA-AE2065044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CFC8A8D-A378-4519-8CBB-24F1BA88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062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60EF94-3397-44F3-A24E-14A480E50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66535-939B-478E-A3C2-ED2C4D702B84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4BF871B-D426-41E2-B60F-CC759B20D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5614581-97D9-402A-B142-81699E94E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88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AA7E1B-C3A8-4606-8FE2-2C346EEBD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26171-FB9E-4AE5-938D-32A6462E26CE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01AD3849-3919-4048-8F86-C382262A9D0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8FB2F27-C9B2-4FEE-88E5-D3419BF3D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90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91FC94-234B-44E8-96D7-2C18A7F4C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4D7E8-1606-4B16-A1CE-720F6C7B1EEC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A8752F3-558C-4FA4-A971-42C872141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C893D30-B8FA-404C-BCF0-047E94222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0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BCF1DF-777A-4D0E-9DCD-B04894102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5F74C-A602-4872-90E0-A983222601BE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8E860885-9956-4C63-9C5F-3A43153B9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A6296E3-DB8E-49D8-9B33-7D4AC4998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2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70E315-1405-4186-AF80-2CADA6C18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F9E5E-A097-4C72-9D3A-07F7A87F850A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108A4498-6855-464E-9434-9DAD8C95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70F988E-6704-4B69-9317-8262FB8C1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72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BEE1E9-9B6B-4D9B-AEEB-4D09110AE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53A92-5B4A-47BD-A5AF-D40B57045BC4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D4095479-2E75-4126-A7D1-E5C6E0004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0C814A67-D068-4D5F-B073-2A86EE59D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369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30D63B-6EC6-4E9A-932F-64E6BA922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05ED3-E1F3-4722-A925-6DFE44A58887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EFE3C103-AE4E-46E5-BDFA-FF0F0F6A5D3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53DE083-BE1E-4F93-8E6D-23DF70C20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8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51CA-69FC-6649-8254-54C2B7DFABF9}" type="slidenum">
              <a:rPr lang="fr-CA" altLang="en-US" smtClean="0"/>
              <a:pPr/>
              <a:t>2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828477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14CA6D-16E9-419A-82F9-639207429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095DA-9FD1-44F5-AA28-0E440C74CBC5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F2DED40-F933-484C-84A1-EAEE605A37C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840BE769-F61B-4327-8ADA-20C131B22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01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7CE8D0-B739-4EEE-BA99-880364EFF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2404A-798F-482F-8A21-52B566C0E6B7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97DEEF08-E563-49D3-A177-08382F8F04E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7C6651FC-7763-405B-A81E-681517D70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910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5E47BB-5DD7-40E0-9B62-B61300998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67C5E-54AA-4999-BCB2-516BDC5B0F13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A6B92D2-3174-4AF4-8773-093F5D6E37D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FC7800B-902B-43D5-9ADE-2F0B8D849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416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5F1FD2-682E-4A25-9181-4050A681F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63783-396A-4D47-812B-C40451B5FC4C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7B781FC2-4363-4C96-8FF3-180ED2E0B4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217B6378-8D34-412C-B5FD-DD5620FDE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562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45954C-1FA9-461D-A2B7-07E60B438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374C2-60C7-4031-BB12-185EB3DFAB1A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5C400148-8648-41D4-B581-B078AE1405B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9B8F88AF-C9D4-4EC6-BE4D-9E467764C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677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8CA1DF6-998C-4BB5-BEB7-30F36B2BD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1101008-EBAB-4891-B740-5E8AE48AD19D}" type="slidenum">
              <a:rPr lang="en-GB" altLang="en-US"/>
              <a:pPr eaLnBrk="1" hangingPunct="1">
                <a:spcBef>
                  <a:spcPct val="0"/>
                </a:spcBef>
              </a:pPr>
              <a:t>38</a:t>
            </a:fld>
            <a:endParaRPr lang="en-GB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D3A80A7-302D-4706-88B7-E76618085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1D11258-37A7-41DF-999E-A8CA8CDD3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599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0EF1614-F8EE-4910-8A20-6A1C451AC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821C959-5BF5-43DF-B3B7-E034578D5966}" type="slidenum">
              <a:rPr lang="en-GB" altLang="en-US"/>
              <a:pPr eaLnBrk="1" hangingPunct="1">
                <a:spcBef>
                  <a:spcPct val="0"/>
                </a:spcBef>
              </a:pPr>
              <a:t>44</a:t>
            </a:fld>
            <a:endParaRPr lang="en-GB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55CC9DE-81D0-4610-BA89-7E1ABB70A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831B429-867C-4644-A67E-0A4DF46AD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772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4DCE3A8-17DF-43A0-A633-FC067F706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6BDA5A-4EC1-4BC9-9F38-63FAE4BCDA5E}" type="slidenum">
              <a:rPr lang="en-GB" altLang="en-US"/>
              <a:pPr eaLnBrk="1" hangingPunct="1">
                <a:spcBef>
                  <a:spcPct val="0"/>
                </a:spcBef>
              </a:pPr>
              <a:t>45</a:t>
            </a:fld>
            <a:endParaRPr lang="en-GB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D8CE645-B373-4845-8403-EB2B6C0A4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1016848-F6C0-4981-AB3B-D503B5C79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29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5B3F9F98-4A4E-44DE-9E6A-A555C89377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FAB4AFF-5909-4E17-BDC9-03DB0284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D9FA09FB-F7E6-44D3-8D96-6616A0A00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AD69E0E-1430-4950-95B4-779D14BCF87E}" type="slidenum">
              <a:rPr lang="en-GB" altLang="en-US"/>
              <a:pPr eaLnBrk="1" hangingPunct="1">
                <a:spcBef>
                  <a:spcPct val="0"/>
                </a:spcBef>
              </a:pPr>
              <a:t>46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857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94F2FA9-910B-4CC8-B3B8-5D3FB6A8B5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F2696FF8-C0EF-4948-A498-403A6C9B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6567FFC3-575C-4BA4-A73D-9EF1C4D59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2D87D-11E7-4EA1-8BF8-6D137F015DE0}" type="slidenum">
              <a:rPr lang="en-GB" altLang="en-US"/>
              <a:pPr eaLnBrk="1" hangingPunct="1">
                <a:spcBef>
                  <a:spcPct val="0"/>
                </a:spcBef>
              </a:pPr>
              <a:t>47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464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326DD0-3ED0-441D-BFFA-0E09A0810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46228-0C78-450D-BFA3-3C21FA41BA7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A3E97DF-F98F-4D90-90B0-90B6FFC93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40E735A-2D6A-485A-9389-EAE88C15E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220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D5DF020B-B58A-4450-9B0D-234A0D214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9CB60395-F5DB-4FD6-855D-5F527EF23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CA9BA46-A109-4142-A2A8-1DDD6F0AC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A41DB05-B047-4B8B-B430-698B4F62ADCC}" type="slidenum">
              <a:rPr lang="en-GB" altLang="en-US"/>
              <a:pPr eaLnBrk="1" hangingPunct="1">
                <a:spcBef>
                  <a:spcPct val="0"/>
                </a:spcBef>
              </a:pPr>
              <a:t>48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7428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70DD669-9A5D-4DB3-93AA-AF5B6D7E5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4035F58-D4A1-440B-8FB2-FFAF14DA0F44}" type="slidenum">
              <a:rPr lang="en-GB" altLang="en-US"/>
              <a:pPr eaLnBrk="1" hangingPunct="1">
                <a:spcBef>
                  <a:spcPct val="0"/>
                </a:spcBef>
              </a:pPr>
              <a:t>72</a:t>
            </a:fld>
            <a:endParaRPr lang="en-GB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192CCD0-BB3B-4280-B430-575ADB345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D723840-EF88-471E-9FD5-9B8E0A72A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807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1CBA01CD-3076-479D-8218-CDD944F96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E57B810-368F-42F5-B62E-9FDA4820A167}" type="slidenum">
              <a:rPr lang="en-GB" altLang="en-US"/>
              <a:pPr eaLnBrk="1" hangingPunct="1">
                <a:spcBef>
                  <a:spcPct val="0"/>
                </a:spcBef>
              </a:pPr>
              <a:t>74</a:t>
            </a:fld>
            <a:endParaRPr lang="en-GB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7B0DEF1-D1E4-4779-BDF8-F3DB63EEE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41AD81D-7505-4E8F-B02A-F02593EF4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altLang="en-US" dirty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451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AE90C01-2DC1-42C1-8427-4B2626F1D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0CA3F8-3B22-4A3F-91A3-E88323E803FC}" type="slidenum">
              <a:rPr lang="en-GB" altLang="en-US"/>
              <a:pPr eaLnBrk="1" hangingPunct="1">
                <a:spcBef>
                  <a:spcPct val="0"/>
                </a:spcBef>
              </a:pPr>
              <a:t>77</a:t>
            </a:fld>
            <a:endParaRPr lang="en-GB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1528054-D5DC-4ABB-8CDB-E9DAFB5F0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6E9F6F1-BFEE-4F07-9FD8-01F4AA86E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60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7565F89-DA08-433D-ABD5-A41A1A5C7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D24DBD0-DAD4-4FDA-AE59-00CF7FCF017F}" type="slidenum">
              <a:rPr lang="en-GB" altLang="en-US"/>
              <a:pPr eaLnBrk="1" hangingPunct="1">
                <a:spcBef>
                  <a:spcPct val="0"/>
                </a:spcBef>
              </a:pPr>
              <a:t>78</a:t>
            </a:fld>
            <a:endParaRPr lang="en-GB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1FCD5CD-742A-4BE0-8566-A63CB628D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FB182DB-0F2A-4507-9899-AE54F395C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077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341B645-29E2-4575-906C-B5D73EEE9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E1537CE-A3B0-46F9-945E-3EA865F98461}" type="slidenum">
              <a:rPr lang="en-GB" altLang="en-US"/>
              <a:pPr eaLnBrk="1" hangingPunct="1">
                <a:spcBef>
                  <a:spcPct val="0"/>
                </a:spcBef>
              </a:pPr>
              <a:t>79</a:t>
            </a:fld>
            <a:endParaRPr lang="en-GB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171B842-CE0E-452A-BF9A-A8D65E1FD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DC29241-C436-4938-8B76-B9932DEED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13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4CDBFE5-A498-415C-81B4-E83C70F4E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636AD78-7D6B-4B12-881C-49F03717E757}" type="slidenum">
              <a:rPr lang="en-GB" altLang="en-US"/>
              <a:pPr eaLnBrk="1" hangingPunct="1">
                <a:spcBef>
                  <a:spcPct val="0"/>
                </a:spcBef>
              </a:pPr>
              <a:t>80</a:t>
            </a:fld>
            <a:endParaRPr lang="en-GB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C97E8C1-6279-41FE-95D7-DB8F2E043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3C1945A-B781-43A8-AC1F-62A0F1D57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7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5BF291-0314-4A03-963C-4AC7C366E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93715-A5E7-4CAD-97A2-C28BE81EC90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67B6BC1-9FF7-41F8-8441-49D6622B3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64BD56B-8D3B-4BD9-9EBD-DBFFDEC6A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66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0D34C2-5295-4629-ADD2-5D61C6C9D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704F7-5791-4A3C-8B8B-8350DF9E2C7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09A135E-480F-477B-B028-9CC5C6DFE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CD3E8CA-EECF-4409-A450-4C95DA3A1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1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4661E7-39EA-4E46-BEA5-392A5EA9F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AF4F8-6C63-4B34-8753-420BDEBAC4F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D8C76C4-5D71-4709-8AD3-CD2247D6B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1C0556-D237-4DC0-B16D-5CD73905B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00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AF5E2A-F6E2-4FB3-A968-C8F5EF4B0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56D04-DB6B-4B92-BFE7-142E703D53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70FB6E3-2C3F-481C-BF05-73AA1496A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87071CD-E2D1-4468-8F2E-2BF962212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8AA45F-FF81-4FD5-894C-58D16E467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10239-17BB-41D2-8ABD-BCEDF9F2A14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0C42936-6450-4399-9E7D-E35875608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7433384-7C26-42D6-A185-8BE5D7B68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04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ACCEED-A76E-4E81-B962-E6FAF9402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3A913-CEA6-4101-B87B-2AE70F89FCC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9FB4AAA-DA33-4D44-B96F-051293CC7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4B8BDE8-3364-4A3F-A782-8BD370AC6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66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382000" cy="16002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8400737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6925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4114800" cy="36925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705E3A89-8642-BF44-AEFB-48C9C77F1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24200" cy="10223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124200" cy="45085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273051"/>
            <a:ext cx="5111750" cy="5670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C7BA04B-193B-9D49-8C40-E022BEF70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59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57200"/>
          </a:xfr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7800"/>
            <a:ext cx="5486400" cy="685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7C02DBA6-D12F-DE4F-9B14-F55C13894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03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31CB-7001-41E6-B05D-584A5811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E201-CE3A-46AE-A10B-9156388A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C905-2584-40F8-BABB-4E62B83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E8EE-919E-49C5-AE9C-DB533E61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32C4-3EF2-4C43-874E-D6F0008E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0C460-21BE-40BD-B24B-FCAD457B87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383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9891-49EF-47C2-B62D-BC10DAD0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54DF-DB0B-4341-AAC6-5F9EBDD53B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9FA06-DEE9-40D1-B852-8DB8CDE923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3771900" cy="1752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C34E1D-111B-45C9-AF1B-BCA34B7F4B1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771900" cy="1752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532FDA-0A9D-4D0F-9DC1-4E154262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350F6F-7698-4751-9EE0-04E29753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352BCE-E7D1-4F83-918E-83E98ABD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2CFD76-67A7-429B-B0D5-1526A3504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1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2F4-4139-41EF-8F4E-30FF6DC9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1BB1E-D6B9-413D-9330-502AFCD959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FC5E1C16-6FF5-4B22-A4B8-B870632B4F06}"/>
              </a:ext>
            </a:extLst>
          </p:cNvPr>
          <p:cNvSpPr>
            <a:spLocks noGrp="1"/>
          </p:cNvSpPr>
          <p:nvPr>
            <p:ph type="media"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37AD-39A0-459C-8456-D444CAC2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B1812-43D0-4A19-8225-44BB7283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D8221-A68A-4525-B2BF-B74D420C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3B0E377-00B7-491C-A76F-1F1066CF56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53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5DB6-74F1-4335-BB52-0531A17A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76DB-0A91-4E20-BDB0-A552DD49C0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E0B54A9D-AED0-4615-8B24-33F6348C3334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8D0D1-D44B-488F-89C1-69AEC54A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B8D1-D681-4296-AE49-AE55BA2D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c 2006 The McGraw Hill Companies,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2981-ED7B-4C63-9B7F-9A9A9D6D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A4A0A22-B6F3-42CF-AA4F-024BBF6B78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35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28650" y="981075"/>
            <a:ext cx="8186738" cy="0"/>
          </a:xfrm>
          <a:prstGeom prst="line">
            <a:avLst/>
          </a:prstGeom>
          <a:ln w="15875">
            <a:solidFill>
              <a:srgbClr val="D01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382000" cy="4343400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&quot;&quot;"/>
          <p:cNvSpPr/>
          <p:nvPr userDrawn="1"/>
        </p:nvSpPr>
        <p:spPr>
          <a:xfrm rot="16200000">
            <a:off x="3505200" y="-1524000"/>
            <a:ext cx="2133600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9" descr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954713"/>
            <a:ext cx="1806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0"/>
            <a:ext cx="8153400" cy="1524000"/>
          </a:xfrm>
        </p:spPr>
        <p:txBody>
          <a:bodyPr>
            <a:normAutofit/>
          </a:bodyPr>
          <a:lstStyle>
            <a:lvl1pPr algn="ctr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267200"/>
            <a:ext cx="8153400" cy="749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2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114800" cy="4343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114800" cy="4343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19A09D3-403F-1246-A694-E93A03837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5C0E87B9-1EE9-F545-B9BB-509CBE9F0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&quot;&quot;"/>
          <p:cNvSpPr/>
          <p:nvPr userDrawn="1"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459AD0B6-B138-FC4C-BE1A-93C389E94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8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231C82E7-28D6-7643-B5A0-983D798A0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Ba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&quot;&quot;"/>
          <p:cNvSpPr/>
          <p:nvPr userDrawn="1"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E8B5EA7E-1ED2-4A4C-B909-86E85316B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CE583F37-0C67-B14E-ACD9-ABA169294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2063"/>
            <a:ext cx="457200" cy="3873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47F4449-6720-314E-9738-D3B00CE9D3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" y="6364288"/>
            <a:ext cx="152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64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CA" altLang="en-US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6223000"/>
            <a:ext cx="406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 descr="&quot;&quot;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wU8as9ZNlA" TargetMode="External"/><Relationship Id="rId2" Type="http://schemas.openxmlformats.org/officeDocument/2006/relationships/hyperlink" Target="https://www.youtube.com/watch?v=IsAUNs-IoS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.ted.com/on/6116s1Z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\\myfiles\jb335\dos\Laptop%20backup\Academic\Study%20Skills%20and%20Research%20Methods%20I\Lectures\Lecture%202%20Recognising%20Research\Ultrasound%20Muscle.mp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cweb2.loc.gov/pnp/cph/3b10000/3b19000/3b19600/3b19621r.jp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uk/imgres?imgurl=http://www.underfives.co.uk/moth2a.gif&amp;imgrefurl=http://www.underfives.co.uk/moth.html&amp;h=286&amp;w=295&amp;sz=8&amp;tbnid=rS-AvONluOcJ:&amp;tbnh=107&amp;tbnw=111&amp;hl=en&amp;start=5&amp;prev=/images?q=flash+light+cartoon&amp;svnum=10&amp;hl=en&amp;lr=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hyperlink" Target="http://images.google.co.uk/imgres?imgurl=http://www.libertynet.org/~fvgsc/graphics/cartoon_eyes.jpg&amp;imgrefurl=http://www.libertynet.org/~fvgsc/&amp;h=177&amp;w=177&amp;sz=6&amp;tbnid=dleKRpix-EAJ:&amp;tbnh=95&amp;tbnw=95&amp;hl=en&amp;start=3&amp;prev=/images?q=eyes+cartoon&amp;svnum=10&amp;hl=en&amp;lr=" TargetMode="External"/><Relationship Id="rId4" Type="http://schemas.openxmlformats.org/officeDocument/2006/relationships/image" Target="../media/image1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vWOyN0N1I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.co/vWOyN0N1IB" TargetMode="Externa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lcweb2.loc.gov/pnp/cph/3b10000/3b19000/3b19600/3b19621r.jpg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22.bin"/><Relationship Id="rId39" Type="http://schemas.openxmlformats.org/officeDocument/2006/relationships/oleObject" Target="../embeddings/oleObject35.bin"/><Relationship Id="rId21" Type="http://schemas.openxmlformats.org/officeDocument/2006/relationships/oleObject" Target="../embeddings/oleObject17.bin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8.bin"/><Relationship Id="rId47" Type="http://schemas.openxmlformats.org/officeDocument/2006/relationships/oleObject" Target="../embeddings/oleObject43.bin"/><Relationship Id="rId50" Type="http://schemas.openxmlformats.org/officeDocument/2006/relationships/oleObject" Target="../embeddings/oleObject46.bin"/><Relationship Id="rId55" Type="http://schemas.openxmlformats.org/officeDocument/2006/relationships/oleObject" Target="../embeddings/oleObject51.bin"/><Relationship Id="rId63" Type="http://schemas.openxmlformats.org/officeDocument/2006/relationships/oleObject" Target="../embeddings/oleObject59.bin"/><Relationship Id="rId68" Type="http://schemas.openxmlformats.org/officeDocument/2006/relationships/oleObject" Target="../embeddings/oleObject64.bin"/><Relationship Id="rId76" Type="http://schemas.openxmlformats.org/officeDocument/2006/relationships/oleObject" Target="../embeddings/oleObject72.bin"/><Relationship Id="rId84" Type="http://schemas.openxmlformats.org/officeDocument/2006/relationships/oleObject" Target="../embeddings/oleObject80.bin"/><Relationship Id="rId89" Type="http://schemas.openxmlformats.org/officeDocument/2006/relationships/oleObject" Target="../embeddings/oleObject85.bin"/><Relationship Id="rId7" Type="http://schemas.openxmlformats.org/officeDocument/2006/relationships/oleObject" Target="../embeddings/oleObject3.bin"/><Relationship Id="rId71" Type="http://schemas.openxmlformats.org/officeDocument/2006/relationships/oleObject" Target="../embeddings/oleObject67.bin"/><Relationship Id="rId92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2.bin"/><Relationship Id="rId29" Type="http://schemas.openxmlformats.org/officeDocument/2006/relationships/oleObject" Target="../embeddings/oleObject25.bin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8.bin"/><Relationship Id="rId37" Type="http://schemas.openxmlformats.org/officeDocument/2006/relationships/oleObject" Target="../embeddings/oleObject33.bin"/><Relationship Id="rId40" Type="http://schemas.openxmlformats.org/officeDocument/2006/relationships/oleObject" Target="../embeddings/oleObject36.bin"/><Relationship Id="rId45" Type="http://schemas.openxmlformats.org/officeDocument/2006/relationships/oleObject" Target="../embeddings/oleObject41.bin"/><Relationship Id="rId53" Type="http://schemas.openxmlformats.org/officeDocument/2006/relationships/oleObject" Target="../embeddings/oleObject49.bin"/><Relationship Id="rId58" Type="http://schemas.openxmlformats.org/officeDocument/2006/relationships/oleObject" Target="../embeddings/oleObject54.bin"/><Relationship Id="rId66" Type="http://schemas.openxmlformats.org/officeDocument/2006/relationships/oleObject" Target="../embeddings/oleObject62.bin"/><Relationship Id="rId74" Type="http://schemas.openxmlformats.org/officeDocument/2006/relationships/oleObject" Target="../embeddings/oleObject70.bin"/><Relationship Id="rId79" Type="http://schemas.openxmlformats.org/officeDocument/2006/relationships/oleObject" Target="../embeddings/oleObject75.bin"/><Relationship Id="rId87" Type="http://schemas.openxmlformats.org/officeDocument/2006/relationships/oleObject" Target="../embeddings/oleObject83.bin"/><Relationship Id="rId5" Type="http://schemas.openxmlformats.org/officeDocument/2006/relationships/image" Target="../media/image19.png"/><Relationship Id="rId61" Type="http://schemas.openxmlformats.org/officeDocument/2006/relationships/oleObject" Target="../embeddings/oleObject57.bin"/><Relationship Id="rId82" Type="http://schemas.openxmlformats.org/officeDocument/2006/relationships/oleObject" Target="../embeddings/oleObject78.bin"/><Relationship Id="rId90" Type="http://schemas.openxmlformats.org/officeDocument/2006/relationships/oleObject" Target="../embeddings/oleObject86.bin"/><Relationship Id="rId19" Type="http://schemas.openxmlformats.org/officeDocument/2006/relationships/oleObject" Target="../embeddings/oleObject15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3.bin"/><Relationship Id="rId30" Type="http://schemas.openxmlformats.org/officeDocument/2006/relationships/oleObject" Target="../embeddings/oleObject26.bin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9.bin"/><Relationship Id="rId48" Type="http://schemas.openxmlformats.org/officeDocument/2006/relationships/oleObject" Target="../embeddings/oleObject44.bin"/><Relationship Id="rId56" Type="http://schemas.openxmlformats.org/officeDocument/2006/relationships/oleObject" Target="../embeddings/oleObject52.bin"/><Relationship Id="rId64" Type="http://schemas.openxmlformats.org/officeDocument/2006/relationships/oleObject" Target="../embeddings/oleObject60.bin"/><Relationship Id="rId69" Type="http://schemas.openxmlformats.org/officeDocument/2006/relationships/oleObject" Target="../embeddings/oleObject65.bin"/><Relationship Id="rId77" Type="http://schemas.openxmlformats.org/officeDocument/2006/relationships/oleObject" Target="../embeddings/oleObject73.bin"/><Relationship Id="rId8" Type="http://schemas.openxmlformats.org/officeDocument/2006/relationships/oleObject" Target="../embeddings/oleObject4.bin"/><Relationship Id="rId51" Type="http://schemas.openxmlformats.org/officeDocument/2006/relationships/oleObject" Target="../embeddings/oleObject47.bin"/><Relationship Id="rId72" Type="http://schemas.openxmlformats.org/officeDocument/2006/relationships/oleObject" Target="../embeddings/oleObject68.bin"/><Relationship Id="rId80" Type="http://schemas.openxmlformats.org/officeDocument/2006/relationships/oleObject" Target="../embeddings/oleObject76.bin"/><Relationship Id="rId85" Type="http://schemas.openxmlformats.org/officeDocument/2006/relationships/oleObject" Target="../embeddings/oleObject81.bin"/><Relationship Id="rId3" Type="http://schemas.openxmlformats.org/officeDocument/2006/relationships/notesSlide" Target="../notesSlides/notesSlide34.xml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4.bin"/><Relationship Id="rId46" Type="http://schemas.openxmlformats.org/officeDocument/2006/relationships/oleObject" Target="../embeddings/oleObject42.bin"/><Relationship Id="rId59" Type="http://schemas.openxmlformats.org/officeDocument/2006/relationships/oleObject" Target="../embeddings/oleObject55.bin"/><Relationship Id="rId67" Type="http://schemas.openxmlformats.org/officeDocument/2006/relationships/oleObject" Target="../embeddings/oleObject63.bin"/><Relationship Id="rId20" Type="http://schemas.openxmlformats.org/officeDocument/2006/relationships/oleObject" Target="../embeddings/oleObject16.bin"/><Relationship Id="rId41" Type="http://schemas.openxmlformats.org/officeDocument/2006/relationships/oleObject" Target="../embeddings/oleObject37.bin"/><Relationship Id="rId54" Type="http://schemas.openxmlformats.org/officeDocument/2006/relationships/oleObject" Target="../embeddings/oleObject50.bin"/><Relationship Id="rId62" Type="http://schemas.openxmlformats.org/officeDocument/2006/relationships/oleObject" Target="../embeddings/oleObject58.bin"/><Relationship Id="rId70" Type="http://schemas.openxmlformats.org/officeDocument/2006/relationships/oleObject" Target="../embeddings/oleObject66.bin"/><Relationship Id="rId75" Type="http://schemas.openxmlformats.org/officeDocument/2006/relationships/oleObject" Target="../embeddings/oleObject71.bin"/><Relationship Id="rId83" Type="http://schemas.openxmlformats.org/officeDocument/2006/relationships/oleObject" Target="../embeddings/oleObject79.bin"/><Relationship Id="rId88" Type="http://schemas.openxmlformats.org/officeDocument/2006/relationships/oleObject" Target="../embeddings/oleObject84.bin"/><Relationship Id="rId91" Type="http://schemas.openxmlformats.org/officeDocument/2006/relationships/oleObject" Target="../embeddings/oleObject8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9.bin"/><Relationship Id="rId28" Type="http://schemas.openxmlformats.org/officeDocument/2006/relationships/oleObject" Target="../embeddings/oleObject24.bin"/><Relationship Id="rId36" Type="http://schemas.openxmlformats.org/officeDocument/2006/relationships/oleObject" Target="../embeddings/oleObject32.bin"/><Relationship Id="rId49" Type="http://schemas.openxmlformats.org/officeDocument/2006/relationships/oleObject" Target="../embeddings/oleObject45.bin"/><Relationship Id="rId57" Type="http://schemas.openxmlformats.org/officeDocument/2006/relationships/oleObject" Target="../embeddings/oleObject53.bin"/><Relationship Id="rId10" Type="http://schemas.openxmlformats.org/officeDocument/2006/relationships/oleObject" Target="../embeddings/oleObject6.bin"/><Relationship Id="rId31" Type="http://schemas.openxmlformats.org/officeDocument/2006/relationships/oleObject" Target="../embeddings/oleObject27.bin"/><Relationship Id="rId44" Type="http://schemas.openxmlformats.org/officeDocument/2006/relationships/oleObject" Target="../embeddings/oleObject40.bin"/><Relationship Id="rId52" Type="http://schemas.openxmlformats.org/officeDocument/2006/relationships/oleObject" Target="../embeddings/oleObject48.bin"/><Relationship Id="rId60" Type="http://schemas.openxmlformats.org/officeDocument/2006/relationships/oleObject" Target="../embeddings/oleObject56.bin"/><Relationship Id="rId65" Type="http://schemas.openxmlformats.org/officeDocument/2006/relationships/oleObject" Target="../embeddings/oleObject61.bin"/><Relationship Id="rId73" Type="http://schemas.openxmlformats.org/officeDocument/2006/relationships/oleObject" Target="../embeddings/oleObject69.bin"/><Relationship Id="rId78" Type="http://schemas.openxmlformats.org/officeDocument/2006/relationships/oleObject" Target="../embeddings/oleObject74.bin"/><Relationship Id="rId81" Type="http://schemas.openxmlformats.org/officeDocument/2006/relationships/oleObject" Target="../embeddings/oleObject77.bin"/><Relationship Id="rId86" Type="http://schemas.openxmlformats.org/officeDocument/2006/relationships/oleObject" Target="../embeddings/oleObject8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7.bin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10.bin"/><Relationship Id="rId39" Type="http://schemas.openxmlformats.org/officeDocument/2006/relationships/oleObject" Target="../embeddings/oleObject123.bin"/><Relationship Id="rId21" Type="http://schemas.openxmlformats.org/officeDocument/2006/relationships/oleObject" Target="../embeddings/oleObject105.bin"/><Relationship Id="rId34" Type="http://schemas.openxmlformats.org/officeDocument/2006/relationships/oleObject" Target="../embeddings/oleObject118.bin"/><Relationship Id="rId42" Type="http://schemas.openxmlformats.org/officeDocument/2006/relationships/oleObject" Target="../embeddings/oleObject126.bin"/><Relationship Id="rId47" Type="http://schemas.openxmlformats.org/officeDocument/2006/relationships/oleObject" Target="../embeddings/oleObject131.bin"/><Relationship Id="rId50" Type="http://schemas.openxmlformats.org/officeDocument/2006/relationships/oleObject" Target="../embeddings/oleObject134.bin"/><Relationship Id="rId55" Type="http://schemas.openxmlformats.org/officeDocument/2006/relationships/oleObject" Target="../embeddings/oleObject139.bin"/><Relationship Id="rId63" Type="http://schemas.openxmlformats.org/officeDocument/2006/relationships/oleObject" Target="../embeddings/oleObject147.bin"/><Relationship Id="rId68" Type="http://schemas.openxmlformats.org/officeDocument/2006/relationships/oleObject" Target="../embeddings/oleObject152.bin"/><Relationship Id="rId76" Type="http://schemas.openxmlformats.org/officeDocument/2006/relationships/oleObject" Target="../embeddings/oleObject160.bin"/><Relationship Id="rId84" Type="http://schemas.openxmlformats.org/officeDocument/2006/relationships/oleObject" Target="../embeddings/oleObject168.bin"/><Relationship Id="rId89" Type="http://schemas.openxmlformats.org/officeDocument/2006/relationships/oleObject" Target="../embeddings/oleObject173.bin"/><Relationship Id="rId7" Type="http://schemas.openxmlformats.org/officeDocument/2006/relationships/oleObject" Target="../embeddings/oleObject91.bin"/><Relationship Id="rId71" Type="http://schemas.openxmlformats.org/officeDocument/2006/relationships/oleObject" Target="../embeddings/oleObject155.bin"/><Relationship Id="rId92" Type="http://schemas.openxmlformats.org/officeDocument/2006/relationships/oleObject" Target="../embeddings/oleObject176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00.bin"/><Relationship Id="rId29" Type="http://schemas.openxmlformats.org/officeDocument/2006/relationships/oleObject" Target="../embeddings/oleObject113.bin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8.bin"/><Relationship Id="rId32" Type="http://schemas.openxmlformats.org/officeDocument/2006/relationships/oleObject" Target="../embeddings/oleObject116.bin"/><Relationship Id="rId37" Type="http://schemas.openxmlformats.org/officeDocument/2006/relationships/oleObject" Target="../embeddings/oleObject121.bin"/><Relationship Id="rId40" Type="http://schemas.openxmlformats.org/officeDocument/2006/relationships/oleObject" Target="../embeddings/oleObject124.bin"/><Relationship Id="rId45" Type="http://schemas.openxmlformats.org/officeDocument/2006/relationships/oleObject" Target="../embeddings/oleObject129.bin"/><Relationship Id="rId53" Type="http://schemas.openxmlformats.org/officeDocument/2006/relationships/oleObject" Target="../embeddings/oleObject137.bin"/><Relationship Id="rId58" Type="http://schemas.openxmlformats.org/officeDocument/2006/relationships/oleObject" Target="../embeddings/oleObject142.bin"/><Relationship Id="rId66" Type="http://schemas.openxmlformats.org/officeDocument/2006/relationships/oleObject" Target="../embeddings/oleObject150.bin"/><Relationship Id="rId74" Type="http://schemas.openxmlformats.org/officeDocument/2006/relationships/oleObject" Target="../embeddings/oleObject158.bin"/><Relationship Id="rId79" Type="http://schemas.openxmlformats.org/officeDocument/2006/relationships/oleObject" Target="../embeddings/oleObject163.bin"/><Relationship Id="rId87" Type="http://schemas.openxmlformats.org/officeDocument/2006/relationships/oleObject" Target="../embeddings/oleObject171.bin"/><Relationship Id="rId5" Type="http://schemas.openxmlformats.org/officeDocument/2006/relationships/image" Target="../media/image19.png"/><Relationship Id="rId61" Type="http://schemas.openxmlformats.org/officeDocument/2006/relationships/oleObject" Target="../embeddings/oleObject145.bin"/><Relationship Id="rId82" Type="http://schemas.openxmlformats.org/officeDocument/2006/relationships/oleObject" Target="../embeddings/oleObject166.bin"/><Relationship Id="rId90" Type="http://schemas.openxmlformats.org/officeDocument/2006/relationships/oleObject" Target="../embeddings/oleObject174.bin"/><Relationship Id="rId19" Type="http://schemas.openxmlformats.org/officeDocument/2006/relationships/oleObject" Target="../embeddings/oleObject103.bin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6.bin"/><Relationship Id="rId27" Type="http://schemas.openxmlformats.org/officeDocument/2006/relationships/oleObject" Target="../embeddings/oleObject111.bin"/><Relationship Id="rId30" Type="http://schemas.openxmlformats.org/officeDocument/2006/relationships/oleObject" Target="../embeddings/oleObject114.bin"/><Relationship Id="rId35" Type="http://schemas.openxmlformats.org/officeDocument/2006/relationships/oleObject" Target="../embeddings/oleObject119.bin"/><Relationship Id="rId43" Type="http://schemas.openxmlformats.org/officeDocument/2006/relationships/oleObject" Target="../embeddings/oleObject127.bin"/><Relationship Id="rId48" Type="http://schemas.openxmlformats.org/officeDocument/2006/relationships/oleObject" Target="../embeddings/oleObject132.bin"/><Relationship Id="rId56" Type="http://schemas.openxmlformats.org/officeDocument/2006/relationships/oleObject" Target="../embeddings/oleObject140.bin"/><Relationship Id="rId64" Type="http://schemas.openxmlformats.org/officeDocument/2006/relationships/oleObject" Target="../embeddings/oleObject148.bin"/><Relationship Id="rId69" Type="http://schemas.openxmlformats.org/officeDocument/2006/relationships/oleObject" Target="../embeddings/oleObject153.bin"/><Relationship Id="rId77" Type="http://schemas.openxmlformats.org/officeDocument/2006/relationships/oleObject" Target="../embeddings/oleObject161.bin"/><Relationship Id="rId8" Type="http://schemas.openxmlformats.org/officeDocument/2006/relationships/oleObject" Target="../embeddings/oleObject92.bin"/><Relationship Id="rId51" Type="http://schemas.openxmlformats.org/officeDocument/2006/relationships/oleObject" Target="../embeddings/oleObject135.bin"/><Relationship Id="rId72" Type="http://schemas.openxmlformats.org/officeDocument/2006/relationships/oleObject" Target="../embeddings/oleObject156.bin"/><Relationship Id="rId80" Type="http://schemas.openxmlformats.org/officeDocument/2006/relationships/oleObject" Target="../embeddings/oleObject164.bin"/><Relationship Id="rId85" Type="http://schemas.openxmlformats.org/officeDocument/2006/relationships/oleObject" Target="../embeddings/oleObject169.bin"/><Relationship Id="rId3" Type="http://schemas.openxmlformats.org/officeDocument/2006/relationships/notesSlide" Target="../notesSlides/notesSlide35.xml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7.bin"/><Relationship Id="rId38" Type="http://schemas.openxmlformats.org/officeDocument/2006/relationships/oleObject" Target="../embeddings/oleObject122.bin"/><Relationship Id="rId46" Type="http://schemas.openxmlformats.org/officeDocument/2006/relationships/oleObject" Target="../embeddings/oleObject130.bin"/><Relationship Id="rId59" Type="http://schemas.openxmlformats.org/officeDocument/2006/relationships/oleObject" Target="../embeddings/oleObject143.bin"/><Relationship Id="rId67" Type="http://schemas.openxmlformats.org/officeDocument/2006/relationships/oleObject" Target="../embeddings/oleObject151.bin"/><Relationship Id="rId20" Type="http://schemas.openxmlformats.org/officeDocument/2006/relationships/oleObject" Target="../embeddings/oleObject104.bin"/><Relationship Id="rId41" Type="http://schemas.openxmlformats.org/officeDocument/2006/relationships/oleObject" Target="../embeddings/oleObject125.bin"/><Relationship Id="rId54" Type="http://schemas.openxmlformats.org/officeDocument/2006/relationships/oleObject" Target="../embeddings/oleObject138.bin"/><Relationship Id="rId62" Type="http://schemas.openxmlformats.org/officeDocument/2006/relationships/oleObject" Target="../embeddings/oleObject146.bin"/><Relationship Id="rId70" Type="http://schemas.openxmlformats.org/officeDocument/2006/relationships/oleObject" Target="../embeddings/oleObject154.bin"/><Relationship Id="rId75" Type="http://schemas.openxmlformats.org/officeDocument/2006/relationships/oleObject" Target="../embeddings/oleObject159.bin"/><Relationship Id="rId83" Type="http://schemas.openxmlformats.org/officeDocument/2006/relationships/oleObject" Target="../embeddings/oleObject167.bin"/><Relationship Id="rId88" Type="http://schemas.openxmlformats.org/officeDocument/2006/relationships/oleObject" Target="../embeddings/oleObject172.bin"/><Relationship Id="rId91" Type="http://schemas.openxmlformats.org/officeDocument/2006/relationships/oleObject" Target="../embeddings/oleObject17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0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7.bin"/><Relationship Id="rId28" Type="http://schemas.openxmlformats.org/officeDocument/2006/relationships/oleObject" Target="../embeddings/oleObject112.bin"/><Relationship Id="rId36" Type="http://schemas.openxmlformats.org/officeDocument/2006/relationships/oleObject" Target="../embeddings/oleObject120.bin"/><Relationship Id="rId49" Type="http://schemas.openxmlformats.org/officeDocument/2006/relationships/oleObject" Target="../embeddings/oleObject133.bin"/><Relationship Id="rId57" Type="http://schemas.openxmlformats.org/officeDocument/2006/relationships/oleObject" Target="../embeddings/oleObject141.bin"/><Relationship Id="rId10" Type="http://schemas.openxmlformats.org/officeDocument/2006/relationships/oleObject" Target="../embeddings/oleObject94.bin"/><Relationship Id="rId31" Type="http://schemas.openxmlformats.org/officeDocument/2006/relationships/oleObject" Target="../embeddings/oleObject115.bin"/><Relationship Id="rId44" Type="http://schemas.openxmlformats.org/officeDocument/2006/relationships/oleObject" Target="../embeddings/oleObject128.bin"/><Relationship Id="rId52" Type="http://schemas.openxmlformats.org/officeDocument/2006/relationships/oleObject" Target="../embeddings/oleObject136.bin"/><Relationship Id="rId60" Type="http://schemas.openxmlformats.org/officeDocument/2006/relationships/oleObject" Target="../embeddings/oleObject144.bin"/><Relationship Id="rId65" Type="http://schemas.openxmlformats.org/officeDocument/2006/relationships/oleObject" Target="../embeddings/oleObject149.bin"/><Relationship Id="rId73" Type="http://schemas.openxmlformats.org/officeDocument/2006/relationships/oleObject" Target="../embeddings/oleObject157.bin"/><Relationship Id="rId78" Type="http://schemas.openxmlformats.org/officeDocument/2006/relationships/oleObject" Target="../embeddings/oleObject162.bin"/><Relationship Id="rId81" Type="http://schemas.openxmlformats.org/officeDocument/2006/relationships/oleObject" Target="../embeddings/oleObject165.bin"/><Relationship Id="rId86" Type="http://schemas.openxmlformats.org/officeDocument/2006/relationships/oleObject" Target="../embeddings/oleObject170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uk/imgres?imgurl=http://www.sam4.org/images/hat/home.gif&amp;imgrefurl=http://www.sam4.org/hat.html&amp;h=150&amp;w=150&amp;sz=77&amp;tbnid=pu3eJ-c9TWQJ:&amp;tbnh=90&amp;tbnw=90&amp;hl=en&amp;start=16&amp;prev=/images?q=magic+hat&amp;svnum=10&amp;hl=en&amp;lr=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Big Data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4267200"/>
            <a:ext cx="8153400" cy="11060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Day 5</a:t>
            </a:r>
          </a:p>
          <a:p>
            <a:r>
              <a:rPr lang="en-US" b="1" dirty="0"/>
              <a:t>Model Operations and 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105069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1E48692-679C-41FC-AFE6-443FBB980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Non-Scientific ways of knowing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3F61AD-306B-4B00-9D81-00868650E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It is important to realized that non-scientific ways of seeking knowledge are valuable in seeking issues of morality and human values - which systematic empirical approaches are illequipt for.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humanities informally analyzing text and other symbolic artifacts of human thought, activity and culture to search for specific truths about places and times.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2AF77D2-42E5-4421-8AB7-636BCDE12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 sz="4000"/>
              <a:t>Common Metaphysical Beliefs Within Science</a:t>
            </a:r>
            <a:r>
              <a:rPr lang="en-US" altLang="en-US"/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365FA7-848F-4D0F-B244-9D6DB68AA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altLang="en-US" sz="2200"/>
              <a:t>Realism - The universe is “real” outside of our heads.</a:t>
            </a:r>
          </a:p>
          <a:p>
            <a:r>
              <a:rPr lang="en-US" altLang="en-US" sz="2200"/>
              <a:t>Continuously connected and forward causality - Interconnectivity along linear time is needed for causality to be possible as we understand it.</a:t>
            </a:r>
          </a:p>
          <a:p>
            <a:r>
              <a:rPr lang="en-US" altLang="en-US" sz="2200"/>
              <a:t>Simplicity  - The desire to use the “simplest” explanation that is adequate. However the relative degree of simplicity may be difficult to determine.</a:t>
            </a:r>
          </a:p>
          <a:p>
            <a:r>
              <a:rPr lang="en-US" altLang="en-US" sz="2200"/>
              <a:t>Skepticism - Scientists falsifying their way towards possible truth.</a:t>
            </a:r>
          </a:p>
          <a:p>
            <a:r>
              <a:rPr lang="en-US" altLang="en-US" sz="2200"/>
              <a:t>Quantitative thinking - Knowledge produced from systematic processes which can be recreated.</a:t>
            </a:r>
          </a:p>
        </p:txBody>
      </p:sp>
    </p:spTree>
    <p:extLst>
      <p:ext uri="{BB962C8B-B14F-4D97-AF65-F5344CB8AC3E}">
        <p14:creationId xmlns:p14="http://schemas.microsoft.com/office/powerpoint/2010/main" val="9473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D2C6DC-6FD2-436B-8A9A-B3FEE70B1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47800"/>
          </a:xfrm>
        </p:spPr>
        <p:txBody>
          <a:bodyPr/>
          <a:lstStyle/>
          <a:p>
            <a:r>
              <a:rPr lang="en-US" altLang="en-US" sz="4000"/>
              <a:t>Metaphysical Beliefs:</a:t>
            </a:r>
            <a:r>
              <a:rPr lang="en-US" altLang="en-US"/>
              <a:t> </a:t>
            </a:r>
            <a:r>
              <a:rPr lang="en-US" altLang="en-US" sz="2200"/>
              <a:t>The nature of reality and the conceptual framework in which reality exists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DCA74D9-CBBE-4823-AEAB-B0AE8308D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en-US" altLang="en-US" sz="2400"/>
              <a:t>Ontology - The alleged ultimate nature of reality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Epistemology - How scientists know about reality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38285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0F8CDB8-A173-4CBA-B23F-BD57B907B8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44624"/>
            <a:ext cx="7772400" cy="990600"/>
          </a:xfrm>
        </p:spPr>
        <p:txBody>
          <a:bodyPr/>
          <a:lstStyle/>
          <a:p>
            <a:pPr algn="l"/>
            <a:r>
              <a:rPr lang="en-US" altLang="en-US" sz="3200" dirty="0"/>
              <a:t>Progressive Goals of Science</a:t>
            </a:r>
            <a:endParaRPr lang="en-US" altLang="en-US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44B4943-0116-41A0-88D7-CF37E88044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560" y="1196752"/>
            <a:ext cx="8136904" cy="5508848"/>
          </a:xfrm>
        </p:spPr>
        <p:txBody>
          <a:bodyPr/>
          <a:lstStyle/>
          <a:p>
            <a:pPr algn="l"/>
            <a:r>
              <a:rPr lang="en-US" altLang="en-US" sz="2400" dirty="0"/>
              <a:t>Description - The intellectual act of classification often carried out in a particularly systematic fashion. 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Prediction - Using the findings of empirical data to predict unseen phenomena which are to come in the future or has already happened without leaving a clear record. 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Explanation - Why previously described and predicted patterns exist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Control - Using the understanding of phenomena to alter and manipulate. Hopefully the modification is intended for good.								</a:t>
            </a:r>
            <a:r>
              <a:rPr lang="en-US" altLang="en-US" sz="1200" dirty="0"/>
              <a:t>Page 9	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405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6AA6A3-E304-4512-B9D9-9DE8E18AD2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altLang="en-US" sz="2800"/>
              <a:t>Goals of Science - Basic and Applied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E8E87DD-FEB2-490D-8041-0AA33469BE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00200"/>
            <a:ext cx="76200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sz="2400"/>
              <a:t>Basic scientific research is concerned with the first 		three goals of science - description, prediction 		and explanation. It focuses on understanding 		reality for its own sake.</a:t>
            </a:r>
          </a:p>
          <a:p>
            <a:pPr algn="l">
              <a:lnSpc>
                <a:spcPct val="90000"/>
              </a:lnSpc>
            </a:pPr>
            <a:endParaRPr lang="en-US" altLang="en-US" sz="2400"/>
          </a:p>
          <a:p>
            <a:pPr algn="l">
              <a:lnSpc>
                <a:spcPct val="90000"/>
              </a:lnSpc>
            </a:pPr>
            <a:endParaRPr lang="en-US" altLang="en-US" sz="2400"/>
          </a:p>
          <a:p>
            <a:pPr algn="l">
              <a:lnSpc>
                <a:spcPct val="90000"/>
              </a:lnSpc>
            </a:pPr>
            <a:r>
              <a:rPr lang="en-US" altLang="en-US" sz="2400"/>
              <a:t>Applied scientific research is associated with the forth 		goal - control. Medical and educational research 	are applied sciences as the knowledge is 		actively employed. </a:t>
            </a:r>
          </a:p>
        </p:txBody>
      </p:sp>
    </p:spTree>
    <p:extLst>
      <p:ext uri="{BB962C8B-B14F-4D97-AF65-F5344CB8AC3E}">
        <p14:creationId xmlns:p14="http://schemas.microsoft.com/office/powerpoint/2010/main" val="25957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63614D5-FF3B-495E-897A-75C21CCA7A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7772400" cy="1143000"/>
          </a:xfrm>
        </p:spPr>
        <p:txBody>
          <a:bodyPr/>
          <a:lstStyle/>
          <a:p>
            <a:r>
              <a:rPr lang="en-US" altLang="en-US"/>
              <a:t>History and Development of Geography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868CABA-1F77-4552-879A-1F491E4B10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8458200" cy="3886200"/>
          </a:xfrm>
        </p:spPr>
        <p:txBody>
          <a:bodyPr/>
          <a:lstStyle/>
          <a:p>
            <a:pPr algn="l"/>
            <a:r>
              <a:rPr lang="en-US" altLang="en-US" sz="2400" dirty="0"/>
              <a:t>The broad and heterogeneous field of geography has changed and evolved throughout its own history.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Chorographic approach: Regional comprehension 		without global connectivity.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The Quantitative Revolution: We’re a </a:t>
            </a:r>
            <a:r>
              <a:rPr lang="en-US" altLang="en-US" sz="2400" i="1" dirty="0"/>
              <a:t>real</a:t>
            </a:r>
            <a:r>
              <a:rPr lang="en-US" altLang="en-US" sz="2400" dirty="0"/>
              <a:t> science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The Marxist/Feminist rebuttal: We’re into equality</a:t>
            </a:r>
          </a:p>
        </p:txBody>
      </p:sp>
    </p:spTree>
    <p:extLst>
      <p:ext uri="{BB962C8B-B14F-4D97-AF65-F5344CB8AC3E}">
        <p14:creationId xmlns:p14="http://schemas.microsoft.com/office/powerpoint/2010/main" val="41096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13F47A7-DCE8-4DA1-9A59-1B7315DED7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8915400" cy="1143000"/>
          </a:xfrm>
        </p:spPr>
        <p:txBody>
          <a:bodyPr/>
          <a:lstStyle/>
          <a:p>
            <a:r>
              <a:rPr lang="en-US" altLang="en-US" sz="3200"/>
              <a:t>The importance of</a:t>
            </a:r>
            <a:r>
              <a:rPr lang="en-US" altLang="en-US"/>
              <a:t> </a:t>
            </a:r>
            <a:r>
              <a:rPr lang="en-US" altLang="en-US" sz="3200"/>
              <a:t>research methodology and question development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CCE1463-145A-43BF-8795-E426441FE7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1981200"/>
            <a:ext cx="8382000" cy="2743200"/>
          </a:xfrm>
        </p:spPr>
        <p:txBody>
          <a:bodyPr/>
          <a:lstStyle/>
          <a:p>
            <a:r>
              <a:rPr lang="en-US" altLang="en-US"/>
              <a:t>“[A]ny empirical observations can potentially be explained not just by ideas about reality but also about the way they obtained or interpreted the observations.”		</a:t>
            </a:r>
            <a:r>
              <a:rPr lang="en-US" altLang="en-US" sz="1600"/>
              <a:t>- page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5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Concepts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Concepts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2000" y="1412776"/>
            <a:ext cx="8382000" cy="4343400"/>
          </a:xfrm>
        </p:spPr>
        <p:txBody>
          <a:bodyPr/>
          <a:lstStyle/>
          <a:p>
            <a:pPr marL="457200" lvl="1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560" y="1037894"/>
            <a:ext cx="8352928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Times" panose="02020603050405020304" pitchFamily="18" charset="0"/>
                <a:cs typeface="Times" panose="02020603050405020304" pitchFamily="18" charset="0"/>
              </a:rPr>
              <a:t>Two major types of empirical research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Qualitative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Quantitative research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b="1" dirty="0">
                <a:latin typeface="Times" panose="02020603050405020304" pitchFamily="18" charset="0"/>
                <a:cs typeface="Times" panose="02020603050405020304" pitchFamily="18" charset="0"/>
              </a:rPr>
              <a:t>Qualitative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involves the understanding of human behavior and the reasons that govern such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asks broad questions and collects unstructured data as words, images, video and audio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data is analyzed and summarized by themes.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aims to investigate a question without attempting to quantifiably measure variables or look to potential relationships between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qualitative research is often used as a method of exploratory research as a basis for later quantitative research hypotheses.</a:t>
            </a:r>
            <a:endParaRPr lang="en-CA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6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b="1" dirty="0">
                <a:latin typeface="Times" panose="02020603050405020304" pitchFamily="18" charset="0"/>
                <a:cs typeface="Times" panose="02020603050405020304" pitchFamily="18" charset="0"/>
              </a:rPr>
              <a:t>Quantitative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empirical investigation of quantitative properties, phenomena and their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asks narrow questions and collects numerical data to analyze it utilizing statistical methods.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the quantitative research designs are experimental, correlational, and survey based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statistics derived from quantitative research can be used to establish the existence of associative or causal relationships between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quantitative data collection methods rely on random sampling and structured data collection instruments</a:t>
            </a:r>
          </a:p>
          <a:p>
            <a:pPr algn="r"/>
            <a:r>
              <a:rPr lang="en-CA" sz="800" dirty="0"/>
              <a:t>- Source Wikipedia</a:t>
            </a:r>
          </a:p>
        </p:txBody>
      </p:sp>
    </p:spTree>
    <p:extLst>
      <p:ext uri="{BB962C8B-B14F-4D97-AF65-F5344CB8AC3E}">
        <p14:creationId xmlns:p14="http://schemas.microsoft.com/office/powerpoint/2010/main" val="397046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4F720CA-BC10-478B-9698-38F9E1B2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Quantitative versus Qualitative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07A0BBB1-6142-4991-8FA0-E7262261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95" y="1250950"/>
            <a:ext cx="4465637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b="1" u="sng" dirty="0"/>
              <a:t>Quantitative Research Strategy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Investigation aims to assess a pre-stated theory (Deductive Reasoning)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Often involves hypothesis testing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Attempts to minimise the influence of the researcher on the outcome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Quantitative data infers statistics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Data collection therefore requires ‘closed’ responses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0E59B06C-7BD6-459F-8A3B-05E5A28C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958" y="1268760"/>
            <a:ext cx="4500562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b="1" u="sng" dirty="0"/>
              <a:t>Qualitative Research Strategy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Investigation aims to create a novel theory (Inductive Reasoning)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Researcher becomes an inherent part of the study - </a:t>
            </a:r>
            <a:r>
              <a:rPr lang="en-GB" altLang="en-US" sz="2200" i="1" dirty="0"/>
              <a:t>ethnography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Qualitative data infers complex statements or opinions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GB" altLang="en-US" sz="2200" dirty="0"/>
              <a:t>Data collection therefore permits ‘open’ responses</a:t>
            </a:r>
          </a:p>
        </p:txBody>
      </p:sp>
    </p:spTree>
    <p:extLst>
      <p:ext uri="{BB962C8B-B14F-4D97-AF65-F5344CB8AC3E}">
        <p14:creationId xmlns:p14="http://schemas.microsoft.com/office/powerpoint/2010/main" val="4287062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5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5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Previous Lesson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88ADCCC-9C9B-428E-AEDF-DF3511C32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Understanding “Understanding”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617BD33-6659-41DD-92F5-1B016A7E7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162800" cy="4114800"/>
          </a:xfrm>
        </p:spPr>
        <p:txBody>
          <a:bodyPr/>
          <a:lstStyle/>
          <a:p>
            <a:pPr marL="609600" indent="-609600"/>
            <a:r>
              <a:rPr lang="en-GB" altLang="en-US"/>
              <a:t>What do we mean by “understanding”?</a:t>
            </a:r>
          </a:p>
          <a:p>
            <a:pPr marL="609600" indent="-609600"/>
            <a:r>
              <a:rPr lang="en-GB" altLang="en-US"/>
              <a:t>Who does understanding benefit?</a:t>
            </a:r>
          </a:p>
          <a:p>
            <a:pPr marL="609600" indent="-609600"/>
            <a:r>
              <a:rPr lang="en-GB" altLang="en-US"/>
              <a:t>How do we understand something?</a:t>
            </a:r>
          </a:p>
          <a:p>
            <a:pPr marL="609600" indent="-609600"/>
            <a:r>
              <a:rPr lang="en-GB" altLang="en-US"/>
              <a:t>How does “understanding” differ from “explanation”.</a:t>
            </a:r>
          </a:p>
        </p:txBody>
      </p:sp>
    </p:spTree>
    <p:extLst>
      <p:ext uri="{BB962C8B-B14F-4D97-AF65-F5344CB8AC3E}">
        <p14:creationId xmlns:p14="http://schemas.microsoft.com/office/powerpoint/2010/main" val="345811821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340768"/>
            <a:ext cx="7770440" cy="4343400"/>
          </a:xfrm>
        </p:spPr>
        <p:txBody>
          <a:bodyPr/>
          <a:lstStyle/>
          <a:p>
            <a:pPr marL="5715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The following two videos provide an overview of Qualitative and Quantitative research methods.</a:t>
            </a:r>
          </a:p>
          <a:p>
            <a:pPr marL="5715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These videos provide an introduction to methods are useful when applied to a data analytics project.</a:t>
            </a:r>
          </a:p>
          <a:p>
            <a:pPr marL="5715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Please review the two videos.</a:t>
            </a:r>
          </a:p>
          <a:p>
            <a:pPr marL="457200" lvl="1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Qualitative Research</a:t>
            </a: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  <a:hlinkClick r:id="rId2"/>
              </a:rPr>
              <a:t>https://www.youtube.com/watch?v=IsAUNs-IoSQ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Quantitative Research</a:t>
            </a: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  <a:hlinkClick r:id="rId3"/>
              </a:rPr>
              <a:t>https://www.youtube.com/watch?v=cwU8as9ZNlA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Optional Video</a:t>
            </a: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This video provides a discussion that compares and contrasts the use of qualitative vs quantitative research methods</a:t>
            </a:r>
          </a:p>
          <a:p>
            <a:pPr marL="57150" indent="0">
              <a:buNone/>
            </a:pPr>
            <a:r>
              <a:rPr lang="en-US" sz="1600" dirty="0">
                <a:latin typeface="Times New Roman"/>
                <a:cs typeface="Times New Roman"/>
                <a:hlinkClick r:id="rId4"/>
              </a:rPr>
              <a:t>https://ed.ted.com/on/6116s1ZG</a:t>
            </a: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" indent="0"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750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B221EDC-4237-4088-A833-DCA4FC216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35821"/>
            <a:ext cx="7924800" cy="1295400"/>
          </a:xfrm>
        </p:spPr>
        <p:txBody>
          <a:bodyPr/>
          <a:lstStyle/>
          <a:p>
            <a:r>
              <a:rPr kumimoji="1" lang="en-GB" altLang="en-US" dirty="0"/>
              <a:t>Understanding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D21A508-73EB-4DCF-B9CD-5D13C9337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052736"/>
            <a:ext cx="7467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/>
              <a:t>Internal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It is about “me” 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It deals with the subjective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Emotions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Feelings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A concern with quality rather than quantity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Putting back the human in human geography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Broadly humanistic traditions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The emergence of a strong cultural and social tradition within the discipline in the late 20th century</a:t>
            </a:r>
          </a:p>
          <a:p>
            <a:pPr lvl="1">
              <a:lnSpc>
                <a:spcPct val="90000"/>
              </a:lnSpc>
            </a:pPr>
            <a:endParaRPr kumimoji="1"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098021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726164B-54A6-4D3C-80C0-C59273D3C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8256"/>
            <a:ext cx="8382000" cy="1143000"/>
          </a:xfrm>
        </p:spPr>
        <p:txBody>
          <a:bodyPr/>
          <a:lstStyle/>
          <a:p>
            <a:r>
              <a:rPr kumimoji="1" lang="en-GB" altLang="en-US" dirty="0"/>
              <a:t>Theory and philosophy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C0EAA17-572B-4B7B-8D5D-820567810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/>
              <a:t>Qualitative methods have been applied across a range of philosophical underpinnings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Limb and Dwyer (2001) emphasise their use in many different contexts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But, qualitative methods are underpinned by a particular conception of the role of research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Emphasis on quality of lived experiences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Many different kinds of interest in research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Habermas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2000" dirty="0"/>
              <a:t>Empirical analytic sciences and </a:t>
            </a:r>
            <a:r>
              <a:rPr kumimoji="1" lang="en-GB" altLang="en-US" sz="2000" b="1" dirty="0"/>
              <a:t>explanation</a:t>
            </a:r>
            <a:endParaRPr kumimoji="1" lang="en-GB" altLang="en-US" sz="2000" dirty="0"/>
          </a:p>
          <a:p>
            <a:pPr lvl="2">
              <a:lnSpc>
                <a:spcPct val="90000"/>
              </a:lnSpc>
            </a:pPr>
            <a:r>
              <a:rPr kumimoji="1" lang="en-GB" altLang="en-US" sz="2000" dirty="0"/>
              <a:t>Historical hermeneutic sciences and </a:t>
            </a:r>
            <a:r>
              <a:rPr kumimoji="1" lang="en-GB" altLang="en-US" sz="2000" b="1" dirty="0"/>
              <a:t>understanding</a:t>
            </a:r>
            <a:endParaRPr kumimoji="1" lang="en-GB" altLang="en-US" sz="2000" dirty="0"/>
          </a:p>
          <a:p>
            <a:pPr lvl="2">
              <a:lnSpc>
                <a:spcPct val="90000"/>
              </a:lnSpc>
            </a:pPr>
            <a:r>
              <a:rPr kumimoji="1" lang="en-GB" altLang="en-US" sz="2000" dirty="0"/>
              <a:t>Critical sciences and </a:t>
            </a:r>
            <a:r>
              <a:rPr kumimoji="1" lang="en-GB" altLang="en-US" sz="2000" b="1" dirty="0"/>
              <a:t>practice</a:t>
            </a:r>
          </a:p>
          <a:p>
            <a:pPr lvl="1">
              <a:lnSpc>
                <a:spcPct val="90000"/>
              </a:lnSpc>
            </a:pPr>
            <a:endParaRPr kumimoji="1"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063125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187471D-DC73-4286-A96B-FB8EA440D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53752"/>
            <a:ext cx="8382000" cy="1143000"/>
          </a:xfrm>
        </p:spPr>
        <p:txBody>
          <a:bodyPr/>
          <a:lstStyle/>
          <a:p>
            <a:r>
              <a:rPr kumimoji="1" lang="en-GB" altLang="en-US" dirty="0"/>
              <a:t>Quantitative and Qualitative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E52A8D1-B73D-4CFD-9063-DD99FE0BA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2264" y="980728"/>
            <a:ext cx="7696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/>
              <a:t>Often described as being in opposition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Many decry the value of quantitative research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One of the ‘tensions’ between physical and human geography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Recent emphasis in human geography has been very much on qualitative methods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Geographers are not very good at mathematics!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A tendency for reduced emphasis on rigour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But this course wants to emphasise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The value of </a:t>
            </a:r>
            <a:r>
              <a:rPr kumimoji="1" lang="en-GB" altLang="en-US" sz="2400" i="1" dirty="0"/>
              <a:t>both</a:t>
            </a:r>
            <a:r>
              <a:rPr kumimoji="1" lang="en-GB" altLang="en-US" sz="2400" dirty="0"/>
              <a:t> quantitative and qualitative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Their appropriateness in </a:t>
            </a:r>
            <a:r>
              <a:rPr kumimoji="1" lang="en-GB" altLang="en-US" sz="2400" i="1" dirty="0"/>
              <a:t>different</a:t>
            </a:r>
            <a:r>
              <a:rPr kumimoji="1" lang="en-GB" altLang="en-US" sz="2400" dirty="0"/>
              <a:t> contexts</a:t>
            </a:r>
          </a:p>
        </p:txBody>
      </p:sp>
    </p:spTree>
    <p:extLst>
      <p:ext uri="{BB962C8B-B14F-4D97-AF65-F5344CB8AC3E}">
        <p14:creationId xmlns:p14="http://schemas.microsoft.com/office/powerpoint/2010/main" val="51405766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96628B7-E2EE-40DD-B9A5-D722A6ACB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Qualitative data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6366413-7B18-4853-8F40-FDB804F92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608" y="1420538"/>
            <a:ext cx="7696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/>
              <a:t>Examples of qualitative data?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Interviewing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Focus Groups/discussions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Participant observation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Visual images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Texts</a:t>
            </a:r>
          </a:p>
          <a:p>
            <a:pPr>
              <a:lnSpc>
                <a:spcPct val="90000"/>
              </a:lnSpc>
            </a:pPr>
            <a:r>
              <a:rPr kumimoji="1" lang="en-GB" altLang="en-US" sz="2800" dirty="0"/>
              <a:t>But how do we analyse these?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/>
              <a:t>What indeed is qualitative analysis?</a:t>
            </a:r>
          </a:p>
        </p:txBody>
      </p:sp>
    </p:spTree>
    <p:extLst>
      <p:ext uri="{BB962C8B-B14F-4D97-AF65-F5344CB8AC3E}">
        <p14:creationId xmlns:p14="http://schemas.microsoft.com/office/powerpoint/2010/main" val="35332341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4537FC9-D58B-4D21-994E-3A888801D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Qualitative methods: frameworks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178F485-D978-4FEC-8C2A-1E061EE9F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/>
              <a:t>Limb and Dwyer (2001) - four main types of methods: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/>
              <a:t>In-depth, open-ended interviews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/>
              <a:t>Group discussions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/>
              <a:t>Participant observation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/>
              <a:t>Texts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2000"/>
              <a:t>Maps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2000"/>
              <a:t>Literature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2000"/>
              <a:t>Archival material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2000"/>
              <a:t>Landscapes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2000"/>
              <a:t>Visual materials: pictures and films</a:t>
            </a:r>
          </a:p>
        </p:txBody>
      </p:sp>
    </p:spTree>
    <p:extLst>
      <p:ext uri="{BB962C8B-B14F-4D97-AF65-F5344CB8AC3E}">
        <p14:creationId xmlns:p14="http://schemas.microsoft.com/office/powerpoint/2010/main" val="33060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592D04CC-B1E6-4463-92F8-3FC6CACFA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Qualitative methods: frameworks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0FA169F-2848-4BCF-8A30-73FAC8DF4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981200"/>
            <a:ext cx="7696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400"/>
              <a:t>Limb and Dwyer (2001) - qualitative approaches share in common: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000"/>
              <a:t>“Intersubjective understanding of knowledge”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000"/>
              <a:t>“In-depth approach”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000"/>
              <a:t>“Focus on positionality and power”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000"/>
              <a:t>“Contextual and interpretative understanding”</a:t>
            </a:r>
          </a:p>
          <a:p>
            <a:pPr>
              <a:lnSpc>
                <a:spcPct val="90000"/>
              </a:lnSpc>
            </a:pPr>
            <a:r>
              <a:rPr kumimoji="1" lang="en-GB" altLang="en-US" sz="2400"/>
              <a:t>But many texts focus on ‘methods’ to the exclusion of ‘analysis’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000"/>
              <a:t>“analysis” not in Limb and Dwyer’s (2001) index!</a:t>
            </a:r>
          </a:p>
          <a:p>
            <a:pPr>
              <a:lnSpc>
                <a:spcPct val="90000"/>
              </a:lnSpc>
            </a:pPr>
            <a:r>
              <a:rPr kumimoji="1" lang="en-GB" altLang="en-US" sz="2400"/>
              <a:t>Focus in this course is on how we analyse the data resulting from qualitative methods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000"/>
              <a:t>Analysis integral to the methodology</a:t>
            </a:r>
          </a:p>
        </p:txBody>
      </p:sp>
    </p:spTree>
    <p:extLst>
      <p:ext uri="{BB962C8B-B14F-4D97-AF65-F5344CB8AC3E}">
        <p14:creationId xmlns:p14="http://schemas.microsoft.com/office/powerpoint/2010/main" val="9806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DFCBFE7-2DA9-4DB1-B549-2C7EEF5B0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Qualitative data: examples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951D3717-248A-4A0D-BE68-065C5DAB0A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7719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000"/>
              <a:t>Landscapes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How do these two riverscapes differ?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What is qualitative about these differences?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How do we analyse these differences?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How do we re-present them in our writings?</a:t>
            </a:r>
          </a:p>
          <a:p>
            <a:pPr>
              <a:lnSpc>
                <a:spcPct val="90000"/>
              </a:lnSpc>
            </a:pPr>
            <a:r>
              <a:rPr kumimoji="1" lang="en-GB" altLang="en-US" sz="2000"/>
              <a:t>What do these riverscapes tell us about these societies?</a:t>
            </a:r>
          </a:p>
        </p:txBody>
      </p:sp>
      <p:pic>
        <p:nvPicPr>
          <p:cNvPr id="155654" name="Picture 6" descr="DSC02511">
            <a:extLst>
              <a:ext uri="{FF2B5EF4-FFF2-40B4-BE49-F238E27FC236}">
                <a16:creationId xmlns:a16="http://schemas.microsoft.com/office/drawing/2014/main" id="{02D89F7C-4A1F-44F2-8BD2-2A9A5C8C9011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7950" y="1828800"/>
            <a:ext cx="2616200" cy="1760538"/>
          </a:xfrm>
        </p:spPr>
      </p:pic>
      <p:pic>
        <p:nvPicPr>
          <p:cNvPr id="155655" name="Picture 7" descr="RIVER">
            <a:extLst>
              <a:ext uri="{FF2B5EF4-FFF2-40B4-BE49-F238E27FC236}">
                <a16:creationId xmlns:a16="http://schemas.microsoft.com/office/drawing/2014/main" id="{388AAD67-982E-4C8D-8AD6-D20DD8ECE4F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7950" y="3725863"/>
            <a:ext cx="2616200" cy="1760537"/>
          </a:xfrm>
        </p:spPr>
      </p:pic>
    </p:spTree>
    <p:extLst>
      <p:ext uri="{BB962C8B-B14F-4D97-AF65-F5344CB8AC3E}">
        <p14:creationId xmlns:p14="http://schemas.microsoft.com/office/powerpoint/2010/main" val="24462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65BE7918-7325-408E-ABEA-B85ABC70B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Qualitative data: examples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0F233D78-1EB4-445F-9B42-08A998E256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7719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000"/>
              <a:t>Banknotes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How do these banknotes differ?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What is qualitative about these differences?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How do we analyse these differences?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How do we re-present them in our writings?</a:t>
            </a:r>
          </a:p>
          <a:p>
            <a:pPr>
              <a:lnSpc>
                <a:spcPct val="90000"/>
              </a:lnSpc>
            </a:pPr>
            <a:r>
              <a:rPr kumimoji="1" lang="en-GB" altLang="en-US" sz="2000"/>
              <a:t>What does this tell us about the culture and societies that created them?</a:t>
            </a:r>
          </a:p>
        </p:txBody>
      </p:sp>
      <p:pic>
        <p:nvPicPr>
          <p:cNvPr id="171016" name="Picture 8" descr="Croatia 1000">
            <a:extLst>
              <a:ext uri="{FF2B5EF4-FFF2-40B4-BE49-F238E27FC236}">
                <a16:creationId xmlns:a16="http://schemas.microsoft.com/office/drawing/2014/main" id="{91EC9F0F-6A18-4B9D-BCFD-D6A35947FC7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100" y="1924050"/>
            <a:ext cx="3771900" cy="1570038"/>
          </a:xfrm>
        </p:spPr>
      </p:pic>
      <p:pic>
        <p:nvPicPr>
          <p:cNvPr id="171017" name="Picture 9" descr="Senegal 5000 scene">
            <a:extLst>
              <a:ext uri="{FF2B5EF4-FFF2-40B4-BE49-F238E27FC236}">
                <a16:creationId xmlns:a16="http://schemas.microsoft.com/office/drawing/2014/main" id="{886695B3-460A-45F5-9880-9A4D2FF14352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100" y="3824288"/>
            <a:ext cx="3771900" cy="1562100"/>
          </a:xfrm>
        </p:spPr>
      </p:pic>
    </p:spTree>
    <p:extLst>
      <p:ext uri="{BB962C8B-B14F-4D97-AF65-F5344CB8AC3E}">
        <p14:creationId xmlns:p14="http://schemas.microsoft.com/office/powerpoint/2010/main" val="3742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Concepts from Day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3"/>
          <p:cNvSpPr txBox="1">
            <a:spLocks/>
          </p:cNvSpPr>
          <p:nvPr/>
        </p:nvSpPr>
        <p:spPr bwMode="auto">
          <a:xfrm>
            <a:off x="611560" y="1013147"/>
            <a:ext cx="816597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Day 4 you learned</a:t>
            </a:r>
            <a:r>
              <a:rPr lang="en-US" sz="1600" dirty="0"/>
              <a:t> to:</a:t>
            </a:r>
          </a:p>
          <a:p>
            <a:pPr marL="0" indent="0">
              <a:buNone/>
            </a:pPr>
            <a:endParaRPr lang="en-US" sz="1600" dirty="0"/>
          </a:p>
          <a:p>
            <a:pPr lvl="0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Describe a range of different analytical modeling techniques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Statistical modeling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Data mining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Machine learning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Describe the Model Development Process CRISP-DM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Business Problem Framing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Data Collection and Evaluation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Data Preparation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Model Building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Model Evaluation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Model Deployment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Differentiate and recommend a suitable development process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Iterative 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Waterfall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Identify the structure and role of Programs, Projects and Services in terms of model development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Analytic team composition and structure</a:t>
            </a: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Build and evaluate linear regression models using Python</a:t>
            </a:r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89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45098A8-D2E7-46C2-AEA9-39AEB763B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Qualitative data: examples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B8354174-16EB-4B11-A9AC-D338063CC4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057400"/>
            <a:ext cx="37719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1800"/>
              <a:t>Advertisements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/>
              <a:t>How do these two advertisements differ?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/>
              <a:t>What is qualitative about these differences?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/>
              <a:t>How do we analyse these differences?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/>
              <a:t>How do we re-present them in our writings?</a:t>
            </a:r>
          </a:p>
          <a:p>
            <a:pPr>
              <a:lnSpc>
                <a:spcPct val="90000"/>
              </a:lnSpc>
            </a:pPr>
            <a:r>
              <a:rPr kumimoji="1" lang="en-GB" altLang="en-US" sz="1800"/>
              <a:t>What do these advertisements tell us about the culture and society in which they are found?</a:t>
            </a:r>
          </a:p>
        </p:txBody>
      </p:sp>
    </p:spTree>
    <p:extLst>
      <p:ext uri="{BB962C8B-B14F-4D97-AF65-F5344CB8AC3E}">
        <p14:creationId xmlns:p14="http://schemas.microsoft.com/office/powerpoint/2010/main" val="12485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DB0F1AB-3780-4C55-A2DC-460FFF424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Analysing the Qualitative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05A0BDD-63EB-4949-9DFD-680C27738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646" y="1447800"/>
            <a:ext cx="7696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000"/>
              <a:t>An emphasis on meaning and significance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What is significant to people?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What gives objects meaning?</a:t>
            </a:r>
          </a:p>
          <a:p>
            <a:pPr>
              <a:lnSpc>
                <a:spcPct val="90000"/>
              </a:lnSpc>
            </a:pPr>
            <a:r>
              <a:rPr kumimoji="1" lang="en-GB" altLang="en-US" sz="2000"/>
              <a:t>A focus on understanding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Getting ‘inside’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Participant observation generating our own understanding</a:t>
            </a:r>
          </a:p>
          <a:p>
            <a:pPr>
              <a:lnSpc>
                <a:spcPct val="90000"/>
              </a:lnSpc>
            </a:pPr>
            <a:r>
              <a:rPr kumimoji="1" lang="en-GB" altLang="en-US" sz="2000"/>
              <a:t>Individuals and groups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Can we draw generalisations about groups from individual understandings?</a:t>
            </a:r>
          </a:p>
          <a:p>
            <a:pPr>
              <a:lnSpc>
                <a:spcPct val="90000"/>
              </a:lnSpc>
            </a:pPr>
            <a:r>
              <a:rPr kumimoji="1" lang="en-GB" altLang="en-US" sz="2000"/>
              <a:t>Re-presentation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How do we ‘re-present’ our data?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What analytical frameworks can we employ?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800"/>
              <a:t>How to enable other voices to be expressed through our work?</a:t>
            </a:r>
          </a:p>
        </p:txBody>
      </p:sp>
    </p:spTree>
    <p:extLst>
      <p:ext uri="{BB962C8B-B14F-4D97-AF65-F5344CB8AC3E}">
        <p14:creationId xmlns:p14="http://schemas.microsoft.com/office/powerpoint/2010/main" val="4089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61166A98-DD13-4EFC-805A-550F50C85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The qualitative realm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4F95145-2AF6-48B2-B837-8B4E144A1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4752975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1800" dirty="0"/>
              <a:t>Texts, images and participation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>
                <a:latin typeface="ヒラギノ角ゴ Pro W3" pitchFamily="8" charset="-128"/>
              </a:rPr>
              <a:t>See Limb and Dwyer (2001); Rogers and </a:t>
            </a:r>
            <a:r>
              <a:rPr kumimoji="1" lang="en-GB" altLang="en-US" sz="1600" dirty="0" err="1">
                <a:latin typeface="ヒラギノ角ゴ Pro W3" pitchFamily="8" charset="-128"/>
              </a:rPr>
              <a:t>Viles</a:t>
            </a:r>
            <a:r>
              <a:rPr kumimoji="1" lang="en-GB" altLang="en-US" sz="1600" dirty="0">
                <a:latin typeface="ヒラギノ角ゴ Pro W3" pitchFamily="8" charset="-128"/>
              </a:rPr>
              <a:t> (2003)</a:t>
            </a:r>
          </a:p>
          <a:p>
            <a:pPr>
              <a:lnSpc>
                <a:spcPct val="90000"/>
              </a:lnSpc>
            </a:pPr>
            <a:r>
              <a:rPr kumimoji="1" lang="en-GB" altLang="en-US" sz="1800" dirty="0"/>
              <a:t>Key themes in interpreting texts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Transcription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Coding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Drawing out themes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Importance of rigour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1400" dirty="0"/>
              <a:t>Baxter and </a:t>
            </a:r>
            <a:r>
              <a:rPr kumimoji="1" lang="en-GB" altLang="en-US" sz="1400" dirty="0" err="1"/>
              <a:t>Eyles</a:t>
            </a:r>
            <a:r>
              <a:rPr kumimoji="1" lang="en-GB" altLang="en-US" sz="1400" dirty="0"/>
              <a:t> (1997)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Maintaining diversity</a:t>
            </a:r>
          </a:p>
          <a:p>
            <a:pPr>
              <a:lnSpc>
                <a:spcPct val="90000"/>
              </a:lnSpc>
            </a:pPr>
            <a:r>
              <a:rPr kumimoji="1" lang="en-GB" altLang="en-US" sz="1800" dirty="0"/>
              <a:t>Analysing images (next lecture)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Production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The image itself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Its consumption</a:t>
            </a:r>
          </a:p>
          <a:p>
            <a:pPr>
              <a:lnSpc>
                <a:spcPct val="90000"/>
              </a:lnSpc>
            </a:pPr>
            <a:r>
              <a:rPr kumimoji="1" lang="en-GB" altLang="en-US" sz="1800" dirty="0"/>
              <a:t>Participation (final lecture)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1600" dirty="0"/>
              <a:t>And the importance of research diaries</a:t>
            </a:r>
          </a:p>
        </p:txBody>
      </p:sp>
      <p:pic>
        <p:nvPicPr>
          <p:cNvPr id="159749" name="Picture 5" descr="Torros en madrid">
            <a:extLst>
              <a:ext uri="{FF2B5EF4-FFF2-40B4-BE49-F238E27FC236}">
                <a16:creationId xmlns:a16="http://schemas.microsoft.com/office/drawing/2014/main" id="{A8FFA845-33D4-456A-8FA7-FD5DE120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38400"/>
            <a:ext cx="2125663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7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Method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9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Method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1398196"/>
            <a:ext cx="7128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The Scientific Method provides a structured approach for implementing Data Science based on data analytics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observe a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generate 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create a testable explanation (hypothesis)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design an experiment to test the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make a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test the prediction using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refine and iterate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draw a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communicate your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Both qualitative and quantitative research methods can be utilised in the Scientific Method</a:t>
            </a:r>
          </a:p>
          <a:p>
            <a:endParaRPr lang="en-CA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1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8D7640C-7818-485B-ADF7-1AC697C3B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What is Research?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D3C544F-4700-4D0D-AD9A-82C98B125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7199312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A systematic means of problem solving  (Tuckman 1978)</a:t>
            </a:r>
          </a:p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5 key characteristics:</a:t>
            </a:r>
          </a:p>
          <a:p>
            <a:pPr lvl="1" eaLnBrk="1" hangingPunct="1">
              <a:buFontTx/>
              <a:buNone/>
              <a:defRPr/>
            </a:pPr>
            <a:endParaRPr lang="en-GB"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BADC1-6B4D-43EE-9B0A-9E2DEAC18624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Systematic – research process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Logical – induction/deduction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Empirical – evidence based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Reductive – generalisation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altLang="en-US" dirty="0">
                <a:ea typeface="MS PGothic" pitchFamily="34" charset="-128"/>
              </a:rPr>
              <a:t>Replicable – methodology.</a:t>
            </a:r>
          </a:p>
        </p:txBody>
      </p:sp>
    </p:spTree>
    <p:extLst>
      <p:ext uri="{BB962C8B-B14F-4D97-AF65-F5344CB8AC3E}">
        <p14:creationId xmlns:p14="http://schemas.microsoft.com/office/powerpoint/2010/main" val="2444400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C2D490-5F67-4B5E-900A-9DECF479F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5872163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u="sng" dirty="0">
                <a:ea typeface="ＭＳ Ｐゴシック" charset="0"/>
                <a:cs typeface="+mj-cs"/>
              </a:rPr>
              <a:t>Research Process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C34B7B81-3DCF-40AE-A8A3-8B2904D6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1676400"/>
            <a:ext cx="1800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Formulate a Question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B026C384-C7E8-41C1-9695-7B369EC06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3187700"/>
            <a:ext cx="294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Select an Appropriate Research Design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ECDD5FBF-5ABE-454C-BCD7-F7990A57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4406900"/>
            <a:ext cx="2808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Collect </a:t>
            </a:r>
            <a:r>
              <a:rPr lang="en-GB" i="1"/>
              <a:t>Relevant</a:t>
            </a:r>
            <a:r>
              <a:rPr lang="en-GB"/>
              <a:t> Data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5B728049-C18A-49D1-96EB-AAB7E1BD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41663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dirty="0"/>
              <a:t>Interpret Findings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C64DCEC4-3633-430A-9565-8E5BEAEEB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676400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Publish Findings</a:t>
            </a:r>
          </a:p>
        </p:txBody>
      </p:sp>
      <p:sp>
        <p:nvSpPr>
          <p:cNvPr id="88075" name="AutoShape 11">
            <a:extLst>
              <a:ext uri="{FF2B5EF4-FFF2-40B4-BE49-F238E27FC236}">
                <a16:creationId xmlns:a16="http://schemas.microsoft.com/office/drawing/2014/main" id="{42EDD13F-5FF7-4B86-8CE5-B7E5611F6B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75400" y="-447675"/>
            <a:ext cx="1150938" cy="32400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AutoShape 12">
            <a:extLst>
              <a:ext uri="{FF2B5EF4-FFF2-40B4-BE49-F238E27FC236}">
                <a16:creationId xmlns:a16="http://schemas.microsoft.com/office/drawing/2014/main" id="{5D5DE2C7-C9AF-4B41-8E46-494BD28085AA}"/>
              </a:ext>
            </a:extLst>
          </p:cNvPr>
          <p:cNvSpPr>
            <a:spLocks noChangeArrowheads="1"/>
          </p:cNvSpPr>
          <p:nvPr/>
        </p:nvSpPr>
        <p:spPr bwMode="auto">
          <a:xfrm rot="5400000" flipH="1" flipV="1">
            <a:off x="1333500" y="2936875"/>
            <a:ext cx="1296988" cy="32400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33CC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AutoShape 13">
            <a:extLst>
              <a:ext uri="{FF2B5EF4-FFF2-40B4-BE49-F238E27FC236}">
                <a16:creationId xmlns:a16="http://schemas.microsoft.com/office/drawing/2014/main" id="{0AC2AAF3-8B92-41A4-BF57-5BB0BBA8B4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938213" y="476250"/>
            <a:ext cx="2663825" cy="1235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AutoShape 14">
            <a:extLst>
              <a:ext uri="{FF2B5EF4-FFF2-40B4-BE49-F238E27FC236}">
                <a16:creationId xmlns:a16="http://schemas.microsoft.com/office/drawing/2014/main" id="{AE824432-E9B5-4D63-813A-0503542F7D81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259388" y="4005263"/>
            <a:ext cx="2663825" cy="1368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33CC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AutoShape 15">
            <a:extLst>
              <a:ext uri="{FF2B5EF4-FFF2-40B4-BE49-F238E27FC236}">
                <a16:creationId xmlns:a16="http://schemas.microsoft.com/office/drawing/2014/main" id="{D2A1CCAC-377F-4561-8441-540688C3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2468563"/>
            <a:ext cx="1655762" cy="792162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33CC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80" name="AutoShape 16">
            <a:extLst>
              <a:ext uri="{FF2B5EF4-FFF2-40B4-BE49-F238E27FC236}">
                <a16:creationId xmlns:a16="http://schemas.microsoft.com/office/drawing/2014/main" id="{E3314230-65D0-44C2-88D7-8D461F921B6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770688" y="2468563"/>
            <a:ext cx="1655762" cy="792162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33CC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D7C4CA04-847A-4AEB-BFB3-581FC05A1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596900"/>
            <a:ext cx="2808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dirty="0"/>
              <a:t>Review the Available Literature</a:t>
            </a:r>
          </a:p>
        </p:txBody>
      </p:sp>
    </p:spTree>
    <p:extLst>
      <p:ext uri="{BB962C8B-B14F-4D97-AF65-F5344CB8AC3E}">
        <p14:creationId xmlns:p14="http://schemas.microsoft.com/office/powerpoint/2010/main" val="1722697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9" grpId="0" animBg="1"/>
      <p:bldP spid="880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76EBEE2-011B-439F-8B98-E830B4859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Continuum</a:t>
            </a: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id="{B2430F35-2039-453B-A3BE-EC144A52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565400"/>
            <a:ext cx="8964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6000" i="1"/>
              <a:t>Reductionism</a:t>
            </a:r>
          </a:p>
        </p:txBody>
      </p:sp>
    </p:spTree>
    <p:extLst>
      <p:ext uri="{BB962C8B-B14F-4D97-AF65-F5344CB8AC3E}">
        <p14:creationId xmlns:p14="http://schemas.microsoft.com/office/powerpoint/2010/main" val="78552891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8E88552-AB7E-4C2B-8591-37D1CDCF7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Continuum</a:t>
            </a:r>
          </a:p>
        </p:txBody>
      </p:sp>
      <p:grpSp>
        <p:nvGrpSpPr>
          <p:cNvPr id="90125" name="Group 13">
            <a:extLst>
              <a:ext uri="{FF2B5EF4-FFF2-40B4-BE49-F238E27FC236}">
                <a16:creationId xmlns:a16="http://schemas.microsoft.com/office/drawing/2014/main" id="{19C2F129-DA47-4F36-9F2F-A5EBFFA238AD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1196975"/>
            <a:ext cx="8066088" cy="792163"/>
            <a:chOff x="430" y="754"/>
            <a:chExt cx="5081" cy="499"/>
          </a:xfrm>
        </p:grpSpPr>
        <p:sp>
          <p:nvSpPr>
            <p:cNvPr id="8202" name="AutoShape 4">
              <a:extLst>
                <a:ext uri="{FF2B5EF4-FFF2-40B4-BE49-F238E27FC236}">
                  <a16:creationId xmlns:a16="http://schemas.microsoft.com/office/drawing/2014/main" id="{B47B0279-ED53-4ADF-8AEF-BEDC0C86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799"/>
              <a:ext cx="2812" cy="454"/>
            </a:xfrm>
            <a:prstGeom prst="leftRightArrow">
              <a:avLst>
                <a:gd name="adj1" fmla="val 50000"/>
                <a:gd name="adj2" fmla="val 123877"/>
              </a:avLst>
            </a:prstGeom>
            <a:gradFill rotWithShape="1">
              <a:gsLst>
                <a:gs pos="0">
                  <a:srgbClr val="33CCCC"/>
                </a:gs>
                <a:gs pos="50000">
                  <a:srgbClr val="FFFFFF"/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3" name="Text Box 5">
              <a:extLst>
                <a:ext uri="{FF2B5EF4-FFF2-40B4-BE49-F238E27FC236}">
                  <a16:creationId xmlns:a16="http://schemas.microsoft.com/office/drawing/2014/main" id="{A7ACC4FA-734B-48BD-A2AC-EDA9DECDA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754"/>
              <a:ext cx="9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4400" u="sng"/>
                <a:t>Basic</a:t>
              </a:r>
            </a:p>
          </p:txBody>
        </p:sp>
        <p:sp>
          <p:nvSpPr>
            <p:cNvPr id="8204" name="Text Box 6">
              <a:extLst>
                <a:ext uri="{FF2B5EF4-FFF2-40B4-BE49-F238E27FC236}">
                  <a16:creationId xmlns:a16="http://schemas.microsoft.com/office/drawing/2014/main" id="{641B0386-B7C7-45CB-84BA-AE010B36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754"/>
              <a:ext cx="127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4400" u="sng"/>
                <a:t>Applied</a:t>
              </a:r>
            </a:p>
          </p:txBody>
        </p:sp>
      </p:grpSp>
      <p:sp>
        <p:nvSpPr>
          <p:cNvPr id="90120" name="Text Box 8">
            <a:extLst>
              <a:ext uri="{FF2B5EF4-FFF2-40B4-BE49-F238E27FC236}">
                <a16:creationId xmlns:a16="http://schemas.microsoft.com/office/drawing/2014/main" id="{906637DE-48DB-4B69-AD74-CD3AB0F2C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381635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Theoretical?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More Invasive?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Laboratory Based?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Tightly Controlled?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Lacks External Validity?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Focus on Mechanism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u="sng"/>
              <a:t>More Reductionist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endParaRPr lang="en-GB"/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15B32358-450B-4F30-813A-3490224E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989138"/>
            <a:ext cx="338455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Quick Answers?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Less Invasive?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Field Based?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Loosely Controlled? 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Externally Valid?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Focus on Effect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u="sng"/>
              <a:t>Less Reductionist.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endParaRPr lang="en-GB"/>
          </a:p>
        </p:txBody>
      </p:sp>
      <p:grpSp>
        <p:nvGrpSpPr>
          <p:cNvPr id="90126" name="Group 14">
            <a:extLst>
              <a:ext uri="{FF2B5EF4-FFF2-40B4-BE49-F238E27FC236}">
                <a16:creationId xmlns:a16="http://schemas.microsoft.com/office/drawing/2014/main" id="{0CAFCE23-3916-4566-BF83-A4133F77DD69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3917950"/>
            <a:ext cx="2160588" cy="792163"/>
            <a:chOff x="2360" y="2468"/>
            <a:chExt cx="1361" cy="499"/>
          </a:xfrm>
        </p:grpSpPr>
        <p:sp>
          <p:nvSpPr>
            <p:cNvPr id="8199" name="AutoShape 10">
              <a:extLst>
                <a:ext uri="{FF2B5EF4-FFF2-40B4-BE49-F238E27FC236}">
                  <a16:creationId xmlns:a16="http://schemas.microsoft.com/office/drawing/2014/main" id="{7BA0BFB4-5AD2-42C7-8C67-F7F49232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59"/>
              <a:ext cx="1225" cy="272"/>
            </a:xfrm>
            <a:prstGeom prst="leftRightArrow">
              <a:avLst>
                <a:gd name="adj1" fmla="val 50000"/>
                <a:gd name="adj2" fmla="val 90074"/>
              </a:avLst>
            </a:prstGeom>
            <a:gradFill rotWithShape="1">
              <a:gsLst>
                <a:gs pos="0">
                  <a:srgbClr val="33CCCC"/>
                </a:gs>
                <a:gs pos="50000">
                  <a:srgbClr val="FFFFFF"/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00" name="Text Box 11">
              <a:extLst>
                <a:ext uri="{FF2B5EF4-FFF2-40B4-BE49-F238E27FC236}">
                  <a16:creationId xmlns:a16="http://schemas.microsoft.com/office/drawing/2014/main" id="{4ACB8F98-6BF1-492F-A8CF-42FE5B270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2468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2000"/>
                <a:t>Internal Validity?</a:t>
              </a:r>
            </a:p>
          </p:txBody>
        </p:sp>
        <p:sp>
          <p:nvSpPr>
            <p:cNvPr id="8201" name="Text Box 12">
              <a:extLst>
                <a:ext uri="{FF2B5EF4-FFF2-40B4-BE49-F238E27FC236}">
                  <a16:creationId xmlns:a16="http://schemas.microsoft.com/office/drawing/2014/main" id="{A91CD643-5BFF-4580-B6CF-9502189ED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2602"/>
              <a:ext cx="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3200" b="1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82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0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0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0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0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0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0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0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0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0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0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2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0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90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6FD17F8-11D1-4D11-9BD1-A7527B744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Continuum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862B844F-99BC-4D9B-A630-FCD0A013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268413"/>
            <a:ext cx="4464050" cy="720725"/>
          </a:xfrm>
          <a:prstGeom prst="leftRightArrow">
            <a:avLst>
              <a:gd name="adj1" fmla="val 50000"/>
              <a:gd name="adj2" fmla="val 123877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92CFD675-2CAB-49A8-A6EF-2510330A1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196975"/>
            <a:ext cx="1512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4400" u="sng"/>
              <a:t>Basic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D0D4F7EE-BC21-439D-8847-3B2BE8D7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196975"/>
            <a:ext cx="2016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4400" u="sng"/>
              <a:t>Applied</a:t>
            </a:r>
          </a:p>
        </p:txBody>
      </p:sp>
      <p:sp>
        <p:nvSpPr>
          <p:cNvPr id="93195" name="Text Box 11">
            <a:extLst>
              <a:ext uri="{FF2B5EF4-FFF2-40B4-BE49-F238E27FC236}">
                <a16:creationId xmlns:a16="http://schemas.microsoft.com/office/drawing/2014/main" id="{99DBEADE-9CDC-4FF4-A3C4-53C24AAAF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1905000"/>
            <a:ext cx="3779837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e.g.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Does Caffeine Ingestion Improve Athletic Performance?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endParaRPr lang="en-GB"/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87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– New Topics Introduced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268760"/>
            <a:ext cx="8352928" cy="4343400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major topics are discussed this class.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concepts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method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/>
          </a:p>
          <a:p>
            <a:pPr lvl="1"/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>
              <a:buNone/>
            </a:pPr>
            <a:endParaRPr lang="en-CA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89309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AD82C25-1DF9-4DC1-AB54-490927DC8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Continuum</a:t>
            </a:r>
          </a:p>
        </p:txBody>
      </p:sp>
      <p:sp>
        <p:nvSpPr>
          <p:cNvPr id="10243" name="AutoShape 4">
            <a:extLst>
              <a:ext uri="{FF2B5EF4-FFF2-40B4-BE49-F238E27FC236}">
                <a16:creationId xmlns:a16="http://schemas.microsoft.com/office/drawing/2014/main" id="{C6EAF384-F2AE-4AE6-B5D0-094ED130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268413"/>
            <a:ext cx="4464050" cy="720725"/>
          </a:xfrm>
          <a:prstGeom prst="leftRightArrow">
            <a:avLst>
              <a:gd name="adj1" fmla="val 50000"/>
              <a:gd name="adj2" fmla="val 123877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D685173F-A84F-4730-968F-CB45FFCB7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196975"/>
            <a:ext cx="1512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4400" u="sng"/>
              <a:t>Basic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88C873EC-453D-4867-9671-59F6BA505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196975"/>
            <a:ext cx="2016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4400" u="sng"/>
              <a:t>Applied</a:t>
            </a:r>
          </a:p>
        </p:txBody>
      </p:sp>
      <p:sp>
        <p:nvSpPr>
          <p:cNvPr id="163847" name="Text Box 7">
            <a:extLst>
              <a:ext uri="{FF2B5EF4-FFF2-40B4-BE49-F238E27FC236}">
                <a16:creationId xmlns:a16="http://schemas.microsoft.com/office/drawing/2014/main" id="{9AB8B755-AB8F-472A-A5F3-22FD4DDA1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3384550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e.g.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Does Caffeine Ingestion Improve Ca</a:t>
            </a:r>
            <a:r>
              <a:rPr lang="en-GB" baseline="30000"/>
              <a:t>2+</a:t>
            </a:r>
            <a:r>
              <a:rPr lang="en-GB"/>
              <a:t> binding with troponin?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-Would this Facilitate Acto-Myosin Coupling?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-Would this aid contraction? </a:t>
            </a:r>
          </a:p>
        </p:txBody>
      </p:sp>
      <p:sp>
        <p:nvSpPr>
          <p:cNvPr id="163848" name="AutoShape 8">
            <a:extLst>
              <a:ext uri="{FF2B5EF4-FFF2-40B4-BE49-F238E27FC236}">
                <a16:creationId xmlns:a16="http://schemas.microsoft.com/office/drawing/2014/main" id="{B51665D5-D5F2-4322-810D-070F210A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429000"/>
            <a:ext cx="503238" cy="792163"/>
          </a:xfrm>
          <a:prstGeom prst="curvedRightArrow">
            <a:avLst>
              <a:gd name="adj1" fmla="val 31483"/>
              <a:gd name="adj2" fmla="val 62965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849" name="AutoShape 9">
            <a:extLst>
              <a:ext uri="{FF2B5EF4-FFF2-40B4-BE49-F238E27FC236}">
                <a16:creationId xmlns:a16="http://schemas.microsoft.com/office/drawing/2014/main" id="{9A199842-C511-4B82-9754-CAEA3121B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365625"/>
            <a:ext cx="503238" cy="792163"/>
          </a:xfrm>
          <a:prstGeom prst="curvedRightArrow">
            <a:avLst>
              <a:gd name="adj1" fmla="val 31483"/>
              <a:gd name="adj2" fmla="val 62965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850" name="AutoShape 10">
            <a:extLst>
              <a:ext uri="{FF2B5EF4-FFF2-40B4-BE49-F238E27FC236}">
                <a16:creationId xmlns:a16="http://schemas.microsoft.com/office/drawing/2014/main" id="{A00952A5-27DF-42FA-9232-C2894FD8581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492500" y="2420938"/>
            <a:ext cx="2232025" cy="576262"/>
          </a:xfrm>
          <a:prstGeom prst="rightArrow">
            <a:avLst>
              <a:gd name="adj1" fmla="val 50000"/>
              <a:gd name="adj2" fmla="val 96832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250" name="Text Box 11">
            <a:extLst>
              <a:ext uri="{FF2B5EF4-FFF2-40B4-BE49-F238E27FC236}">
                <a16:creationId xmlns:a16="http://schemas.microsoft.com/office/drawing/2014/main" id="{53A26E31-FB15-4351-A6D4-E7F1F102A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1905000"/>
            <a:ext cx="3779837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e.g.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Does Caffeine Ingestion Improve Athletic Performance?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endParaRPr lang="en-GB"/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endParaRPr lang="en-GB"/>
          </a:p>
        </p:txBody>
      </p:sp>
      <p:pic>
        <p:nvPicPr>
          <p:cNvPr id="2" name="Ultrasound Muscle.mpg">
            <a:hlinkClick r:id="" action="ppaction://media"/>
            <a:extLst>
              <a:ext uri="{FF2B5EF4-FFF2-40B4-BE49-F238E27FC236}">
                <a16:creationId xmlns:a16="http://schemas.microsoft.com/office/drawing/2014/main" id="{9F4E750F-5FB3-46C1-9AAE-A2DE8FC2DA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213100"/>
            <a:ext cx="1590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3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3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3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50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3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63848" grpId="0" animBg="1"/>
      <p:bldP spid="163849" grpId="0" animBg="1"/>
      <p:bldP spid="1638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9" name="AutoShape 9">
            <a:extLst>
              <a:ext uri="{FF2B5EF4-FFF2-40B4-BE49-F238E27FC236}">
                <a16:creationId xmlns:a16="http://schemas.microsoft.com/office/drawing/2014/main" id="{B2D150A0-1A46-4BA5-A096-7560D726F8C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492500" y="2420938"/>
            <a:ext cx="2232025" cy="576262"/>
          </a:xfrm>
          <a:prstGeom prst="rightArrow">
            <a:avLst>
              <a:gd name="adj1" fmla="val 50000"/>
              <a:gd name="adj2" fmla="val 96832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A08C6E4-7EEB-4DF8-8E90-B70B183C2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Continuum</a:t>
            </a:r>
          </a:p>
        </p:txBody>
      </p:sp>
      <p:sp>
        <p:nvSpPr>
          <p:cNvPr id="11268" name="AutoShape 3">
            <a:extLst>
              <a:ext uri="{FF2B5EF4-FFF2-40B4-BE49-F238E27FC236}">
                <a16:creationId xmlns:a16="http://schemas.microsoft.com/office/drawing/2014/main" id="{A2533CF9-6DE4-4A54-8B77-16626FD8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268413"/>
            <a:ext cx="4464050" cy="720725"/>
          </a:xfrm>
          <a:prstGeom prst="leftRightArrow">
            <a:avLst>
              <a:gd name="adj1" fmla="val 50000"/>
              <a:gd name="adj2" fmla="val 123877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62784787-3A98-410C-A3CF-ED4F1856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196975"/>
            <a:ext cx="1512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4400" u="sng"/>
              <a:t>Basic</a:t>
            </a: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2211DE86-654A-4954-BE91-12085A221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196975"/>
            <a:ext cx="2016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4400" u="sng"/>
              <a:t>Applied</a:t>
            </a:r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3EB9AFD9-8B4B-494C-BE2F-E2BC24CE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1893888"/>
            <a:ext cx="3779837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e.g.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Does Caffeine Ingestion Improve Athletic Performance?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endParaRPr lang="en-GB"/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endParaRPr lang="en-GB"/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FE85D009-0FA0-42A6-98FD-AC97F2F4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08175"/>
            <a:ext cx="33845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e.g.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Does Caffeine Ingestion Inhibit Glycogen Phosphorylase?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Does Caffeine Ingestion Increase Lipid Metabolism?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-Would this Spare Endogenous Glycogen?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endParaRPr lang="en-GB"/>
          </a:p>
        </p:txBody>
      </p:sp>
      <p:sp>
        <p:nvSpPr>
          <p:cNvPr id="92168" name="AutoShape 8">
            <a:extLst>
              <a:ext uri="{FF2B5EF4-FFF2-40B4-BE49-F238E27FC236}">
                <a16:creationId xmlns:a16="http://schemas.microsoft.com/office/drawing/2014/main" id="{3CB433CC-EA8B-48F7-9849-068ED69F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4619625"/>
            <a:ext cx="503238" cy="792163"/>
          </a:xfrm>
          <a:prstGeom prst="curvedRightArrow">
            <a:avLst>
              <a:gd name="adj1" fmla="val 31483"/>
              <a:gd name="adj2" fmla="val 62965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3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2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2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2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" grpId="0" animBg="1"/>
      <p:bldP spid="9216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0" name="AutoShape 12">
            <a:extLst>
              <a:ext uri="{FF2B5EF4-FFF2-40B4-BE49-F238E27FC236}">
                <a16:creationId xmlns:a16="http://schemas.microsoft.com/office/drawing/2014/main" id="{907CDCDB-7829-44C6-A305-B0CA99BF469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02732" y="2420938"/>
            <a:ext cx="2232025" cy="576262"/>
          </a:xfrm>
          <a:prstGeom prst="rightArrow">
            <a:avLst>
              <a:gd name="adj1" fmla="val 50000"/>
              <a:gd name="adj2" fmla="val 96832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F96B5A9-76F2-4B1D-ABFE-B3E214D96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7432" y="304800"/>
            <a:ext cx="83820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Continuum</a:t>
            </a:r>
          </a:p>
        </p:txBody>
      </p:sp>
      <p:sp>
        <p:nvSpPr>
          <p:cNvPr id="12292" name="AutoShape 3">
            <a:extLst>
              <a:ext uri="{FF2B5EF4-FFF2-40B4-BE49-F238E27FC236}">
                <a16:creationId xmlns:a16="http://schemas.microsoft.com/office/drawing/2014/main" id="{AEB7D46F-42A4-45A8-AB8D-D2698D31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770" y="1268413"/>
            <a:ext cx="4464050" cy="720725"/>
          </a:xfrm>
          <a:prstGeom prst="leftRightArrow">
            <a:avLst>
              <a:gd name="adj1" fmla="val 50000"/>
              <a:gd name="adj2" fmla="val 123877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B7A52854-45FD-4015-876E-F92203D48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57" y="1196975"/>
            <a:ext cx="1512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4400" u="sng"/>
              <a:t>Basic</a:t>
            </a: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31967A5B-1C5C-4847-A43D-A73279F6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820" y="1196975"/>
            <a:ext cx="2016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4400" u="sng"/>
              <a:t>Applied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041B913A-8472-4BB3-B5AF-75CF2F250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20" y="1989138"/>
            <a:ext cx="3168650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e.g.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Does Caffeine Ingestion Stimulate the CNS?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-Would this Increase Motor Unit Recruitment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-Would this Reduce Perceived Effort? </a:t>
            </a:r>
          </a:p>
        </p:txBody>
      </p:sp>
      <p:sp>
        <p:nvSpPr>
          <p:cNvPr id="94216" name="AutoShape 8">
            <a:extLst>
              <a:ext uri="{FF2B5EF4-FFF2-40B4-BE49-F238E27FC236}">
                <a16:creationId xmlns:a16="http://schemas.microsoft.com/office/drawing/2014/main" id="{D760C476-15ED-48D5-BD89-2F13EE12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429000"/>
            <a:ext cx="503237" cy="792163"/>
          </a:xfrm>
          <a:prstGeom prst="curvedRightArrow">
            <a:avLst>
              <a:gd name="adj1" fmla="val 31483"/>
              <a:gd name="adj2" fmla="val 62965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217" name="AutoShape 9">
            <a:extLst>
              <a:ext uri="{FF2B5EF4-FFF2-40B4-BE49-F238E27FC236}">
                <a16:creationId xmlns:a16="http://schemas.microsoft.com/office/drawing/2014/main" id="{508DF9D4-CCBA-4EF0-99A1-610FB0520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365625"/>
            <a:ext cx="503237" cy="792163"/>
          </a:xfrm>
          <a:prstGeom prst="curvedRightArrow">
            <a:avLst>
              <a:gd name="adj1" fmla="val 31483"/>
              <a:gd name="adj2" fmla="val 62965"/>
              <a:gd name="adj3" fmla="val 3333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8" name="Text Box 13">
            <a:extLst>
              <a:ext uri="{FF2B5EF4-FFF2-40B4-BE49-F238E27FC236}">
                <a16:creationId xmlns:a16="http://schemas.microsoft.com/office/drawing/2014/main" id="{871448D2-3927-4FCB-A8AD-754A73FF5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345" y="1893888"/>
            <a:ext cx="3779837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r>
              <a:rPr lang="en-GB"/>
              <a:t>e.g.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/>
              <a:t>Does Caffeine Ingestion Improve Athletic Performance?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  <a:defRPr/>
            </a:pPr>
            <a:endParaRPr lang="en-GB"/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  <a:defRPr/>
            </a:pPr>
            <a:endParaRPr lang="en-GB"/>
          </a:p>
        </p:txBody>
      </p:sp>
      <p:grpSp>
        <p:nvGrpSpPr>
          <p:cNvPr id="94222" name="Group 14">
            <a:extLst>
              <a:ext uri="{FF2B5EF4-FFF2-40B4-BE49-F238E27FC236}">
                <a16:creationId xmlns:a16="http://schemas.microsoft.com/office/drawing/2014/main" id="{1C38AC4A-ABD2-4335-993A-EC983282C49F}"/>
              </a:ext>
            </a:extLst>
          </p:cNvPr>
          <p:cNvGrpSpPr>
            <a:grpSpLocks/>
          </p:cNvGrpSpPr>
          <p:nvPr/>
        </p:nvGrpSpPr>
        <p:grpSpPr bwMode="auto">
          <a:xfrm>
            <a:off x="3790057" y="3068638"/>
            <a:ext cx="1863725" cy="2736850"/>
            <a:chOff x="204" y="1615"/>
            <a:chExt cx="1355" cy="2087"/>
          </a:xfrm>
        </p:grpSpPr>
        <p:pic>
          <p:nvPicPr>
            <p:cNvPr id="12300" name="Picture 15">
              <a:extLst>
                <a:ext uri="{FF2B5EF4-FFF2-40B4-BE49-F238E27FC236}">
                  <a16:creationId xmlns:a16="http://schemas.microsoft.com/office/drawing/2014/main" id="{D352FC13-AEFA-44A9-8EEE-AD96ED8F9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661"/>
              <a:ext cx="1238" cy="2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1" name="Rectangle 16">
              <a:extLst>
                <a:ext uri="{FF2B5EF4-FFF2-40B4-BE49-F238E27FC236}">
                  <a16:creationId xmlns:a16="http://schemas.microsoft.com/office/drawing/2014/main" id="{F22A43E3-DB0B-4AB9-9B33-E4E4E484F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615"/>
              <a:ext cx="1355" cy="20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650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4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4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4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/>
      <p:bldP spid="94216" grpId="0" animBg="1"/>
      <p:bldP spid="942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6" name="AutoShape 84">
            <a:extLst>
              <a:ext uri="{FF2B5EF4-FFF2-40B4-BE49-F238E27FC236}">
                <a16:creationId xmlns:a16="http://schemas.microsoft.com/office/drawing/2014/main" id="{D70F4BDE-2E50-46BB-A0F9-9574B89D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77" y="3068638"/>
            <a:ext cx="360363" cy="1511300"/>
          </a:xfrm>
          <a:prstGeom prst="down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9" name="AutoShape 77">
            <a:extLst>
              <a:ext uri="{FF2B5EF4-FFF2-40B4-BE49-F238E27FC236}">
                <a16:creationId xmlns:a16="http://schemas.microsoft.com/office/drawing/2014/main" id="{3E3EA8B8-03D4-49DB-B762-207426FF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346575"/>
            <a:ext cx="358775" cy="649288"/>
          </a:xfrm>
          <a:prstGeom prst="downArrow">
            <a:avLst>
              <a:gd name="adj1" fmla="val 50000"/>
              <a:gd name="adj2" fmla="val 4524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8" name="AutoShape 76">
            <a:extLst>
              <a:ext uri="{FF2B5EF4-FFF2-40B4-BE49-F238E27FC236}">
                <a16:creationId xmlns:a16="http://schemas.microsoft.com/office/drawing/2014/main" id="{B2000D4B-CC52-4943-BDBD-A753270A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573463"/>
            <a:ext cx="358775" cy="433387"/>
          </a:xfrm>
          <a:prstGeom prst="downArrow">
            <a:avLst>
              <a:gd name="adj1" fmla="val 50000"/>
              <a:gd name="adj2" fmla="val 30199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10" name="AutoShape 78">
            <a:extLst>
              <a:ext uri="{FF2B5EF4-FFF2-40B4-BE49-F238E27FC236}">
                <a16:creationId xmlns:a16="http://schemas.microsoft.com/office/drawing/2014/main" id="{0C6D7749-B80A-4D98-8DC3-2507A87D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870200"/>
            <a:ext cx="358775" cy="433388"/>
          </a:xfrm>
          <a:prstGeom prst="downArrow">
            <a:avLst>
              <a:gd name="adj1" fmla="val 50000"/>
              <a:gd name="adj2" fmla="val 30199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6" name="AutoShape 74">
            <a:extLst>
              <a:ext uri="{FF2B5EF4-FFF2-40B4-BE49-F238E27FC236}">
                <a16:creationId xmlns:a16="http://schemas.microsoft.com/office/drawing/2014/main" id="{ED80FE39-50C4-47AF-A3D3-914793912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1916113"/>
            <a:ext cx="358775" cy="649287"/>
          </a:xfrm>
          <a:prstGeom prst="downArrow">
            <a:avLst>
              <a:gd name="adj1" fmla="val 50000"/>
              <a:gd name="adj2" fmla="val 45243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3" name="AutoShape 71">
            <a:extLst>
              <a:ext uri="{FF2B5EF4-FFF2-40B4-BE49-F238E27FC236}">
                <a16:creationId xmlns:a16="http://schemas.microsoft.com/office/drawing/2014/main" id="{A8B9A2B6-7FB2-4D48-A883-B518FBAC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867" y="3789363"/>
            <a:ext cx="217488" cy="431800"/>
          </a:xfrm>
          <a:prstGeom prst="downArrow">
            <a:avLst>
              <a:gd name="adj1" fmla="val 50000"/>
              <a:gd name="adj2" fmla="val 49635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2" name="AutoShape 70">
            <a:extLst>
              <a:ext uri="{FF2B5EF4-FFF2-40B4-BE49-F238E27FC236}">
                <a16:creationId xmlns:a16="http://schemas.microsoft.com/office/drawing/2014/main" id="{483DD058-32B8-4CAB-AEFA-37916F86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605" y="3016250"/>
            <a:ext cx="217487" cy="431800"/>
          </a:xfrm>
          <a:prstGeom prst="downArrow">
            <a:avLst>
              <a:gd name="adj1" fmla="val 50000"/>
              <a:gd name="adj2" fmla="val 49635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1" name="AutoShape 69">
            <a:extLst>
              <a:ext uri="{FF2B5EF4-FFF2-40B4-BE49-F238E27FC236}">
                <a16:creationId xmlns:a16="http://schemas.microsoft.com/office/drawing/2014/main" id="{570E2EF2-F864-46EF-8D99-B7436C6C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655" y="3016250"/>
            <a:ext cx="217487" cy="431800"/>
          </a:xfrm>
          <a:prstGeom prst="downArrow">
            <a:avLst>
              <a:gd name="adj1" fmla="val 50000"/>
              <a:gd name="adj2" fmla="val 49635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0" name="AutoShape 68">
            <a:extLst>
              <a:ext uri="{FF2B5EF4-FFF2-40B4-BE49-F238E27FC236}">
                <a16:creationId xmlns:a16="http://schemas.microsoft.com/office/drawing/2014/main" id="{1CF5DD6C-7D64-450C-98C9-42EAB631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40" y="1341438"/>
            <a:ext cx="360362" cy="1511300"/>
          </a:xfrm>
          <a:prstGeom prst="down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99" name="AutoShape 67">
            <a:extLst>
              <a:ext uri="{FF2B5EF4-FFF2-40B4-BE49-F238E27FC236}">
                <a16:creationId xmlns:a16="http://schemas.microsoft.com/office/drawing/2014/main" id="{386141C9-F5A8-4A99-81DC-2C7FAFEE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40" y="1873250"/>
            <a:ext cx="360362" cy="1511300"/>
          </a:xfrm>
          <a:prstGeom prst="down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246" name="AutoShape 14">
            <a:extLst>
              <a:ext uri="{FF2B5EF4-FFF2-40B4-BE49-F238E27FC236}">
                <a16:creationId xmlns:a16="http://schemas.microsoft.com/office/drawing/2014/main" id="{FADD0721-6E64-4698-981E-58C15FE2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843" y="1196975"/>
            <a:ext cx="3124200" cy="1368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2">
            <a:extLst>
              <a:ext uri="{FF2B5EF4-FFF2-40B4-BE49-F238E27FC236}">
                <a16:creationId xmlns:a16="http://schemas.microsoft.com/office/drawing/2014/main" id="{1448B2B5-B786-4B47-8096-BE51E61F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Research Design Continuum</a:t>
            </a:r>
          </a:p>
        </p:txBody>
      </p:sp>
      <p:grpSp>
        <p:nvGrpSpPr>
          <p:cNvPr id="13326" name="Group 28">
            <a:extLst>
              <a:ext uri="{FF2B5EF4-FFF2-40B4-BE49-F238E27FC236}">
                <a16:creationId xmlns:a16="http://schemas.microsoft.com/office/drawing/2014/main" id="{42D7DDE4-99DC-4014-A890-5E4AB2E06AF8}"/>
              </a:ext>
            </a:extLst>
          </p:cNvPr>
          <p:cNvGrpSpPr>
            <a:grpSpLocks/>
          </p:cNvGrpSpPr>
          <p:nvPr/>
        </p:nvGrpSpPr>
        <p:grpSpPr bwMode="auto">
          <a:xfrm>
            <a:off x="3442692" y="908050"/>
            <a:ext cx="2305050" cy="576263"/>
            <a:chOff x="2154" y="618"/>
            <a:chExt cx="1452" cy="363"/>
          </a:xfrm>
        </p:grpSpPr>
        <p:sp>
          <p:nvSpPr>
            <p:cNvPr id="13378" name="AutoShape 12">
              <a:extLst>
                <a:ext uri="{FF2B5EF4-FFF2-40B4-BE49-F238E27FC236}">
                  <a16:creationId xmlns:a16="http://schemas.microsoft.com/office/drawing/2014/main" id="{E478CDA9-5A01-4C10-A52D-113B5187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76200" cmpd="tri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9" name="Text Box 11">
              <a:extLst>
                <a:ext uri="{FF2B5EF4-FFF2-40B4-BE49-F238E27FC236}">
                  <a16:creationId xmlns:a16="http://schemas.microsoft.com/office/drawing/2014/main" id="{7899A861-078F-4892-8DD2-48D8CE9C4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>
                  <a:solidFill>
                    <a:schemeClr val="bg1"/>
                  </a:solidFill>
                </a:rPr>
                <a:t>Research Design</a:t>
              </a:r>
            </a:p>
          </p:txBody>
        </p:sp>
      </p:grpSp>
      <p:grpSp>
        <p:nvGrpSpPr>
          <p:cNvPr id="95248" name="Group 16">
            <a:extLst>
              <a:ext uri="{FF2B5EF4-FFF2-40B4-BE49-F238E27FC236}">
                <a16:creationId xmlns:a16="http://schemas.microsoft.com/office/drawing/2014/main" id="{8B20D1E1-1421-48AB-B128-471398BB2D79}"/>
              </a:ext>
            </a:extLst>
          </p:cNvPr>
          <p:cNvGrpSpPr>
            <a:grpSpLocks/>
          </p:cNvGrpSpPr>
          <p:nvPr/>
        </p:nvGrpSpPr>
        <p:grpSpPr bwMode="auto">
          <a:xfrm>
            <a:off x="294977" y="1557338"/>
            <a:ext cx="2808288" cy="576262"/>
            <a:chOff x="2154" y="618"/>
            <a:chExt cx="1452" cy="363"/>
          </a:xfrm>
        </p:grpSpPr>
        <p:sp>
          <p:nvSpPr>
            <p:cNvPr id="13376" name="AutoShape 17">
              <a:extLst>
                <a:ext uri="{FF2B5EF4-FFF2-40B4-BE49-F238E27FC236}">
                  <a16:creationId xmlns:a16="http://schemas.microsoft.com/office/drawing/2014/main" id="{81535AA5-984C-4985-BF4E-9C2AE0511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7" name="Text Box 18">
              <a:extLst>
                <a:ext uri="{FF2B5EF4-FFF2-40B4-BE49-F238E27FC236}">
                  <a16:creationId xmlns:a16="http://schemas.microsoft.com/office/drawing/2014/main" id="{3D75166B-BD56-4092-8E4D-8DE14591C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/>
                <a:t>Analytical Research</a:t>
              </a:r>
            </a:p>
          </p:txBody>
        </p:sp>
      </p:grp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2C6181B7-4104-4230-AE7E-A88461B38F89}"/>
              </a:ext>
            </a:extLst>
          </p:cNvPr>
          <p:cNvGrpSpPr>
            <a:grpSpLocks/>
          </p:cNvGrpSpPr>
          <p:nvPr/>
        </p:nvGrpSpPr>
        <p:grpSpPr bwMode="auto">
          <a:xfrm>
            <a:off x="3276005" y="2636838"/>
            <a:ext cx="2808287" cy="576262"/>
            <a:chOff x="2154" y="618"/>
            <a:chExt cx="1452" cy="363"/>
          </a:xfrm>
        </p:grpSpPr>
        <p:sp>
          <p:nvSpPr>
            <p:cNvPr id="13374" name="AutoShape 20">
              <a:extLst>
                <a:ext uri="{FF2B5EF4-FFF2-40B4-BE49-F238E27FC236}">
                  <a16:creationId xmlns:a16="http://schemas.microsoft.com/office/drawing/2014/main" id="{6866B660-36FD-447E-9297-35530CF2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5" name="Text Box 21">
              <a:extLst>
                <a:ext uri="{FF2B5EF4-FFF2-40B4-BE49-F238E27FC236}">
                  <a16:creationId xmlns:a16="http://schemas.microsoft.com/office/drawing/2014/main" id="{772F42D4-7760-4F67-AF4B-13CB8D057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/>
                <a:t>Descriptive Research</a:t>
              </a:r>
            </a:p>
          </p:txBody>
        </p:sp>
      </p:grpSp>
      <p:grpSp>
        <p:nvGrpSpPr>
          <p:cNvPr id="95254" name="Group 22">
            <a:extLst>
              <a:ext uri="{FF2B5EF4-FFF2-40B4-BE49-F238E27FC236}">
                <a16:creationId xmlns:a16="http://schemas.microsoft.com/office/drawing/2014/main" id="{B3AF9536-0336-4CA0-95BA-88DB45C7DA1A}"/>
              </a:ext>
            </a:extLst>
          </p:cNvPr>
          <p:cNvGrpSpPr>
            <a:grpSpLocks/>
          </p:cNvGrpSpPr>
          <p:nvPr/>
        </p:nvGrpSpPr>
        <p:grpSpPr bwMode="auto">
          <a:xfrm>
            <a:off x="6080125" y="1557338"/>
            <a:ext cx="3095625" cy="576262"/>
            <a:chOff x="2154" y="618"/>
            <a:chExt cx="1452" cy="363"/>
          </a:xfrm>
        </p:grpSpPr>
        <p:sp>
          <p:nvSpPr>
            <p:cNvPr id="13372" name="AutoShape 23">
              <a:extLst>
                <a:ext uri="{FF2B5EF4-FFF2-40B4-BE49-F238E27FC236}">
                  <a16:creationId xmlns:a16="http://schemas.microsoft.com/office/drawing/2014/main" id="{FBB84ECB-5FB8-4484-8A9F-0156640A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3" name="Text Box 24">
              <a:extLst>
                <a:ext uri="{FF2B5EF4-FFF2-40B4-BE49-F238E27FC236}">
                  <a16:creationId xmlns:a16="http://schemas.microsoft.com/office/drawing/2014/main" id="{7EB66F8A-DC79-4061-8E55-F4340D48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dirty="0"/>
                <a:t>Experimental Research</a:t>
              </a:r>
            </a:p>
          </p:txBody>
        </p:sp>
      </p:grpSp>
      <p:grpSp>
        <p:nvGrpSpPr>
          <p:cNvPr id="95261" name="Group 29">
            <a:extLst>
              <a:ext uri="{FF2B5EF4-FFF2-40B4-BE49-F238E27FC236}">
                <a16:creationId xmlns:a16="http://schemas.microsoft.com/office/drawing/2014/main" id="{4B04B0ED-CFED-4A39-8E13-F39B5CCD1465}"/>
              </a:ext>
            </a:extLst>
          </p:cNvPr>
          <p:cNvGrpSpPr>
            <a:grpSpLocks/>
          </p:cNvGrpSpPr>
          <p:nvPr/>
        </p:nvGrpSpPr>
        <p:grpSpPr bwMode="auto">
          <a:xfrm>
            <a:off x="342602" y="2954338"/>
            <a:ext cx="1008063" cy="431800"/>
            <a:chOff x="2154" y="618"/>
            <a:chExt cx="1452" cy="363"/>
          </a:xfrm>
        </p:grpSpPr>
        <p:sp>
          <p:nvSpPr>
            <p:cNvPr id="13370" name="AutoShape 30">
              <a:extLst>
                <a:ext uri="{FF2B5EF4-FFF2-40B4-BE49-F238E27FC236}">
                  <a16:creationId xmlns:a16="http://schemas.microsoft.com/office/drawing/2014/main" id="{BD87E17A-17B2-4719-8926-5C647DF68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71" name="Text Box 31">
              <a:extLst>
                <a:ext uri="{FF2B5EF4-FFF2-40B4-BE49-F238E27FC236}">
                  <a16:creationId xmlns:a16="http://schemas.microsoft.com/office/drawing/2014/main" id="{F07D4BE0-5844-4B5A-A5A7-5F8974EF3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Reviews</a:t>
              </a:r>
            </a:p>
          </p:txBody>
        </p:sp>
      </p:grpSp>
      <p:grpSp>
        <p:nvGrpSpPr>
          <p:cNvPr id="95264" name="Group 32">
            <a:extLst>
              <a:ext uri="{FF2B5EF4-FFF2-40B4-BE49-F238E27FC236}">
                <a16:creationId xmlns:a16="http://schemas.microsoft.com/office/drawing/2014/main" id="{088C01EC-9874-43A2-9C70-3A8402D41BD7}"/>
              </a:ext>
            </a:extLst>
          </p:cNvPr>
          <p:cNvGrpSpPr>
            <a:grpSpLocks/>
          </p:cNvGrpSpPr>
          <p:nvPr/>
        </p:nvGrpSpPr>
        <p:grpSpPr bwMode="auto">
          <a:xfrm>
            <a:off x="1979315" y="4038600"/>
            <a:ext cx="1152525" cy="431800"/>
            <a:chOff x="2154" y="618"/>
            <a:chExt cx="1452" cy="363"/>
          </a:xfrm>
        </p:grpSpPr>
        <p:sp>
          <p:nvSpPr>
            <p:cNvPr id="13368" name="AutoShape 33">
              <a:extLst>
                <a:ext uri="{FF2B5EF4-FFF2-40B4-BE49-F238E27FC236}">
                  <a16:creationId xmlns:a16="http://schemas.microsoft.com/office/drawing/2014/main" id="{FAF046EB-5708-4431-9726-DD4A5B47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9" name="Text Box 34">
              <a:extLst>
                <a:ext uri="{FF2B5EF4-FFF2-40B4-BE49-F238E27FC236}">
                  <a16:creationId xmlns:a16="http://schemas.microsoft.com/office/drawing/2014/main" id="{2AED82A0-1AF7-4F2C-A5AE-648A39378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Historical</a:t>
              </a:r>
            </a:p>
          </p:txBody>
        </p:sp>
      </p:grpSp>
      <p:grpSp>
        <p:nvGrpSpPr>
          <p:cNvPr id="95267" name="Group 35">
            <a:extLst>
              <a:ext uri="{FF2B5EF4-FFF2-40B4-BE49-F238E27FC236}">
                <a16:creationId xmlns:a16="http://schemas.microsoft.com/office/drawing/2014/main" id="{F576E8CB-05BD-43A5-A87D-4D65EC658075}"/>
              </a:ext>
            </a:extLst>
          </p:cNvPr>
          <p:cNvGrpSpPr>
            <a:grpSpLocks/>
          </p:cNvGrpSpPr>
          <p:nvPr/>
        </p:nvGrpSpPr>
        <p:grpSpPr bwMode="auto">
          <a:xfrm>
            <a:off x="918865" y="3502025"/>
            <a:ext cx="1439862" cy="431800"/>
            <a:chOff x="2154" y="618"/>
            <a:chExt cx="1452" cy="363"/>
          </a:xfrm>
        </p:grpSpPr>
        <p:sp>
          <p:nvSpPr>
            <p:cNvPr id="13366" name="AutoShape 36">
              <a:extLst>
                <a:ext uri="{FF2B5EF4-FFF2-40B4-BE49-F238E27FC236}">
                  <a16:creationId xmlns:a16="http://schemas.microsoft.com/office/drawing/2014/main" id="{0D5C71C0-311C-4202-850A-30D78A0F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7" name="Text Box 37">
              <a:extLst>
                <a:ext uri="{FF2B5EF4-FFF2-40B4-BE49-F238E27FC236}">
                  <a16:creationId xmlns:a16="http://schemas.microsoft.com/office/drawing/2014/main" id="{96CA7E5B-C25A-4FF7-AFB4-709976BF2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Philosophical</a:t>
              </a:r>
            </a:p>
          </p:txBody>
        </p:sp>
      </p:grpSp>
      <p:grpSp>
        <p:nvGrpSpPr>
          <p:cNvPr id="95270" name="Group 38">
            <a:extLst>
              <a:ext uri="{FF2B5EF4-FFF2-40B4-BE49-F238E27FC236}">
                <a16:creationId xmlns:a16="http://schemas.microsoft.com/office/drawing/2014/main" id="{AFEB1CFA-973F-4331-BDF0-0E81316B3424}"/>
              </a:ext>
            </a:extLst>
          </p:cNvPr>
          <p:cNvGrpSpPr>
            <a:grpSpLocks/>
          </p:cNvGrpSpPr>
          <p:nvPr/>
        </p:nvGrpSpPr>
        <p:grpSpPr bwMode="auto">
          <a:xfrm>
            <a:off x="3276005" y="3500438"/>
            <a:ext cx="1223962" cy="431800"/>
            <a:chOff x="2154" y="618"/>
            <a:chExt cx="1452" cy="363"/>
          </a:xfrm>
        </p:grpSpPr>
        <p:sp>
          <p:nvSpPr>
            <p:cNvPr id="13364" name="AutoShape 39">
              <a:extLst>
                <a:ext uri="{FF2B5EF4-FFF2-40B4-BE49-F238E27FC236}">
                  <a16:creationId xmlns:a16="http://schemas.microsoft.com/office/drawing/2014/main" id="{CC9163FB-F6B2-4ED8-95FB-AEC3DF44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7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5" name="Text Box 40">
              <a:extLst>
                <a:ext uri="{FF2B5EF4-FFF2-40B4-BE49-F238E27FC236}">
                  <a16:creationId xmlns:a16="http://schemas.microsoft.com/office/drawing/2014/main" id="{F46432DF-3496-41FE-954B-A0570230C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Case Study</a:t>
              </a:r>
            </a:p>
          </p:txBody>
        </p:sp>
      </p:grpSp>
      <p:grpSp>
        <p:nvGrpSpPr>
          <p:cNvPr id="95273" name="Group 41">
            <a:extLst>
              <a:ext uri="{FF2B5EF4-FFF2-40B4-BE49-F238E27FC236}">
                <a16:creationId xmlns:a16="http://schemas.microsoft.com/office/drawing/2014/main" id="{D5E62C02-714D-4122-9EB1-865AC095BB0E}"/>
              </a:ext>
            </a:extLst>
          </p:cNvPr>
          <p:cNvGrpSpPr>
            <a:grpSpLocks/>
          </p:cNvGrpSpPr>
          <p:nvPr/>
        </p:nvGrpSpPr>
        <p:grpSpPr bwMode="auto">
          <a:xfrm>
            <a:off x="4571405" y="3500438"/>
            <a:ext cx="1439862" cy="431800"/>
            <a:chOff x="2154" y="618"/>
            <a:chExt cx="1452" cy="363"/>
          </a:xfrm>
        </p:grpSpPr>
        <p:sp>
          <p:nvSpPr>
            <p:cNvPr id="13362" name="AutoShape 42">
              <a:extLst>
                <a:ext uri="{FF2B5EF4-FFF2-40B4-BE49-F238E27FC236}">
                  <a16:creationId xmlns:a16="http://schemas.microsoft.com/office/drawing/2014/main" id="{F9F75CE5-323F-4657-A289-C0FD5E5A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3" name="Text Box 43">
              <a:extLst>
                <a:ext uri="{FF2B5EF4-FFF2-40B4-BE49-F238E27FC236}">
                  <a16:creationId xmlns:a16="http://schemas.microsoft.com/office/drawing/2014/main" id="{001528E5-324C-4304-9050-EB191795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Survey</a:t>
              </a:r>
            </a:p>
          </p:txBody>
        </p:sp>
      </p:grpSp>
      <p:grpSp>
        <p:nvGrpSpPr>
          <p:cNvPr id="95276" name="Group 44">
            <a:extLst>
              <a:ext uri="{FF2B5EF4-FFF2-40B4-BE49-F238E27FC236}">
                <a16:creationId xmlns:a16="http://schemas.microsoft.com/office/drawing/2014/main" id="{610B0218-51D5-4817-848B-5EBEFD8B3D43}"/>
              </a:ext>
            </a:extLst>
          </p:cNvPr>
          <p:cNvGrpSpPr>
            <a:grpSpLocks/>
          </p:cNvGrpSpPr>
          <p:nvPr/>
        </p:nvGrpSpPr>
        <p:grpSpPr bwMode="auto">
          <a:xfrm>
            <a:off x="3420467" y="4270375"/>
            <a:ext cx="1657350" cy="431800"/>
            <a:chOff x="2154" y="618"/>
            <a:chExt cx="1452" cy="363"/>
          </a:xfrm>
        </p:grpSpPr>
        <p:sp>
          <p:nvSpPr>
            <p:cNvPr id="13360" name="AutoShape 45">
              <a:extLst>
                <a:ext uri="{FF2B5EF4-FFF2-40B4-BE49-F238E27FC236}">
                  <a16:creationId xmlns:a16="http://schemas.microsoft.com/office/drawing/2014/main" id="{99D66587-B4F0-42C2-ACB7-A41F52412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61" name="Text Box 46">
              <a:extLst>
                <a:ext uri="{FF2B5EF4-FFF2-40B4-BE49-F238E27FC236}">
                  <a16:creationId xmlns:a16="http://schemas.microsoft.com/office/drawing/2014/main" id="{260190AB-EAAC-49C8-895E-50BEC3241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647"/>
              <a:ext cx="144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Cross-Sectional</a:t>
              </a:r>
            </a:p>
          </p:txBody>
        </p:sp>
      </p:grpSp>
      <p:grpSp>
        <p:nvGrpSpPr>
          <p:cNvPr id="95279" name="Group 47">
            <a:extLst>
              <a:ext uri="{FF2B5EF4-FFF2-40B4-BE49-F238E27FC236}">
                <a16:creationId xmlns:a16="http://schemas.microsoft.com/office/drawing/2014/main" id="{2DC5A514-4B32-485F-9758-2EBC30F146A2}"/>
              </a:ext>
            </a:extLst>
          </p:cNvPr>
          <p:cNvGrpSpPr>
            <a:grpSpLocks/>
          </p:cNvGrpSpPr>
          <p:nvPr/>
        </p:nvGrpSpPr>
        <p:grpSpPr bwMode="auto">
          <a:xfrm>
            <a:off x="4284067" y="4813300"/>
            <a:ext cx="1368425" cy="431800"/>
            <a:chOff x="2154" y="618"/>
            <a:chExt cx="1452" cy="363"/>
          </a:xfrm>
        </p:grpSpPr>
        <p:sp>
          <p:nvSpPr>
            <p:cNvPr id="13358" name="AutoShape 48">
              <a:extLst>
                <a:ext uri="{FF2B5EF4-FFF2-40B4-BE49-F238E27FC236}">
                  <a16:creationId xmlns:a16="http://schemas.microsoft.com/office/drawing/2014/main" id="{E9E5ED0F-3D6F-4089-A882-604173972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7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9" name="Text Box 49">
              <a:extLst>
                <a:ext uri="{FF2B5EF4-FFF2-40B4-BE49-F238E27FC236}">
                  <a16:creationId xmlns:a16="http://schemas.microsoft.com/office/drawing/2014/main" id="{F579643C-549A-4230-9C74-DB431E4B8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647"/>
              <a:ext cx="144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Longitudinal</a:t>
              </a:r>
            </a:p>
          </p:txBody>
        </p:sp>
      </p:grpSp>
      <p:grpSp>
        <p:nvGrpSpPr>
          <p:cNvPr id="95282" name="Group 50">
            <a:extLst>
              <a:ext uri="{FF2B5EF4-FFF2-40B4-BE49-F238E27FC236}">
                <a16:creationId xmlns:a16="http://schemas.microsoft.com/office/drawing/2014/main" id="{11EC02C7-86E8-4CA7-AFA5-EE7ACB80DEE6}"/>
              </a:ext>
            </a:extLst>
          </p:cNvPr>
          <p:cNvGrpSpPr>
            <a:grpSpLocks/>
          </p:cNvGrpSpPr>
          <p:nvPr/>
        </p:nvGrpSpPr>
        <p:grpSpPr bwMode="auto">
          <a:xfrm>
            <a:off x="4858742" y="5345113"/>
            <a:ext cx="1441450" cy="431800"/>
            <a:chOff x="2154" y="618"/>
            <a:chExt cx="1452" cy="363"/>
          </a:xfrm>
        </p:grpSpPr>
        <p:sp>
          <p:nvSpPr>
            <p:cNvPr id="13356" name="AutoShape 51">
              <a:extLst>
                <a:ext uri="{FF2B5EF4-FFF2-40B4-BE49-F238E27FC236}">
                  <a16:creationId xmlns:a16="http://schemas.microsoft.com/office/drawing/2014/main" id="{5AA6301D-1D15-4B68-81F9-9492FEED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7" name="Text Box 52">
              <a:extLst>
                <a:ext uri="{FF2B5EF4-FFF2-40B4-BE49-F238E27FC236}">
                  <a16:creationId xmlns:a16="http://schemas.microsoft.com/office/drawing/2014/main" id="{52EF4C2D-35B1-4787-8786-362B2932F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647"/>
              <a:ext cx="144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Correlational</a:t>
              </a:r>
            </a:p>
          </p:txBody>
        </p:sp>
      </p:grpSp>
      <p:grpSp>
        <p:nvGrpSpPr>
          <p:cNvPr id="95286" name="Group 54">
            <a:extLst>
              <a:ext uri="{FF2B5EF4-FFF2-40B4-BE49-F238E27FC236}">
                <a16:creationId xmlns:a16="http://schemas.microsoft.com/office/drawing/2014/main" id="{508ECC05-A5A3-4C3B-9BD4-0363AD7C8F4B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2636838"/>
            <a:ext cx="1439863" cy="431800"/>
            <a:chOff x="2154" y="618"/>
            <a:chExt cx="1452" cy="363"/>
          </a:xfrm>
        </p:grpSpPr>
        <p:sp>
          <p:nvSpPr>
            <p:cNvPr id="13354" name="AutoShape 55">
              <a:extLst>
                <a:ext uri="{FF2B5EF4-FFF2-40B4-BE49-F238E27FC236}">
                  <a16:creationId xmlns:a16="http://schemas.microsoft.com/office/drawing/2014/main" id="{34427FC8-2C98-4146-AE65-E19D3101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5" name="Text Box 56">
              <a:extLst>
                <a:ext uri="{FF2B5EF4-FFF2-40B4-BE49-F238E27FC236}">
                  <a16:creationId xmlns:a16="http://schemas.microsoft.com/office/drawing/2014/main" id="{498127C8-ABB3-444D-BDB3-9E4B3F506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Pre-designs</a:t>
              </a:r>
            </a:p>
          </p:txBody>
        </p:sp>
      </p:grpSp>
      <p:grpSp>
        <p:nvGrpSpPr>
          <p:cNvPr id="95289" name="Group 57">
            <a:extLst>
              <a:ext uri="{FF2B5EF4-FFF2-40B4-BE49-F238E27FC236}">
                <a16:creationId xmlns:a16="http://schemas.microsoft.com/office/drawing/2014/main" id="{FB3FEDD7-5C55-47B0-8219-552597129957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357563"/>
            <a:ext cx="1512888" cy="431800"/>
            <a:chOff x="2154" y="618"/>
            <a:chExt cx="1452" cy="363"/>
          </a:xfrm>
        </p:grpSpPr>
        <p:sp>
          <p:nvSpPr>
            <p:cNvPr id="13352" name="AutoShape 58">
              <a:extLst>
                <a:ext uri="{FF2B5EF4-FFF2-40B4-BE49-F238E27FC236}">
                  <a16:creationId xmlns:a16="http://schemas.microsoft.com/office/drawing/2014/main" id="{116CE33B-6F88-4035-8AB2-040D35A1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3" name="Text Box 59">
              <a:extLst>
                <a:ext uri="{FF2B5EF4-FFF2-40B4-BE49-F238E27FC236}">
                  <a16:creationId xmlns:a16="http://schemas.microsoft.com/office/drawing/2014/main" id="{01ACEFB2-673F-4AC3-95CD-6E7B34638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Quasi-designs</a:t>
              </a:r>
            </a:p>
          </p:txBody>
        </p:sp>
      </p:grpSp>
      <p:grpSp>
        <p:nvGrpSpPr>
          <p:cNvPr id="95292" name="Group 60">
            <a:extLst>
              <a:ext uri="{FF2B5EF4-FFF2-40B4-BE49-F238E27FC236}">
                <a16:creationId xmlns:a16="http://schemas.microsoft.com/office/drawing/2014/main" id="{F707D8B2-4DDA-4AE8-B033-7989CE1EFA42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4076700"/>
            <a:ext cx="1439863" cy="431800"/>
            <a:chOff x="2154" y="618"/>
            <a:chExt cx="1452" cy="363"/>
          </a:xfrm>
        </p:grpSpPr>
        <p:sp>
          <p:nvSpPr>
            <p:cNvPr id="13350" name="AutoShape 61">
              <a:extLst>
                <a:ext uri="{FF2B5EF4-FFF2-40B4-BE49-F238E27FC236}">
                  <a16:creationId xmlns:a16="http://schemas.microsoft.com/office/drawing/2014/main" id="{3337597C-598E-418A-B8FC-401EA88C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51" name="Text Box 62">
              <a:extLst>
                <a:ext uri="{FF2B5EF4-FFF2-40B4-BE49-F238E27FC236}">
                  <a16:creationId xmlns:a16="http://schemas.microsoft.com/office/drawing/2014/main" id="{542E533B-064A-4DF4-96BF-ADFE0EA52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True-designs</a:t>
              </a:r>
            </a:p>
          </p:txBody>
        </p:sp>
      </p:grpSp>
      <p:grpSp>
        <p:nvGrpSpPr>
          <p:cNvPr id="95295" name="Group 63">
            <a:extLst>
              <a:ext uri="{FF2B5EF4-FFF2-40B4-BE49-F238E27FC236}">
                <a16:creationId xmlns:a16="http://schemas.microsoft.com/office/drawing/2014/main" id="{13ED87D1-D3C1-4FD2-B8BF-2CC09535DB59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5029200"/>
            <a:ext cx="1439863" cy="747713"/>
            <a:chOff x="2154" y="618"/>
            <a:chExt cx="1452" cy="363"/>
          </a:xfrm>
        </p:grpSpPr>
        <p:sp>
          <p:nvSpPr>
            <p:cNvPr id="13348" name="AutoShape 64">
              <a:extLst>
                <a:ext uri="{FF2B5EF4-FFF2-40B4-BE49-F238E27FC236}">
                  <a16:creationId xmlns:a16="http://schemas.microsoft.com/office/drawing/2014/main" id="{0A029C8A-0DC4-48FA-A414-A26FBE39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49" name="Text Box 65">
              <a:extLst>
                <a:ext uri="{FF2B5EF4-FFF2-40B4-BE49-F238E27FC236}">
                  <a16:creationId xmlns:a16="http://schemas.microsoft.com/office/drawing/2014/main" id="{344BED3F-7927-41EB-8003-C94EE8C66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647"/>
              <a:ext cx="14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sz="1800"/>
                <a:t>Statistical-designs</a:t>
              </a:r>
            </a:p>
          </p:txBody>
        </p:sp>
      </p:grpSp>
      <p:sp>
        <p:nvSpPr>
          <p:cNvPr id="95298" name="AutoShape 66">
            <a:extLst>
              <a:ext uri="{FF2B5EF4-FFF2-40B4-BE49-F238E27FC236}">
                <a16:creationId xmlns:a16="http://schemas.microsoft.com/office/drawing/2014/main" id="{3AC9A6DC-C2C5-4885-BFA4-3D89528B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165" y="2422525"/>
            <a:ext cx="360362" cy="1511300"/>
          </a:xfrm>
          <a:prstGeom prst="downArrow">
            <a:avLst>
              <a:gd name="adj1" fmla="val 50000"/>
              <a:gd name="adj2" fmla="val 104846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4" name="AutoShape 72">
            <a:extLst>
              <a:ext uri="{FF2B5EF4-FFF2-40B4-BE49-F238E27FC236}">
                <a16:creationId xmlns:a16="http://schemas.microsoft.com/office/drawing/2014/main" id="{001E568A-6348-4873-929E-C6F8D0D7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667" y="4005263"/>
            <a:ext cx="217488" cy="719137"/>
          </a:xfrm>
          <a:prstGeom prst="downArrow">
            <a:avLst>
              <a:gd name="adj1" fmla="val 50000"/>
              <a:gd name="adj2" fmla="val 82664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5305" name="AutoShape 73">
            <a:extLst>
              <a:ext uri="{FF2B5EF4-FFF2-40B4-BE49-F238E27FC236}">
                <a16:creationId xmlns:a16="http://schemas.microsoft.com/office/drawing/2014/main" id="{6451D974-7626-4FBF-A7E6-F9D2271C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067" y="4005263"/>
            <a:ext cx="217488" cy="1266825"/>
          </a:xfrm>
          <a:prstGeom prst="downArrow">
            <a:avLst>
              <a:gd name="adj1" fmla="val 50000"/>
              <a:gd name="adj2" fmla="val 145620"/>
            </a:avLst>
          </a:prstGeom>
          <a:gradFill rotWithShape="1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95312" name="Group 80">
            <a:extLst>
              <a:ext uri="{FF2B5EF4-FFF2-40B4-BE49-F238E27FC236}">
                <a16:creationId xmlns:a16="http://schemas.microsoft.com/office/drawing/2014/main" id="{953B2030-D49B-4E9F-9D39-154D38057E8E}"/>
              </a:ext>
            </a:extLst>
          </p:cNvPr>
          <p:cNvGrpSpPr>
            <a:grpSpLocks/>
          </p:cNvGrpSpPr>
          <p:nvPr/>
        </p:nvGrpSpPr>
        <p:grpSpPr bwMode="auto">
          <a:xfrm>
            <a:off x="342602" y="4652963"/>
            <a:ext cx="1584325" cy="431800"/>
            <a:chOff x="2154" y="618"/>
            <a:chExt cx="1452" cy="363"/>
          </a:xfrm>
        </p:grpSpPr>
        <p:sp>
          <p:nvSpPr>
            <p:cNvPr id="13346" name="AutoShape 81">
              <a:extLst>
                <a:ext uri="{FF2B5EF4-FFF2-40B4-BE49-F238E27FC236}">
                  <a16:creationId xmlns:a16="http://schemas.microsoft.com/office/drawing/2014/main" id="{41235B2A-8FA8-4C32-98BF-48CB22BD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618"/>
              <a:ext cx="1405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47" name="Text Box 82">
              <a:extLst>
                <a:ext uri="{FF2B5EF4-FFF2-40B4-BE49-F238E27FC236}">
                  <a16:creationId xmlns:a16="http://schemas.microsoft.com/office/drawing/2014/main" id="{9C1E2BA4-8986-4142-881F-CC687E387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647"/>
              <a:ext cx="145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800"/>
                <a:t>Meta-Analyses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46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6" grpId="0" animBg="1"/>
      <p:bldP spid="95309" grpId="0" animBg="1"/>
      <p:bldP spid="95308" grpId="0" animBg="1"/>
      <p:bldP spid="95310" grpId="0" animBg="1"/>
      <p:bldP spid="95306" grpId="0" animBg="1"/>
      <p:bldP spid="95303" grpId="0" animBg="1"/>
      <p:bldP spid="95302" grpId="0" animBg="1"/>
      <p:bldP spid="95301" grpId="0" animBg="1"/>
      <p:bldP spid="95300" grpId="0" animBg="1"/>
      <p:bldP spid="95299" grpId="0" animBg="1"/>
      <p:bldP spid="95298" grpId="0" animBg="1"/>
      <p:bldP spid="95304" grpId="0" animBg="1"/>
      <p:bldP spid="9530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9280394-E4CA-4259-A781-9F0E0316C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Analytical Research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DA83A4A5-B263-475C-840A-83E214AD3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7848600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2800" dirty="0">
                <a:ea typeface="ＭＳ Ｐゴシック" charset="0"/>
                <a:cs typeface="+mn-cs"/>
              </a:rPr>
              <a:t>Reviews</a:t>
            </a:r>
          </a:p>
          <a:p>
            <a:pPr lvl="1" eaLnBrk="1" hangingPunct="1">
              <a:defRPr/>
            </a:pPr>
            <a:r>
              <a:rPr lang="en-GB" sz="2400" dirty="0">
                <a:ea typeface="ＭＳ Ｐゴシック" charset="0"/>
              </a:rPr>
              <a:t>A critical account of present understanding</a:t>
            </a:r>
          </a:p>
          <a:p>
            <a:pPr lvl="1" eaLnBrk="1" hangingPunct="1">
              <a:defRPr/>
            </a:pPr>
            <a:r>
              <a:rPr lang="en-GB" sz="2400" dirty="0">
                <a:ea typeface="ＭＳ Ｐゴシック" charset="0"/>
              </a:rPr>
              <a:t>A meta-analysis is a quantitative method of review </a:t>
            </a:r>
          </a:p>
          <a:p>
            <a:pPr eaLnBrk="1" hangingPunct="1">
              <a:defRPr/>
            </a:pPr>
            <a:r>
              <a:rPr lang="en-GB" sz="2800" dirty="0">
                <a:ea typeface="ＭＳ Ｐゴシック" charset="0"/>
                <a:cs typeface="+mn-cs"/>
              </a:rPr>
              <a:t>Historical Research</a:t>
            </a:r>
          </a:p>
          <a:p>
            <a:pPr lvl="1" eaLnBrk="1" hangingPunct="1">
              <a:defRPr/>
            </a:pPr>
            <a:r>
              <a:rPr lang="en-GB" sz="2400" dirty="0">
                <a:ea typeface="ＭＳ Ｐゴシック" charset="0"/>
              </a:rPr>
              <a:t>Accessing both primary (e.g. witnesses) or secondary (e.g. literature) sources to document past events</a:t>
            </a:r>
          </a:p>
          <a:p>
            <a:pPr eaLnBrk="1" hangingPunct="1">
              <a:defRPr/>
            </a:pPr>
            <a:r>
              <a:rPr lang="en-GB" sz="2800" dirty="0">
                <a:ea typeface="ＭＳ Ｐゴシック" charset="0"/>
                <a:cs typeface="+mn-cs"/>
              </a:rPr>
              <a:t>Philosophical Research</a:t>
            </a:r>
          </a:p>
          <a:p>
            <a:pPr lvl="1" eaLnBrk="1" hangingPunct="1">
              <a:defRPr/>
            </a:pPr>
            <a:r>
              <a:rPr lang="en-GB" sz="2400" dirty="0">
                <a:ea typeface="ＭＳ Ｐゴシック" charset="0"/>
              </a:rPr>
              <a:t>Organising existing evidence into a comprehensive theoretical model</a:t>
            </a:r>
          </a:p>
        </p:txBody>
      </p:sp>
    </p:spTree>
    <p:extLst>
      <p:ext uri="{BB962C8B-B14F-4D97-AF65-F5344CB8AC3E}">
        <p14:creationId xmlns:p14="http://schemas.microsoft.com/office/powerpoint/2010/main" val="1775407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7F3071B-B917-465B-B467-A3DFC972F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Descriptive Research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3BDA286-BE10-4498-8467-78E9D0053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7704137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2800">
                <a:ea typeface="ＭＳ Ｐゴシック" charset="0"/>
                <a:cs typeface="+mn-cs"/>
              </a:rPr>
              <a:t>Case Study</a:t>
            </a:r>
          </a:p>
          <a:p>
            <a:pPr lvl="1" eaLnBrk="1" hangingPunct="1">
              <a:defRPr/>
            </a:pPr>
            <a:r>
              <a:rPr lang="en-GB" sz="2400">
                <a:ea typeface="ＭＳ Ｐゴシック" charset="0"/>
              </a:rPr>
              <a:t>Accrual of detailed information from an </a:t>
            </a:r>
            <a:r>
              <a:rPr lang="en-GB" sz="2400" i="1">
                <a:ea typeface="ＭＳ Ｐゴシック" charset="0"/>
              </a:rPr>
              <a:t>individual</a:t>
            </a:r>
          </a:p>
          <a:p>
            <a:pPr lvl="1" eaLnBrk="1" hangingPunct="1">
              <a:buFontTx/>
              <a:buNone/>
              <a:defRPr/>
            </a:pPr>
            <a:endParaRPr lang="en-GB" sz="2400">
              <a:ea typeface="ＭＳ Ｐゴシック" charset="0"/>
            </a:endParaRPr>
          </a:p>
          <a:p>
            <a:pPr eaLnBrk="1" hangingPunct="1">
              <a:defRPr/>
            </a:pPr>
            <a:r>
              <a:rPr lang="en-GB" sz="2800">
                <a:ea typeface="ＭＳ Ｐゴシック" charset="0"/>
                <a:cs typeface="+mn-cs"/>
              </a:rPr>
              <a:t>Survey</a:t>
            </a:r>
          </a:p>
          <a:p>
            <a:pPr lvl="1" eaLnBrk="1" hangingPunct="1">
              <a:defRPr/>
            </a:pPr>
            <a:r>
              <a:rPr lang="en-GB" sz="2400">
                <a:ea typeface="ＭＳ Ｐゴシック" charset="0"/>
              </a:rPr>
              <a:t>Cross-sectional: Status of a various groups at a given point in time</a:t>
            </a:r>
          </a:p>
          <a:p>
            <a:pPr lvl="1" eaLnBrk="1" hangingPunct="1">
              <a:defRPr/>
            </a:pPr>
            <a:r>
              <a:rPr lang="en-GB" sz="2400">
                <a:ea typeface="ＭＳ Ｐゴシック" charset="0"/>
              </a:rPr>
              <a:t>Longitudinal: Status of a given group at various points in time</a:t>
            </a:r>
          </a:p>
          <a:p>
            <a:pPr lvl="1" eaLnBrk="1" hangingPunct="1">
              <a:defRPr/>
            </a:pPr>
            <a:r>
              <a:rPr lang="en-GB" sz="2400">
                <a:ea typeface="ＭＳ Ｐゴシック" charset="0"/>
              </a:rPr>
              <a:t>Correlational: Relationships between variables </a:t>
            </a:r>
          </a:p>
          <a:p>
            <a:pPr eaLnBrk="1" hangingPunct="1">
              <a:buFontTx/>
              <a:buNone/>
              <a:defRPr/>
            </a:pPr>
            <a:endParaRPr lang="en-GB" sz="2800">
              <a:ea typeface="ＭＳ Ｐゴシック" charset="0"/>
              <a:cs typeface="+mn-cs"/>
            </a:endParaRPr>
          </a:p>
          <a:p>
            <a:pPr lvl="1" eaLnBrk="1" hangingPunct="1">
              <a:defRPr/>
            </a:pPr>
            <a:endParaRPr lang="en-GB" sz="2400">
              <a:ea typeface="ＭＳ Ｐゴシック" charset="0"/>
            </a:endParaRPr>
          </a:p>
        </p:txBody>
      </p:sp>
      <p:grpSp>
        <p:nvGrpSpPr>
          <p:cNvPr id="97289" name="Group 9">
            <a:extLst>
              <a:ext uri="{FF2B5EF4-FFF2-40B4-BE49-F238E27FC236}">
                <a16:creationId xmlns:a16="http://schemas.microsoft.com/office/drawing/2014/main" id="{9B012A26-F299-485C-BD46-42DA26E23F8A}"/>
              </a:ext>
            </a:extLst>
          </p:cNvPr>
          <p:cNvGrpSpPr>
            <a:grpSpLocks/>
          </p:cNvGrpSpPr>
          <p:nvPr/>
        </p:nvGrpSpPr>
        <p:grpSpPr bwMode="auto">
          <a:xfrm>
            <a:off x="7524328" y="27951"/>
            <a:ext cx="1512887" cy="1824037"/>
            <a:chOff x="4649" y="845"/>
            <a:chExt cx="953" cy="1149"/>
          </a:xfrm>
        </p:grpSpPr>
        <p:pic>
          <p:nvPicPr>
            <p:cNvPr id="15365" name="Picture 7" descr="Sigmund Freud portrait">
              <a:hlinkClick r:id="rId3"/>
              <a:extLst>
                <a:ext uri="{FF2B5EF4-FFF2-40B4-BE49-F238E27FC236}">
                  <a16:creationId xmlns:a16="http://schemas.microsoft.com/office/drawing/2014/main" id="{81DC1185-C1C9-45A3-9D2D-4BF38B4D0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845"/>
              <a:ext cx="642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Text Box 8">
              <a:extLst>
                <a:ext uri="{FF2B5EF4-FFF2-40B4-BE49-F238E27FC236}">
                  <a16:creationId xmlns:a16="http://schemas.microsoft.com/office/drawing/2014/main" id="{016E6599-C1E0-4363-A1E6-2E30E766A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706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i="1"/>
                <a:t>Refutable?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43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9" name="Group 9">
            <a:extLst>
              <a:ext uri="{FF2B5EF4-FFF2-40B4-BE49-F238E27FC236}">
                <a16:creationId xmlns:a16="http://schemas.microsoft.com/office/drawing/2014/main" id="{491521FB-E7CF-413C-B418-7F31D2A68D9D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3748088"/>
            <a:ext cx="2016125" cy="1120775"/>
            <a:chOff x="4241" y="2361"/>
            <a:chExt cx="1270" cy="706"/>
          </a:xfrm>
        </p:grpSpPr>
        <p:pic>
          <p:nvPicPr>
            <p:cNvPr id="16391" name="Picture 7" descr="moth2a">
              <a:hlinkClick r:id="rId3"/>
              <a:extLst>
                <a:ext uri="{FF2B5EF4-FFF2-40B4-BE49-F238E27FC236}">
                  <a16:creationId xmlns:a16="http://schemas.microsoft.com/office/drawing/2014/main" id="{A198AE65-A88C-475A-87D2-6DA6C4B4E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2425"/>
              <a:ext cx="666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2" name="Picture 5" descr="cartoon_eyes">
              <a:hlinkClick r:id="rId5"/>
              <a:extLst>
                <a:ext uri="{FF2B5EF4-FFF2-40B4-BE49-F238E27FC236}">
                  <a16:creationId xmlns:a16="http://schemas.microsoft.com/office/drawing/2014/main" id="{BDB6994B-65C4-4688-AEE6-D0D88996F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" y="2361"/>
              <a:ext cx="57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96C6744-002E-4F70-8A2A-A3C32EC6F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j-cs"/>
              </a:rPr>
              <a:t>Correlational Evidence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A6E735F-BDC1-4B0D-8EEF-B07844C22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2"/>
            <a:ext cx="8494712" cy="482488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When variable X increases, variable Y also increases</a:t>
            </a:r>
          </a:p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So, does X increase Y?</a:t>
            </a:r>
          </a:p>
          <a:p>
            <a:pPr lvl="1" eaLnBrk="1" hangingPunct="1">
              <a:defRPr/>
            </a:pPr>
            <a:r>
              <a:rPr lang="en-GB" sz="3200" dirty="0">
                <a:ea typeface="ＭＳ Ｐゴシック" charset="0"/>
              </a:rPr>
              <a:t>or does Y increase X?</a:t>
            </a:r>
            <a:r>
              <a:rPr lang="en-GB" dirty="0">
                <a:ea typeface="ＭＳ Ｐゴシック" charset="0"/>
              </a:rPr>
              <a:t> </a:t>
            </a:r>
          </a:p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n-cs"/>
              </a:rPr>
              <a:t>Alternatively, does Z increase both X and Y?</a:t>
            </a:r>
          </a:p>
          <a:p>
            <a:pPr eaLnBrk="1" hangingPunct="1">
              <a:defRPr/>
            </a:pPr>
            <a:endParaRPr lang="en-GB" dirty="0">
              <a:ea typeface="ＭＳ Ｐゴシック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sz="4400" i="1" dirty="0">
                <a:ea typeface="ＭＳ Ｐゴシック" charset="0"/>
                <a:cs typeface="+mn-cs"/>
              </a:rPr>
              <a:t>Correlations </a:t>
            </a:r>
            <a:r>
              <a:rPr lang="en-GB" sz="4400" i="1" u="sng" dirty="0">
                <a:ea typeface="ＭＳ Ｐゴシック" charset="0"/>
                <a:cs typeface="+mn-cs"/>
              </a:rPr>
              <a:t>do not</a:t>
            </a:r>
            <a:r>
              <a:rPr lang="en-GB" sz="4400" i="1" dirty="0">
                <a:ea typeface="ＭＳ Ｐゴシック" charset="0"/>
                <a:cs typeface="+mn-cs"/>
              </a:rPr>
              <a:t> infer Causality</a:t>
            </a:r>
          </a:p>
          <a:p>
            <a:pPr eaLnBrk="1" hangingPunct="1">
              <a:defRPr/>
            </a:pPr>
            <a:endParaRPr lang="en-GB" dirty="0">
              <a:ea typeface="ＭＳ Ｐゴシック" charset="0"/>
              <a:cs typeface="+mn-cs"/>
            </a:endParaRPr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BDB51C08-E667-45F3-A020-934E3B5B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1655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(and </a:t>
            </a:r>
            <a:r>
              <a:rPr lang="en-GB" i="1"/>
              <a:t>vice versa</a:t>
            </a:r>
            <a:r>
              <a:rPr lang="en-GB"/>
              <a:t>?)</a:t>
            </a:r>
          </a:p>
        </p:txBody>
      </p:sp>
      <p:sp>
        <p:nvSpPr>
          <p:cNvPr id="16390" name="TextBox 1">
            <a:extLst>
              <a:ext uri="{FF2B5EF4-FFF2-40B4-BE49-F238E27FC236}">
                <a16:creationId xmlns:a16="http://schemas.microsoft.com/office/drawing/2014/main" id="{21D471F3-BBFF-4234-ACB5-E67190F0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880100"/>
            <a:ext cx="5975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</a:rPr>
              <a:t>See inapt use of language: Brown et al (2013)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</a:rPr>
              <a:t>i.e. always Read Primary Lit (inc. actual data)!</a:t>
            </a:r>
          </a:p>
        </p:txBody>
      </p:sp>
    </p:spTree>
    <p:extLst>
      <p:ext uri="{BB962C8B-B14F-4D97-AF65-F5344CB8AC3E}">
        <p14:creationId xmlns:p14="http://schemas.microsoft.com/office/powerpoint/2010/main" val="1268146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>
            <a:extLst>
              <a:ext uri="{FF2B5EF4-FFF2-40B4-BE49-F238E27FC236}">
                <a16:creationId xmlns:a16="http://schemas.microsoft.com/office/drawing/2014/main" id="{B2C8D267-8822-40E0-81F2-FD9FBE05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92825"/>
            <a:ext cx="5975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http://t.co/vWOyN0N1IB</a:t>
            </a:r>
            <a:r>
              <a:rPr lang="en-US" altLang="en-US"/>
              <a:t> 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7CD28CC3-0567-4F4E-A3E0-4A0E4075E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888"/>
            <a:ext cx="838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1">
            <a:extLst>
              <a:ext uri="{FF2B5EF4-FFF2-40B4-BE49-F238E27FC236}">
                <a16:creationId xmlns:a16="http://schemas.microsoft.com/office/drawing/2014/main" id="{D44BB04D-A10D-496D-B07F-DE1A7809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8913"/>
            <a:ext cx="295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Correlation r=0.87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EB61CCD7-D593-4272-99DF-EF4E72C84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838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1">
            <a:extLst>
              <a:ext uri="{FF2B5EF4-FFF2-40B4-BE49-F238E27FC236}">
                <a16:creationId xmlns:a16="http://schemas.microsoft.com/office/drawing/2014/main" id="{FA01FF56-8BD1-400C-A034-E85F437E4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14166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Correlation r=0.81</a:t>
            </a:r>
            <a:endParaRPr lang="en-GB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5529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D647C49D-8434-4AAA-AC88-8ED224C33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41663"/>
            <a:ext cx="838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">
            <a:extLst>
              <a:ext uri="{FF2B5EF4-FFF2-40B4-BE49-F238E27FC236}">
                <a16:creationId xmlns:a16="http://schemas.microsoft.com/office/drawing/2014/main" id="{D9A26850-130F-47C9-AA7C-007AF5788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888"/>
            <a:ext cx="8382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1">
            <a:extLst>
              <a:ext uri="{FF2B5EF4-FFF2-40B4-BE49-F238E27FC236}">
                <a16:creationId xmlns:a16="http://schemas.microsoft.com/office/drawing/2014/main" id="{642A9430-6DF3-4EF8-B691-540204E5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92825"/>
            <a:ext cx="5975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http://t.co/vWOyN0N1IB</a:t>
            </a:r>
            <a:r>
              <a:rPr lang="en-US" altLang="en-US"/>
              <a:t> 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8437" name="TextBox 1">
            <a:extLst>
              <a:ext uri="{FF2B5EF4-FFF2-40B4-BE49-F238E27FC236}">
                <a16:creationId xmlns:a16="http://schemas.microsoft.com/office/drawing/2014/main" id="{3904938E-0EA6-4597-A95B-568DF096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8913"/>
            <a:ext cx="295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Correlation r=0.-83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8438" name="TextBox 1">
            <a:extLst>
              <a:ext uri="{FF2B5EF4-FFF2-40B4-BE49-F238E27FC236}">
                <a16:creationId xmlns:a16="http://schemas.microsoft.com/office/drawing/2014/main" id="{5707F30F-0ADA-4804-97B4-BFAB73028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14166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Correlation r=-0.98</a:t>
            </a:r>
            <a:endParaRPr lang="en-GB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8653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 for Day 5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4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1295764"/>
            <a:ext cx="79208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latin typeface="Times" panose="02020603050405020304" pitchFamily="18" charset="0"/>
                <a:cs typeface="Times" panose="02020603050405020304" pitchFamily="18" charset="0"/>
              </a:rPr>
              <a:t>Hypothesis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A hypothesis is a proposed explanation for a phenomenon.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For a hypothesis to be a scientific hypothesis, the scientific method requires that one can test it.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In business applications, a hypothesis describes an explanation for an observed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Scientists generally base scientific hypotheses on previous observations that cannot satisfactorily be explained with the available scientific theories.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" panose="02020603050405020304" pitchFamily="18" charset="0"/>
                <a:cs typeface="Times" panose="02020603050405020304" pitchFamily="18" charset="0"/>
              </a:rPr>
              <a:t>Proving or disproving a hypotheses enables the generation of insights from data analytics.</a:t>
            </a:r>
          </a:p>
          <a:p>
            <a:endParaRPr lang="en-CA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r"/>
            <a:r>
              <a:rPr lang="en-CA" baseline="30000" dirty="0"/>
              <a:t>- Source Wikipedia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474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116F5-3F5D-4A74-9E7C-02B1631F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A40-FBB5-4DCA-AEF8-A99F1226FE8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960B1B8-A4BB-4F85-99F4-86FC0850D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en-US" altLang="en-US" sz="2800"/>
              <a:t>Quantity is the unit of analysis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Amounts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Frequencies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Degrees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Values</a:t>
            </a:r>
          </a:p>
          <a:p>
            <a:pPr lvl="1">
              <a:spcAft>
                <a:spcPct val="10000"/>
              </a:spcAft>
            </a:pPr>
            <a:r>
              <a:rPr lang="en-US" altLang="en-US" sz="2400"/>
              <a:t>Intensity</a:t>
            </a:r>
          </a:p>
          <a:p>
            <a:pPr>
              <a:spcAft>
                <a:spcPct val="10000"/>
              </a:spcAft>
            </a:pPr>
            <a:r>
              <a:rPr lang="en-US" altLang="en-US" sz="2800"/>
              <a:t>Uses statistics for greater precision and objectivity</a:t>
            </a:r>
          </a:p>
          <a:p>
            <a:pPr>
              <a:spcAft>
                <a:spcPct val="10000"/>
              </a:spcAft>
            </a:pPr>
            <a:r>
              <a:rPr lang="en-US" altLang="en-US" sz="2800"/>
              <a:t>Based on the deductive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CAB86-0471-4962-9CAA-CAF451A5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145680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 Placeholder 262">
            <a:extLst>
              <a:ext uri="{FF2B5EF4-FFF2-40B4-BE49-F238E27FC236}">
                <a16:creationId xmlns:a16="http://schemas.microsoft.com/office/drawing/2014/main" id="{D9E0F1A8-9745-474F-8600-6D62C05B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8F0D-0AB5-4424-A1D1-1184FF3D4751}" type="slidenum">
              <a:rPr lang="en-US" altLang="en-US"/>
              <a:pPr/>
              <a:t>52</a:t>
            </a:fld>
            <a:endParaRPr lang="en-US" altLang="en-US"/>
          </a:p>
        </p:txBody>
      </p:sp>
      <p:grpSp>
        <p:nvGrpSpPr>
          <p:cNvPr id="26635" name="Group 11">
            <a:extLst>
              <a:ext uri="{FF2B5EF4-FFF2-40B4-BE49-F238E27FC236}">
                <a16:creationId xmlns:a16="http://schemas.microsoft.com/office/drawing/2014/main" id="{35F6C266-80AF-432C-BCF0-44E6ABFB48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1000" y="1828800"/>
            <a:ext cx="4876800" cy="3538538"/>
            <a:chOff x="2931" y="1513"/>
            <a:chExt cx="2541" cy="1844"/>
          </a:xfrm>
        </p:grpSpPr>
        <p:sp>
          <p:nvSpPr>
            <p:cNvPr id="26634" name="AutoShape 10">
              <a:extLst>
                <a:ext uri="{FF2B5EF4-FFF2-40B4-BE49-F238E27FC236}">
                  <a16:creationId xmlns:a16="http://schemas.microsoft.com/office/drawing/2014/main" id="{6A5C32FC-89D1-4CC9-A97D-8C86262383F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31" y="1513"/>
              <a:ext cx="2541" cy="18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36" name="Group 212">
              <a:extLst>
                <a:ext uri="{FF2B5EF4-FFF2-40B4-BE49-F238E27FC236}">
                  <a16:creationId xmlns:a16="http://schemas.microsoft.com/office/drawing/2014/main" id="{B9DA9950-36D1-4F70-816A-1D6444EE3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3" y="1515"/>
              <a:ext cx="2537" cy="1838"/>
              <a:chOff x="2933" y="1515"/>
              <a:chExt cx="2537" cy="1838"/>
            </a:xfrm>
          </p:grpSpPr>
          <p:sp>
            <p:nvSpPr>
              <p:cNvPr id="26636" name="Freeform 12">
                <a:extLst>
                  <a:ext uri="{FF2B5EF4-FFF2-40B4-BE49-F238E27FC236}">
                    <a16:creationId xmlns:a16="http://schemas.microsoft.com/office/drawing/2014/main" id="{37371EBA-03BD-4E56-BC06-536C9413430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76" y="3090"/>
                <a:ext cx="96" cy="51"/>
              </a:xfrm>
              <a:custGeom>
                <a:avLst/>
                <a:gdLst>
                  <a:gd name="T0" fmla="*/ 40 w 46"/>
                  <a:gd name="T1" fmla="*/ 12 h 24"/>
                  <a:gd name="T2" fmla="*/ 46 w 46"/>
                  <a:gd name="T3" fmla="*/ 0 h 24"/>
                  <a:gd name="T4" fmla="*/ 0 w 46"/>
                  <a:gd name="T5" fmla="*/ 12 h 24"/>
                  <a:gd name="T6" fmla="*/ 0 w 46"/>
                  <a:gd name="T7" fmla="*/ 12 h 24"/>
                  <a:gd name="T8" fmla="*/ 46 w 46"/>
                  <a:gd name="T9" fmla="*/ 24 h 24"/>
                  <a:gd name="T10" fmla="*/ 40 w 46"/>
                  <a:gd name="T1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4">
                    <a:moveTo>
                      <a:pt x="40" y="12"/>
                    </a:moveTo>
                    <a:lnTo>
                      <a:pt x="46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6" y="24"/>
                    </a:lnTo>
                    <a:lnTo>
                      <a:pt x="4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Line 13">
                <a:extLst>
                  <a:ext uri="{FF2B5EF4-FFF2-40B4-BE49-F238E27FC236}">
                    <a16:creationId xmlns:a16="http://schemas.microsoft.com/office/drawing/2014/main" id="{F25D073C-F852-4202-B40A-6CB2CBFFA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6" y="3115"/>
                <a:ext cx="3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Freeform 14">
                <a:extLst>
                  <a:ext uri="{FF2B5EF4-FFF2-40B4-BE49-F238E27FC236}">
                    <a16:creationId xmlns:a16="http://schemas.microsoft.com/office/drawing/2014/main" id="{FCACB499-2199-40D7-AB6D-F138DEA860F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33" y="1560"/>
                <a:ext cx="664" cy="345"/>
              </a:xfrm>
              <a:custGeom>
                <a:avLst/>
                <a:gdLst>
                  <a:gd name="T0" fmla="*/ 306 w 320"/>
                  <a:gd name="T1" fmla="*/ 0 h 163"/>
                  <a:gd name="T2" fmla="*/ 320 w 320"/>
                  <a:gd name="T3" fmla="*/ 152 h 163"/>
                  <a:gd name="T4" fmla="*/ 0 w 320"/>
                  <a:gd name="T5" fmla="*/ 163 h 163"/>
                  <a:gd name="T6" fmla="*/ 4 w 320"/>
                  <a:gd name="T7" fmla="*/ 5 h 163"/>
                  <a:gd name="T8" fmla="*/ 306 w 32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3">
                    <a:moveTo>
                      <a:pt x="306" y="0"/>
                    </a:moveTo>
                    <a:lnTo>
                      <a:pt x="320" y="152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Freeform 15">
                <a:extLst>
                  <a:ext uri="{FF2B5EF4-FFF2-40B4-BE49-F238E27FC236}">
                    <a16:creationId xmlns:a16="http://schemas.microsoft.com/office/drawing/2014/main" id="{87FF59F8-12EF-4956-BEF5-C509995B86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33" y="1558"/>
                <a:ext cx="666" cy="345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1 h 163"/>
                  <a:gd name="T4" fmla="*/ 0 w 321"/>
                  <a:gd name="T5" fmla="*/ 163 h 163"/>
                  <a:gd name="T6" fmla="*/ 4 w 321"/>
                  <a:gd name="T7" fmla="*/ 5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Freeform 16">
                <a:extLst>
                  <a:ext uri="{FF2B5EF4-FFF2-40B4-BE49-F238E27FC236}">
                    <a16:creationId xmlns:a16="http://schemas.microsoft.com/office/drawing/2014/main" id="{31040155-7266-453B-AD13-2D32B9FC58D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35" y="1558"/>
                <a:ext cx="666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F3F3F3"/>
              </a:solidFill>
              <a:ln w="0">
                <a:solidFill>
                  <a:srgbClr val="F3F3F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Freeform 17">
                <a:extLst>
                  <a:ext uri="{FF2B5EF4-FFF2-40B4-BE49-F238E27FC236}">
                    <a16:creationId xmlns:a16="http://schemas.microsoft.com/office/drawing/2014/main" id="{7969410D-C3E1-4D2D-B30C-6ECF62BB2BE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37" y="1556"/>
                <a:ext cx="664" cy="345"/>
              </a:xfrm>
              <a:custGeom>
                <a:avLst/>
                <a:gdLst>
                  <a:gd name="T0" fmla="*/ 305 w 320"/>
                  <a:gd name="T1" fmla="*/ 0 h 163"/>
                  <a:gd name="T2" fmla="*/ 320 w 320"/>
                  <a:gd name="T3" fmla="*/ 152 h 163"/>
                  <a:gd name="T4" fmla="*/ 0 w 320"/>
                  <a:gd name="T5" fmla="*/ 163 h 163"/>
                  <a:gd name="T6" fmla="*/ 3 w 320"/>
                  <a:gd name="T7" fmla="*/ 5 h 163"/>
                  <a:gd name="T8" fmla="*/ 305 w 32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3">
                    <a:moveTo>
                      <a:pt x="305" y="0"/>
                    </a:moveTo>
                    <a:lnTo>
                      <a:pt x="320" y="152"/>
                    </a:lnTo>
                    <a:lnTo>
                      <a:pt x="0" y="163"/>
                    </a:lnTo>
                    <a:lnTo>
                      <a:pt x="3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EEEEEE"/>
              </a:solidFill>
              <a:ln w="0">
                <a:solidFill>
                  <a:srgbClr val="EEEEE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Freeform 18">
                <a:extLst>
                  <a:ext uri="{FF2B5EF4-FFF2-40B4-BE49-F238E27FC236}">
                    <a16:creationId xmlns:a16="http://schemas.microsoft.com/office/drawing/2014/main" id="{8063F1D4-987B-4AAB-8E95-91CA6AC6B70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37" y="1556"/>
                <a:ext cx="667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E8E8E8"/>
              </a:solidFill>
              <a:ln w="0">
                <a:solidFill>
                  <a:srgbClr val="E8E8E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19">
                <a:extLst>
                  <a:ext uri="{FF2B5EF4-FFF2-40B4-BE49-F238E27FC236}">
                    <a16:creationId xmlns:a16="http://schemas.microsoft.com/office/drawing/2014/main" id="{26D4E109-4CCF-4131-A034-C2D79010F97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39" y="1553"/>
                <a:ext cx="665" cy="346"/>
              </a:xfrm>
              <a:custGeom>
                <a:avLst/>
                <a:gdLst>
                  <a:gd name="T0" fmla="*/ 305 w 320"/>
                  <a:gd name="T1" fmla="*/ 0 h 163"/>
                  <a:gd name="T2" fmla="*/ 320 w 320"/>
                  <a:gd name="T3" fmla="*/ 152 h 163"/>
                  <a:gd name="T4" fmla="*/ 0 w 320"/>
                  <a:gd name="T5" fmla="*/ 163 h 163"/>
                  <a:gd name="T6" fmla="*/ 4 w 320"/>
                  <a:gd name="T7" fmla="*/ 6 h 163"/>
                  <a:gd name="T8" fmla="*/ 305 w 32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3">
                    <a:moveTo>
                      <a:pt x="305" y="0"/>
                    </a:moveTo>
                    <a:lnTo>
                      <a:pt x="320" y="152"/>
                    </a:lnTo>
                    <a:lnTo>
                      <a:pt x="0" y="163"/>
                    </a:lnTo>
                    <a:lnTo>
                      <a:pt x="4" y="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Freeform 20">
                <a:extLst>
                  <a:ext uri="{FF2B5EF4-FFF2-40B4-BE49-F238E27FC236}">
                    <a16:creationId xmlns:a16="http://schemas.microsoft.com/office/drawing/2014/main" id="{71DCE70B-BD4C-4C92-B90C-F9DD0567A3C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39" y="1551"/>
                <a:ext cx="667" cy="346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1 h 163"/>
                  <a:gd name="T4" fmla="*/ 0 w 321"/>
                  <a:gd name="T5" fmla="*/ 163 h 163"/>
                  <a:gd name="T6" fmla="*/ 4 w 321"/>
                  <a:gd name="T7" fmla="*/ 5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solidFill>
                  <a:srgbClr val="DCDCD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Freeform 21">
                <a:extLst>
                  <a:ext uri="{FF2B5EF4-FFF2-40B4-BE49-F238E27FC236}">
                    <a16:creationId xmlns:a16="http://schemas.microsoft.com/office/drawing/2014/main" id="{EC48D7FA-40C9-40C9-97F5-A0108517964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41" y="1551"/>
                <a:ext cx="665" cy="344"/>
              </a:xfrm>
              <a:custGeom>
                <a:avLst/>
                <a:gdLst>
                  <a:gd name="T0" fmla="*/ 305 w 320"/>
                  <a:gd name="T1" fmla="*/ 0 h 162"/>
                  <a:gd name="T2" fmla="*/ 320 w 320"/>
                  <a:gd name="T3" fmla="*/ 151 h 162"/>
                  <a:gd name="T4" fmla="*/ 0 w 320"/>
                  <a:gd name="T5" fmla="*/ 162 h 162"/>
                  <a:gd name="T6" fmla="*/ 4 w 320"/>
                  <a:gd name="T7" fmla="*/ 5 h 162"/>
                  <a:gd name="T8" fmla="*/ 305 w 320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2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D7D7D7"/>
              </a:solidFill>
              <a:ln w="0">
                <a:solidFill>
                  <a:srgbClr val="D7D7D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Freeform 22">
                <a:extLst>
                  <a:ext uri="{FF2B5EF4-FFF2-40B4-BE49-F238E27FC236}">
                    <a16:creationId xmlns:a16="http://schemas.microsoft.com/office/drawing/2014/main" id="{06C5F28A-9EDA-4D5C-A1DE-02FDD77B133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41" y="1549"/>
                <a:ext cx="667" cy="346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2 h 163"/>
                  <a:gd name="T4" fmla="*/ 0 w 321"/>
                  <a:gd name="T5" fmla="*/ 163 h 163"/>
                  <a:gd name="T6" fmla="*/ 4 w 321"/>
                  <a:gd name="T7" fmla="*/ 5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2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D1D1D1"/>
              </a:solidFill>
              <a:ln w="0">
                <a:solidFill>
                  <a:srgbClr val="D1D1D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Freeform 23">
                <a:extLst>
                  <a:ext uri="{FF2B5EF4-FFF2-40B4-BE49-F238E27FC236}">
                    <a16:creationId xmlns:a16="http://schemas.microsoft.com/office/drawing/2014/main" id="{FAEC06B3-4763-433C-A7F7-13102050FD7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43" y="1549"/>
                <a:ext cx="665" cy="343"/>
              </a:xfrm>
              <a:custGeom>
                <a:avLst/>
                <a:gdLst>
                  <a:gd name="T0" fmla="*/ 305 w 320"/>
                  <a:gd name="T1" fmla="*/ 0 h 162"/>
                  <a:gd name="T2" fmla="*/ 320 w 320"/>
                  <a:gd name="T3" fmla="*/ 151 h 162"/>
                  <a:gd name="T4" fmla="*/ 0 w 320"/>
                  <a:gd name="T5" fmla="*/ 162 h 162"/>
                  <a:gd name="T6" fmla="*/ 4 w 320"/>
                  <a:gd name="T7" fmla="*/ 5 h 162"/>
                  <a:gd name="T8" fmla="*/ 305 w 320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2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CBCBCB"/>
              </a:solidFill>
              <a:ln w="0">
                <a:solidFill>
                  <a:srgbClr val="CBCBC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Freeform 24">
                <a:extLst>
                  <a:ext uri="{FF2B5EF4-FFF2-40B4-BE49-F238E27FC236}">
                    <a16:creationId xmlns:a16="http://schemas.microsoft.com/office/drawing/2014/main" id="{2EF8F423-76A7-46BA-A95E-6593E26167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43" y="1547"/>
                <a:ext cx="667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C5C5C5"/>
              </a:solidFill>
              <a:ln w="0">
                <a:solidFill>
                  <a:srgbClr val="C5C5C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Freeform 25">
                <a:extLst>
                  <a:ext uri="{FF2B5EF4-FFF2-40B4-BE49-F238E27FC236}">
                    <a16:creationId xmlns:a16="http://schemas.microsoft.com/office/drawing/2014/main" id="{3151F460-1C89-413D-89FE-931FDBBD373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46" y="1545"/>
                <a:ext cx="664" cy="345"/>
              </a:xfrm>
              <a:custGeom>
                <a:avLst/>
                <a:gdLst>
                  <a:gd name="T0" fmla="*/ 305 w 320"/>
                  <a:gd name="T1" fmla="*/ 0 h 163"/>
                  <a:gd name="T2" fmla="*/ 320 w 320"/>
                  <a:gd name="T3" fmla="*/ 151 h 163"/>
                  <a:gd name="T4" fmla="*/ 0 w 320"/>
                  <a:gd name="T5" fmla="*/ 163 h 163"/>
                  <a:gd name="T6" fmla="*/ 4 w 320"/>
                  <a:gd name="T7" fmla="*/ 5 h 163"/>
                  <a:gd name="T8" fmla="*/ 305 w 32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3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C0C0C0"/>
              </a:solidFill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Freeform 26">
                <a:extLst>
                  <a:ext uri="{FF2B5EF4-FFF2-40B4-BE49-F238E27FC236}">
                    <a16:creationId xmlns:a16="http://schemas.microsoft.com/office/drawing/2014/main" id="{FFBE0B93-998B-4A9C-ADB6-61840B3FBC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46" y="1545"/>
                <a:ext cx="666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BABABA"/>
              </a:solidFill>
              <a:ln w="0">
                <a:solidFill>
                  <a:srgbClr val="BABABA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Freeform 27">
                <a:extLst>
                  <a:ext uri="{FF2B5EF4-FFF2-40B4-BE49-F238E27FC236}">
                    <a16:creationId xmlns:a16="http://schemas.microsoft.com/office/drawing/2014/main" id="{CF62CE23-CE54-4634-B4BD-605AABC99BF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48" y="1543"/>
                <a:ext cx="666" cy="345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2 h 163"/>
                  <a:gd name="T4" fmla="*/ 0 w 321"/>
                  <a:gd name="T5" fmla="*/ 163 h 163"/>
                  <a:gd name="T6" fmla="*/ 4 w 321"/>
                  <a:gd name="T7" fmla="*/ 5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2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B4B4B4"/>
              </a:solidFill>
              <a:ln w="0">
                <a:solidFill>
                  <a:srgbClr val="B4B4B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Freeform 28">
                <a:extLst>
                  <a:ext uri="{FF2B5EF4-FFF2-40B4-BE49-F238E27FC236}">
                    <a16:creationId xmlns:a16="http://schemas.microsoft.com/office/drawing/2014/main" id="{CD00DB05-D163-4B97-B9AD-EC3509DDB74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48" y="1541"/>
                <a:ext cx="666" cy="345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1 h 163"/>
                  <a:gd name="T4" fmla="*/ 0 w 321"/>
                  <a:gd name="T5" fmla="*/ 163 h 163"/>
                  <a:gd name="T6" fmla="*/ 4 w 321"/>
                  <a:gd name="T7" fmla="*/ 5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AEAEAE"/>
              </a:solidFill>
              <a:ln w="0">
                <a:solidFill>
                  <a:srgbClr val="AEAEA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Freeform 29">
                <a:extLst>
                  <a:ext uri="{FF2B5EF4-FFF2-40B4-BE49-F238E27FC236}">
                    <a16:creationId xmlns:a16="http://schemas.microsoft.com/office/drawing/2014/main" id="{6DAD5220-D7E4-4252-9228-B4C31E5A844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0" y="1541"/>
                <a:ext cx="666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Freeform 30">
                <a:extLst>
                  <a:ext uri="{FF2B5EF4-FFF2-40B4-BE49-F238E27FC236}">
                    <a16:creationId xmlns:a16="http://schemas.microsoft.com/office/drawing/2014/main" id="{1BD6D910-03EB-4C6F-81F3-C51357A067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2" y="1539"/>
                <a:ext cx="664" cy="345"/>
              </a:xfrm>
              <a:custGeom>
                <a:avLst/>
                <a:gdLst>
                  <a:gd name="T0" fmla="*/ 305 w 320"/>
                  <a:gd name="T1" fmla="*/ 0 h 163"/>
                  <a:gd name="T2" fmla="*/ 320 w 320"/>
                  <a:gd name="T3" fmla="*/ 152 h 163"/>
                  <a:gd name="T4" fmla="*/ 0 w 320"/>
                  <a:gd name="T5" fmla="*/ 163 h 163"/>
                  <a:gd name="T6" fmla="*/ 4 w 320"/>
                  <a:gd name="T7" fmla="*/ 5 h 163"/>
                  <a:gd name="T8" fmla="*/ 305 w 32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3">
                    <a:moveTo>
                      <a:pt x="305" y="0"/>
                    </a:moveTo>
                    <a:lnTo>
                      <a:pt x="320" y="152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A3A3A3"/>
              </a:solidFill>
              <a:ln w="0">
                <a:solidFill>
                  <a:srgbClr val="A3A3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Freeform 31">
                <a:extLst>
                  <a:ext uri="{FF2B5EF4-FFF2-40B4-BE49-F238E27FC236}">
                    <a16:creationId xmlns:a16="http://schemas.microsoft.com/office/drawing/2014/main" id="{0A7D6189-0BFD-4E82-8FA7-080FBF1CCD6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2" y="1539"/>
                <a:ext cx="666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9D9D9D"/>
              </a:solidFill>
              <a:ln w="0">
                <a:solidFill>
                  <a:srgbClr val="9D9D9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Freeform 32">
                <a:extLst>
                  <a:ext uri="{FF2B5EF4-FFF2-40B4-BE49-F238E27FC236}">
                    <a16:creationId xmlns:a16="http://schemas.microsoft.com/office/drawing/2014/main" id="{9D9E05A0-2157-4608-AE1B-729E500FBF2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4" y="1536"/>
                <a:ext cx="664" cy="344"/>
              </a:xfrm>
              <a:custGeom>
                <a:avLst/>
                <a:gdLst>
                  <a:gd name="T0" fmla="*/ 305 w 320"/>
                  <a:gd name="T1" fmla="*/ 0 h 162"/>
                  <a:gd name="T2" fmla="*/ 320 w 320"/>
                  <a:gd name="T3" fmla="*/ 151 h 162"/>
                  <a:gd name="T4" fmla="*/ 0 w 320"/>
                  <a:gd name="T5" fmla="*/ 162 h 162"/>
                  <a:gd name="T6" fmla="*/ 4 w 320"/>
                  <a:gd name="T7" fmla="*/ 5 h 162"/>
                  <a:gd name="T8" fmla="*/ 305 w 320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2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979797"/>
              </a:solidFill>
              <a:ln w="0">
                <a:solidFill>
                  <a:srgbClr val="97979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Freeform 33">
                <a:extLst>
                  <a:ext uri="{FF2B5EF4-FFF2-40B4-BE49-F238E27FC236}">
                    <a16:creationId xmlns:a16="http://schemas.microsoft.com/office/drawing/2014/main" id="{834B4168-E0F1-42D0-ABE1-C6CAAAC433A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4" y="1534"/>
                <a:ext cx="666" cy="346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1 h 163"/>
                  <a:gd name="T4" fmla="*/ 0 w 321"/>
                  <a:gd name="T5" fmla="*/ 163 h 163"/>
                  <a:gd name="T6" fmla="*/ 4 w 321"/>
                  <a:gd name="T7" fmla="*/ 5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929292"/>
              </a:solidFill>
              <a:ln w="0">
                <a:solidFill>
                  <a:srgbClr val="92929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Freeform 34">
                <a:extLst>
                  <a:ext uri="{FF2B5EF4-FFF2-40B4-BE49-F238E27FC236}">
                    <a16:creationId xmlns:a16="http://schemas.microsoft.com/office/drawing/2014/main" id="{47E35D27-7A5F-4EAB-B240-5A8C80ADED9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6" y="1534"/>
                <a:ext cx="664" cy="344"/>
              </a:xfrm>
              <a:custGeom>
                <a:avLst/>
                <a:gdLst>
                  <a:gd name="T0" fmla="*/ 305 w 320"/>
                  <a:gd name="T1" fmla="*/ 0 h 162"/>
                  <a:gd name="T2" fmla="*/ 320 w 320"/>
                  <a:gd name="T3" fmla="*/ 151 h 162"/>
                  <a:gd name="T4" fmla="*/ 0 w 320"/>
                  <a:gd name="T5" fmla="*/ 162 h 162"/>
                  <a:gd name="T6" fmla="*/ 4 w 320"/>
                  <a:gd name="T7" fmla="*/ 5 h 162"/>
                  <a:gd name="T8" fmla="*/ 305 w 320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2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8C8C8C"/>
              </a:solidFill>
              <a:ln w="0">
                <a:solidFill>
                  <a:srgbClr val="8C8C8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Freeform 35">
                <a:extLst>
                  <a:ext uri="{FF2B5EF4-FFF2-40B4-BE49-F238E27FC236}">
                    <a16:creationId xmlns:a16="http://schemas.microsoft.com/office/drawing/2014/main" id="{D31CDD73-D3BA-45EC-B2C1-91AB81E2D89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6" y="1532"/>
                <a:ext cx="666" cy="346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2 h 163"/>
                  <a:gd name="T4" fmla="*/ 0 w 321"/>
                  <a:gd name="T5" fmla="*/ 163 h 163"/>
                  <a:gd name="T6" fmla="*/ 4 w 321"/>
                  <a:gd name="T7" fmla="*/ 5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2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Freeform 36">
                <a:extLst>
                  <a:ext uri="{FF2B5EF4-FFF2-40B4-BE49-F238E27FC236}">
                    <a16:creationId xmlns:a16="http://schemas.microsoft.com/office/drawing/2014/main" id="{A3BCC0BA-E67F-4EB8-8478-6034DE2DB6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8" y="1532"/>
                <a:ext cx="664" cy="344"/>
              </a:xfrm>
              <a:custGeom>
                <a:avLst/>
                <a:gdLst>
                  <a:gd name="T0" fmla="*/ 305 w 320"/>
                  <a:gd name="T1" fmla="*/ 0 h 162"/>
                  <a:gd name="T2" fmla="*/ 320 w 320"/>
                  <a:gd name="T3" fmla="*/ 151 h 162"/>
                  <a:gd name="T4" fmla="*/ 0 w 320"/>
                  <a:gd name="T5" fmla="*/ 162 h 162"/>
                  <a:gd name="T6" fmla="*/ 4 w 320"/>
                  <a:gd name="T7" fmla="*/ 5 h 162"/>
                  <a:gd name="T8" fmla="*/ 305 w 320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2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Freeform 37">
                <a:extLst>
                  <a:ext uri="{FF2B5EF4-FFF2-40B4-BE49-F238E27FC236}">
                    <a16:creationId xmlns:a16="http://schemas.microsoft.com/office/drawing/2014/main" id="{C765EB04-DED5-4A0E-AB32-630B998BD61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58" y="1530"/>
                <a:ext cx="666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7B7B7B"/>
              </a:solidFill>
              <a:ln w="0">
                <a:solidFill>
                  <a:srgbClr val="7B7B7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Freeform 38">
                <a:extLst>
                  <a:ext uri="{FF2B5EF4-FFF2-40B4-BE49-F238E27FC236}">
                    <a16:creationId xmlns:a16="http://schemas.microsoft.com/office/drawing/2014/main" id="{F945177E-BAEC-4DDF-8D79-2A0846F23B4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0" y="1528"/>
                <a:ext cx="666" cy="345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1 h 163"/>
                  <a:gd name="T4" fmla="*/ 0 w 321"/>
                  <a:gd name="T5" fmla="*/ 163 h 163"/>
                  <a:gd name="T6" fmla="*/ 4 w 321"/>
                  <a:gd name="T7" fmla="*/ 5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757575"/>
              </a:solidFill>
              <a:ln w="0">
                <a:solidFill>
                  <a:srgbClr val="75757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Freeform 39">
                <a:extLst>
                  <a:ext uri="{FF2B5EF4-FFF2-40B4-BE49-F238E27FC236}">
                    <a16:creationId xmlns:a16="http://schemas.microsoft.com/office/drawing/2014/main" id="{C14B04CD-9126-4105-9751-E42F4264654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0" y="1528"/>
                <a:ext cx="666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6F6F6F"/>
              </a:solidFill>
              <a:ln w="0">
                <a:solidFill>
                  <a:srgbClr val="6F6F6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Freeform 40">
                <a:extLst>
                  <a:ext uri="{FF2B5EF4-FFF2-40B4-BE49-F238E27FC236}">
                    <a16:creationId xmlns:a16="http://schemas.microsoft.com/office/drawing/2014/main" id="{3380E70A-2786-4959-89CD-B16323C4444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2" y="1526"/>
                <a:ext cx="666" cy="345"/>
              </a:xfrm>
              <a:custGeom>
                <a:avLst/>
                <a:gdLst>
                  <a:gd name="T0" fmla="*/ 306 w 321"/>
                  <a:gd name="T1" fmla="*/ 0 h 163"/>
                  <a:gd name="T2" fmla="*/ 321 w 321"/>
                  <a:gd name="T3" fmla="*/ 152 h 163"/>
                  <a:gd name="T4" fmla="*/ 0 w 321"/>
                  <a:gd name="T5" fmla="*/ 163 h 163"/>
                  <a:gd name="T6" fmla="*/ 4 w 321"/>
                  <a:gd name="T7" fmla="*/ 6 h 163"/>
                  <a:gd name="T8" fmla="*/ 306 w 32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3">
                    <a:moveTo>
                      <a:pt x="306" y="0"/>
                    </a:moveTo>
                    <a:lnTo>
                      <a:pt x="321" y="152"/>
                    </a:lnTo>
                    <a:lnTo>
                      <a:pt x="0" y="163"/>
                    </a:lnTo>
                    <a:lnTo>
                      <a:pt x="4" y="6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696969"/>
              </a:solidFill>
              <a:ln w="0">
                <a:solidFill>
                  <a:srgbClr val="69696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Freeform 41">
                <a:extLst>
                  <a:ext uri="{FF2B5EF4-FFF2-40B4-BE49-F238E27FC236}">
                    <a16:creationId xmlns:a16="http://schemas.microsoft.com/office/drawing/2014/main" id="{B5F0FFFC-BE2B-4B98-BDD8-D22CD60007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4" y="1524"/>
                <a:ext cx="664" cy="345"/>
              </a:xfrm>
              <a:custGeom>
                <a:avLst/>
                <a:gdLst>
                  <a:gd name="T0" fmla="*/ 305 w 320"/>
                  <a:gd name="T1" fmla="*/ 0 h 163"/>
                  <a:gd name="T2" fmla="*/ 320 w 320"/>
                  <a:gd name="T3" fmla="*/ 151 h 163"/>
                  <a:gd name="T4" fmla="*/ 0 w 320"/>
                  <a:gd name="T5" fmla="*/ 163 h 163"/>
                  <a:gd name="T6" fmla="*/ 4 w 320"/>
                  <a:gd name="T7" fmla="*/ 5 h 163"/>
                  <a:gd name="T8" fmla="*/ 305 w 32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3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646464"/>
              </a:solidFill>
              <a:ln w="0">
                <a:solidFill>
                  <a:srgbClr val="64646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Freeform 42">
                <a:extLst>
                  <a:ext uri="{FF2B5EF4-FFF2-40B4-BE49-F238E27FC236}">
                    <a16:creationId xmlns:a16="http://schemas.microsoft.com/office/drawing/2014/main" id="{6C44A976-A513-4632-A619-CEC4D1C4126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4" y="1524"/>
                <a:ext cx="667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5E5E5E"/>
              </a:solidFill>
              <a:ln w="0">
                <a:solidFill>
                  <a:srgbClr val="5E5E5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Freeform 43">
                <a:extLst>
                  <a:ext uri="{FF2B5EF4-FFF2-40B4-BE49-F238E27FC236}">
                    <a16:creationId xmlns:a16="http://schemas.microsoft.com/office/drawing/2014/main" id="{5DC2DCDB-5B42-4F6E-8089-A47115E59EA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6" y="1522"/>
                <a:ext cx="665" cy="345"/>
              </a:xfrm>
              <a:custGeom>
                <a:avLst/>
                <a:gdLst>
                  <a:gd name="T0" fmla="*/ 305 w 320"/>
                  <a:gd name="T1" fmla="*/ 0 h 163"/>
                  <a:gd name="T2" fmla="*/ 320 w 320"/>
                  <a:gd name="T3" fmla="*/ 152 h 163"/>
                  <a:gd name="T4" fmla="*/ 0 w 320"/>
                  <a:gd name="T5" fmla="*/ 163 h 163"/>
                  <a:gd name="T6" fmla="*/ 4 w 320"/>
                  <a:gd name="T7" fmla="*/ 5 h 163"/>
                  <a:gd name="T8" fmla="*/ 305 w 320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3">
                    <a:moveTo>
                      <a:pt x="305" y="0"/>
                    </a:moveTo>
                    <a:lnTo>
                      <a:pt x="320" y="152"/>
                    </a:lnTo>
                    <a:lnTo>
                      <a:pt x="0" y="16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585858"/>
              </a:solidFill>
              <a:ln w="0">
                <a:solidFill>
                  <a:srgbClr val="58585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Freeform 44">
                <a:extLst>
                  <a:ext uri="{FF2B5EF4-FFF2-40B4-BE49-F238E27FC236}">
                    <a16:creationId xmlns:a16="http://schemas.microsoft.com/office/drawing/2014/main" id="{FB468FAF-6CFB-45AB-9B88-EC3257883C2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6" y="1522"/>
                <a:ext cx="667" cy="343"/>
              </a:xfrm>
              <a:custGeom>
                <a:avLst/>
                <a:gdLst>
                  <a:gd name="T0" fmla="*/ 306 w 321"/>
                  <a:gd name="T1" fmla="*/ 0 h 162"/>
                  <a:gd name="T2" fmla="*/ 321 w 321"/>
                  <a:gd name="T3" fmla="*/ 151 h 162"/>
                  <a:gd name="T4" fmla="*/ 0 w 321"/>
                  <a:gd name="T5" fmla="*/ 162 h 162"/>
                  <a:gd name="T6" fmla="*/ 4 w 321"/>
                  <a:gd name="T7" fmla="*/ 5 h 162"/>
                  <a:gd name="T8" fmla="*/ 306 w 321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62">
                    <a:moveTo>
                      <a:pt x="306" y="0"/>
                    </a:moveTo>
                    <a:lnTo>
                      <a:pt x="321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525252"/>
              </a:solidFill>
              <a:ln w="0">
                <a:solidFill>
                  <a:srgbClr val="52525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Freeform 45">
                <a:extLst>
                  <a:ext uri="{FF2B5EF4-FFF2-40B4-BE49-F238E27FC236}">
                    <a16:creationId xmlns:a16="http://schemas.microsoft.com/office/drawing/2014/main" id="{192BB6B3-A2A6-45D9-9E59-1FA19C32B75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8" y="1520"/>
                <a:ext cx="665" cy="343"/>
              </a:xfrm>
              <a:custGeom>
                <a:avLst/>
                <a:gdLst>
                  <a:gd name="T0" fmla="*/ 305 w 320"/>
                  <a:gd name="T1" fmla="*/ 0 h 162"/>
                  <a:gd name="T2" fmla="*/ 320 w 320"/>
                  <a:gd name="T3" fmla="*/ 151 h 162"/>
                  <a:gd name="T4" fmla="*/ 0 w 320"/>
                  <a:gd name="T5" fmla="*/ 162 h 162"/>
                  <a:gd name="T6" fmla="*/ 4 w 320"/>
                  <a:gd name="T7" fmla="*/ 5 h 162"/>
                  <a:gd name="T8" fmla="*/ 305 w 320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2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solidFill>
                  <a:srgbClr val="4D4D4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46">
                <a:extLst>
                  <a:ext uri="{FF2B5EF4-FFF2-40B4-BE49-F238E27FC236}">
                    <a16:creationId xmlns:a16="http://schemas.microsoft.com/office/drawing/2014/main" id="{CF073A08-3609-49C0-8DF2-07CEFE7407F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81" y="2969"/>
                <a:ext cx="762" cy="384"/>
              </a:xfrm>
              <a:custGeom>
                <a:avLst/>
                <a:gdLst>
                  <a:gd name="T0" fmla="*/ 367 w 367"/>
                  <a:gd name="T1" fmla="*/ 12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Freeform 47">
                <a:extLst>
                  <a:ext uri="{FF2B5EF4-FFF2-40B4-BE49-F238E27FC236}">
                    <a16:creationId xmlns:a16="http://schemas.microsoft.com/office/drawing/2014/main" id="{E4907F4C-5564-4AEF-8448-71209B59642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83" y="2967"/>
                <a:ext cx="762" cy="383"/>
              </a:xfrm>
              <a:custGeom>
                <a:avLst/>
                <a:gdLst>
                  <a:gd name="T0" fmla="*/ 367 w 367"/>
                  <a:gd name="T1" fmla="*/ 11 h 181"/>
                  <a:gd name="T2" fmla="*/ 354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Freeform 48">
                <a:extLst>
                  <a:ext uri="{FF2B5EF4-FFF2-40B4-BE49-F238E27FC236}">
                    <a16:creationId xmlns:a16="http://schemas.microsoft.com/office/drawing/2014/main" id="{DC493D51-7056-4AE2-A413-61D82530F4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83" y="2967"/>
                <a:ext cx="762" cy="381"/>
              </a:xfrm>
              <a:custGeom>
                <a:avLst/>
                <a:gdLst>
                  <a:gd name="T0" fmla="*/ 367 w 367"/>
                  <a:gd name="T1" fmla="*/ 11 h 180"/>
                  <a:gd name="T2" fmla="*/ 355 w 367"/>
                  <a:gd name="T3" fmla="*/ 178 h 180"/>
                  <a:gd name="T4" fmla="*/ 6 w 367"/>
                  <a:gd name="T5" fmla="*/ 180 h 180"/>
                  <a:gd name="T6" fmla="*/ 0 w 367"/>
                  <a:gd name="T7" fmla="*/ 0 h 180"/>
                  <a:gd name="T8" fmla="*/ 367 w 367"/>
                  <a:gd name="T9" fmla="*/ 1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0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0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F3F3F3"/>
              </a:solidFill>
              <a:ln w="0">
                <a:solidFill>
                  <a:srgbClr val="F3F3F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Freeform 49">
                <a:extLst>
                  <a:ext uri="{FF2B5EF4-FFF2-40B4-BE49-F238E27FC236}">
                    <a16:creationId xmlns:a16="http://schemas.microsoft.com/office/drawing/2014/main" id="{9AEBA5B1-D33E-4D72-99EB-308C47E599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85" y="2965"/>
                <a:ext cx="762" cy="383"/>
              </a:xfrm>
              <a:custGeom>
                <a:avLst/>
                <a:gdLst>
                  <a:gd name="T0" fmla="*/ 367 w 367"/>
                  <a:gd name="T1" fmla="*/ 12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EEEEEE"/>
              </a:solidFill>
              <a:ln w="0">
                <a:solidFill>
                  <a:srgbClr val="EEEEE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Freeform 50">
                <a:extLst>
                  <a:ext uri="{FF2B5EF4-FFF2-40B4-BE49-F238E27FC236}">
                    <a16:creationId xmlns:a16="http://schemas.microsoft.com/office/drawing/2014/main" id="{4FD4C84E-574D-4358-BDFB-37BA315D6C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87" y="2963"/>
                <a:ext cx="760" cy="383"/>
              </a:xfrm>
              <a:custGeom>
                <a:avLst/>
                <a:gdLst>
                  <a:gd name="T0" fmla="*/ 366 w 366"/>
                  <a:gd name="T1" fmla="*/ 11 h 181"/>
                  <a:gd name="T2" fmla="*/ 354 w 366"/>
                  <a:gd name="T3" fmla="*/ 178 h 181"/>
                  <a:gd name="T4" fmla="*/ 5 w 366"/>
                  <a:gd name="T5" fmla="*/ 181 h 181"/>
                  <a:gd name="T6" fmla="*/ 0 w 366"/>
                  <a:gd name="T7" fmla="*/ 0 h 181"/>
                  <a:gd name="T8" fmla="*/ 366 w 366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181">
                    <a:moveTo>
                      <a:pt x="366" y="11"/>
                    </a:moveTo>
                    <a:lnTo>
                      <a:pt x="354" y="178"/>
                    </a:lnTo>
                    <a:lnTo>
                      <a:pt x="5" y="181"/>
                    </a:lnTo>
                    <a:lnTo>
                      <a:pt x="0" y="0"/>
                    </a:lnTo>
                    <a:lnTo>
                      <a:pt x="366" y="11"/>
                    </a:lnTo>
                    <a:close/>
                  </a:path>
                </a:pathLst>
              </a:custGeom>
              <a:solidFill>
                <a:srgbClr val="E8E8E8"/>
              </a:solidFill>
              <a:ln w="0">
                <a:solidFill>
                  <a:srgbClr val="E8E8E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51">
                <a:extLst>
                  <a:ext uri="{FF2B5EF4-FFF2-40B4-BE49-F238E27FC236}">
                    <a16:creationId xmlns:a16="http://schemas.microsoft.com/office/drawing/2014/main" id="{60CD07BC-5739-4A52-8D19-94775B8DA4E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87" y="2963"/>
                <a:ext cx="762" cy="383"/>
              </a:xfrm>
              <a:custGeom>
                <a:avLst/>
                <a:gdLst>
                  <a:gd name="T0" fmla="*/ 367 w 367"/>
                  <a:gd name="T1" fmla="*/ 12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Freeform 52">
                <a:extLst>
                  <a:ext uri="{FF2B5EF4-FFF2-40B4-BE49-F238E27FC236}">
                    <a16:creationId xmlns:a16="http://schemas.microsoft.com/office/drawing/2014/main" id="{9148139E-A4D8-4DE1-8B82-D8D376EB5AC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89" y="2961"/>
                <a:ext cx="762" cy="383"/>
              </a:xfrm>
              <a:custGeom>
                <a:avLst/>
                <a:gdLst>
                  <a:gd name="T0" fmla="*/ 367 w 367"/>
                  <a:gd name="T1" fmla="*/ 11 h 181"/>
                  <a:gd name="T2" fmla="*/ 354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solidFill>
                  <a:srgbClr val="DCDCD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Freeform 53">
                <a:extLst>
                  <a:ext uri="{FF2B5EF4-FFF2-40B4-BE49-F238E27FC236}">
                    <a16:creationId xmlns:a16="http://schemas.microsoft.com/office/drawing/2014/main" id="{243A535D-D093-4098-BA7D-E0B54645FCD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89" y="2958"/>
                <a:ext cx="762" cy="384"/>
              </a:xfrm>
              <a:custGeom>
                <a:avLst/>
                <a:gdLst>
                  <a:gd name="T0" fmla="*/ 367 w 367"/>
                  <a:gd name="T1" fmla="*/ 11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D7D7D7"/>
              </a:solidFill>
              <a:ln w="0">
                <a:solidFill>
                  <a:srgbClr val="D7D7D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Freeform 54">
                <a:extLst>
                  <a:ext uri="{FF2B5EF4-FFF2-40B4-BE49-F238E27FC236}">
                    <a16:creationId xmlns:a16="http://schemas.microsoft.com/office/drawing/2014/main" id="{A8373BB8-0046-4001-999C-038821F1456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1" y="2958"/>
                <a:ext cx="762" cy="384"/>
              </a:xfrm>
              <a:custGeom>
                <a:avLst/>
                <a:gdLst>
                  <a:gd name="T0" fmla="*/ 367 w 367"/>
                  <a:gd name="T1" fmla="*/ 12 h 181"/>
                  <a:gd name="T2" fmla="*/ 354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D1D1D1"/>
              </a:solidFill>
              <a:ln w="0">
                <a:solidFill>
                  <a:srgbClr val="D1D1D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Freeform 55">
                <a:extLst>
                  <a:ext uri="{FF2B5EF4-FFF2-40B4-BE49-F238E27FC236}">
                    <a16:creationId xmlns:a16="http://schemas.microsoft.com/office/drawing/2014/main" id="{E300A3A6-2C4C-4ADD-8E37-B907E76CA5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1" y="2956"/>
                <a:ext cx="762" cy="384"/>
              </a:xfrm>
              <a:custGeom>
                <a:avLst/>
                <a:gdLst>
                  <a:gd name="T0" fmla="*/ 367 w 367"/>
                  <a:gd name="T1" fmla="*/ 11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CBCBCB"/>
              </a:solidFill>
              <a:ln w="0">
                <a:solidFill>
                  <a:srgbClr val="CBCBC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Freeform 56">
                <a:extLst>
                  <a:ext uri="{FF2B5EF4-FFF2-40B4-BE49-F238E27FC236}">
                    <a16:creationId xmlns:a16="http://schemas.microsoft.com/office/drawing/2014/main" id="{A179FD03-A2E9-4D92-B7B9-5A27C3B53A4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4" y="2956"/>
                <a:ext cx="761" cy="382"/>
              </a:xfrm>
              <a:custGeom>
                <a:avLst/>
                <a:gdLst>
                  <a:gd name="T0" fmla="*/ 367 w 367"/>
                  <a:gd name="T1" fmla="*/ 11 h 180"/>
                  <a:gd name="T2" fmla="*/ 354 w 367"/>
                  <a:gd name="T3" fmla="*/ 178 h 180"/>
                  <a:gd name="T4" fmla="*/ 6 w 367"/>
                  <a:gd name="T5" fmla="*/ 180 h 180"/>
                  <a:gd name="T6" fmla="*/ 0 w 367"/>
                  <a:gd name="T7" fmla="*/ 0 h 180"/>
                  <a:gd name="T8" fmla="*/ 367 w 367"/>
                  <a:gd name="T9" fmla="*/ 1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0">
                    <a:moveTo>
                      <a:pt x="367" y="11"/>
                    </a:moveTo>
                    <a:lnTo>
                      <a:pt x="354" y="178"/>
                    </a:lnTo>
                    <a:lnTo>
                      <a:pt x="6" y="180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C5C5C5"/>
              </a:solidFill>
              <a:ln w="0">
                <a:solidFill>
                  <a:srgbClr val="C5C5C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Freeform 57">
                <a:extLst>
                  <a:ext uri="{FF2B5EF4-FFF2-40B4-BE49-F238E27FC236}">
                    <a16:creationId xmlns:a16="http://schemas.microsoft.com/office/drawing/2014/main" id="{A88A5A93-A78F-44B9-A13A-E7B007E4C5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4" y="2954"/>
                <a:ext cx="761" cy="384"/>
              </a:xfrm>
              <a:custGeom>
                <a:avLst/>
                <a:gdLst>
                  <a:gd name="T0" fmla="*/ 367 w 367"/>
                  <a:gd name="T1" fmla="*/ 11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C0C0C0"/>
              </a:solidFill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Freeform 58">
                <a:extLst>
                  <a:ext uri="{FF2B5EF4-FFF2-40B4-BE49-F238E27FC236}">
                    <a16:creationId xmlns:a16="http://schemas.microsoft.com/office/drawing/2014/main" id="{21FB94B1-F81D-4B20-BAAB-8B8FD23825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6" y="2952"/>
                <a:ext cx="761" cy="384"/>
              </a:xfrm>
              <a:custGeom>
                <a:avLst/>
                <a:gdLst>
                  <a:gd name="T0" fmla="*/ 367 w 367"/>
                  <a:gd name="T1" fmla="*/ 11 h 181"/>
                  <a:gd name="T2" fmla="*/ 354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BABABA"/>
              </a:solidFill>
              <a:ln w="0">
                <a:solidFill>
                  <a:srgbClr val="BABABA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Freeform 59">
                <a:extLst>
                  <a:ext uri="{FF2B5EF4-FFF2-40B4-BE49-F238E27FC236}">
                    <a16:creationId xmlns:a16="http://schemas.microsoft.com/office/drawing/2014/main" id="{7DB048CA-621D-4F08-9517-717552E188C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6" y="2952"/>
                <a:ext cx="761" cy="384"/>
              </a:xfrm>
              <a:custGeom>
                <a:avLst/>
                <a:gdLst>
                  <a:gd name="T0" fmla="*/ 367 w 367"/>
                  <a:gd name="T1" fmla="*/ 12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B4B4B4"/>
              </a:solidFill>
              <a:ln w="0">
                <a:solidFill>
                  <a:srgbClr val="B4B4B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Freeform 60">
                <a:extLst>
                  <a:ext uri="{FF2B5EF4-FFF2-40B4-BE49-F238E27FC236}">
                    <a16:creationId xmlns:a16="http://schemas.microsoft.com/office/drawing/2014/main" id="{BDB2FB2B-9F83-4CA7-A8C1-0E74776D03C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8" y="2950"/>
                <a:ext cx="762" cy="384"/>
              </a:xfrm>
              <a:custGeom>
                <a:avLst/>
                <a:gdLst>
                  <a:gd name="T0" fmla="*/ 367 w 367"/>
                  <a:gd name="T1" fmla="*/ 11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AEAEAE"/>
              </a:solidFill>
              <a:ln w="0">
                <a:solidFill>
                  <a:srgbClr val="AEAEA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Freeform 61">
                <a:extLst>
                  <a:ext uri="{FF2B5EF4-FFF2-40B4-BE49-F238E27FC236}">
                    <a16:creationId xmlns:a16="http://schemas.microsoft.com/office/drawing/2014/main" id="{6821125E-EE50-471D-9271-87C86C60820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0" y="2950"/>
                <a:ext cx="760" cy="381"/>
              </a:xfrm>
              <a:custGeom>
                <a:avLst/>
                <a:gdLst>
                  <a:gd name="T0" fmla="*/ 366 w 366"/>
                  <a:gd name="T1" fmla="*/ 11 h 180"/>
                  <a:gd name="T2" fmla="*/ 354 w 366"/>
                  <a:gd name="T3" fmla="*/ 178 h 180"/>
                  <a:gd name="T4" fmla="*/ 5 w 366"/>
                  <a:gd name="T5" fmla="*/ 180 h 180"/>
                  <a:gd name="T6" fmla="*/ 0 w 366"/>
                  <a:gd name="T7" fmla="*/ 0 h 180"/>
                  <a:gd name="T8" fmla="*/ 366 w 366"/>
                  <a:gd name="T9" fmla="*/ 1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180">
                    <a:moveTo>
                      <a:pt x="366" y="11"/>
                    </a:moveTo>
                    <a:lnTo>
                      <a:pt x="354" y="178"/>
                    </a:lnTo>
                    <a:lnTo>
                      <a:pt x="5" y="180"/>
                    </a:lnTo>
                    <a:lnTo>
                      <a:pt x="0" y="0"/>
                    </a:lnTo>
                    <a:lnTo>
                      <a:pt x="366" y="11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Freeform 62">
                <a:extLst>
                  <a:ext uri="{FF2B5EF4-FFF2-40B4-BE49-F238E27FC236}">
                    <a16:creationId xmlns:a16="http://schemas.microsoft.com/office/drawing/2014/main" id="{2198A1EA-4773-4F17-A305-A76EFAD7945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0" y="2948"/>
                <a:ext cx="762" cy="383"/>
              </a:xfrm>
              <a:custGeom>
                <a:avLst/>
                <a:gdLst>
                  <a:gd name="T0" fmla="*/ 367 w 367"/>
                  <a:gd name="T1" fmla="*/ 12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A3A3A3"/>
              </a:solidFill>
              <a:ln w="0">
                <a:solidFill>
                  <a:srgbClr val="A3A3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Freeform 63">
                <a:extLst>
                  <a:ext uri="{FF2B5EF4-FFF2-40B4-BE49-F238E27FC236}">
                    <a16:creationId xmlns:a16="http://schemas.microsoft.com/office/drawing/2014/main" id="{3B6902EA-80B0-477E-8FE8-5A77D766B9B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2" y="2946"/>
                <a:ext cx="760" cy="383"/>
              </a:xfrm>
              <a:custGeom>
                <a:avLst/>
                <a:gdLst>
                  <a:gd name="T0" fmla="*/ 366 w 366"/>
                  <a:gd name="T1" fmla="*/ 11 h 181"/>
                  <a:gd name="T2" fmla="*/ 354 w 366"/>
                  <a:gd name="T3" fmla="*/ 178 h 181"/>
                  <a:gd name="T4" fmla="*/ 6 w 366"/>
                  <a:gd name="T5" fmla="*/ 181 h 181"/>
                  <a:gd name="T6" fmla="*/ 0 w 366"/>
                  <a:gd name="T7" fmla="*/ 0 h 181"/>
                  <a:gd name="T8" fmla="*/ 366 w 366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181">
                    <a:moveTo>
                      <a:pt x="366" y="11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6" y="11"/>
                    </a:lnTo>
                    <a:close/>
                  </a:path>
                </a:pathLst>
              </a:custGeom>
              <a:solidFill>
                <a:srgbClr val="9D9D9D"/>
              </a:solidFill>
              <a:ln w="0">
                <a:solidFill>
                  <a:srgbClr val="9D9D9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Freeform 64">
                <a:extLst>
                  <a:ext uri="{FF2B5EF4-FFF2-40B4-BE49-F238E27FC236}">
                    <a16:creationId xmlns:a16="http://schemas.microsoft.com/office/drawing/2014/main" id="{AE39B6AF-1599-43D3-836A-7AE3203893A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2" y="2946"/>
                <a:ext cx="762" cy="383"/>
              </a:xfrm>
              <a:custGeom>
                <a:avLst/>
                <a:gdLst>
                  <a:gd name="T0" fmla="*/ 367 w 367"/>
                  <a:gd name="T1" fmla="*/ 12 h 181"/>
                  <a:gd name="T2" fmla="*/ 355 w 367"/>
                  <a:gd name="T3" fmla="*/ 179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5" y="179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979797"/>
              </a:solidFill>
              <a:ln w="0">
                <a:solidFill>
                  <a:srgbClr val="97979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Freeform 65">
                <a:extLst>
                  <a:ext uri="{FF2B5EF4-FFF2-40B4-BE49-F238E27FC236}">
                    <a16:creationId xmlns:a16="http://schemas.microsoft.com/office/drawing/2014/main" id="{11E8ED9A-FBE7-47A7-A467-D7723F99F8A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4" y="2944"/>
                <a:ext cx="762" cy="383"/>
              </a:xfrm>
              <a:custGeom>
                <a:avLst/>
                <a:gdLst>
                  <a:gd name="T0" fmla="*/ 367 w 367"/>
                  <a:gd name="T1" fmla="*/ 11 h 181"/>
                  <a:gd name="T2" fmla="*/ 354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929292"/>
              </a:solidFill>
              <a:ln w="0">
                <a:solidFill>
                  <a:srgbClr val="92929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Freeform 66">
                <a:extLst>
                  <a:ext uri="{FF2B5EF4-FFF2-40B4-BE49-F238E27FC236}">
                    <a16:creationId xmlns:a16="http://schemas.microsoft.com/office/drawing/2014/main" id="{11FAD7E4-CC07-4C93-AB32-6636544C336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4" y="2941"/>
                <a:ext cx="762" cy="384"/>
              </a:xfrm>
              <a:custGeom>
                <a:avLst/>
                <a:gdLst>
                  <a:gd name="T0" fmla="*/ 367 w 367"/>
                  <a:gd name="T1" fmla="*/ 11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8C8C8C"/>
              </a:solidFill>
              <a:ln w="0">
                <a:solidFill>
                  <a:srgbClr val="8C8C8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Freeform 67">
                <a:extLst>
                  <a:ext uri="{FF2B5EF4-FFF2-40B4-BE49-F238E27FC236}">
                    <a16:creationId xmlns:a16="http://schemas.microsoft.com/office/drawing/2014/main" id="{48558E46-8591-4ABE-B041-D5AA474E56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6" y="2941"/>
                <a:ext cx="762" cy="384"/>
              </a:xfrm>
              <a:custGeom>
                <a:avLst/>
                <a:gdLst>
                  <a:gd name="T0" fmla="*/ 367 w 367"/>
                  <a:gd name="T1" fmla="*/ 12 h 181"/>
                  <a:gd name="T2" fmla="*/ 354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Freeform 68">
                <a:extLst>
                  <a:ext uri="{FF2B5EF4-FFF2-40B4-BE49-F238E27FC236}">
                    <a16:creationId xmlns:a16="http://schemas.microsoft.com/office/drawing/2014/main" id="{F9BFF9D8-FBB6-4F53-81A0-48E583DA9F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6" y="2939"/>
                <a:ext cx="762" cy="384"/>
              </a:xfrm>
              <a:custGeom>
                <a:avLst/>
                <a:gdLst>
                  <a:gd name="T0" fmla="*/ 367 w 367"/>
                  <a:gd name="T1" fmla="*/ 11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Freeform 69">
                <a:extLst>
                  <a:ext uri="{FF2B5EF4-FFF2-40B4-BE49-F238E27FC236}">
                    <a16:creationId xmlns:a16="http://schemas.microsoft.com/office/drawing/2014/main" id="{4B5BCC90-781C-4594-8DD1-BBAF13F9580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8" y="2939"/>
                <a:ext cx="762" cy="382"/>
              </a:xfrm>
              <a:custGeom>
                <a:avLst/>
                <a:gdLst>
                  <a:gd name="T0" fmla="*/ 367 w 367"/>
                  <a:gd name="T1" fmla="*/ 11 h 180"/>
                  <a:gd name="T2" fmla="*/ 354 w 367"/>
                  <a:gd name="T3" fmla="*/ 178 h 180"/>
                  <a:gd name="T4" fmla="*/ 6 w 367"/>
                  <a:gd name="T5" fmla="*/ 180 h 180"/>
                  <a:gd name="T6" fmla="*/ 0 w 367"/>
                  <a:gd name="T7" fmla="*/ 0 h 180"/>
                  <a:gd name="T8" fmla="*/ 367 w 367"/>
                  <a:gd name="T9" fmla="*/ 1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0">
                    <a:moveTo>
                      <a:pt x="367" y="11"/>
                    </a:moveTo>
                    <a:lnTo>
                      <a:pt x="354" y="178"/>
                    </a:lnTo>
                    <a:lnTo>
                      <a:pt x="6" y="180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7B7B7B"/>
              </a:solidFill>
              <a:ln w="0">
                <a:solidFill>
                  <a:srgbClr val="7B7B7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Freeform 70">
                <a:extLst>
                  <a:ext uri="{FF2B5EF4-FFF2-40B4-BE49-F238E27FC236}">
                    <a16:creationId xmlns:a16="http://schemas.microsoft.com/office/drawing/2014/main" id="{F25E9226-F924-42A4-A380-DA5DD89079F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08" y="2937"/>
                <a:ext cx="762" cy="384"/>
              </a:xfrm>
              <a:custGeom>
                <a:avLst/>
                <a:gdLst>
                  <a:gd name="T0" fmla="*/ 367 w 367"/>
                  <a:gd name="T1" fmla="*/ 11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757575"/>
              </a:solidFill>
              <a:ln w="0">
                <a:solidFill>
                  <a:srgbClr val="75757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Freeform 71">
                <a:extLst>
                  <a:ext uri="{FF2B5EF4-FFF2-40B4-BE49-F238E27FC236}">
                    <a16:creationId xmlns:a16="http://schemas.microsoft.com/office/drawing/2014/main" id="{63792BBA-E502-40B8-BDDA-F609CFBAB9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0" y="2935"/>
                <a:ext cx="762" cy="384"/>
              </a:xfrm>
              <a:custGeom>
                <a:avLst/>
                <a:gdLst>
                  <a:gd name="T0" fmla="*/ 367 w 367"/>
                  <a:gd name="T1" fmla="*/ 11 h 181"/>
                  <a:gd name="T2" fmla="*/ 354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6F6F6F"/>
              </a:solidFill>
              <a:ln w="0">
                <a:solidFill>
                  <a:srgbClr val="6F6F6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6" name="Freeform 72">
                <a:extLst>
                  <a:ext uri="{FF2B5EF4-FFF2-40B4-BE49-F238E27FC236}">
                    <a16:creationId xmlns:a16="http://schemas.microsoft.com/office/drawing/2014/main" id="{E3F8C52C-8E94-4BB5-8BDA-80AF0F2F03F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0" y="2935"/>
                <a:ext cx="762" cy="384"/>
              </a:xfrm>
              <a:custGeom>
                <a:avLst/>
                <a:gdLst>
                  <a:gd name="T0" fmla="*/ 367 w 367"/>
                  <a:gd name="T1" fmla="*/ 12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696969"/>
              </a:solidFill>
              <a:ln w="0">
                <a:solidFill>
                  <a:srgbClr val="69696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Freeform 73">
                <a:extLst>
                  <a:ext uri="{FF2B5EF4-FFF2-40B4-BE49-F238E27FC236}">
                    <a16:creationId xmlns:a16="http://schemas.microsoft.com/office/drawing/2014/main" id="{3A4B4295-C004-47F9-A1FE-9641E54DC0C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2" y="2933"/>
                <a:ext cx="762" cy="384"/>
              </a:xfrm>
              <a:custGeom>
                <a:avLst/>
                <a:gdLst>
                  <a:gd name="T0" fmla="*/ 367 w 367"/>
                  <a:gd name="T1" fmla="*/ 11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646464"/>
              </a:solidFill>
              <a:ln w="0">
                <a:solidFill>
                  <a:srgbClr val="64646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Freeform 74">
                <a:extLst>
                  <a:ext uri="{FF2B5EF4-FFF2-40B4-BE49-F238E27FC236}">
                    <a16:creationId xmlns:a16="http://schemas.microsoft.com/office/drawing/2014/main" id="{7B467819-E015-4163-94E7-B0FC39FF84D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4" y="2933"/>
                <a:ext cx="760" cy="381"/>
              </a:xfrm>
              <a:custGeom>
                <a:avLst/>
                <a:gdLst>
                  <a:gd name="T0" fmla="*/ 366 w 366"/>
                  <a:gd name="T1" fmla="*/ 11 h 180"/>
                  <a:gd name="T2" fmla="*/ 354 w 366"/>
                  <a:gd name="T3" fmla="*/ 178 h 180"/>
                  <a:gd name="T4" fmla="*/ 6 w 366"/>
                  <a:gd name="T5" fmla="*/ 180 h 180"/>
                  <a:gd name="T6" fmla="*/ 0 w 366"/>
                  <a:gd name="T7" fmla="*/ 0 h 180"/>
                  <a:gd name="T8" fmla="*/ 366 w 366"/>
                  <a:gd name="T9" fmla="*/ 1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180">
                    <a:moveTo>
                      <a:pt x="366" y="11"/>
                    </a:moveTo>
                    <a:lnTo>
                      <a:pt x="354" y="178"/>
                    </a:lnTo>
                    <a:lnTo>
                      <a:pt x="6" y="180"/>
                    </a:lnTo>
                    <a:lnTo>
                      <a:pt x="0" y="0"/>
                    </a:lnTo>
                    <a:lnTo>
                      <a:pt x="366" y="11"/>
                    </a:lnTo>
                    <a:close/>
                  </a:path>
                </a:pathLst>
              </a:custGeom>
              <a:solidFill>
                <a:srgbClr val="5E5E5E"/>
              </a:solidFill>
              <a:ln w="0">
                <a:solidFill>
                  <a:srgbClr val="5E5E5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Freeform 75">
                <a:extLst>
                  <a:ext uri="{FF2B5EF4-FFF2-40B4-BE49-F238E27FC236}">
                    <a16:creationId xmlns:a16="http://schemas.microsoft.com/office/drawing/2014/main" id="{9C9487BE-D0DF-4AA8-A5CD-FB83D72753A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4" y="2931"/>
                <a:ext cx="762" cy="383"/>
              </a:xfrm>
              <a:custGeom>
                <a:avLst/>
                <a:gdLst>
                  <a:gd name="T0" fmla="*/ 367 w 367"/>
                  <a:gd name="T1" fmla="*/ 12 h 181"/>
                  <a:gd name="T2" fmla="*/ 355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2"/>
                    </a:moveTo>
                    <a:lnTo>
                      <a:pt x="355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2"/>
                    </a:lnTo>
                    <a:close/>
                  </a:path>
                </a:pathLst>
              </a:custGeom>
              <a:solidFill>
                <a:srgbClr val="585858"/>
              </a:solidFill>
              <a:ln w="0">
                <a:solidFill>
                  <a:srgbClr val="58585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Freeform 76">
                <a:extLst>
                  <a:ext uri="{FF2B5EF4-FFF2-40B4-BE49-F238E27FC236}">
                    <a16:creationId xmlns:a16="http://schemas.microsoft.com/office/drawing/2014/main" id="{AA3D647C-D163-4D53-A489-58D5C4DF476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6" y="2929"/>
                <a:ext cx="762" cy="383"/>
              </a:xfrm>
              <a:custGeom>
                <a:avLst/>
                <a:gdLst>
                  <a:gd name="T0" fmla="*/ 367 w 367"/>
                  <a:gd name="T1" fmla="*/ 11 h 181"/>
                  <a:gd name="T2" fmla="*/ 354 w 367"/>
                  <a:gd name="T3" fmla="*/ 178 h 181"/>
                  <a:gd name="T4" fmla="*/ 6 w 367"/>
                  <a:gd name="T5" fmla="*/ 181 h 181"/>
                  <a:gd name="T6" fmla="*/ 0 w 367"/>
                  <a:gd name="T7" fmla="*/ 0 h 181"/>
                  <a:gd name="T8" fmla="*/ 367 w 367"/>
                  <a:gd name="T9" fmla="*/ 1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1">
                    <a:moveTo>
                      <a:pt x="367" y="11"/>
                    </a:moveTo>
                    <a:lnTo>
                      <a:pt x="354" y="178"/>
                    </a:lnTo>
                    <a:lnTo>
                      <a:pt x="6" y="181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525252"/>
              </a:solidFill>
              <a:ln w="0">
                <a:solidFill>
                  <a:srgbClr val="52525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Freeform 77">
                <a:extLst>
                  <a:ext uri="{FF2B5EF4-FFF2-40B4-BE49-F238E27FC236}">
                    <a16:creationId xmlns:a16="http://schemas.microsoft.com/office/drawing/2014/main" id="{3CF4D664-A05B-4377-B684-B3CFB1BF085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6" y="2929"/>
                <a:ext cx="762" cy="381"/>
              </a:xfrm>
              <a:custGeom>
                <a:avLst/>
                <a:gdLst>
                  <a:gd name="T0" fmla="*/ 367 w 367"/>
                  <a:gd name="T1" fmla="*/ 11 h 180"/>
                  <a:gd name="T2" fmla="*/ 355 w 367"/>
                  <a:gd name="T3" fmla="*/ 178 h 180"/>
                  <a:gd name="T4" fmla="*/ 6 w 367"/>
                  <a:gd name="T5" fmla="*/ 180 h 180"/>
                  <a:gd name="T6" fmla="*/ 0 w 367"/>
                  <a:gd name="T7" fmla="*/ 0 h 180"/>
                  <a:gd name="T8" fmla="*/ 367 w 367"/>
                  <a:gd name="T9" fmla="*/ 1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0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0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solidFill>
                  <a:srgbClr val="4D4D4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Freeform 78">
                <a:extLst>
                  <a:ext uri="{FF2B5EF4-FFF2-40B4-BE49-F238E27FC236}">
                    <a16:creationId xmlns:a16="http://schemas.microsoft.com/office/drawing/2014/main" id="{E1600B31-32C3-4A5B-B60F-807298356D9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02" y="1556"/>
                <a:ext cx="753" cy="379"/>
              </a:xfrm>
              <a:custGeom>
                <a:avLst/>
                <a:gdLst>
                  <a:gd name="T0" fmla="*/ 362 w 363"/>
                  <a:gd name="T1" fmla="*/ 13 h 179"/>
                  <a:gd name="T2" fmla="*/ 363 w 363"/>
                  <a:gd name="T3" fmla="*/ 164 h 179"/>
                  <a:gd name="T4" fmla="*/ 0 w 363"/>
                  <a:gd name="T5" fmla="*/ 179 h 179"/>
                  <a:gd name="T6" fmla="*/ 4 w 363"/>
                  <a:gd name="T7" fmla="*/ 0 h 179"/>
                  <a:gd name="T8" fmla="*/ 362 w 363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9">
                    <a:moveTo>
                      <a:pt x="362" y="13"/>
                    </a:moveTo>
                    <a:lnTo>
                      <a:pt x="363" y="164"/>
                    </a:lnTo>
                    <a:lnTo>
                      <a:pt x="0" y="179"/>
                    </a:lnTo>
                    <a:lnTo>
                      <a:pt x="4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Freeform 79">
                <a:extLst>
                  <a:ext uri="{FF2B5EF4-FFF2-40B4-BE49-F238E27FC236}">
                    <a16:creationId xmlns:a16="http://schemas.microsoft.com/office/drawing/2014/main" id="{664B2BD2-D714-442B-957F-05C88AF214A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02" y="1556"/>
                <a:ext cx="753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5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5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80">
                <a:extLst>
                  <a:ext uri="{FF2B5EF4-FFF2-40B4-BE49-F238E27FC236}">
                    <a16:creationId xmlns:a16="http://schemas.microsoft.com/office/drawing/2014/main" id="{6AF3E591-692B-45D1-B818-E445173A5A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04" y="1553"/>
                <a:ext cx="753" cy="378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F3F3F3"/>
              </a:solidFill>
              <a:ln w="0">
                <a:solidFill>
                  <a:srgbClr val="F3F3F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Freeform 81">
                <a:extLst>
                  <a:ext uri="{FF2B5EF4-FFF2-40B4-BE49-F238E27FC236}">
                    <a16:creationId xmlns:a16="http://schemas.microsoft.com/office/drawing/2014/main" id="{40A6FB79-A647-4BF8-8352-4D548516848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04" y="1551"/>
                <a:ext cx="755" cy="380"/>
              </a:xfrm>
              <a:custGeom>
                <a:avLst/>
                <a:gdLst>
                  <a:gd name="T0" fmla="*/ 362 w 364"/>
                  <a:gd name="T1" fmla="*/ 13 h 179"/>
                  <a:gd name="T2" fmla="*/ 364 w 364"/>
                  <a:gd name="T3" fmla="*/ 164 h 179"/>
                  <a:gd name="T4" fmla="*/ 0 w 364"/>
                  <a:gd name="T5" fmla="*/ 179 h 179"/>
                  <a:gd name="T6" fmla="*/ 5 w 364"/>
                  <a:gd name="T7" fmla="*/ 0 h 179"/>
                  <a:gd name="T8" fmla="*/ 362 w 364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79">
                    <a:moveTo>
                      <a:pt x="362" y="13"/>
                    </a:moveTo>
                    <a:lnTo>
                      <a:pt x="364" y="164"/>
                    </a:lnTo>
                    <a:lnTo>
                      <a:pt x="0" y="179"/>
                    </a:lnTo>
                    <a:lnTo>
                      <a:pt x="5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EEEEEE"/>
              </a:solidFill>
              <a:ln w="0">
                <a:solidFill>
                  <a:srgbClr val="EEEEE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82">
                <a:extLst>
                  <a:ext uri="{FF2B5EF4-FFF2-40B4-BE49-F238E27FC236}">
                    <a16:creationId xmlns:a16="http://schemas.microsoft.com/office/drawing/2014/main" id="{683F713B-D911-4C95-9895-418D59D7913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06" y="1551"/>
                <a:ext cx="753" cy="378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E8E8E8"/>
              </a:solidFill>
              <a:ln w="0">
                <a:solidFill>
                  <a:srgbClr val="E8E8E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83">
                <a:extLst>
                  <a:ext uri="{FF2B5EF4-FFF2-40B4-BE49-F238E27FC236}">
                    <a16:creationId xmlns:a16="http://schemas.microsoft.com/office/drawing/2014/main" id="{2764501A-C32F-4679-AB90-FF3CED19C22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06" y="1549"/>
                <a:ext cx="755" cy="377"/>
              </a:xfrm>
              <a:custGeom>
                <a:avLst/>
                <a:gdLst>
                  <a:gd name="T0" fmla="*/ 363 w 364"/>
                  <a:gd name="T1" fmla="*/ 12 h 178"/>
                  <a:gd name="T2" fmla="*/ 364 w 364"/>
                  <a:gd name="T3" fmla="*/ 163 h 178"/>
                  <a:gd name="T4" fmla="*/ 0 w 364"/>
                  <a:gd name="T5" fmla="*/ 178 h 178"/>
                  <a:gd name="T6" fmla="*/ 5 w 364"/>
                  <a:gd name="T7" fmla="*/ 0 h 178"/>
                  <a:gd name="T8" fmla="*/ 363 w 364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78">
                    <a:moveTo>
                      <a:pt x="363" y="12"/>
                    </a:moveTo>
                    <a:lnTo>
                      <a:pt x="364" y="163"/>
                    </a:lnTo>
                    <a:lnTo>
                      <a:pt x="0" y="178"/>
                    </a:lnTo>
                    <a:lnTo>
                      <a:pt x="5" y="0"/>
                    </a:lnTo>
                    <a:lnTo>
                      <a:pt x="363" y="12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84">
                <a:extLst>
                  <a:ext uri="{FF2B5EF4-FFF2-40B4-BE49-F238E27FC236}">
                    <a16:creationId xmlns:a16="http://schemas.microsoft.com/office/drawing/2014/main" id="{8C2B5004-24CE-4CCE-B682-314E99D0CCC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08" y="1547"/>
                <a:ext cx="753" cy="379"/>
              </a:xfrm>
              <a:custGeom>
                <a:avLst/>
                <a:gdLst>
                  <a:gd name="T0" fmla="*/ 362 w 363"/>
                  <a:gd name="T1" fmla="*/ 13 h 179"/>
                  <a:gd name="T2" fmla="*/ 363 w 363"/>
                  <a:gd name="T3" fmla="*/ 164 h 179"/>
                  <a:gd name="T4" fmla="*/ 0 w 363"/>
                  <a:gd name="T5" fmla="*/ 179 h 179"/>
                  <a:gd name="T6" fmla="*/ 4 w 363"/>
                  <a:gd name="T7" fmla="*/ 0 h 179"/>
                  <a:gd name="T8" fmla="*/ 362 w 363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9">
                    <a:moveTo>
                      <a:pt x="362" y="13"/>
                    </a:moveTo>
                    <a:lnTo>
                      <a:pt x="363" y="164"/>
                    </a:lnTo>
                    <a:lnTo>
                      <a:pt x="0" y="179"/>
                    </a:lnTo>
                    <a:lnTo>
                      <a:pt x="4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solidFill>
                  <a:srgbClr val="DCDCD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Freeform 85">
                <a:extLst>
                  <a:ext uri="{FF2B5EF4-FFF2-40B4-BE49-F238E27FC236}">
                    <a16:creationId xmlns:a16="http://schemas.microsoft.com/office/drawing/2014/main" id="{9C24824B-6F22-42B0-866F-5C41B34FD74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0" y="1547"/>
                <a:ext cx="754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D7D7D7"/>
              </a:solidFill>
              <a:ln w="0">
                <a:solidFill>
                  <a:srgbClr val="D7D7D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Freeform 86">
                <a:extLst>
                  <a:ext uri="{FF2B5EF4-FFF2-40B4-BE49-F238E27FC236}">
                    <a16:creationId xmlns:a16="http://schemas.microsoft.com/office/drawing/2014/main" id="{E626C54F-D5CF-41E5-901F-0E22C402863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0" y="1545"/>
                <a:ext cx="754" cy="379"/>
              </a:xfrm>
              <a:custGeom>
                <a:avLst/>
                <a:gdLst>
                  <a:gd name="T0" fmla="*/ 362 w 363"/>
                  <a:gd name="T1" fmla="*/ 13 h 179"/>
                  <a:gd name="T2" fmla="*/ 363 w 363"/>
                  <a:gd name="T3" fmla="*/ 164 h 179"/>
                  <a:gd name="T4" fmla="*/ 0 w 363"/>
                  <a:gd name="T5" fmla="*/ 179 h 179"/>
                  <a:gd name="T6" fmla="*/ 5 w 363"/>
                  <a:gd name="T7" fmla="*/ 0 h 179"/>
                  <a:gd name="T8" fmla="*/ 362 w 363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9">
                    <a:moveTo>
                      <a:pt x="362" y="13"/>
                    </a:moveTo>
                    <a:lnTo>
                      <a:pt x="363" y="164"/>
                    </a:lnTo>
                    <a:lnTo>
                      <a:pt x="0" y="179"/>
                    </a:lnTo>
                    <a:lnTo>
                      <a:pt x="5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D1D1D1"/>
              </a:solidFill>
              <a:ln w="0">
                <a:solidFill>
                  <a:srgbClr val="D1D1D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Freeform 87">
                <a:extLst>
                  <a:ext uri="{FF2B5EF4-FFF2-40B4-BE49-F238E27FC236}">
                    <a16:creationId xmlns:a16="http://schemas.microsoft.com/office/drawing/2014/main" id="{DD440F01-EE8D-4D75-A48B-2B91EE60CD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2" y="1545"/>
                <a:ext cx="754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CBCBCB"/>
              </a:solidFill>
              <a:ln w="0">
                <a:solidFill>
                  <a:srgbClr val="CBCBC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Freeform 88">
                <a:extLst>
                  <a:ext uri="{FF2B5EF4-FFF2-40B4-BE49-F238E27FC236}">
                    <a16:creationId xmlns:a16="http://schemas.microsoft.com/office/drawing/2014/main" id="{A7C39AE7-EB0B-4BFC-A0B4-7FBAFBCC05A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2" y="1543"/>
                <a:ext cx="754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5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5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C5C5C5"/>
              </a:solidFill>
              <a:ln w="0">
                <a:solidFill>
                  <a:srgbClr val="C5C5C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Freeform 89">
                <a:extLst>
                  <a:ext uri="{FF2B5EF4-FFF2-40B4-BE49-F238E27FC236}">
                    <a16:creationId xmlns:a16="http://schemas.microsoft.com/office/drawing/2014/main" id="{79E71BDD-DDFF-4513-B09F-3487BE08D66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4" y="1541"/>
                <a:ext cx="754" cy="379"/>
              </a:xfrm>
              <a:custGeom>
                <a:avLst/>
                <a:gdLst>
                  <a:gd name="T0" fmla="*/ 362 w 363"/>
                  <a:gd name="T1" fmla="*/ 13 h 179"/>
                  <a:gd name="T2" fmla="*/ 363 w 363"/>
                  <a:gd name="T3" fmla="*/ 164 h 179"/>
                  <a:gd name="T4" fmla="*/ 0 w 363"/>
                  <a:gd name="T5" fmla="*/ 179 h 179"/>
                  <a:gd name="T6" fmla="*/ 4 w 363"/>
                  <a:gd name="T7" fmla="*/ 0 h 179"/>
                  <a:gd name="T8" fmla="*/ 362 w 363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9">
                    <a:moveTo>
                      <a:pt x="362" y="13"/>
                    </a:moveTo>
                    <a:lnTo>
                      <a:pt x="363" y="164"/>
                    </a:lnTo>
                    <a:lnTo>
                      <a:pt x="0" y="179"/>
                    </a:lnTo>
                    <a:lnTo>
                      <a:pt x="4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C0C0C0"/>
              </a:solidFill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Freeform 90">
                <a:extLst>
                  <a:ext uri="{FF2B5EF4-FFF2-40B4-BE49-F238E27FC236}">
                    <a16:creationId xmlns:a16="http://schemas.microsoft.com/office/drawing/2014/main" id="{FE8333B1-A3CD-4AC4-B930-2E541376AB4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4" y="1541"/>
                <a:ext cx="754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5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5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BABABA"/>
              </a:solidFill>
              <a:ln w="0">
                <a:solidFill>
                  <a:srgbClr val="BABABA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Freeform 91">
                <a:extLst>
                  <a:ext uri="{FF2B5EF4-FFF2-40B4-BE49-F238E27FC236}">
                    <a16:creationId xmlns:a16="http://schemas.microsoft.com/office/drawing/2014/main" id="{1EF4A4D1-CA77-4F6E-9CD5-DF1C3555A96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6" y="1539"/>
                <a:ext cx="754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B4B4B4"/>
              </a:solidFill>
              <a:ln w="0">
                <a:solidFill>
                  <a:srgbClr val="B4B4B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Freeform 92">
                <a:extLst>
                  <a:ext uri="{FF2B5EF4-FFF2-40B4-BE49-F238E27FC236}">
                    <a16:creationId xmlns:a16="http://schemas.microsoft.com/office/drawing/2014/main" id="{699DB95F-CD99-4CA4-9361-AD6D2F9109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6" y="1536"/>
                <a:ext cx="756" cy="380"/>
              </a:xfrm>
              <a:custGeom>
                <a:avLst/>
                <a:gdLst>
                  <a:gd name="T0" fmla="*/ 362 w 364"/>
                  <a:gd name="T1" fmla="*/ 13 h 179"/>
                  <a:gd name="T2" fmla="*/ 364 w 364"/>
                  <a:gd name="T3" fmla="*/ 164 h 179"/>
                  <a:gd name="T4" fmla="*/ 0 w 364"/>
                  <a:gd name="T5" fmla="*/ 179 h 179"/>
                  <a:gd name="T6" fmla="*/ 5 w 364"/>
                  <a:gd name="T7" fmla="*/ 0 h 179"/>
                  <a:gd name="T8" fmla="*/ 362 w 364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79">
                    <a:moveTo>
                      <a:pt x="362" y="13"/>
                    </a:moveTo>
                    <a:lnTo>
                      <a:pt x="364" y="164"/>
                    </a:lnTo>
                    <a:lnTo>
                      <a:pt x="0" y="179"/>
                    </a:lnTo>
                    <a:lnTo>
                      <a:pt x="5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AEAEAE"/>
              </a:solidFill>
              <a:ln w="0">
                <a:solidFill>
                  <a:srgbClr val="AEAEA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Freeform 93">
                <a:extLst>
                  <a:ext uri="{FF2B5EF4-FFF2-40B4-BE49-F238E27FC236}">
                    <a16:creationId xmlns:a16="http://schemas.microsoft.com/office/drawing/2014/main" id="{86EEF052-DC3F-4D07-B695-5869CF9146E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8" y="1536"/>
                <a:ext cx="754" cy="378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Freeform 94">
                <a:extLst>
                  <a:ext uri="{FF2B5EF4-FFF2-40B4-BE49-F238E27FC236}">
                    <a16:creationId xmlns:a16="http://schemas.microsoft.com/office/drawing/2014/main" id="{146942CE-8C95-4F0D-8A3C-1B0CFB0FA15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18" y="1534"/>
                <a:ext cx="756" cy="380"/>
              </a:xfrm>
              <a:custGeom>
                <a:avLst/>
                <a:gdLst>
                  <a:gd name="T0" fmla="*/ 363 w 364"/>
                  <a:gd name="T1" fmla="*/ 13 h 179"/>
                  <a:gd name="T2" fmla="*/ 364 w 364"/>
                  <a:gd name="T3" fmla="*/ 164 h 179"/>
                  <a:gd name="T4" fmla="*/ 0 w 364"/>
                  <a:gd name="T5" fmla="*/ 179 h 179"/>
                  <a:gd name="T6" fmla="*/ 5 w 364"/>
                  <a:gd name="T7" fmla="*/ 0 h 179"/>
                  <a:gd name="T8" fmla="*/ 363 w 364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79">
                    <a:moveTo>
                      <a:pt x="363" y="13"/>
                    </a:moveTo>
                    <a:lnTo>
                      <a:pt x="364" y="164"/>
                    </a:lnTo>
                    <a:lnTo>
                      <a:pt x="0" y="179"/>
                    </a:lnTo>
                    <a:lnTo>
                      <a:pt x="5" y="0"/>
                    </a:lnTo>
                    <a:lnTo>
                      <a:pt x="363" y="13"/>
                    </a:lnTo>
                    <a:close/>
                  </a:path>
                </a:pathLst>
              </a:custGeom>
              <a:solidFill>
                <a:srgbClr val="A3A3A3"/>
              </a:solidFill>
              <a:ln w="0">
                <a:solidFill>
                  <a:srgbClr val="A3A3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Freeform 95">
                <a:extLst>
                  <a:ext uri="{FF2B5EF4-FFF2-40B4-BE49-F238E27FC236}">
                    <a16:creationId xmlns:a16="http://schemas.microsoft.com/office/drawing/2014/main" id="{9D5F6EB7-2903-4DA9-86A3-B0683F60EA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0" y="1534"/>
                <a:ext cx="754" cy="378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9D9D9D"/>
              </a:solidFill>
              <a:ln w="0">
                <a:solidFill>
                  <a:srgbClr val="9D9D9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Freeform 96">
                <a:extLst>
                  <a:ext uri="{FF2B5EF4-FFF2-40B4-BE49-F238E27FC236}">
                    <a16:creationId xmlns:a16="http://schemas.microsoft.com/office/drawing/2014/main" id="{478EC139-390A-439D-82A6-02BB0CAD539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0" y="1532"/>
                <a:ext cx="756" cy="377"/>
              </a:xfrm>
              <a:custGeom>
                <a:avLst/>
                <a:gdLst>
                  <a:gd name="T0" fmla="*/ 363 w 364"/>
                  <a:gd name="T1" fmla="*/ 12 h 178"/>
                  <a:gd name="T2" fmla="*/ 364 w 364"/>
                  <a:gd name="T3" fmla="*/ 163 h 178"/>
                  <a:gd name="T4" fmla="*/ 0 w 364"/>
                  <a:gd name="T5" fmla="*/ 178 h 178"/>
                  <a:gd name="T6" fmla="*/ 5 w 364"/>
                  <a:gd name="T7" fmla="*/ 0 h 178"/>
                  <a:gd name="T8" fmla="*/ 363 w 364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78">
                    <a:moveTo>
                      <a:pt x="363" y="12"/>
                    </a:moveTo>
                    <a:lnTo>
                      <a:pt x="364" y="163"/>
                    </a:lnTo>
                    <a:lnTo>
                      <a:pt x="0" y="178"/>
                    </a:lnTo>
                    <a:lnTo>
                      <a:pt x="5" y="0"/>
                    </a:lnTo>
                    <a:lnTo>
                      <a:pt x="363" y="12"/>
                    </a:lnTo>
                    <a:close/>
                  </a:path>
                </a:pathLst>
              </a:custGeom>
              <a:solidFill>
                <a:srgbClr val="979797"/>
              </a:solidFill>
              <a:ln w="0">
                <a:solidFill>
                  <a:srgbClr val="97979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Freeform 97">
                <a:extLst>
                  <a:ext uri="{FF2B5EF4-FFF2-40B4-BE49-F238E27FC236}">
                    <a16:creationId xmlns:a16="http://schemas.microsoft.com/office/drawing/2014/main" id="{B8E89BB3-1089-4496-9C89-E0DE5E3D5B0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3" y="1530"/>
                <a:ext cx="753" cy="379"/>
              </a:xfrm>
              <a:custGeom>
                <a:avLst/>
                <a:gdLst>
                  <a:gd name="T0" fmla="*/ 362 w 363"/>
                  <a:gd name="T1" fmla="*/ 13 h 179"/>
                  <a:gd name="T2" fmla="*/ 363 w 363"/>
                  <a:gd name="T3" fmla="*/ 164 h 179"/>
                  <a:gd name="T4" fmla="*/ 0 w 363"/>
                  <a:gd name="T5" fmla="*/ 179 h 179"/>
                  <a:gd name="T6" fmla="*/ 5 w 363"/>
                  <a:gd name="T7" fmla="*/ 0 h 179"/>
                  <a:gd name="T8" fmla="*/ 362 w 363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9">
                    <a:moveTo>
                      <a:pt x="362" y="13"/>
                    </a:moveTo>
                    <a:lnTo>
                      <a:pt x="363" y="164"/>
                    </a:lnTo>
                    <a:lnTo>
                      <a:pt x="0" y="179"/>
                    </a:lnTo>
                    <a:lnTo>
                      <a:pt x="5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929292"/>
              </a:solidFill>
              <a:ln w="0">
                <a:solidFill>
                  <a:srgbClr val="92929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Freeform 98">
                <a:extLst>
                  <a:ext uri="{FF2B5EF4-FFF2-40B4-BE49-F238E27FC236}">
                    <a16:creationId xmlns:a16="http://schemas.microsoft.com/office/drawing/2014/main" id="{168919B8-39BF-4D3A-9B2A-97ED8A8790D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5" y="1530"/>
                <a:ext cx="753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8C8C8C"/>
              </a:solidFill>
              <a:ln w="0">
                <a:solidFill>
                  <a:srgbClr val="8C8C8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Freeform 99">
                <a:extLst>
                  <a:ext uri="{FF2B5EF4-FFF2-40B4-BE49-F238E27FC236}">
                    <a16:creationId xmlns:a16="http://schemas.microsoft.com/office/drawing/2014/main" id="{22F94B39-2A7E-4975-B950-4208895B64B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5" y="1528"/>
                <a:ext cx="753" cy="379"/>
              </a:xfrm>
              <a:custGeom>
                <a:avLst/>
                <a:gdLst>
                  <a:gd name="T0" fmla="*/ 362 w 363"/>
                  <a:gd name="T1" fmla="*/ 13 h 179"/>
                  <a:gd name="T2" fmla="*/ 363 w 363"/>
                  <a:gd name="T3" fmla="*/ 164 h 179"/>
                  <a:gd name="T4" fmla="*/ 0 w 363"/>
                  <a:gd name="T5" fmla="*/ 179 h 179"/>
                  <a:gd name="T6" fmla="*/ 5 w 363"/>
                  <a:gd name="T7" fmla="*/ 0 h 179"/>
                  <a:gd name="T8" fmla="*/ 362 w 363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9">
                    <a:moveTo>
                      <a:pt x="362" y="13"/>
                    </a:moveTo>
                    <a:lnTo>
                      <a:pt x="363" y="164"/>
                    </a:lnTo>
                    <a:lnTo>
                      <a:pt x="0" y="179"/>
                    </a:lnTo>
                    <a:lnTo>
                      <a:pt x="5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Freeform 100">
                <a:extLst>
                  <a:ext uri="{FF2B5EF4-FFF2-40B4-BE49-F238E27FC236}">
                    <a16:creationId xmlns:a16="http://schemas.microsoft.com/office/drawing/2014/main" id="{04F13E69-C5B9-40B2-8107-93039063BA7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7" y="1528"/>
                <a:ext cx="753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5" name="Freeform 101">
                <a:extLst>
                  <a:ext uri="{FF2B5EF4-FFF2-40B4-BE49-F238E27FC236}">
                    <a16:creationId xmlns:a16="http://schemas.microsoft.com/office/drawing/2014/main" id="{918332C1-3617-4B3E-8B02-40B0563EA05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7" y="1526"/>
                <a:ext cx="753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5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5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7B7B7B"/>
              </a:solidFill>
              <a:ln w="0">
                <a:solidFill>
                  <a:srgbClr val="7B7B7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6" name="Freeform 102">
                <a:extLst>
                  <a:ext uri="{FF2B5EF4-FFF2-40B4-BE49-F238E27FC236}">
                    <a16:creationId xmlns:a16="http://schemas.microsoft.com/office/drawing/2014/main" id="{30A11E3C-D089-4291-BFE0-B63813A1979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9" y="1524"/>
                <a:ext cx="753" cy="379"/>
              </a:xfrm>
              <a:custGeom>
                <a:avLst/>
                <a:gdLst>
                  <a:gd name="T0" fmla="*/ 362 w 363"/>
                  <a:gd name="T1" fmla="*/ 13 h 179"/>
                  <a:gd name="T2" fmla="*/ 363 w 363"/>
                  <a:gd name="T3" fmla="*/ 164 h 179"/>
                  <a:gd name="T4" fmla="*/ 0 w 363"/>
                  <a:gd name="T5" fmla="*/ 179 h 179"/>
                  <a:gd name="T6" fmla="*/ 4 w 363"/>
                  <a:gd name="T7" fmla="*/ 0 h 179"/>
                  <a:gd name="T8" fmla="*/ 362 w 363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9">
                    <a:moveTo>
                      <a:pt x="362" y="13"/>
                    </a:moveTo>
                    <a:lnTo>
                      <a:pt x="363" y="164"/>
                    </a:lnTo>
                    <a:lnTo>
                      <a:pt x="0" y="179"/>
                    </a:lnTo>
                    <a:lnTo>
                      <a:pt x="4" y="0"/>
                    </a:lnTo>
                    <a:lnTo>
                      <a:pt x="362" y="13"/>
                    </a:lnTo>
                    <a:close/>
                  </a:path>
                </a:pathLst>
              </a:custGeom>
              <a:solidFill>
                <a:srgbClr val="757575"/>
              </a:solidFill>
              <a:ln w="0">
                <a:solidFill>
                  <a:srgbClr val="75757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" name="Freeform 103">
                <a:extLst>
                  <a:ext uri="{FF2B5EF4-FFF2-40B4-BE49-F238E27FC236}">
                    <a16:creationId xmlns:a16="http://schemas.microsoft.com/office/drawing/2014/main" id="{5457C335-28A7-41C9-AF15-7ECA323CD15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29" y="1524"/>
                <a:ext cx="755" cy="377"/>
              </a:xfrm>
              <a:custGeom>
                <a:avLst/>
                <a:gdLst>
                  <a:gd name="T0" fmla="*/ 362 w 364"/>
                  <a:gd name="T1" fmla="*/ 12 h 178"/>
                  <a:gd name="T2" fmla="*/ 364 w 364"/>
                  <a:gd name="T3" fmla="*/ 164 h 178"/>
                  <a:gd name="T4" fmla="*/ 0 w 364"/>
                  <a:gd name="T5" fmla="*/ 178 h 178"/>
                  <a:gd name="T6" fmla="*/ 5 w 364"/>
                  <a:gd name="T7" fmla="*/ 0 h 178"/>
                  <a:gd name="T8" fmla="*/ 362 w 364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78">
                    <a:moveTo>
                      <a:pt x="362" y="12"/>
                    </a:moveTo>
                    <a:lnTo>
                      <a:pt x="364" y="164"/>
                    </a:lnTo>
                    <a:lnTo>
                      <a:pt x="0" y="178"/>
                    </a:lnTo>
                    <a:lnTo>
                      <a:pt x="5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6F6F6F"/>
              </a:solidFill>
              <a:ln w="0">
                <a:solidFill>
                  <a:srgbClr val="6F6F6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Freeform 104">
                <a:extLst>
                  <a:ext uri="{FF2B5EF4-FFF2-40B4-BE49-F238E27FC236}">
                    <a16:creationId xmlns:a16="http://schemas.microsoft.com/office/drawing/2014/main" id="{C79A078A-EECC-466D-9781-12F5286114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1" y="1522"/>
                <a:ext cx="753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696969"/>
              </a:solidFill>
              <a:ln w="0">
                <a:solidFill>
                  <a:srgbClr val="69696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105">
                <a:extLst>
                  <a:ext uri="{FF2B5EF4-FFF2-40B4-BE49-F238E27FC236}">
                    <a16:creationId xmlns:a16="http://schemas.microsoft.com/office/drawing/2014/main" id="{4444E68B-35FD-4D95-BC37-9816945A8F4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1" y="1520"/>
                <a:ext cx="755" cy="379"/>
              </a:xfrm>
              <a:custGeom>
                <a:avLst/>
                <a:gdLst>
                  <a:gd name="T0" fmla="*/ 363 w 364"/>
                  <a:gd name="T1" fmla="*/ 13 h 179"/>
                  <a:gd name="T2" fmla="*/ 364 w 364"/>
                  <a:gd name="T3" fmla="*/ 164 h 179"/>
                  <a:gd name="T4" fmla="*/ 0 w 364"/>
                  <a:gd name="T5" fmla="*/ 179 h 179"/>
                  <a:gd name="T6" fmla="*/ 5 w 364"/>
                  <a:gd name="T7" fmla="*/ 0 h 179"/>
                  <a:gd name="T8" fmla="*/ 363 w 364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79">
                    <a:moveTo>
                      <a:pt x="363" y="13"/>
                    </a:moveTo>
                    <a:lnTo>
                      <a:pt x="364" y="164"/>
                    </a:lnTo>
                    <a:lnTo>
                      <a:pt x="0" y="179"/>
                    </a:lnTo>
                    <a:lnTo>
                      <a:pt x="5" y="0"/>
                    </a:lnTo>
                    <a:lnTo>
                      <a:pt x="363" y="13"/>
                    </a:lnTo>
                    <a:close/>
                  </a:path>
                </a:pathLst>
              </a:custGeom>
              <a:solidFill>
                <a:srgbClr val="646464"/>
              </a:solidFill>
              <a:ln w="0">
                <a:solidFill>
                  <a:srgbClr val="64646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106">
                <a:extLst>
                  <a:ext uri="{FF2B5EF4-FFF2-40B4-BE49-F238E27FC236}">
                    <a16:creationId xmlns:a16="http://schemas.microsoft.com/office/drawing/2014/main" id="{DA6AE519-6F97-40F5-8042-4E0361578D4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3" y="1520"/>
                <a:ext cx="753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5E5E5E"/>
              </a:solidFill>
              <a:ln w="0">
                <a:solidFill>
                  <a:srgbClr val="5E5E5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107">
                <a:extLst>
                  <a:ext uri="{FF2B5EF4-FFF2-40B4-BE49-F238E27FC236}">
                    <a16:creationId xmlns:a16="http://schemas.microsoft.com/office/drawing/2014/main" id="{71DDDA7E-114A-4995-B935-FFEBA169225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3" y="1517"/>
                <a:ext cx="755" cy="380"/>
              </a:xfrm>
              <a:custGeom>
                <a:avLst/>
                <a:gdLst>
                  <a:gd name="T0" fmla="*/ 363 w 364"/>
                  <a:gd name="T1" fmla="*/ 13 h 179"/>
                  <a:gd name="T2" fmla="*/ 364 w 364"/>
                  <a:gd name="T3" fmla="*/ 164 h 179"/>
                  <a:gd name="T4" fmla="*/ 0 w 364"/>
                  <a:gd name="T5" fmla="*/ 179 h 179"/>
                  <a:gd name="T6" fmla="*/ 5 w 364"/>
                  <a:gd name="T7" fmla="*/ 0 h 179"/>
                  <a:gd name="T8" fmla="*/ 363 w 364"/>
                  <a:gd name="T9" fmla="*/ 1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79">
                    <a:moveTo>
                      <a:pt x="363" y="13"/>
                    </a:moveTo>
                    <a:lnTo>
                      <a:pt x="364" y="164"/>
                    </a:lnTo>
                    <a:lnTo>
                      <a:pt x="0" y="179"/>
                    </a:lnTo>
                    <a:lnTo>
                      <a:pt x="5" y="0"/>
                    </a:lnTo>
                    <a:lnTo>
                      <a:pt x="363" y="13"/>
                    </a:lnTo>
                    <a:close/>
                  </a:path>
                </a:pathLst>
              </a:custGeom>
              <a:solidFill>
                <a:srgbClr val="585858"/>
              </a:solidFill>
              <a:ln w="0">
                <a:solidFill>
                  <a:srgbClr val="58585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108">
                <a:extLst>
                  <a:ext uri="{FF2B5EF4-FFF2-40B4-BE49-F238E27FC236}">
                    <a16:creationId xmlns:a16="http://schemas.microsoft.com/office/drawing/2014/main" id="{F5356F34-40C2-46DC-9C37-D655DDBA61F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5" y="1517"/>
                <a:ext cx="753" cy="378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4 h 178"/>
                  <a:gd name="T4" fmla="*/ 0 w 363"/>
                  <a:gd name="T5" fmla="*/ 178 h 178"/>
                  <a:gd name="T6" fmla="*/ 5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4"/>
                    </a:lnTo>
                    <a:lnTo>
                      <a:pt x="0" y="178"/>
                    </a:lnTo>
                    <a:lnTo>
                      <a:pt x="5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525252"/>
              </a:solidFill>
              <a:ln w="0">
                <a:solidFill>
                  <a:srgbClr val="52525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109">
                <a:extLst>
                  <a:ext uri="{FF2B5EF4-FFF2-40B4-BE49-F238E27FC236}">
                    <a16:creationId xmlns:a16="http://schemas.microsoft.com/office/drawing/2014/main" id="{6AE18D31-B084-4CCB-B316-F1CA99B6789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7" y="1515"/>
                <a:ext cx="754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solidFill>
                  <a:srgbClr val="4D4D4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110">
                <a:extLst>
                  <a:ext uri="{FF2B5EF4-FFF2-40B4-BE49-F238E27FC236}">
                    <a16:creationId xmlns:a16="http://schemas.microsoft.com/office/drawing/2014/main" id="{8DA0FDDA-7023-4165-8546-D599DAA7E7E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07" y="2219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Freeform 111">
                <a:extLst>
                  <a:ext uri="{FF2B5EF4-FFF2-40B4-BE49-F238E27FC236}">
                    <a16:creationId xmlns:a16="http://schemas.microsoft.com/office/drawing/2014/main" id="{9AC94C26-F790-4FDF-BAD5-CB79D3A7FB5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09" y="2219"/>
                <a:ext cx="1094" cy="422"/>
              </a:xfrm>
              <a:custGeom>
                <a:avLst/>
                <a:gdLst>
                  <a:gd name="T0" fmla="*/ 527 w 527"/>
                  <a:gd name="T1" fmla="*/ 1 h 199"/>
                  <a:gd name="T2" fmla="*/ 493 w 527"/>
                  <a:gd name="T3" fmla="*/ 191 h 199"/>
                  <a:gd name="T4" fmla="*/ 12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3" y="191"/>
                    </a:lnTo>
                    <a:lnTo>
                      <a:pt x="12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112">
                <a:extLst>
                  <a:ext uri="{FF2B5EF4-FFF2-40B4-BE49-F238E27FC236}">
                    <a16:creationId xmlns:a16="http://schemas.microsoft.com/office/drawing/2014/main" id="{03D22B3E-6B28-4E79-8F97-BA0D16AABF6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09" y="2217"/>
                <a:ext cx="1096" cy="424"/>
              </a:xfrm>
              <a:custGeom>
                <a:avLst/>
                <a:gdLst>
                  <a:gd name="T0" fmla="*/ 528 w 528"/>
                  <a:gd name="T1" fmla="*/ 2 h 200"/>
                  <a:gd name="T2" fmla="*/ 494 w 528"/>
                  <a:gd name="T3" fmla="*/ 191 h 200"/>
                  <a:gd name="T4" fmla="*/ 12 w 528"/>
                  <a:gd name="T5" fmla="*/ 200 h 200"/>
                  <a:gd name="T6" fmla="*/ 0 w 528"/>
                  <a:gd name="T7" fmla="*/ 0 h 200"/>
                  <a:gd name="T8" fmla="*/ 528 w 528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00">
                    <a:moveTo>
                      <a:pt x="528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8" y="2"/>
                    </a:lnTo>
                    <a:close/>
                  </a:path>
                </a:pathLst>
              </a:custGeom>
              <a:solidFill>
                <a:srgbClr val="F3F3F3"/>
              </a:solidFill>
              <a:ln w="0">
                <a:solidFill>
                  <a:srgbClr val="F3F3F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113">
                <a:extLst>
                  <a:ext uri="{FF2B5EF4-FFF2-40B4-BE49-F238E27FC236}">
                    <a16:creationId xmlns:a16="http://schemas.microsoft.com/office/drawing/2014/main" id="{3D5B5185-0C04-4AEA-8E06-596D81DD844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1" y="2215"/>
                <a:ext cx="1094" cy="423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EEEEEE"/>
              </a:solidFill>
              <a:ln w="0">
                <a:solidFill>
                  <a:srgbClr val="EEEEE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114">
                <a:extLst>
                  <a:ext uri="{FF2B5EF4-FFF2-40B4-BE49-F238E27FC236}">
                    <a16:creationId xmlns:a16="http://schemas.microsoft.com/office/drawing/2014/main" id="{6BB0F234-4FE0-4B98-9E08-769CE7C62F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3" y="2215"/>
                <a:ext cx="1094" cy="421"/>
              </a:xfrm>
              <a:custGeom>
                <a:avLst/>
                <a:gdLst>
                  <a:gd name="T0" fmla="*/ 527 w 527"/>
                  <a:gd name="T1" fmla="*/ 1 h 199"/>
                  <a:gd name="T2" fmla="*/ 493 w 527"/>
                  <a:gd name="T3" fmla="*/ 191 h 199"/>
                  <a:gd name="T4" fmla="*/ 11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3" y="191"/>
                    </a:lnTo>
                    <a:lnTo>
                      <a:pt x="11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E8E8E8"/>
              </a:solidFill>
              <a:ln w="0">
                <a:solidFill>
                  <a:srgbClr val="E8E8E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115">
                <a:extLst>
                  <a:ext uri="{FF2B5EF4-FFF2-40B4-BE49-F238E27FC236}">
                    <a16:creationId xmlns:a16="http://schemas.microsoft.com/office/drawing/2014/main" id="{57BB1A7D-65AF-4530-A745-3A44D0D7CE6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3" y="2212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116">
                <a:extLst>
                  <a:ext uri="{FF2B5EF4-FFF2-40B4-BE49-F238E27FC236}">
                    <a16:creationId xmlns:a16="http://schemas.microsoft.com/office/drawing/2014/main" id="{3DA0D1CA-9E04-4806-95D7-353B9E53876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5" y="2210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1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1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solidFill>
                  <a:srgbClr val="DCDCD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1" name="Freeform 117">
                <a:extLst>
                  <a:ext uri="{FF2B5EF4-FFF2-40B4-BE49-F238E27FC236}">
                    <a16:creationId xmlns:a16="http://schemas.microsoft.com/office/drawing/2014/main" id="{8DF28FBC-80F3-4271-AC52-28578D23CBE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5" y="2210"/>
                <a:ext cx="1094" cy="422"/>
              </a:xfrm>
              <a:custGeom>
                <a:avLst/>
                <a:gdLst>
                  <a:gd name="T0" fmla="*/ 527 w 527"/>
                  <a:gd name="T1" fmla="*/ 1 h 199"/>
                  <a:gd name="T2" fmla="*/ 494 w 527"/>
                  <a:gd name="T3" fmla="*/ 191 h 199"/>
                  <a:gd name="T4" fmla="*/ 12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4" y="191"/>
                    </a:lnTo>
                    <a:lnTo>
                      <a:pt x="12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D7D7D7"/>
              </a:solidFill>
              <a:ln w="0">
                <a:solidFill>
                  <a:srgbClr val="D7D7D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2" name="Freeform 118">
                <a:extLst>
                  <a:ext uri="{FF2B5EF4-FFF2-40B4-BE49-F238E27FC236}">
                    <a16:creationId xmlns:a16="http://schemas.microsoft.com/office/drawing/2014/main" id="{4822C3B5-4480-46BD-8BA6-271648DEEFF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7" y="2208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D1D1D1"/>
              </a:solidFill>
              <a:ln w="0">
                <a:solidFill>
                  <a:srgbClr val="D1D1D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Freeform 119">
                <a:extLst>
                  <a:ext uri="{FF2B5EF4-FFF2-40B4-BE49-F238E27FC236}">
                    <a16:creationId xmlns:a16="http://schemas.microsoft.com/office/drawing/2014/main" id="{5F9C57C5-B767-4707-8D15-96F83C762B1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7" y="2208"/>
                <a:ext cx="1094" cy="422"/>
              </a:xfrm>
              <a:custGeom>
                <a:avLst/>
                <a:gdLst>
                  <a:gd name="T0" fmla="*/ 527 w 527"/>
                  <a:gd name="T1" fmla="*/ 1 h 199"/>
                  <a:gd name="T2" fmla="*/ 494 w 527"/>
                  <a:gd name="T3" fmla="*/ 191 h 199"/>
                  <a:gd name="T4" fmla="*/ 12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4" y="191"/>
                    </a:lnTo>
                    <a:lnTo>
                      <a:pt x="12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CBCBCB"/>
              </a:solidFill>
              <a:ln w="0">
                <a:solidFill>
                  <a:srgbClr val="CBCBC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4" name="Freeform 120">
                <a:extLst>
                  <a:ext uri="{FF2B5EF4-FFF2-40B4-BE49-F238E27FC236}">
                    <a16:creationId xmlns:a16="http://schemas.microsoft.com/office/drawing/2014/main" id="{67928E75-E70B-4ACA-A8DB-882A7BB9CB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9" y="2206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C5C5C5"/>
              </a:solidFill>
              <a:ln w="0">
                <a:solidFill>
                  <a:srgbClr val="C5C5C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5" name="Freeform 121">
                <a:extLst>
                  <a:ext uri="{FF2B5EF4-FFF2-40B4-BE49-F238E27FC236}">
                    <a16:creationId xmlns:a16="http://schemas.microsoft.com/office/drawing/2014/main" id="{CDF8B08A-3B3D-4941-967A-122940E2F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19" y="2204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C0C0C0"/>
              </a:solidFill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Freeform 122">
                <a:extLst>
                  <a:ext uri="{FF2B5EF4-FFF2-40B4-BE49-F238E27FC236}">
                    <a16:creationId xmlns:a16="http://schemas.microsoft.com/office/drawing/2014/main" id="{5EFE6A4C-7CDE-4315-AD21-10AC4DE14EC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21" y="2204"/>
                <a:ext cx="1094" cy="422"/>
              </a:xfrm>
              <a:custGeom>
                <a:avLst/>
                <a:gdLst>
                  <a:gd name="T0" fmla="*/ 527 w 527"/>
                  <a:gd name="T1" fmla="*/ 1 h 199"/>
                  <a:gd name="T2" fmla="*/ 493 w 527"/>
                  <a:gd name="T3" fmla="*/ 191 h 199"/>
                  <a:gd name="T4" fmla="*/ 12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3" y="191"/>
                    </a:lnTo>
                    <a:lnTo>
                      <a:pt x="12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BABABA"/>
              </a:solidFill>
              <a:ln w="0">
                <a:solidFill>
                  <a:srgbClr val="BABABA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Freeform 123">
                <a:extLst>
                  <a:ext uri="{FF2B5EF4-FFF2-40B4-BE49-F238E27FC236}">
                    <a16:creationId xmlns:a16="http://schemas.microsoft.com/office/drawing/2014/main" id="{3B8AEE4B-8B8B-45E0-8325-996584BA2A1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21" y="2202"/>
                <a:ext cx="1096" cy="424"/>
              </a:xfrm>
              <a:custGeom>
                <a:avLst/>
                <a:gdLst>
                  <a:gd name="T0" fmla="*/ 528 w 528"/>
                  <a:gd name="T1" fmla="*/ 2 h 200"/>
                  <a:gd name="T2" fmla="*/ 494 w 528"/>
                  <a:gd name="T3" fmla="*/ 191 h 200"/>
                  <a:gd name="T4" fmla="*/ 12 w 528"/>
                  <a:gd name="T5" fmla="*/ 200 h 200"/>
                  <a:gd name="T6" fmla="*/ 0 w 528"/>
                  <a:gd name="T7" fmla="*/ 0 h 200"/>
                  <a:gd name="T8" fmla="*/ 528 w 528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00">
                    <a:moveTo>
                      <a:pt x="528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8" y="2"/>
                    </a:lnTo>
                    <a:close/>
                  </a:path>
                </a:pathLst>
              </a:custGeom>
              <a:solidFill>
                <a:srgbClr val="B4B4B4"/>
              </a:solidFill>
              <a:ln w="0">
                <a:solidFill>
                  <a:srgbClr val="B4B4B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8" name="Freeform 124">
                <a:extLst>
                  <a:ext uri="{FF2B5EF4-FFF2-40B4-BE49-F238E27FC236}">
                    <a16:creationId xmlns:a16="http://schemas.microsoft.com/office/drawing/2014/main" id="{23E75DDB-D5CF-4E33-80BE-DF2084B1696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23" y="2200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AEAEAE"/>
              </a:solidFill>
              <a:ln w="0">
                <a:solidFill>
                  <a:srgbClr val="AEAEA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9" name="Freeform 125">
                <a:extLst>
                  <a:ext uri="{FF2B5EF4-FFF2-40B4-BE49-F238E27FC236}">
                    <a16:creationId xmlns:a16="http://schemas.microsoft.com/office/drawing/2014/main" id="{6CE7BF06-D67B-4F39-901E-7112F9D67FF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25" y="2200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1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1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Freeform 126">
                <a:extLst>
                  <a:ext uri="{FF2B5EF4-FFF2-40B4-BE49-F238E27FC236}">
                    <a16:creationId xmlns:a16="http://schemas.microsoft.com/office/drawing/2014/main" id="{5612F5B0-244B-4997-AADF-ED7D4F6851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25" y="2198"/>
                <a:ext cx="1094" cy="423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A3A3A3"/>
              </a:solidFill>
              <a:ln w="0">
                <a:solidFill>
                  <a:srgbClr val="A3A3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Freeform 127">
                <a:extLst>
                  <a:ext uri="{FF2B5EF4-FFF2-40B4-BE49-F238E27FC236}">
                    <a16:creationId xmlns:a16="http://schemas.microsoft.com/office/drawing/2014/main" id="{215D4B54-A8B0-4714-BA71-506EB7331E4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27" y="2198"/>
                <a:ext cx="1094" cy="421"/>
              </a:xfrm>
              <a:custGeom>
                <a:avLst/>
                <a:gdLst>
                  <a:gd name="T0" fmla="*/ 527 w 527"/>
                  <a:gd name="T1" fmla="*/ 1 h 199"/>
                  <a:gd name="T2" fmla="*/ 493 w 527"/>
                  <a:gd name="T3" fmla="*/ 191 h 199"/>
                  <a:gd name="T4" fmla="*/ 11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3" y="191"/>
                    </a:lnTo>
                    <a:lnTo>
                      <a:pt x="11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9D9D9D"/>
              </a:solidFill>
              <a:ln w="0">
                <a:solidFill>
                  <a:srgbClr val="9D9D9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128">
                <a:extLst>
                  <a:ext uri="{FF2B5EF4-FFF2-40B4-BE49-F238E27FC236}">
                    <a16:creationId xmlns:a16="http://schemas.microsoft.com/office/drawing/2014/main" id="{D6139BBE-8583-48C0-BD2E-BB2892E558F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27" y="2196"/>
                <a:ext cx="1094" cy="423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979797"/>
              </a:solidFill>
              <a:ln w="0">
                <a:solidFill>
                  <a:srgbClr val="97979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129">
                <a:extLst>
                  <a:ext uri="{FF2B5EF4-FFF2-40B4-BE49-F238E27FC236}">
                    <a16:creationId xmlns:a16="http://schemas.microsoft.com/office/drawing/2014/main" id="{ECDE056D-74AB-4F5D-B5B2-63C9ADB27F4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0" y="2193"/>
                <a:ext cx="1093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929292"/>
              </a:solidFill>
              <a:ln w="0">
                <a:solidFill>
                  <a:srgbClr val="92929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130">
                <a:extLst>
                  <a:ext uri="{FF2B5EF4-FFF2-40B4-BE49-F238E27FC236}">
                    <a16:creationId xmlns:a16="http://schemas.microsoft.com/office/drawing/2014/main" id="{B43F5105-8577-4BCF-8920-4FC24F39B08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0" y="2193"/>
                <a:ext cx="1093" cy="422"/>
              </a:xfrm>
              <a:custGeom>
                <a:avLst/>
                <a:gdLst>
                  <a:gd name="T0" fmla="*/ 527 w 527"/>
                  <a:gd name="T1" fmla="*/ 1 h 199"/>
                  <a:gd name="T2" fmla="*/ 494 w 527"/>
                  <a:gd name="T3" fmla="*/ 191 h 199"/>
                  <a:gd name="T4" fmla="*/ 12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4" y="191"/>
                    </a:lnTo>
                    <a:lnTo>
                      <a:pt x="12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8C8C8C"/>
              </a:solidFill>
              <a:ln w="0">
                <a:solidFill>
                  <a:srgbClr val="8C8C8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131">
                <a:extLst>
                  <a:ext uri="{FF2B5EF4-FFF2-40B4-BE49-F238E27FC236}">
                    <a16:creationId xmlns:a16="http://schemas.microsoft.com/office/drawing/2014/main" id="{17AFD163-7181-4505-B8B0-DA49A923CA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2" y="2191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132">
                <a:extLst>
                  <a:ext uri="{FF2B5EF4-FFF2-40B4-BE49-F238E27FC236}">
                    <a16:creationId xmlns:a16="http://schemas.microsoft.com/office/drawing/2014/main" id="{EC99592B-4E4D-475D-8999-BAD96B71077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2" y="2191"/>
                <a:ext cx="1094" cy="422"/>
              </a:xfrm>
              <a:custGeom>
                <a:avLst/>
                <a:gdLst>
                  <a:gd name="T0" fmla="*/ 527 w 527"/>
                  <a:gd name="T1" fmla="*/ 1 h 199"/>
                  <a:gd name="T2" fmla="*/ 494 w 527"/>
                  <a:gd name="T3" fmla="*/ 191 h 199"/>
                  <a:gd name="T4" fmla="*/ 12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4" y="191"/>
                    </a:lnTo>
                    <a:lnTo>
                      <a:pt x="12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Freeform 133">
                <a:extLst>
                  <a:ext uri="{FF2B5EF4-FFF2-40B4-BE49-F238E27FC236}">
                    <a16:creationId xmlns:a16="http://schemas.microsoft.com/office/drawing/2014/main" id="{362E3F1D-00C7-4930-B6C5-6EED00CDFDE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4" y="2189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7B7B7B"/>
              </a:solidFill>
              <a:ln w="0">
                <a:solidFill>
                  <a:srgbClr val="7B7B7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Freeform 134">
                <a:extLst>
                  <a:ext uri="{FF2B5EF4-FFF2-40B4-BE49-F238E27FC236}">
                    <a16:creationId xmlns:a16="http://schemas.microsoft.com/office/drawing/2014/main" id="{097B5D10-2BC5-443D-A279-72DBF83EE84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4" y="2187"/>
                <a:ext cx="1096" cy="424"/>
              </a:xfrm>
              <a:custGeom>
                <a:avLst/>
                <a:gdLst>
                  <a:gd name="T0" fmla="*/ 528 w 528"/>
                  <a:gd name="T1" fmla="*/ 2 h 200"/>
                  <a:gd name="T2" fmla="*/ 494 w 528"/>
                  <a:gd name="T3" fmla="*/ 191 h 200"/>
                  <a:gd name="T4" fmla="*/ 12 w 528"/>
                  <a:gd name="T5" fmla="*/ 200 h 200"/>
                  <a:gd name="T6" fmla="*/ 0 w 528"/>
                  <a:gd name="T7" fmla="*/ 0 h 200"/>
                  <a:gd name="T8" fmla="*/ 528 w 528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00">
                    <a:moveTo>
                      <a:pt x="528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8" y="2"/>
                    </a:lnTo>
                    <a:close/>
                  </a:path>
                </a:pathLst>
              </a:custGeom>
              <a:solidFill>
                <a:srgbClr val="757575"/>
              </a:solidFill>
              <a:ln w="0">
                <a:solidFill>
                  <a:srgbClr val="75757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Freeform 135">
                <a:extLst>
                  <a:ext uri="{FF2B5EF4-FFF2-40B4-BE49-F238E27FC236}">
                    <a16:creationId xmlns:a16="http://schemas.microsoft.com/office/drawing/2014/main" id="{AD5F47F9-9A9C-476A-B83E-DAF0182656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6" y="2187"/>
                <a:ext cx="1094" cy="422"/>
              </a:xfrm>
              <a:custGeom>
                <a:avLst/>
                <a:gdLst>
                  <a:gd name="T0" fmla="*/ 527 w 527"/>
                  <a:gd name="T1" fmla="*/ 1 h 199"/>
                  <a:gd name="T2" fmla="*/ 493 w 527"/>
                  <a:gd name="T3" fmla="*/ 191 h 199"/>
                  <a:gd name="T4" fmla="*/ 12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3" y="191"/>
                    </a:lnTo>
                    <a:lnTo>
                      <a:pt x="12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6F6F6F"/>
              </a:solidFill>
              <a:ln w="0">
                <a:solidFill>
                  <a:srgbClr val="6F6F6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Freeform 136">
                <a:extLst>
                  <a:ext uri="{FF2B5EF4-FFF2-40B4-BE49-F238E27FC236}">
                    <a16:creationId xmlns:a16="http://schemas.microsoft.com/office/drawing/2014/main" id="{9B32A101-9AA7-4CAB-9266-7A40E229640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8" y="2185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1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1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696969"/>
              </a:solidFill>
              <a:ln w="0">
                <a:solidFill>
                  <a:srgbClr val="69696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Freeform 137">
                <a:extLst>
                  <a:ext uri="{FF2B5EF4-FFF2-40B4-BE49-F238E27FC236}">
                    <a16:creationId xmlns:a16="http://schemas.microsoft.com/office/drawing/2014/main" id="{2705FDB1-DF93-4485-AFC1-53B7AD417E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38" y="2183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646464"/>
              </a:solidFill>
              <a:ln w="0">
                <a:solidFill>
                  <a:srgbClr val="64646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Freeform 138">
                <a:extLst>
                  <a:ext uri="{FF2B5EF4-FFF2-40B4-BE49-F238E27FC236}">
                    <a16:creationId xmlns:a16="http://schemas.microsoft.com/office/drawing/2014/main" id="{0EE2B307-A269-49A3-BABE-A694D52FFBC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40" y="2183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3 w 527"/>
                  <a:gd name="T3" fmla="*/ 191 h 200"/>
                  <a:gd name="T4" fmla="*/ 11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3" y="191"/>
                    </a:lnTo>
                    <a:lnTo>
                      <a:pt x="11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5E5E5E"/>
              </a:solidFill>
              <a:ln w="0">
                <a:solidFill>
                  <a:srgbClr val="5E5E5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Freeform 139">
                <a:extLst>
                  <a:ext uri="{FF2B5EF4-FFF2-40B4-BE49-F238E27FC236}">
                    <a16:creationId xmlns:a16="http://schemas.microsoft.com/office/drawing/2014/main" id="{F272B516-B78D-4A7A-BD7D-75F456D2286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40" y="2181"/>
                <a:ext cx="1094" cy="424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585858"/>
              </a:solidFill>
              <a:ln w="0">
                <a:solidFill>
                  <a:srgbClr val="58585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4" name="Freeform 140">
                <a:extLst>
                  <a:ext uri="{FF2B5EF4-FFF2-40B4-BE49-F238E27FC236}">
                    <a16:creationId xmlns:a16="http://schemas.microsoft.com/office/drawing/2014/main" id="{CAA00E06-2AD2-49BF-A6F5-DAC9245946E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42" y="2181"/>
                <a:ext cx="1094" cy="421"/>
              </a:xfrm>
              <a:custGeom>
                <a:avLst/>
                <a:gdLst>
                  <a:gd name="T0" fmla="*/ 527 w 527"/>
                  <a:gd name="T1" fmla="*/ 1 h 199"/>
                  <a:gd name="T2" fmla="*/ 493 w 527"/>
                  <a:gd name="T3" fmla="*/ 191 h 199"/>
                  <a:gd name="T4" fmla="*/ 12 w 527"/>
                  <a:gd name="T5" fmla="*/ 199 h 199"/>
                  <a:gd name="T6" fmla="*/ 0 w 527"/>
                  <a:gd name="T7" fmla="*/ 0 h 199"/>
                  <a:gd name="T8" fmla="*/ 527 w 527"/>
                  <a:gd name="T9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199">
                    <a:moveTo>
                      <a:pt x="527" y="1"/>
                    </a:moveTo>
                    <a:lnTo>
                      <a:pt x="493" y="191"/>
                    </a:lnTo>
                    <a:lnTo>
                      <a:pt x="12" y="199"/>
                    </a:lnTo>
                    <a:lnTo>
                      <a:pt x="0" y="0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525252"/>
              </a:solidFill>
              <a:ln w="0">
                <a:solidFill>
                  <a:srgbClr val="52525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5" name="Freeform 141">
                <a:extLst>
                  <a:ext uri="{FF2B5EF4-FFF2-40B4-BE49-F238E27FC236}">
                    <a16:creationId xmlns:a16="http://schemas.microsoft.com/office/drawing/2014/main" id="{71D8DF59-68D5-4405-BC90-33E9FF83F89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42" y="2179"/>
                <a:ext cx="1094" cy="423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solidFill>
                  <a:srgbClr val="4D4D4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6" name="Freeform 142">
                <a:extLst>
                  <a:ext uri="{FF2B5EF4-FFF2-40B4-BE49-F238E27FC236}">
                    <a16:creationId xmlns:a16="http://schemas.microsoft.com/office/drawing/2014/main" id="{52328041-9DB0-4639-BF4F-AB4280567B9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42" y="2179"/>
                <a:ext cx="1094" cy="423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7" name="Freeform 143">
                <a:extLst>
                  <a:ext uri="{FF2B5EF4-FFF2-40B4-BE49-F238E27FC236}">
                    <a16:creationId xmlns:a16="http://schemas.microsoft.com/office/drawing/2014/main" id="{C9641F23-DD00-4521-BC50-FA4D5F46FDF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342" y="2179"/>
                <a:ext cx="1094" cy="423"/>
              </a:xfrm>
              <a:custGeom>
                <a:avLst/>
                <a:gdLst>
                  <a:gd name="T0" fmla="*/ 527 w 527"/>
                  <a:gd name="T1" fmla="*/ 2 h 200"/>
                  <a:gd name="T2" fmla="*/ 494 w 527"/>
                  <a:gd name="T3" fmla="*/ 191 h 200"/>
                  <a:gd name="T4" fmla="*/ 12 w 527"/>
                  <a:gd name="T5" fmla="*/ 200 h 200"/>
                  <a:gd name="T6" fmla="*/ 0 w 527"/>
                  <a:gd name="T7" fmla="*/ 0 h 200"/>
                  <a:gd name="T8" fmla="*/ 527 w 527"/>
                  <a:gd name="T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200">
                    <a:moveTo>
                      <a:pt x="527" y="2"/>
                    </a:moveTo>
                    <a:lnTo>
                      <a:pt x="494" y="191"/>
                    </a:lnTo>
                    <a:lnTo>
                      <a:pt x="12" y="200"/>
                    </a:lnTo>
                    <a:lnTo>
                      <a:pt x="0" y="0"/>
                    </a:lnTo>
                    <a:lnTo>
                      <a:pt x="527" y="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8" name="Freeform 144">
                <a:extLst>
                  <a:ext uri="{FF2B5EF4-FFF2-40B4-BE49-F238E27FC236}">
                    <a16:creationId xmlns:a16="http://schemas.microsoft.com/office/drawing/2014/main" id="{F02F8216-1C9B-4C7F-A385-FF6A909942B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7" y="1515"/>
                <a:ext cx="754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9" name="Freeform 145">
                <a:extLst>
                  <a:ext uri="{FF2B5EF4-FFF2-40B4-BE49-F238E27FC236}">
                    <a16:creationId xmlns:a16="http://schemas.microsoft.com/office/drawing/2014/main" id="{10F44535-7296-4D1A-A5B2-5A05E97D40E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7" y="1515"/>
                <a:ext cx="754" cy="377"/>
              </a:xfrm>
              <a:custGeom>
                <a:avLst/>
                <a:gdLst>
                  <a:gd name="T0" fmla="*/ 362 w 363"/>
                  <a:gd name="T1" fmla="*/ 12 h 178"/>
                  <a:gd name="T2" fmla="*/ 363 w 363"/>
                  <a:gd name="T3" fmla="*/ 163 h 178"/>
                  <a:gd name="T4" fmla="*/ 0 w 363"/>
                  <a:gd name="T5" fmla="*/ 178 h 178"/>
                  <a:gd name="T6" fmla="*/ 4 w 363"/>
                  <a:gd name="T7" fmla="*/ 0 h 178"/>
                  <a:gd name="T8" fmla="*/ 362 w 363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178">
                    <a:moveTo>
                      <a:pt x="362" y="12"/>
                    </a:moveTo>
                    <a:lnTo>
                      <a:pt x="363" y="163"/>
                    </a:lnTo>
                    <a:lnTo>
                      <a:pt x="0" y="178"/>
                    </a:lnTo>
                    <a:lnTo>
                      <a:pt x="4" y="0"/>
                    </a:lnTo>
                    <a:lnTo>
                      <a:pt x="362" y="12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0" name="Freeform 146">
                <a:extLst>
                  <a:ext uri="{FF2B5EF4-FFF2-40B4-BE49-F238E27FC236}">
                    <a16:creationId xmlns:a16="http://schemas.microsoft.com/office/drawing/2014/main" id="{019EA10F-B440-4EEB-8F31-5D1EC95362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8" y="1520"/>
                <a:ext cx="665" cy="343"/>
              </a:xfrm>
              <a:custGeom>
                <a:avLst/>
                <a:gdLst>
                  <a:gd name="T0" fmla="*/ 305 w 320"/>
                  <a:gd name="T1" fmla="*/ 0 h 162"/>
                  <a:gd name="T2" fmla="*/ 320 w 320"/>
                  <a:gd name="T3" fmla="*/ 151 h 162"/>
                  <a:gd name="T4" fmla="*/ 0 w 320"/>
                  <a:gd name="T5" fmla="*/ 162 h 162"/>
                  <a:gd name="T6" fmla="*/ 4 w 320"/>
                  <a:gd name="T7" fmla="*/ 5 h 162"/>
                  <a:gd name="T8" fmla="*/ 305 w 320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2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1" name="Freeform 147">
                <a:extLst>
                  <a:ext uri="{FF2B5EF4-FFF2-40B4-BE49-F238E27FC236}">
                    <a16:creationId xmlns:a16="http://schemas.microsoft.com/office/drawing/2014/main" id="{D710443E-40A1-4292-B577-25959CC22D8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68" y="1520"/>
                <a:ext cx="665" cy="343"/>
              </a:xfrm>
              <a:custGeom>
                <a:avLst/>
                <a:gdLst>
                  <a:gd name="T0" fmla="*/ 305 w 320"/>
                  <a:gd name="T1" fmla="*/ 0 h 162"/>
                  <a:gd name="T2" fmla="*/ 320 w 320"/>
                  <a:gd name="T3" fmla="*/ 151 h 162"/>
                  <a:gd name="T4" fmla="*/ 0 w 320"/>
                  <a:gd name="T5" fmla="*/ 162 h 162"/>
                  <a:gd name="T6" fmla="*/ 4 w 320"/>
                  <a:gd name="T7" fmla="*/ 5 h 162"/>
                  <a:gd name="T8" fmla="*/ 305 w 320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62">
                    <a:moveTo>
                      <a:pt x="305" y="0"/>
                    </a:moveTo>
                    <a:lnTo>
                      <a:pt x="320" y="151"/>
                    </a:lnTo>
                    <a:lnTo>
                      <a:pt x="0" y="16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2" name="Freeform 148">
                <a:extLst>
                  <a:ext uri="{FF2B5EF4-FFF2-40B4-BE49-F238E27FC236}">
                    <a16:creationId xmlns:a16="http://schemas.microsoft.com/office/drawing/2014/main" id="{245EFB86-4001-482E-BAC3-60C7AF463FC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0" y="2958"/>
                <a:ext cx="664" cy="388"/>
              </a:xfrm>
              <a:custGeom>
                <a:avLst/>
                <a:gdLst>
                  <a:gd name="T0" fmla="*/ 305 w 320"/>
                  <a:gd name="T1" fmla="*/ 0 h 183"/>
                  <a:gd name="T2" fmla="*/ 320 w 320"/>
                  <a:gd name="T3" fmla="*/ 172 h 183"/>
                  <a:gd name="T4" fmla="*/ 0 w 320"/>
                  <a:gd name="T5" fmla="*/ 183 h 183"/>
                  <a:gd name="T6" fmla="*/ 4 w 320"/>
                  <a:gd name="T7" fmla="*/ 5 h 183"/>
                  <a:gd name="T8" fmla="*/ 305 w 320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3">
                    <a:moveTo>
                      <a:pt x="305" y="0"/>
                    </a:moveTo>
                    <a:lnTo>
                      <a:pt x="320" y="172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3" name="Freeform 149">
                <a:extLst>
                  <a:ext uri="{FF2B5EF4-FFF2-40B4-BE49-F238E27FC236}">
                    <a16:creationId xmlns:a16="http://schemas.microsoft.com/office/drawing/2014/main" id="{E739932A-D30E-418C-8BAB-F792A3ED685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0" y="2956"/>
                <a:ext cx="666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1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4" name="Freeform 150">
                <a:extLst>
                  <a:ext uri="{FF2B5EF4-FFF2-40B4-BE49-F238E27FC236}">
                    <a16:creationId xmlns:a16="http://schemas.microsoft.com/office/drawing/2014/main" id="{E5B47D50-660D-461B-82B6-CB84BBF723A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2" y="2956"/>
                <a:ext cx="664" cy="386"/>
              </a:xfrm>
              <a:custGeom>
                <a:avLst/>
                <a:gdLst>
                  <a:gd name="T0" fmla="*/ 305 w 320"/>
                  <a:gd name="T1" fmla="*/ 0 h 182"/>
                  <a:gd name="T2" fmla="*/ 320 w 320"/>
                  <a:gd name="T3" fmla="*/ 171 h 182"/>
                  <a:gd name="T4" fmla="*/ 0 w 320"/>
                  <a:gd name="T5" fmla="*/ 182 h 182"/>
                  <a:gd name="T6" fmla="*/ 4 w 320"/>
                  <a:gd name="T7" fmla="*/ 5 h 182"/>
                  <a:gd name="T8" fmla="*/ 305 w 3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2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F3F3F3"/>
              </a:solidFill>
              <a:ln w="0">
                <a:solidFill>
                  <a:srgbClr val="F3F3F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Freeform 151">
                <a:extLst>
                  <a:ext uri="{FF2B5EF4-FFF2-40B4-BE49-F238E27FC236}">
                    <a16:creationId xmlns:a16="http://schemas.microsoft.com/office/drawing/2014/main" id="{1C89150A-C521-4535-B5D0-973D4FCEDFD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2" y="2954"/>
                <a:ext cx="667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2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2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EEEEEE"/>
              </a:solidFill>
              <a:ln w="0">
                <a:solidFill>
                  <a:srgbClr val="EEEEE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6" name="Freeform 152">
                <a:extLst>
                  <a:ext uri="{FF2B5EF4-FFF2-40B4-BE49-F238E27FC236}">
                    <a16:creationId xmlns:a16="http://schemas.microsoft.com/office/drawing/2014/main" id="{953B7F33-6222-4BFF-A31D-8B8BF6217D2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4" y="2954"/>
                <a:ext cx="665" cy="386"/>
              </a:xfrm>
              <a:custGeom>
                <a:avLst/>
                <a:gdLst>
                  <a:gd name="T0" fmla="*/ 305 w 320"/>
                  <a:gd name="T1" fmla="*/ 0 h 182"/>
                  <a:gd name="T2" fmla="*/ 320 w 320"/>
                  <a:gd name="T3" fmla="*/ 171 h 182"/>
                  <a:gd name="T4" fmla="*/ 0 w 320"/>
                  <a:gd name="T5" fmla="*/ 182 h 182"/>
                  <a:gd name="T6" fmla="*/ 4 w 320"/>
                  <a:gd name="T7" fmla="*/ 5 h 182"/>
                  <a:gd name="T8" fmla="*/ 305 w 3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2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E8E8E8"/>
              </a:solidFill>
              <a:ln w="0">
                <a:solidFill>
                  <a:srgbClr val="E8E8E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Freeform 153">
                <a:extLst>
                  <a:ext uri="{FF2B5EF4-FFF2-40B4-BE49-F238E27FC236}">
                    <a16:creationId xmlns:a16="http://schemas.microsoft.com/office/drawing/2014/main" id="{2B66A513-1A87-41E4-B9AC-BEA516C3DF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4" y="2952"/>
                <a:ext cx="667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2 h 183"/>
                  <a:gd name="T4" fmla="*/ 0 w 321"/>
                  <a:gd name="T5" fmla="*/ 183 h 183"/>
                  <a:gd name="T6" fmla="*/ 4 w 321"/>
                  <a:gd name="T7" fmla="*/ 6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2"/>
                    </a:lnTo>
                    <a:lnTo>
                      <a:pt x="0" y="183"/>
                    </a:lnTo>
                    <a:lnTo>
                      <a:pt x="4" y="6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8" name="Freeform 154">
                <a:extLst>
                  <a:ext uri="{FF2B5EF4-FFF2-40B4-BE49-F238E27FC236}">
                    <a16:creationId xmlns:a16="http://schemas.microsoft.com/office/drawing/2014/main" id="{666E97C8-6F9A-4A1D-B640-151A98DAB32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6" y="2950"/>
                <a:ext cx="665" cy="388"/>
              </a:xfrm>
              <a:custGeom>
                <a:avLst/>
                <a:gdLst>
                  <a:gd name="T0" fmla="*/ 305 w 320"/>
                  <a:gd name="T1" fmla="*/ 0 h 183"/>
                  <a:gd name="T2" fmla="*/ 320 w 320"/>
                  <a:gd name="T3" fmla="*/ 171 h 183"/>
                  <a:gd name="T4" fmla="*/ 0 w 320"/>
                  <a:gd name="T5" fmla="*/ 183 h 183"/>
                  <a:gd name="T6" fmla="*/ 4 w 320"/>
                  <a:gd name="T7" fmla="*/ 5 h 183"/>
                  <a:gd name="T8" fmla="*/ 305 w 320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3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solidFill>
                  <a:srgbClr val="DCDCD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Freeform 155">
                <a:extLst>
                  <a:ext uri="{FF2B5EF4-FFF2-40B4-BE49-F238E27FC236}">
                    <a16:creationId xmlns:a16="http://schemas.microsoft.com/office/drawing/2014/main" id="{53789FCE-9313-4984-9395-1315D427E33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6" y="2950"/>
                <a:ext cx="667" cy="386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D7D7D7"/>
              </a:solidFill>
              <a:ln w="0">
                <a:solidFill>
                  <a:srgbClr val="D7D7D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Freeform 156">
                <a:extLst>
                  <a:ext uri="{FF2B5EF4-FFF2-40B4-BE49-F238E27FC236}">
                    <a16:creationId xmlns:a16="http://schemas.microsoft.com/office/drawing/2014/main" id="{7738531B-7252-439C-BEDA-1B0A6F35A00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8" y="2948"/>
                <a:ext cx="667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2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2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D1D1D1"/>
              </a:solidFill>
              <a:ln w="0">
                <a:solidFill>
                  <a:srgbClr val="D1D1D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Freeform 157">
                <a:extLst>
                  <a:ext uri="{FF2B5EF4-FFF2-40B4-BE49-F238E27FC236}">
                    <a16:creationId xmlns:a16="http://schemas.microsoft.com/office/drawing/2014/main" id="{0D63586B-A61C-4003-B7A3-4AD9BA44ED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78" y="2948"/>
                <a:ext cx="667" cy="386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CBCBCB"/>
              </a:solidFill>
              <a:ln w="0">
                <a:solidFill>
                  <a:srgbClr val="CBCBC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Freeform 158">
                <a:extLst>
                  <a:ext uri="{FF2B5EF4-FFF2-40B4-BE49-F238E27FC236}">
                    <a16:creationId xmlns:a16="http://schemas.microsoft.com/office/drawing/2014/main" id="{11BCECC9-FB53-45C0-BCEA-57955FEB44C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2946"/>
                <a:ext cx="666" cy="385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C5C5C5"/>
              </a:solidFill>
              <a:ln w="0">
                <a:solidFill>
                  <a:srgbClr val="C5C5C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Freeform 159">
                <a:extLst>
                  <a:ext uri="{FF2B5EF4-FFF2-40B4-BE49-F238E27FC236}">
                    <a16:creationId xmlns:a16="http://schemas.microsoft.com/office/drawing/2014/main" id="{67D9D5A3-00AD-4814-9904-17F833E1A5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3" y="2944"/>
                <a:ext cx="664" cy="387"/>
              </a:xfrm>
              <a:custGeom>
                <a:avLst/>
                <a:gdLst>
                  <a:gd name="T0" fmla="*/ 305 w 320"/>
                  <a:gd name="T1" fmla="*/ 0 h 183"/>
                  <a:gd name="T2" fmla="*/ 320 w 320"/>
                  <a:gd name="T3" fmla="*/ 171 h 183"/>
                  <a:gd name="T4" fmla="*/ 0 w 320"/>
                  <a:gd name="T5" fmla="*/ 183 h 183"/>
                  <a:gd name="T6" fmla="*/ 4 w 320"/>
                  <a:gd name="T7" fmla="*/ 5 h 183"/>
                  <a:gd name="T8" fmla="*/ 305 w 320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3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C0C0C0"/>
              </a:solidFill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Freeform 160">
                <a:extLst>
                  <a:ext uri="{FF2B5EF4-FFF2-40B4-BE49-F238E27FC236}">
                    <a16:creationId xmlns:a16="http://schemas.microsoft.com/office/drawing/2014/main" id="{B58F2323-11C0-4A2E-9DD3-22A5B27F07F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3" y="2944"/>
                <a:ext cx="666" cy="385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BABABA"/>
              </a:solidFill>
              <a:ln w="0">
                <a:solidFill>
                  <a:srgbClr val="BABABA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Freeform 161">
                <a:extLst>
                  <a:ext uri="{FF2B5EF4-FFF2-40B4-BE49-F238E27FC236}">
                    <a16:creationId xmlns:a16="http://schemas.microsoft.com/office/drawing/2014/main" id="{A1443FEA-155F-4412-92EC-DC20813EB0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5" y="2941"/>
                <a:ext cx="664" cy="388"/>
              </a:xfrm>
              <a:custGeom>
                <a:avLst/>
                <a:gdLst>
                  <a:gd name="T0" fmla="*/ 305 w 320"/>
                  <a:gd name="T1" fmla="*/ 0 h 183"/>
                  <a:gd name="T2" fmla="*/ 320 w 320"/>
                  <a:gd name="T3" fmla="*/ 172 h 183"/>
                  <a:gd name="T4" fmla="*/ 0 w 320"/>
                  <a:gd name="T5" fmla="*/ 183 h 183"/>
                  <a:gd name="T6" fmla="*/ 4 w 320"/>
                  <a:gd name="T7" fmla="*/ 5 h 183"/>
                  <a:gd name="T8" fmla="*/ 305 w 320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3">
                    <a:moveTo>
                      <a:pt x="305" y="0"/>
                    </a:moveTo>
                    <a:lnTo>
                      <a:pt x="320" y="172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B4B4B4"/>
              </a:solidFill>
              <a:ln w="0">
                <a:solidFill>
                  <a:srgbClr val="B4B4B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Freeform 162">
                <a:extLst>
                  <a:ext uri="{FF2B5EF4-FFF2-40B4-BE49-F238E27FC236}">
                    <a16:creationId xmlns:a16="http://schemas.microsoft.com/office/drawing/2014/main" id="{FF8FB016-EC40-4D6B-9843-A53391C5D12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5" y="2939"/>
                <a:ext cx="666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1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AEAEAE"/>
              </a:solidFill>
              <a:ln w="0">
                <a:solidFill>
                  <a:srgbClr val="AEAEA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7" name="Freeform 163">
                <a:extLst>
                  <a:ext uri="{FF2B5EF4-FFF2-40B4-BE49-F238E27FC236}">
                    <a16:creationId xmlns:a16="http://schemas.microsoft.com/office/drawing/2014/main" id="{5E8C896B-24F1-4819-8806-178AB3BB0E0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7" y="2939"/>
                <a:ext cx="664" cy="386"/>
              </a:xfrm>
              <a:custGeom>
                <a:avLst/>
                <a:gdLst>
                  <a:gd name="T0" fmla="*/ 305 w 320"/>
                  <a:gd name="T1" fmla="*/ 0 h 182"/>
                  <a:gd name="T2" fmla="*/ 320 w 320"/>
                  <a:gd name="T3" fmla="*/ 171 h 182"/>
                  <a:gd name="T4" fmla="*/ 0 w 320"/>
                  <a:gd name="T5" fmla="*/ 182 h 182"/>
                  <a:gd name="T6" fmla="*/ 4 w 320"/>
                  <a:gd name="T7" fmla="*/ 5 h 182"/>
                  <a:gd name="T8" fmla="*/ 305 w 3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2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8" name="Freeform 164">
                <a:extLst>
                  <a:ext uri="{FF2B5EF4-FFF2-40B4-BE49-F238E27FC236}">
                    <a16:creationId xmlns:a16="http://schemas.microsoft.com/office/drawing/2014/main" id="{0C88518D-DB0B-4692-91DF-DC5E8E4F7B8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7" y="2937"/>
                <a:ext cx="666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2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2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A3A3A3"/>
              </a:solidFill>
              <a:ln w="0">
                <a:solidFill>
                  <a:srgbClr val="A3A3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9" name="Freeform 165">
                <a:extLst>
                  <a:ext uri="{FF2B5EF4-FFF2-40B4-BE49-F238E27FC236}">
                    <a16:creationId xmlns:a16="http://schemas.microsoft.com/office/drawing/2014/main" id="{0E085B91-3521-4248-A340-C3FAC2C145C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9" y="2937"/>
                <a:ext cx="664" cy="386"/>
              </a:xfrm>
              <a:custGeom>
                <a:avLst/>
                <a:gdLst>
                  <a:gd name="T0" fmla="*/ 305 w 320"/>
                  <a:gd name="T1" fmla="*/ 0 h 182"/>
                  <a:gd name="T2" fmla="*/ 320 w 320"/>
                  <a:gd name="T3" fmla="*/ 171 h 182"/>
                  <a:gd name="T4" fmla="*/ 0 w 320"/>
                  <a:gd name="T5" fmla="*/ 182 h 182"/>
                  <a:gd name="T6" fmla="*/ 4 w 320"/>
                  <a:gd name="T7" fmla="*/ 5 h 182"/>
                  <a:gd name="T8" fmla="*/ 305 w 3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2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9D9D9D"/>
              </a:solidFill>
              <a:ln w="0">
                <a:solidFill>
                  <a:srgbClr val="9D9D9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Freeform 166">
                <a:extLst>
                  <a:ext uri="{FF2B5EF4-FFF2-40B4-BE49-F238E27FC236}">
                    <a16:creationId xmlns:a16="http://schemas.microsoft.com/office/drawing/2014/main" id="{1922FC7D-86F7-4204-82B0-3C8DCFE25DC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9" y="2935"/>
                <a:ext cx="666" cy="386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979797"/>
              </a:solidFill>
              <a:ln w="0">
                <a:solidFill>
                  <a:srgbClr val="97979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1" name="Freeform 167">
                <a:extLst>
                  <a:ext uri="{FF2B5EF4-FFF2-40B4-BE49-F238E27FC236}">
                    <a16:creationId xmlns:a16="http://schemas.microsoft.com/office/drawing/2014/main" id="{A07DCF5E-2411-42B2-8981-105BBFAFA86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1" y="2933"/>
                <a:ext cx="666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1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929292"/>
              </a:solidFill>
              <a:ln w="0">
                <a:solidFill>
                  <a:srgbClr val="92929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2" name="Freeform 168">
                <a:extLst>
                  <a:ext uri="{FF2B5EF4-FFF2-40B4-BE49-F238E27FC236}">
                    <a16:creationId xmlns:a16="http://schemas.microsoft.com/office/drawing/2014/main" id="{5CDD0C16-6C17-4806-A8D8-341FC1F3672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1" y="2933"/>
                <a:ext cx="666" cy="386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8C8C8C"/>
              </a:solidFill>
              <a:ln w="0">
                <a:solidFill>
                  <a:srgbClr val="8C8C8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3" name="Freeform 169">
                <a:extLst>
                  <a:ext uri="{FF2B5EF4-FFF2-40B4-BE49-F238E27FC236}">
                    <a16:creationId xmlns:a16="http://schemas.microsoft.com/office/drawing/2014/main" id="{A0F16241-C484-447C-83AA-AB323E5C6BF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3" y="2931"/>
                <a:ext cx="666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2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2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Freeform 170">
                <a:extLst>
                  <a:ext uri="{FF2B5EF4-FFF2-40B4-BE49-F238E27FC236}">
                    <a16:creationId xmlns:a16="http://schemas.microsoft.com/office/drawing/2014/main" id="{2671A6C1-C8F7-4ADE-866D-0145CB624EF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5" y="2931"/>
                <a:ext cx="664" cy="386"/>
              </a:xfrm>
              <a:custGeom>
                <a:avLst/>
                <a:gdLst>
                  <a:gd name="T0" fmla="*/ 305 w 320"/>
                  <a:gd name="T1" fmla="*/ 0 h 182"/>
                  <a:gd name="T2" fmla="*/ 320 w 320"/>
                  <a:gd name="T3" fmla="*/ 171 h 182"/>
                  <a:gd name="T4" fmla="*/ 0 w 320"/>
                  <a:gd name="T5" fmla="*/ 182 h 182"/>
                  <a:gd name="T6" fmla="*/ 4 w 320"/>
                  <a:gd name="T7" fmla="*/ 5 h 182"/>
                  <a:gd name="T8" fmla="*/ 305 w 3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2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5" name="Freeform 171">
                <a:extLst>
                  <a:ext uri="{FF2B5EF4-FFF2-40B4-BE49-F238E27FC236}">
                    <a16:creationId xmlns:a16="http://schemas.microsoft.com/office/drawing/2014/main" id="{591B316D-B35D-4366-8FAC-442C46CA1D6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5" y="2929"/>
                <a:ext cx="666" cy="385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7B7B7B"/>
              </a:solidFill>
              <a:ln w="0">
                <a:solidFill>
                  <a:srgbClr val="7B7B7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Freeform 172">
                <a:extLst>
                  <a:ext uri="{FF2B5EF4-FFF2-40B4-BE49-F238E27FC236}">
                    <a16:creationId xmlns:a16="http://schemas.microsoft.com/office/drawing/2014/main" id="{D371F4C1-B193-449D-9340-D563598CF6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7" y="2927"/>
                <a:ext cx="664" cy="387"/>
              </a:xfrm>
              <a:custGeom>
                <a:avLst/>
                <a:gdLst>
                  <a:gd name="T0" fmla="*/ 305 w 320"/>
                  <a:gd name="T1" fmla="*/ 0 h 183"/>
                  <a:gd name="T2" fmla="*/ 320 w 320"/>
                  <a:gd name="T3" fmla="*/ 171 h 183"/>
                  <a:gd name="T4" fmla="*/ 0 w 320"/>
                  <a:gd name="T5" fmla="*/ 183 h 183"/>
                  <a:gd name="T6" fmla="*/ 4 w 320"/>
                  <a:gd name="T7" fmla="*/ 5 h 183"/>
                  <a:gd name="T8" fmla="*/ 305 w 320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3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757575"/>
              </a:solidFill>
              <a:ln w="0">
                <a:solidFill>
                  <a:srgbClr val="75757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Freeform 173">
                <a:extLst>
                  <a:ext uri="{FF2B5EF4-FFF2-40B4-BE49-F238E27FC236}">
                    <a16:creationId xmlns:a16="http://schemas.microsoft.com/office/drawing/2014/main" id="{0103178F-4107-4425-862B-679CEA523D0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7" y="2927"/>
                <a:ext cx="666" cy="385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6F6F6F"/>
              </a:solidFill>
              <a:ln w="0">
                <a:solidFill>
                  <a:srgbClr val="6F6F6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8" name="Freeform 174">
                <a:extLst>
                  <a:ext uri="{FF2B5EF4-FFF2-40B4-BE49-F238E27FC236}">
                    <a16:creationId xmlns:a16="http://schemas.microsoft.com/office/drawing/2014/main" id="{3C38E033-CD39-43F7-BE75-40DC7018545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9" y="2925"/>
                <a:ext cx="664" cy="387"/>
              </a:xfrm>
              <a:custGeom>
                <a:avLst/>
                <a:gdLst>
                  <a:gd name="T0" fmla="*/ 305 w 320"/>
                  <a:gd name="T1" fmla="*/ 0 h 183"/>
                  <a:gd name="T2" fmla="*/ 320 w 320"/>
                  <a:gd name="T3" fmla="*/ 172 h 183"/>
                  <a:gd name="T4" fmla="*/ 0 w 320"/>
                  <a:gd name="T5" fmla="*/ 183 h 183"/>
                  <a:gd name="T6" fmla="*/ 4 w 320"/>
                  <a:gd name="T7" fmla="*/ 6 h 183"/>
                  <a:gd name="T8" fmla="*/ 305 w 320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3">
                    <a:moveTo>
                      <a:pt x="305" y="0"/>
                    </a:moveTo>
                    <a:lnTo>
                      <a:pt x="320" y="172"/>
                    </a:lnTo>
                    <a:lnTo>
                      <a:pt x="0" y="183"/>
                    </a:lnTo>
                    <a:lnTo>
                      <a:pt x="4" y="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696969"/>
              </a:solidFill>
              <a:ln w="0">
                <a:solidFill>
                  <a:srgbClr val="69696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9" name="Freeform 175">
                <a:extLst>
                  <a:ext uri="{FF2B5EF4-FFF2-40B4-BE49-F238E27FC236}">
                    <a16:creationId xmlns:a16="http://schemas.microsoft.com/office/drawing/2014/main" id="{1F079E10-DD7E-4B82-A874-AFA5CA5F320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99" y="2922"/>
                <a:ext cx="667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1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646464"/>
              </a:solidFill>
              <a:ln w="0">
                <a:solidFill>
                  <a:srgbClr val="64646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0" name="Freeform 176">
                <a:extLst>
                  <a:ext uri="{FF2B5EF4-FFF2-40B4-BE49-F238E27FC236}">
                    <a16:creationId xmlns:a16="http://schemas.microsoft.com/office/drawing/2014/main" id="{E4227667-C5BF-4977-A581-CC0C187AFF4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801" y="2922"/>
                <a:ext cx="665" cy="386"/>
              </a:xfrm>
              <a:custGeom>
                <a:avLst/>
                <a:gdLst>
                  <a:gd name="T0" fmla="*/ 305 w 320"/>
                  <a:gd name="T1" fmla="*/ 0 h 182"/>
                  <a:gd name="T2" fmla="*/ 320 w 320"/>
                  <a:gd name="T3" fmla="*/ 171 h 182"/>
                  <a:gd name="T4" fmla="*/ 0 w 320"/>
                  <a:gd name="T5" fmla="*/ 182 h 182"/>
                  <a:gd name="T6" fmla="*/ 4 w 320"/>
                  <a:gd name="T7" fmla="*/ 5 h 182"/>
                  <a:gd name="T8" fmla="*/ 305 w 3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2">
                    <a:moveTo>
                      <a:pt x="305" y="0"/>
                    </a:moveTo>
                    <a:lnTo>
                      <a:pt x="320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5E5E5E"/>
              </a:solidFill>
              <a:ln w="0">
                <a:solidFill>
                  <a:srgbClr val="5E5E5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1" name="Freeform 177">
                <a:extLst>
                  <a:ext uri="{FF2B5EF4-FFF2-40B4-BE49-F238E27FC236}">
                    <a16:creationId xmlns:a16="http://schemas.microsoft.com/office/drawing/2014/main" id="{B8625305-5591-4DED-89C6-F83F25ED92C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801" y="2920"/>
                <a:ext cx="667" cy="388"/>
              </a:xfrm>
              <a:custGeom>
                <a:avLst/>
                <a:gdLst>
                  <a:gd name="T0" fmla="*/ 306 w 321"/>
                  <a:gd name="T1" fmla="*/ 0 h 183"/>
                  <a:gd name="T2" fmla="*/ 321 w 321"/>
                  <a:gd name="T3" fmla="*/ 172 h 183"/>
                  <a:gd name="T4" fmla="*/ 0 w 321"/>
                  <a:gd name="T5" fmla="*/ 183 h 183"/>
                  <a:gd name="T6" fmla="*/ 4 w 321"/>
                  <a:gd name="T7" fmla="*/ 5 h 183"/>
                  <a:gd name="T8" fmla="*/ 306 w 321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3">
                    <a:moveTo>
                      <a:pt x="306" y="0"/>
                    </a:moveTo>
                    <a:lnTo>
                      <a:pt x="321" y="172"/>
                    </a:lnTo>
                    <a:lnTo>
                      <a:pt x="0" y="183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585858"/>
              </a:solidFill>
              <a:ln w="0">
                <a:solidFill>
                  <a:srgbClr val="58585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2" name="Freeform 178">
                <a:extLst>
                  <a:ext uri="{FF2B5EF4-FFF2-40B4-BE49-F238E27FC236}">
                    <a16:creationId xmlns:a16="http://schemas.microsoft.com/office/drawing/2014/main" id="{E61158DD-9C12-489F-BCB4-4C6C9C4FF4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803" y="2920"/>
                <a:ext cx="667" cy="386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525252"/>
              </a:solidFill>
              <a:ln w="0">
                <a:solidFill>
                  <a:srgbClr val="52525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3" name="Freeform 179">
                <a:extLst>
                  <a:ext uri="{FF2B5EF4-FFF2-40B4-BE49-F238E27FC236}">
                    <a16:creationId xmlns:a16="http://schemas.microsoft.com/office/drawing/2014/main" id="{29A65031-80E8-47B0-BDB2-F82B1AB403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803" y="2918"/>
                <a:ext cx="667" cy="386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solidFill>
                  <a:srgbClr val="4D4D4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4" name="Freeform 180">
                <a:extLst>
                  <a:ext uri="{FF2B5EF4-FFF2-40B4-BE49-F238E27FC236}">
                    <a16:creationId xmlns:a16="http://schemas.microsoft.com/office/drawing/2014/main" id="{FE35EA6D-EDC7-4C95-8232-911552327C3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803" y="2918"/>
                <a:ext cx="667" cy="386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5" name="Freeform 181">
                <a:extLst>
                  <a:ext uri="{FF2B5EF4-FFF2-40B4-BE49-F238E27FC236}">
                    <a16:creationId xmlns:a16="http://schemas.microsoft.com/office/drawing/2014/main" id="{EE4450FA-6E7A-4D4E-B2CE-C26797F4A4C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803" y="2918"/>
                <a:ext cx="667" cy="386"/>
              </a:xfrm>
              <a:custGeom>
                <a:avLst/>
                <a:gdLst>
                  <a:gd name="T0" fmla="*/ 306 w 321"/>
                  <a:gd name="T1" fmla="*/ 0 h 182"/>
                  <a:gd name="T2" fmla="*/ 321 w 321"/>
                  <a:gd name="T3" fmla="*/ 171 h 182"/>
                  <a:gd name="T4" fmla="*/ 0 w 321"/>
                  <a:gd name="T5" fmla="*/ 182 h 182"/>
                  <a:gd name="T6" fmla="*/ 4 w 321"/>
                  <a:gd name="T7" fmla="*/ 5 h 182"/>
                  <a:gd name="T8" fmla="*/ 306 w 32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82">
                    <a:moveTo>
                      <a:pt x="306" y="0"/>
                    </a:moveTo>
                    <a:lnTo>
                      <a:pt x="321" y="171"/>
                    </a:lnTo>
                    <a:lnTo>
                      <a:pt x="0" y="182"/>
                    </a:lnTo>
                    <a:lnTo>
                      <a:pt x="4" y="5"/>
                    </a:lnTo>
                    <a:lnTo>
                      <a:pt x="306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6" name="Freeform 182">
                <a:extLst>
                  <a:ext uri="{FF2B5EF4-FFF2-40B4-BE49-F238E27FC236}">
                    <a16:creationId xmlns:a16="http://schemas.microsoft.com/office/drawing/2014/main" id="{E2A3C2A7-4091-4E3E-8552-10EF589AA9F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6" y="2929"/>
                <a:ext cx="762" cy="381"/>
              </a:xfrm>
              <a:custGeom>
                <a:avLst/>
                <a:gdLst>
                  <a:gd name="T0" fmla="*/ 367 w 367"/>
                  <a:gd name="T1" fmla="*/ 11 h 180"/>
                  <a:gd name="T2" fmla="*/ 355 w 367"/>
                  <a:gd name="T3" fmla="*/ 178 h 180"/>
                  <a:gd name="T4" fmla="*/ 6 w 367"/>
                  <a:gd name="T5" fmla="*/ 180 h 180"/>
                  <a:gd name="T6" fmla="*/ 0 w 367"/>
                  <a:gd name="T7" fmla="*/ 0 h 180"/>
                  <a:gd name="T8" fmla="*/ 367 w 367"/>
                  <a:gd name="T9" fmla="*/ 1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0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0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7" name="Freeform 183">
                <a:extLst>
                  <a:ext uri="{FF2B5EF4-FFF2-40B4-BE49-F238E27FC236}">
                    <a16:creationId xmlns:a16="http://schemas.microsoft.com/office/drawing/2014/main" id="{C1E0FDB8-38EC-4CB5-8D26-58EBD2F8A79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16" y="2929"/>
                <a:ext cx="762" cy="381"/>
              </a:xfrm>
              <a:custGeom>
                <a:avLst/>
                <a:gdLst>
                  <a:gd name="T0" fmla="*/ 367 w 367"/>
                  <a:gd name="T1" fmla="*/ 11 h 180"/>
                  <a:gd name="T2" fmla="*/ 355 w 367"/>
                  <a:gd name="T3" fmla="*/ 178 h 180"/>
                  <a:gd name="T4" fmla="*/ 6 w 367"/>
                  <a:gd name="T5" fmla="*/ 180 h 180"/>
                  <a:gd name="T6" fmla="*/ 0 w 367"/>
                  <a:gd name="T7" fmla="*/ 0 h 180"/>
                  <a:gd name="T8" fmla="*/ 367 w 367"/>
                  <a:gd name="T9" fmla="*/ 1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180">
                    <a:moveTo>
                      <a:pt x="367" y="11"/>
                    </a:moveTo>
                    <a:lnTo>
                      <a:pt x="355" y="178"/>
                    </a:lnTo>
                    <a:lnTo>
                      <a:pt x="6" y="180"/>
                    </a:lnTo>
                    <a:lnTo>
                      <a:pt x="0" y="0"/>
                    </a:lnTo>
                    <a:lnTo>
                      <a:pt x="367" y="1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Freeform 184">
                <a:extLst>
                  <a:ext uri="{FF2B5EF4-FFF2-40B4-BE49-F238E27FC236}">
                    <a16:creationId xmlns:a16="http://schemas.microsoft.com/office/drawing/2014/main" id="{964BF804-1087-4EDD-A421-F1BC8BE04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454" y="2304"/>
                <a:ext cx="67" cy="67"/>
              </a:xfrm>
              <a:custGeom>
                <a:avLst/>
                <a:gdLst>
                  <a:gd name="T0" fmla="*/ 32 w 32"/>
                  <a:gd name="T1" fmla="*/ 0 h 32"/>
                  <a:gd name="T2" fmla="*/ 23 w 32"/>
                  <a:gd name="T3" fmla="*/ 0 h 32"/>
                  <a:gd name="T4" fmla="*/ 12 w 32"/>
                  <a:gd name="T5" fmla="*/ 15 h 32"/>
                  <a:gd name="T6" fmla="*/ 10 w 32"/>
                  <a:gd name="T7" fmla="*/ 15 h 32"/>
                  <a:gd name="T8" fmla="*/ 9 w 32"/>
                  <a:gd name="T9" fmla="*/ 15 h 32"/>
                  <a:gd name="T10" fmla="*/ 9 w 32"/>
                  <a:gd name="T11" fmla="*/ 15 h 32"/>
                  <a:gd name="T12" fmla="*/ 9 w 32"/>
                  <a:gd name="T13" fmla="*/ 6 h 32"/>
                  <a:gd name="T14" fmla="*/ 9 w 32"/>
                  <a:gd name="T15" fmla="*/ 2 h 32"/>
                  <a:gd name="T16" fmla="*/ 12 w 32"/>
                  <a:gd name="T17" fmla="*/ 1 h 32"/>
                  <a:gd name="T18" fmla="*/ 13 w 32"/>
                  <a:gd name="T19" fmla="*/ 1 h 32"/>
                  <a:gd name="T20" fmla="*/ 13 w 32"/>
                  <a:gd name="T21" fmla="*/ 0 h 32"/>
                  <a:gd name="T22" fmla="*/ 0 w 32"/>
                  <a:gd name="T23" fmla="*/ 0 h 32"/>
                  <a:gd name="T24" fmla="*/ 0 w 32"/>
                  <a:gd name="T25" fmla="*/ 1 h 32"/>
                  <a:gd name="T26" fmla="*/ 1 w 32"/>
                  <a:gd name="T27" fmla="*/ 1 h 32"/>
                  <a:gd name="T28" fmla="*/ 4 w 32"/>
                  <a:gd name="T29" fmla="*/ 2 h 32"/>
                  <a:gd name="T30" fmla="*/ 4 w 32"/>
                  <a:gd name="T31" fmla="*/ 6 h 32"/>
                  <a:gd name="T32" fmla="*/ 4 w 32"/>
                  <a:gd name="T33" fmla="*/ 27 h 32"/>
                  <a:gd name="T34" fmla="*/ 3 w 32"/>
                  <a:gd name="T35" fmla="*/ 30 h 32"/>
                  <a:gd name="T36" fmla="*/ 1 w 32"/>
                  <a:gd name="T37" fmla="*/ 32 h 32"/>
                  <a:gd name="T38" fmla="*/ 0 w 32"/>
                  <a:gd name="T39" fmla="*/ 32 h 32"/>
                  <a:gd name="T40" fmla="*/ 0 w 32"/>
                  <a:gd name="T41" fmla="*/ 32 h 32"/>
                  <a:gd name="T42" fmla="*/ 11 w 32"/>
                  <a:gd name="T43" fmla="*/ 32 h 32"/>
                  <a:gd name="T44" fmla="*/ 19 w 32"/>
                  <a:gd name="T45" fmla="*/ 31 h 32"/>
                  <a:gd name="T46" fmla="*/ 23 w 32"/>
                  <a:gd name="T47" fmla="*/ 29 h 32"/>
                  <a:gd name="T48" fmla="*/ 25 w 32"/>
                  <a:gd name="T49" fmla="*/ 24 h 32"/>
                  <a:gd name="T50" fmla="*/ 23 w 32"/>
                  <a:gd name="T51" fmla="*/ 19 h 32"/>
                  <a:gd name="T52" fmla="*/ 17 w 32"/>
                  <a:gd name="T53" fmla="*/ 16 h 32"/>
                  <a:gd name="T54" fmla="*/ 24 w 32"/>
                  <a:gd name="T55" fmla="*/ 7 h 32"/>
                  <a:gd name="T56" fmla="*/ 28 w 32"/>
                  <a:gd name="T57" fmla="*/ 2 h 32"/>
                  <a:gd name="T58" fmla="*/ 32 w 32"/>
                  <a:gd name="T59" fmla="*/ 1 h 32"/>
                  <a:gd name="T60" fmla="*/ 32 w 32"/>
                  <a:gd name="T61" fmla="*/ 0 h 32"/>
                  <a:gd name="T62" fmla="*/ 9 w 32"/>
                  <a:gd name="T63" fmla="*/ 17 h 32"/>
                  <a:gd name="T64" fmla="*/ 9 w 32"/>
                  <a:gd name="T65" fmla="*/ 17 h 32"/>
                  <a:gd name="T66" fmla="*/ 10 w 32"/>
                  <a:gd name="T67" fmla="*/ 17 h 32"/>
                  <a:gd name="T68" fmla="*/ 17 w 32"/>
                  <a:gd name="T69" fmla="*/ 19 h 32"/>
                  <a:gd name="T70" fmla="*/ 19 w 32"/>
                  <a:gd name="T71" fmla="*/ 24 h 32"/>
                  <a:gd name="T72" fmla="*/ 17 w 32"/>
                  <a:gd name="T73" fmla="*/ 29 h 32"/>
                  <a:gd name="T74" fmla="*/ 12 w 32"/>
                  <a:gd name="T75" fmla="*/ 31 h 32"/>
                  <a:gd name="T76" fmla="*/ 9 w 32"/>
                  <a:gd name="T77" fmla="*/ 30 h 32"/>
                  <a:gd name="T78" fmla="*/ 9 w 32"/>
                  <a:gd name="T7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lnTo>
                      <a:pt x="23" y="0"/>
                    </a:lnTo>
                    <a:lnTo>
                      <a:pt x="12" y="15"/>
                    </a:lnTo>
                    <a:cubicBezTo>
                      <a:pt x="11" y="15"/>
                      <a:pt x="11" y="15"/>
                      <a:pt x="10" y="15"/>
                    </a:cubicBezTo>
                    <a:cubicBezTo>
                      <a:pt x="10" y="15"/>
                      <a:pt x="10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lnTo>
                      <a:pt x="9" y="6"/>
                    </a:lnTo>
                    <a:cubicBezTo>
                      <a:pt x="9" y="3"/>
                      <a:pt x="9" y="2"/>
                      <a:pt x="9" y="2"/>
                    </a:cubicBezTo>
                    <a:cubicBezTo>
                      <a:pt x="10" y="1"/>
                      <a:pt x="11" y="1"/>
                      <a:pt x="12" y="1"/>
                    </a:cubicBezTo>
                    <a:lnTo>
                      <a:pt x="13" y="1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cubicBezTo>
                      <a:pt x="2" y="1"/>
                      <a:pt x="3" y="1"/>
                      <a:pt x="4" y="2"/>
                    </a:cubicBezTo>
                    <a:cubicBezTo>
                      <a:pt x="4" y="2"/>
                      <a:pt x="4" y="4"/>
                      <a:pt x="4" y="6"/>
                    </a:cubicBezTo>
                    <a:lnTo>
                      <a:pt x="4" y="27"/>
                    </a:lnTo>
                    <a:cubicBezTo>
                      <a:pt x="4" y="29"/>
                      <a:pt x="4" y="30"/>
                      <a:pt x="3" y="30"/>
                    </a:cubicBezTo>
                    <a:cubicBezTo>
                      <a:pt x="3" y="31"/>
                      <a:pt x="2" y="32"/>
                      <a:pt x="1" y="32"/>
                    </a:cubicBezTo>
                    <a:lnTo>
                      <a:pt x="0" y="32"/>
                    </a:lnTo>
                    <a:lnTo>
                      <a:pt x="0" y="32"/>
                    </a:lnTo>
                    <a:lnTo>
                      <a:pt x="11" y="32"/>
                    </a:lnTo>
                    <a:cubicBezTo>
                      <a:pt x="15" y="32"/>
                      <a:pt x="17" y="32"/>
                      <a:pt x="19" y="31"/>
                    </a:cubicBezTo>
                    <a:cubicBezTo>
                      <a:pt x="20" y="31"/>
                      <a:pt x="22" y="30"/>
                      <a:pt x="23" y="29"/>
                    </a:cubicBezTo>
                    <a:cubicBezTo>
                      <a:pt x="24" y="27"/>
                      <a:pt x="25" y="26"/>
                      <a:pt x="25" y="24"/>
                    </a:cubicBezTo>
                    <a:cubicBezTo>
                      <a:pt x="25" y="22"/>
                      <a:pt x="24" y="21"/>
                      <a:pt x="23" y="19"/>
                    </a:cubicBezTo>
                    <a:cubicBezTo>
                      <a:pt x="21" y="18"/>
                      <a:pt x="19" y="17"/>
                      <a:pt x="17" y="16"/>
                    </a:cubicBezTo>
                    <a:lnTo>
                      <a:pt x="24" y="7"/>
                    </a:lnTo>
                    <a:cubicBezTo>
                      <a:pt x="25" y="4"/>
                      <a:pt x="27" y="3"/>
                      <a:pt x="28" y="2"/>
                    </a:cubicBezTo>
                    <a:cubicBezTo>
                      <a:pt x="29" y="1"/>
                      <a:pt x="30" y="1"/>
                      <a:pt x="32" y="1"/>
                    </a:cubicBezTo>
                    <a:lnTo>
                      <a:pt x="32" y="0"/>
                    </a:lnTo>
                    <a:close/>
                    <a:moveTo>
                      <a:pt x="9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7"/>
                      <a:pt x="15" y="17"/>
                      <a:pt x="17" y="19"/>
                    </a:cubicBezTo>
                    <a:cubicBezTo>
                      <a:pt x="18" y="20"/>
                      <a:pt x="19" y="22"/>
                      <a:pt x="19" y="24"/>
                    </a:cubicBezTo>
                    <a:cubicBezTo>
                      <a:pt x="19" y="26"/>
                      <a:pt x="18" y="27"/>
                      <a:pt x="17" y="29"/>
                    </a:cubicBezTo>
                    <a:cubicBezTo>
                      <a:pt x="16" y="30"/>
                      <a:pt x="14" y="31"/>
                      <a:pt x="12" y="31"/>
                    </a:cubicBezTo>
                    <a:cubicBezTo>
                      <a:pt x="11" y="31"/>
                      <a:pt x="10" y="30"/>
                      <a:pt x="9" y="30"/>
                    </a:cubicBez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Freeform 185">
                <a:extLst>
                  <a:ext uri="{FF2B5EF4-FFF2-40B4-BE49-F238E27FC236}">
                    <a16:creationId xmlns:a16="http://schemas.microsoft.com/office/drawing/2014/main" id="{BB5E2918-79F4-4C8E-8AD0-690CE7C1B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523" y="2325"/>
                <a:ext cx="37" cy="46"/>
              </a:xfrm>
              <a:custGeom>
                <a:avLst/>
                <a:gdLst>
                  <a:gd name="T0" fmla="*/ 3 w 18"/>
                  <a:gd name="T1" fmla="*/ 14 h 22"/>
                  <a:gd name="T2" fmla="*/ 5 w 18"/>
                  <a:gd name="T3" fmla="*/ 6 h 22"/>
                  <a:gd name="T4" fmla="*/ 11 w 18"/>
                  <a:gd name="T5" fmla="*/ 4 h 22"/>
                  <a:gd name="T6" fmla="*/ 14 w 18"/>
                  <a:gd name="T7" fmla="*/ 5 h 22"/>
                  <a:gd name="T8" fmla="*/ 17 w 18"/>
                  <a:gd name="T9" fmla="*/ 9 h 22"/>
                  <a:gd name="T10" fmla="*/ 18 w 18"/>
                  <a:gd name="T11" fmla="*/ 8 h 22"/>
                  <a:gd name="T12" fmla="*/ 15 w 18"/>
                  <a:gd name="T13" fmla="*/ 2 h 22"/>
                  <a:gd name="T14" fmla="*/ 9 w 18"/>
                  <a:gd name="T15" fmla="*/ 0 h 22"/>
                  <a:gd name="T16" fmla="*/ 2 w 18"/>
                  <a:gd name="T17" fmla="*/ 3 h 22"/>
                  <a:gd name="T18" fmla="*/ 0 w 18"/>
                  <a:gd name="T19" fmla="*/ 11 h 22"/>
                  <a:gd name="T20" fmla="*/ 2 w 18"/>
                  <a:gd name="T21" fmla="*/ 19 h 22"/>
                  <a:gd name="T22" fmla="*/ 9 w 18"/>
                  <a:gd name="T23" fmla="*/ 22 h 22"/>
                  <a:gd name="T24" fmla="*/ 15 w 18"/>
                  <a:gd name="T25" fmla="*/ 20 h 22"/>
                  <a:gd name="T26" fmla="*/ 18 w 18"/>
                  <a:gd name="T27" fmla="*/ 14 h 22"/>
                  <a:gd name="T28" fmla="*/ 3 w 18"/>
                  <a:gd name="T29" fmla="*/ 14 h 22"/>
                  <a:gd name="T30" fmla="*/ 3 w 18"/>
                  <a:gd name="T31" fmla="*/ 15 h 22"/>
                  <a:gd name="T32" fmla="*/ 13 w 18"/>
                  <a:gd name="T33" fmla="*/ 15 h 22"/>
                  <a:gd name="T34" fmla="*/ 12 w 18"/>
                  <a:gd name="T35" fmla="*/ 18 h 22"/>
                  <a:gd name="T36" fmla="*/ 10 w 18"/>
                  <a:gd name="T37" fmla="*/ 20 h 22"/>
                  <a:gd name="T38" fmla="*/ 8 w 18"/>
                  <a:gd name="T39" fmla="*/ 21 h 22"/>
                  <a:gd name="T40" fmla="*/ 5 w 18"/>
                  <a:gd name="T41" fmla="*/ 19 h 22"/>
                  <a:gd name="T42" fmla="*/ 3 w 18"/>
                  <a:gd name="T4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2">
                    <a:moveTo>
                      <a:pt x="3" y="14"/>
                    </a:moveTo>
                    <a:cubicBezTo>
                      <a:pt x="3" y="10"/>
                      <a:pt x="4" y="8"/>
                      <a:pt x="5" y="6"/>
                    </a:cubicBezTo>
                    <a:cubicBezTo>
                      <a:pt x="7" y="4"/>
                      <a:pt x="9" y="4"/>
                      <a:pt x="11" y="4"/>
                    </a:cubicBezTo>
                    <a:cubicBezTo>
                      <a:pt x="12" y="4"/>
                      <a:pt x="13" y="4"/>
                      <a:pt x="14" y="5"/>
                    </a:cubicBezTo>
                    <a:cubicBezTo>
                      <a:pt x="15" y="5"/>
                      <a:pt x="16" y="7"/>
                      <a:pt x="17" y="9"/>
                    </a:cubicBezTo>
                    <a:lnTo>
                      <a:pt x="18" y="8"/>
                    </a:lnTo>
                    <a:cubicBezTo>
                      <a:pt x="17" y="6"/>
                      <a:pt x="16" y="4"/>
                      <a:pt x="15" y="2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0" y="5"/>
                      <a:pt x="0" y="7"/>
                      <a:pt x="0" y="11"/>
                    </a:cubicBezTo>
                    <a:cubicBezTo>
                      <a:pt x="0" y="14"/>
                      <a:pt x="0" y="17"/>
                      <a:pt x="2" y="19"/>
                    </a:cubicBezTo>
                    <a:cubicBezTo>
                      <a:pt x="4" y="21"/>
                      <a:pt x="7" y="22"/>
                      <a:pt x="9" y="22"/>
                    </a:cubicBezTo>
                    <a:cubicBezTo>
                      <a:pt x="12" y="22"/>
                      <a:pt x="14" y="21"/>
                      <a:pt x="15" y="20"/>
                    </a:cubicBezTo>
                    <a:cubicBezTo>
                      <a:pt x="17" y="18"/>
                      <a:pt x="18" y="16"/>
                      <a:pt x="18" y="14"/>
                    </a:cubicBezTo>
                    <a:lnTo>
                      <a:pt x="3" y="14"/>
                    </a:lnTo>
                    <a:close/>
                    <a:moveTo>
                      <a:pt x="3" y="15"/>
                    </a:moveTo>
                    <a:lnTo>
                      <a:pt x="13" y="15"/>
                    </a:lnTo>
                    <a:cubicBezTo>
                      <a:pt x="12" y="16"/>
                      <a:pt x="12" y="17"/>
                      <a:pt x="12" y="18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  <a:cubicBezTo>
                      <a:pt x="7" y="21"/>
                      <a:pt x="6" y="20"/>
                      <a:pt x="5" y="19"/>
                    </a:cubicBezTo>
                    <a:cubicBezTo>
                      <a:pt x="4" y="18"/>
                      <a:pt x="3" y="17"/>
                      <a:pt x="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0" name="Freeform 186">
                <a:extLst>
                  <a:ext uri="{FF2B5EF4-FFF2-40B4-BE49-F238E27FC236}">
                    <a16:creationId xmlns:a16="http://schemas.microsoft.com/office/drawing/2014/main" id="{003FA5A2-9AB9-4D3C-B9FC-687626A2F04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68" y="2325"/>
                <a:ext cx="31" cy="46"/>
              </a:xfrm>
              <a:custGeom>
                <a:avLst/>
                <a:gdLst>
                  <a:gd name="T0" fmla="*/ 13 w 15"/>
                  <a:gd name="T1" fmla="*/ 22 h 22"/>
                  <a:gd name="T2" fmla="*/ 13 w 15"/>
                  <a:gd name="T3" fmla="*/ 15 h 22"/>
                  <a:gd name="T4" fmla="*/ 13 w 15"/>
                  <a:gd name="T5" fmla="*/ 15 h 22"/>
                  <a:gd name="T6" fmla="*/ 10 w 15"/>
                  <a:gd name="T7" fmla="*/ 19 h 22"/>
                  <a:gd name="T8" fmla="*/ 7 w 15"/>
                  <a:gd name="T9" fmla="*/ 21 h 22"/>
                  <a:gd name="T10" fmla="*/ 4 w 15"/>
                  <a:gd name="T11" fmla="*/ 20 h 22"/>
                  <a:gd name="T12" fmla="*/ 3 w 15"/>
                  <a:gd name="T13" fmla="*/ 18 h 22"/>
                  <a:gd name="T14" fmla="*/ 4 w 15"/>
                  <a:gd name="T15" fmla="*/ 16 h 22"/>
                  <a:gd name="T16" fmla="*/ 6 w 15"/>
                  <a:gd name="T17" fmla="*/ 14 h 22"/>
                  <a:gd name="T18" fmla="*/ 10 w 15"/>
                  <a:gd name="T19" fmla="*/ 12 h 22"/>
                  <a:gd name="T20" fmla="*/ 15 w 15"/>
                  <a:gd name="T21" fmla="*/ 6 h 22"/>
                  <a:gd name="T22" fmla="*/ 12 w 15"/>
                  <a:gd name="T23" fmla="*/ 1 h 22"/>
                  <a:gd name="T24" fmla="*/ 7 w 15"/>
                  <a:gd name="T25" fmla="*/ 0 h 22"/>
                  <a:gd name="T26" fmla="*/ 3 w 15"/>
                  <a:gd name="T27" fmla="*/ 0 h 22"/>
                  <a:gd name="T28" fmla="*/ 1 w 15"/>
                  <a:gd name="T29" fmla="*/ 1 h 22"/>
                  <a:gd name="T30" fmla="*/ 1 w 15"/>
                  <a:gd name="T31" fmla="*/ 0 h 22"/>
                  <a:gd name="T32" fmla="*/ 0 w 15"/>
                  <a:gd name="T33" fmla="*/ 0 h 22"/>
                  <a:gd name="T34" fmla="*/ 0 w 15"/>
                  <a:gd name="T35" fmla="*/ 7 h 22"/>
                  <a:gd name="T36" fmla="*/ 1 w 15"/>
                  <a:gd name="T37" fmla="*/ 7 h 22"/>
                  <a:gd name="T38" fmla="*/ 3 w 15"/>
                  <a:gd name="T39" fmla="*/ 3 h 22"/>
                  <a:gd name="T40" fmla="*/ 7 w 15"/>
                  <a:gd name="T41" fmla="*/ 1 h 22"/>
                  <a:gd name="T42" fmla="*/ 10 w 15"/>
                  <a:gd name="T43" fmla="*/ 2 h 22"/>
                  <a:gd name="T44" fmla="*/ 11 w 15"/>
                  <a:gd name="T45" fmla="*/ 4 h 22"/>
                  <a:gd name="T46" fmla="*/ 10 w 15"/>
                  <a:gd name="T47" fmla="*/ 7 h 22"/>
                  <a:gd name="T48" fmla="*/ 6 w 15"/>
                  <a:gd name="T49" fmla="*/ 10 h 22"/>
                  <a:gd name="T50" fmla="*/ 1 w 15"/>
                  <a:gd name="T51" fmla="*/ 13 h 22"/>
                  <a:gd name="T52" fmla="*/ 0 w 15"/>
                  <a:gd name="T53" fmla="*/ 16 h 22"/>
                  <a:gd name="T54" fmla="*/ 2 w 15"/>
                  <a:gd name="T55" fmla="*/ 20 h 22"/>
                  <a:gd name="T56" fmla="*/ 7 w 15"/>
                  <a:gd name="T57" fmla="*/ 22 h 22"/>
                  <a:gd name="T58" fmla="*/ 10 w 15"/>
                  <a:gd name="T59" fmla="*/ 21 h 22"/>
                  <a:gd name="T60" fmla="*/ 11 w 15"/>
                  <a:gd name="T61" fmla="*/ 21 h 22"/>
                  <a:gd name="T62" fmla="*/ 12 w 15"/>
                  <a:gd name="T63" fmla="*/ 21 h 22"/>
                  <a:gd name="T64" fmla="*/ 13 w 15"/>
                  <a:gd name="T6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22">
                    <a:moveTo>
                      <a:pt x="13" y="22"/>
                    </a:moveTo>
                    <a:lnTo>
                      <a:pt x="13" y="15"/>
                    </a:lnTo>
                    <a:lnTo>
                      <a:pt x="13" y="15"/>
                    </a:lnTo>
                    <a:cubicBezTo>
                      <a:pt x="12" y="17"/>
                      <a:pt x="11" y="18"/>
                      <a:pt x="10" y="19"/>
                    </a:cubicBezTo>
                    <a:cubicBezTo>
                      <a:pt x="9" y="20"/>
                      <a:pt x="8" y="21"/>
                      <a:pt x="7" y="21"/>
                    </a:cubicBezTo>
                    <a:cubicBezTo>
                      <a:pt x="6" y="21"/>
                      <a:pt x="5" y="20"/>
                      <a:pt x="4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7"/>
                      <a:pt x="3" y="16"/>
                      <a:pt x="4" y="16"/>
                    </a:cubicBezTo>
                    <a:cubicBezTo>
                      <a:pt x="4" y="15"/>
                      <a:pt x="5" y="14"/>
                      <a:pt x="6" y="14"/>
                    </a:cubicBezTo>
                    <a:lnTo>
                      <a:pt x="10" y="12"/>
                    </a:lnTo>
                    <a:cubicBezTo>
                      <a:pt x="13" y="11"/>
                      <a:pt x="15" y="9"/>
                      <a:pt x="15" y="6"/>
                    </a:cubicBezTo>
                    <a:cubicBezTo>
                      <a:pt x="15" y="4"/>
                      <a:pt x="14" y="3"/>
                      <a:pt x="12" y="1"/>
                    </a:cubicBezTo>
                    <a:cubicBezTo>
                      <a:pt x="11" y="0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0"/>
                    </a:lnTo>
                    <a:lnTo>
                      <a:pt x="0" y="7"/>
                    </a:lnTo>
                    <a:lnTo>
                      <a:pt x="1" y="7"/>
                    </a:ln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8" y="1"/>
                      <a:pt x="9" y="1"/>
                      <a:pt x="10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5"/>
                      <a:pt x="11" y="6"/>
                      <a:pt x="10" y="7"/>
                    </a:cubicBezTo>
                    <a:cubicBezTo>
                      <a:pt x="9" y="8"/>
                      <a:pt x="8" y="9"/>
                      <a:pt x="6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0" y="18"/>
                      <a:pt x="1" y="19"/>
                      <a:pt x="2" y="20"/>
                    </a:cubicBezTo>
                    <a:cubicBezTo>
                      <a:pt x="3" y="21"/>
                      <a:pt x="5" y="22"/>
                      <a:pt x="7" y="22"/>
                    </a:cubicBezTo>
                    <a:cubicBezTo>
                      <a:pt x="8" y="22"/>
                      <a:pt x="9" y="22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2"/>
                      <a:pt x="1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Freeform 187">
                <a:extLst>
                  <a:ext uri="{FF2B5EF4-FFF2-40B4-BE49-F238E27FC236}">
                    <a16:creationId xmlns:a16="http://schemas.microsoft.com/office/drawing/2014/main" id="{D13C8DB8-923A-4EA4-AF9C-9850251722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606" y="2325"/>
                <a:ext cx="37" cy="46"/>
              </a:xfrm>
              <a:custGeom>
                <a:avLst/>
                <a:gdLst>
                  <a:gd name="T0" fmla="*/ 3 w 18"/>
                  <a:gd name="T1" fmla="*/ 14 h 22"/>
                  <a:gd name="T2" fmla="*/ 5 w 18"/>
                  <a:gd name="T3" fmla="*/ 6 h 22"/>
                  <a:gd name="T4" fmla="*/ 11 w 18"/>
                  <a:gd name="T5" fmla="*/ 4 h 22"/>
                  <a:gd name="T6" fmla="*/ 14 w 18"/>
                  <a:gd name="T7" fmla="*/ 5 h 22"/>
                  <a:gd name="T8" fmla="*/ 17 w 18"/>
                  <a:gd name="T9" fmla="*/ 9 h 22"/>
                  <a:gd name="T10" fmla="*/ 18 w 18"/>
                  <a:gd name="T11" fmla="*/ 8 h 22"/>
                  <a:gd name="T12" fmla="*/ 15 w 18"/>
                  <a:gd name="T13" fmla="*/ 2 h 22"/>
                  <a:gd name="T14" fmla="*/ 9 w 18"/>
                  <a:gd name="T15" fmla="*/ 0 h 22"/>
                  <a:gd name="T16" fmla="*/ 2 w 18"/>
                  <a:gd name="T17" fmla="*/ 3 h 22"/>
                  <a:gd name="T18" fmla="*/ 0 w 18"/>
                  <a:gd name="T19" fmla="*/ 11 h 22"/>
                  <a:gd name="T20" fmla="*/ 2 w 18"/>
                  <a:gd name="T21" fmla="*/ 19 h 22"/>
                  <a:gd name="T22" fmla="*/ 9 w 18"/>
                  <a:gd name="T23" fmla="*/ 22 h 22"/>
                  <a:gd name="T24" fmla="*/ 15 w 18"/>
                  <a:gd name="T25" fmla="*/ 20 h 22"/>
                  <a:gd name="T26" fmla="*/ 18 w 18"/>
                  <a:gd name="T27" fmla="*/ 14 h 22"/>
                  <a:gd name="T28" fmla="*/ 3 w 18"/>
                  <a:gd name="T29" fmla="*/ 14 h 22"/>
                  <a:gd name="T30" fmla="*/ 3 w 18"/>
                  <a:gd name="T31" fmla="*/ 15 h 22"/>
                  <a:gd name="T32" fmla="*/ 13 w 18"/>
                  <a:gd name="T33" fmla="*/ 15 h 22"/>
                  <a:gd name="T34" fmla="*/ 12 w 18"/>
                  <a:gd name="T35" fmla="*/ 18 h 22"/>
                  <a:gd name="T36" fmla="*/ 10 w 18"/>
                  <a:gd name="T37" fmla="*/ 20 h 22"/>
                  <a:gd name="T38" fmla="*/ 8 w 18"/>
                  <a:gd name="T39" fmla="*/ 21 h 22"/>
                  <a:gd name="T40" fmla="*/ 5 w 18"/>
                  <a:gd name="T41" fmla="*/ 19 h 22"/>
                  <a:gd name="T42" fmla="*/ 3 w 18"/>
                  <a:gd name="T4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2">
                    <a:moveTo>
                      <a:pt x="3" y="14"/>
                    </a:moveTo>
                    <a:cubicBezTo>
                      <a:pt x="3" y="10"/>
                      <a:pt x="4" y="8"/>
                      <a:pt x="5" y="6"/>
                    </a:cubicBezTo>
                    <a:cubicBezTo>
                      <a:pt x="7" y="4"/>
                      <a:pt x="9" y="4"/>
                      <a:pt x="11" y="4"/>
                    </a:cubicBezTo>
                    <a:cubicBezTo>
                      <a:pt x="12" y="4"/>
                      <a:pt x="13" y="4"/>
                      <a:pt x="14" y="5"/>
                    </a:cubicBezTo>
                    <a:cubicBezTo>
                      <a:pt x="15" y="5"/>
                      <a:pt x="16" y="7"/>
                      <a:pt x="17" y="9"/>
                    </a:cubicBezTo>
                    <a:lnTo>
                      <a:pt x="18" y="8"/>
                    </a:lnTo>
                    <a:cubicBezTo>
                      <a:pt x="17" y="6"/>
                      <a:pt x="16" y="4"/>
                      <a:pt x="15" y="2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0" y="5"/>
                      <a:pt x="0" y="7"/>
                      <a:pt x="0" y="11"/>
                    </a:cubicBezTo>
                    <a:cubicBezTo>
                      <a:pt x="0" y="14"/>
                      <a:pt x="0" y="17"/>
                      <a:pt x="2" y="19"/>
                    </a:cubicBezTo>
                    <a:cubicBezTo>
                      <a:pt x="4" y="21"/>
                      <a:pt x="7" y="22"/>
                      <a:pt x="9" y="22"/>
                    </a:cubicBezTo>
                    <a:cubicBezTo>
                      <a:pt x="12" y="22"/>
                      <a:pt x="14" y="21"/>
                      <a:pt x="15" y="20"/>
                    </a:cubicBezTo>
                    <a:cubicBezTo>
                      <a:pt x="17" y="18"/>
                      <a:pt x="18" y="16"/>
                      <a:pt x="18" y="14"/>
                    </a:cubicBezTo>
                    <a:lnTo>
                      <a:pt x="3" y="14"/>
                    </a:lnTo>
                    <a:close/>
                    <a:moveTo>
                      <a:pt x="3" y="15"/>
                    </a:moveTo>
                    <a:lnTo>
                      <a:pt x="13" y="15"/>
                    </a:lnTo>
                    <a:cubicBezTo>
                      <a:pt x="12" y="16"/>
                      <a:pt x="12" y="17"/>
                      <a:pt x="12" y="18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  <a:cubicBezTo>
                      <a:pt x="7" y="21"/>
                      <a:pt x="6" y="20"/>
                      <a:pt x="5" y="19"/>
                    </a:cubicBezTo>
                    <a:cubicBezTo>
                      <a:pt x="4" y="18"/>
                      <a:pt x="3" y="17"/>
                      <a:pt x="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2" name="Freeform 188">
                <a:extLst>
                  <a:ext uri="{FF2B5EF4-FFF2-40B4-BE49-F238E27FC236}">
                    <a16:creationId xmlns:a16="http://schemas.microsoft.com/office/drawing/2014/main" id="{F2F98D3A-A9AC-4B71-9AE9-D4A6D0F096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649" y="2325"/>
                <a:ext cx="42" cy="46"/>
              </a:xfrm>
              <a:custGeom>
                <a:avLst/>
                <a:gdLst>
                  <a:gd name="T0" fmla="*/ 12 w 20"/>
                  <a:gd name="T1" fmla="*/ 3 h 22"/>
                  <a:gd name="T2" fmla="*/ 8 w 20"/>
                  <a:gd name="T3" fmla="*/ 0 h 22"/>
                  <a:gd name="T4" fmla="*/ 5 w 20"/>
                  <a:gd name="T5" fmla="*/ 0 h 22"/>
                  <a:gd name="T6" fmla="*/ 1 w 20"/>
                  <a:gd name="T7" fmla="*/ 1 h 22"/>
                  <a:gd name="T8" fmla="*/ 0 w 20"/>
                  <a:gd name="T9" fmla="*/ 5 h 22"/>
                  <a:gd name="T10" fmla="*/ 1 w 20"/>
                  <a:gd name="T11" fmla="*/ 8 h 22"/>
                  <a:gd name="T12" fmla="*/ 4 w 20"/>
                  <a:gd name="T13" fmla="*/ 11 h 22"/>
                  <a:gd name="T14" fmla="*/ 12 w 20"/>
                  <a:gd name="T15" fmla="*/ 14 h 22"/>
                  <a:gd name="T16" fmla="*/ 12 w 20"/>
                  <a:gd name="T17" fmla="*/ 15 h 22"/>
                  <a:gd name="T18" fmla="*/ 11 w 20"/>
                  <a:gd name="T19" fmla="*/ 19 h 22"/>
                  <a:gd name="T20" fmla="*/ 8 w 20"/>
                  <a:gd name="T21" fmla="*/ 21 h 22"/>
                  <a:gd name="T22" fmla="*/ 6 w 20"/>
                  <a:gd name="T23" fmla="*/ 20 h 22"/>
                  <a:gd name="T24" fmla="*/ 5 w 20"/>
                  <a:gd name="T25" fmla="*/ 18 h 22"/>
                  <a:gd name="T26" fmla="*/ 5 w 20"/>
                  <a:gd name="T27" fmla="*/ 16 h 22"/>
                  <a:gd name="T28" fmla="*/ 4 w 20"/>
                  <a:gd name="T29" fmla="*/ 15 h 22"/>
                  <a:gd name="T30" fmla="*/ 3 w 20"/>
                  <a:gd name="T31" fmla="*/ 14 h 22"/>
                  <a:gd name="T32" fmla="*/ 2 w 20"/>
                  <a:gd name="T33" fmla="*/ 15 h 22"/>
                  <a:gd name="T34" fmla="*/ 1 w 20"/>
                  <a:gd name="T35" fmla="*/ 16 h 22"/>
                  <a:gd name="T36" fmla="*/ 3 w 20"/>
                  <a:gd name="T37" fmla="*/ 20 h 22"/>
                  <a:gd name="T38" fmla="*/ 9 w 20"/>
                  <a:gd name="T39" fmla="*/ 22 h 22"/>
                  <a:gd name="T40" fmla="*/ 14 w 20"/>
                  <a:gd name="T41" fmla="*/ 21 h 22"/>
                  <a:gd name="T42" fmla="*/ 16 w 20"/>
                  <a:gd name="T43" fmla="*/ 19 h 22"/>
                  <a:gd name="T44" fmla="*/ 16 w 20"/>
                  <a:gd name="T45" fmla="*/ 15 h 22"/>
                  <a:gd name="T46" fmla="*/ 16 w 20"/>
                  <a:gd name="T47" fmla="*/ 7 h 22"/>
                  <a:gd name="T48" fmla="*/ 16 w 20"/>
                  <a:gd name="T49" fmla="*/ 4 h 22"/>
                  <a:gd name="T50" fmla="*/ 17 w 20"/>
                  <a:gd name="T51" fmla="*/ 3 h 22"/>
                  <a:gd name="T52" fmla="*/ 17 w 20"/>
                  <a:gd name="T53" fmla="*/ 3 h 22"/>
                  <a:gd name="T54" fmla="*/ 18 w 20"/>
                  <a:gd name="T55" fmla="*/ 3 h 22"/>
                  <a:gd name="T56" fmla="*/ 20 w 20"/>
                  <a:gd name="T57" fmla="*/ 4 h 22"/>
                  <a:gd name="T58" fmla="*/ 20 w 20"/>
                  <a:gd name="T59" fmla="*/ 3 h 22"/>
                  <a:gd name="T60" fmla="*/ 15 w 20"/>
                  <a:gd name="T61" fmla="*/ 0 h 22"/>
                  <a:gd name="T62" fmla="*/ 13 w 20"/>
                  <a:gd name="T63" fmla="*/ 0 h 22"/>
                  <a:gd name="T64" fmla="*/ 12 w 20"/>
                  <a:gd name="T65" fmla="*/ 3 h 22"/>
                  <a:gd name="T66" fmla="*/ 12 w 20"/>
                  <a:gd name="T67" fmla="*/ 5 h 22"/>
                  <a:gd name="T68" fmla="*/ 12 w 20"/>
                  <a:gd name="T69" fmla="*/ 13 h 22"/>
                  <a:gd name="T70" fmla="*/ 7 w 20"/>
                  <a:gd name="T71" fmla="*/ 11 h 22"/>
                  <a:gd name="T72" fmla="*/ 5 w 20"/>
                  <a:gd name="T73" fmla="*/ 9 h 22"/>
                  <a:gd name="T74" fmla="*/ 4 w 20"/>
                  <a:gd name="T75" fmla="*/ 6 h 22"/>
                  <a:gd name="T76" fmla="*/ 5 w 20"/>
                  <a:gd name="T77" fmla="*/ 4 h 22"/>
                  <a:gd name="T78" fmla="*/ 7 w 20"/>
                  <a:gd name="T79" fmla="*/ 3 h 22"/>
                  <a:gd name="T80" fmla="*/ 12 w 20"/>
                  <a:gd name="T81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" h="22">
                    <a:moveTo>
                      <a:pt x="12" y="3"/>
                    </a:moveTo>
                    <a:cubicBezTo>
                      <a:pt x="10" y="2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9"/>
                      <a:pt x="3" y="10"/>
                      <a:pt x="4" y="11"/>
                    </a:cubicBezTo>
                    <a:cubicBezTo>
                      <a:pt x="6" y="12"/>
                      <a:pt x="8" y="13"/>
                      <a:pt x="12" y="14"/>
                    </a:cubicBezTo>
                    <a:lnTo>
                      <a:pt x="12" y="15"/>
                    </a:lnTo>
                    <a:cubicBezTo>
                      <a:pt x="12" y="17"/>
                      <a:pt x="12" y="19"/>
                      <a:pt x="11" y="19"/>
                    </a:cubicBezTo>
                    <a:cubicBezTo>
                      <a:pt x="10" y="20"/>
                      <a:pt x="9" y="21"/>
                      <a:pt x="8" y="21"/>
                    </a:cubicBezTo>
                    <a:cubicBezTo>
                      <a:pt x="7" y="21"/>
                      <a:pt x="6" y="20"/>
                      <a:pt x="6" y="20"/>
                    </a:cubicBezTo>
                    <a:cubicBezTo>
                      <a:pt x="5" y="19"/>
                      <a:pt x="5" y="19"/>
                      <a:pt x="5" y="18"/>
                    </a:cubicBezTo>
                    <a:lnTo>
                      <a:pt x="5" y="16"/>
                    </a:lnTo>
                    <a:cubicBezTo>
                      <a:pt x="5" y="16"/>
                      <a:pt x="5" y="15"/>
                      <a:pt x="4" y="15"/>
                    </a:cubicBezTo>
                    <a:cubicBezTo>
                      <a:pt x="4" y="14"/>
                      <a:pt x="4" y="14"/>
                      <a:pt x="3" y="14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8"/>
                      <a:pt x="2" y="19"/>
                      <a:pt x="3" y="20"/>
                    </a:cubicBezTo>
                    <a:cubicBezTo>
                      <a:pt x="4" y="21"/>
                      <a:pt x="6" y="22"/>
                      <a:pt x="9" y="22"/>
                    </a:cubicBezTo>
                    <a:cubicBezTo>
                      <a:pt x="11" y="22"/>
                      <a:pt x="12" y="22"/>
                      <a:pt x="14" y="21"/>
                    </a:cubicBezTo>
                    <a:cubicBezTo>
                      <a:pt x="15" y="21"/>
                      <a:pt x="15" y="2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lnTo>
                      <a:pt x="16" y="7"/>
                    </a:lnTo>
                    <a:cubicBezTo>
                      <a:pt x="16" y="5"/>
                      <a:pt x="16" y="4"/>
                      <a:pt x="16" y="4"/>
                    </a:cubicBezTo>
                    <a:cubicBezTo>
                      <a:pt x="16" y="3"/>
                      <a:pt x="16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8" y="3"/>
                      <a:pt x="19" y="3"/>
                      <a:pt x="20" y="4"/>
                    </a:cubicBezTo>
                    <a:lnTo>
                      <a:pt x="20" y="3"/>
                    </a:lnTo>
                    <a:cubicBezTo>
                      <a:pt x="18" y="1"/>
                      <a:pt x="16" y="0"/>
                      <a:pt x="15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2" y="1"/>
                      <a:pt x="12" y="2"/>
                      <a:pt x="12" y="3"/>
                    </a:cubicBezTo>
                    <a:close/>
                    <a:moveTo>
                      <a:pt x="12" y="5"/>
                    </a:moveTo>
                    <a:lnTo>
                      <a:pt x="12" y="13"/>
                    </a:lnTo>
                    <a:cubicBezTo>
                      <a:pt x="10" y="12"/>
                      <a:pt x="8" y="11"/>
                      <a:pt x="7" y="11"/>
                    </a:cubicBezTo>
                    <a:cubicBezTo>
                      <a:pt x="6" y="10"/>
                      <a:pt x="5" y="9"/>
                      <a:pt x="5" y="9"/>
                    </a:cubicBezTo>
                    <a:cubicBezTo>
                      <a:pt x="4" y="8"/>
                      <a:pt x="4" y="7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9" y="3"/>
                      <a:pt x="10" y="3"/>
                      <a:pt x="12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3" name="Freeform 189">
                <a:extLst>
                  <a:ext uri="{FF2B5EF4-FFF2-40B4-BE49-F238E27FC236}">
                    <a16:creationId xmlns:a16="http://schemas.microsoft.com/office/drawing/2014/main" id="{0E6473C7-983A-4BF0-B5F7-433B120716E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3" y="2325"/>
                <a:ext cx="31" cy="46"/>
              </a:xfrm>
              <a:custGeom>
                <a:avLst/>
                <a:gdLst>
                  <a:gd name="T0" fmla="*/ 7 w 15"/>
                  <a:gd name="T1" fmla="*/ 22 h 22"/>
                  <a:gd name="T2" fmla="*/ 7 w 15"/>
                  <a:gd name="T3" fmla="*/ 17 h 22"/>
                  <a:gd name="T4" fmla="*/ 12 w 15"/>
                  <a:gd name="T5" fmla="*/ 22 h 22"/>
                  <a:gd name="T6" fmla="*/ 14 w 15"/>
                  <a:gd name="T7" fmla="*/ 21 h 22"/>
                  <a:gd name="T8" fmla="*/ 15 w 15"/>
                  <a:gd name="T9" fmla="*/ 19 h 22"/>
                  <a:gd name="T10" fmla="*/ 14 w 15"/>
                  <a:gd name="T11" fmla="*/ 17 h 22"/>
                  <a:gd name="T12" fmla="*/ 13 w 15"/>
                  <a:gd name="T13" fmla="*/ 17 h 22"/>
                  <a:gd name="T14" fmla="*/ 11 w 15"/>
                  <a:gd name="T15" fmla="*/ 18 h 22"/>
                  <a:gd name="T16" fmla="*/ 10 w 15"/>
                  <a:gd name="T17" fmla="*/ 19 h 22"/>
                  <a:gd name="T18" fmla="*/ 9 w 15"/>
                  <a:gd name="T19" fmla="*/ 18 h 22"/>
                  <a:gd name="T20" fmla="*/ 7 w 15"/>
                  <a:gd name="T21" fmla="*/ 15 h 22"/>
                  <a:gd name="T22" fmla="*/ 7 w 15"/>
                  <a:gd name="T23" fmla="*/ 5 h 22"/>
                  <a:gd name="T24" fmla="*/ 7 w 15"/>
                  <a:gd name="T25" fmla="*/ 2 h 22"/>
                  <a:gd name="T26" fmla="*/ 8 w 15"/>
                  <a:gd name="T27" fmla="*/ 1 h 22"/>
                  <a:gd name="T28" fmla="*/ 11 w 15"/>
                  <a:gd name="T29" fmla="*/ 1 h 22"/>
                  <a:gd name="T30" fmla="*/ 11 w 15"/>
                  <a:gd name="T31" fmla="*/ 0 h 22"/>
                  <a:gd name="T32" fmla="*/ 0 w 15"/>
                  <a:gd name="T33" fmla="*/ 0 h 22"/>
                  <a:gd name="T34" fmla="*/ 0 w 15"/>
                  <a:gd name="T35" fmla="*/ 1 h 22"/>
                  <a:gd name="T36" fmla="*/ 2 w 15"/>
                  <a:gd name="T37" fmla="*/ 1 h 22"/>
                  <a:gd name="T38" fmla="*/ 2 w 15"/>
                  <a:gd name="T39" fmla="*/ 2 h 22"/>
                  <a:gd name="T40" fmla="*/ 3 w 15"/>
                  <a:gd name="T41" fmla="*/ 5 h 22"/>
                  <a:gd name="T42" fmla="*/ 3 w 15"/>
                  <a:gd name="T43" fmla="*/ 13 h 22"/>
                  <a:gd name="T44" fmla="*/ 2 w 15"/>
                  <a:gd name="T45" fmla="*/ 18 h 22"/>
                  <a:gd name="T46" fmla="*/ 2 w 15"/>
                  <a:gd name="T47" fmla="*/ 19 h 22"/>
                  <a:gd name="T48" fmla="*/ 1 w 15"/>
                  <a:gd name="T49" fmla="*/ 19 h 22"/>
                  <a:gd name="T50" fmla="*/ 0 w 15"/>
                  <a:gd name="T51" fmla="*/ 19 h 22"/>
                  <a:gd name="T52" fmla="*/ 0 w 15"/>
                  <a:gd name="T53" fmla="*/ 20 h 22"/>
                  <a:gd name="T54" fmla="*/ 6 w 15"/>
                  <a:gd name="T55" fmla="*/ 22 h 22"/>
                  <a:gd name="T56" fmla="*/ 7 w 15"/>
                  <a:gd name="T5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" h="22">
                    <a:moveTo>
                      <a:pt x="7" y="22"/>
                    </a:moveTo>
                    <a:lnTo>
                      <a:pt x="7" y="17"/>
                    </a:lnTo>
                    <a:cubicBezTo>
                      <a:pt x="8" y="20"/>
                      <a:pt x="10" y="22"/>
                      <a:pt x="12" y="22"/>
                    </a:cubicBezTo>
                    <a:cubicBezTo>
                      <a:pt x="13" y="22"/>
                      <a:pt x="14" y="22"/>
                      <a:pt x="14" y="21"/>
                    </a:cubicBezTo>
                    <a:cubicBezTo>
                      <a:pt x="15" y="21"/>
                      <a:pt x="15" y="20"/>
                      <a:pt x="15" y="19"/>
                    </a:cubicBezTo>
                    <a:cubicBezTo>
                      <a:pt x="15" y="18"/>
                      <a:pt x="15" y="18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19"/>
                      <a:pt x="9" y="18"/>
                      <a:pt x="9" y="18"/>
                    </a:cubicBezTo>
                    <a:cubicBezTo>
                      <a:pt x="8" y="17"/>
                      <a:pt x="7" y="16"/>
                      <a:pt x="7" y="15"/>
                    </a:cubicBezTo>
                    <a:lnTo>
                      <a:pt x="7" y="5"/>
                    </a:ln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8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lnTo>
                      <a:pt x="11" y="0"/>
                    </a:lnTo>
                    <a:lnTo>
                      <a:pt x="0" y="0"/>
                    </a:lnTo>
                    <a:lnTo>
                      <a:pt x="0" y="1"/>
                    </a:ln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3" y="13"/>
                    </a:lnTo>
                    <a:cubicBezTo>
                      <a:pt x="3" y="16"/>
                      <a:pt x="3" y="17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2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0" y="19"/>
                    </a:cubicBezTo>
                    <a:lnTo>
                      <a:pt x="0" y="20"/>
                    </a:lnTo>
                    <a:lnTo>
                      <a:pt x="6" y="22"/>
                    </a:lnTo>
                    <a:lnTo>
                      <a:pt x="7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4" name="Freeform 190">
                <a:extLst>
                  <a:ext uri="{FF2B5EF4-FFF2-40B4-BE49-F238E27FC236}">
                    <a16:creationId xmlns:a16="http://schemas.microsoft.com/office/drawing/2014/main" id="{B94DFC06-5A68-4939-9DC0-C1030D6A154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726" y="2325"/>
                <a:ext cx="37" cy="46"/>
              </a:xfrm>
              <a:custGeom>
                <a:avLst/>
                <a:gdLst>
                  <a:gd name="T0" fmla="*/ 18 w 18"/>
                  <a:gd name="T1" fmla="*/ 9 h 22"/>
                  <a:gd name="T2" fmla="*/ 14 w 18"/>
                  <a:gd name="T3" fmla="*/ 2 h 22"/>
                  <a:gd name="T4" fmla="*/ 9 w 18"/>
                  <a:gd name="T5" fmla="*/ 0 h 22"/>
                  <a:gd name="T6" fmla="*/ 2 w 18"/>
                  <a:gd name="T7" fmla="*/ 3 h 22"/>
                  <a:gd name="T8" fmla="*/ 0 w 18"/>
                  <a:gd name="T9" fmla="*/ 11 h 22"/>
                  <a:gd name="T10" fmla="*/ 3 w 18"/>
                  <a:gd name="T11" fmla="*/ 19 h 22"/>
                  <a:gd name="T12" fmla="*/ 10 w 18"/>
                  <a:gd name="T13" fmla="*/ 22 h 22"/>
                  <a:gd name="T14" fmla="*/ 15 w 18"/>
                  <a:gd name="T15" fmla="*/ 20 h 22"/>
                  <a:gd name="T16" fmla="*/ 17 w 18"/>
                  <a:gd name="T17" fmla="*/ 17 h 22"/>
                  <a:gd name="T18" fmla="*/ 16 w 18"/>
                  <a:gd name="T19" fmla="*/ 16 h 22"/>
                  <a:gd name="T20" fmla="*/ 15 w 18"/>
                  <a:gd name="T21" fmla="*/ 15 h 22"/>
                  <a:gd name="T22" fmla="*/ 13 w 18"/>
                  <a:gd name="T23" fmla="*/ 16 h 22"/>
                  <a:gd name="T24" fmla="*/ 12 w 18"/>
                  <a:gd name="T25" fmla="*/ 18 h 22"/>
                  <a:gd name="T26" fmla="*/ 11 w 18"/>
                  <a:gd name="T27" fmla="*/ 20 h 22"/>
                  <a:gd name="T28" fmla="*/ 9 w 18"/>
                  <a:gd name="T29" fmla="*/ 21 h 22"/>
                  <a:gd name="T30" fmla="*/ 5 w 18"/>
                  <a:gd name="T31" fmla="*/ 19 h 22"/>
                  <a:gd name="T32" fmla="*/ 4 w 18"/>
                  <a:gd name="T33" fmla="*/ 13 h 22"/>
                  <a:gd name="T34" fmla="*/ 6 w 18"/>
                  <a:gd name="T35" fmla="*/ 6 h 22"/>
                  <a:gd name="T36" fmla="*/ 11 w 18"/>
                  <a:gd name="T37" fmla="*/ 4 h 22"/>
                  <a:gd name="T38" fmla="*/ 15 w 18"/>
                  <a:gd name="T39" fmla="*/ 5 h 22"/>
                  <a:gd name="T40" fmla="*/ 17 w 18"/>
                  <a:gd name="T41" fmla="*/ 9 h 22"/>
                  <a:gd name="T42" fmla="*/ 18 w 18"/>
                  <a:gd name="T43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2">
                    <a:moveTo>
                      <a:pt x="18" y="9"/>
                    </a:moveTo>
                    <a:cubicBezTo>
                      <a:pt x="17" y="6"/>
                      <a:pt x="16" y="3"/>
                      <a:pt x="14" y="2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1" y="5"/>
                      <a:pt x="0" y="7"/>
                      <a:pt x="0" y="11"/>
                    </a:cubicBezTo>
                    <a:cubicBezTo>
                      <a:pt x="0" y="14"/>
                      <a:pt x="1" y="17"/>
                      <a:pt x="3" y="19"/>
                    </a:cubicBezTo>
                    <a:cubicBezTo>
                      <a:pt x="5" y="21"/>
                      <a:pt x="7" y="22"/>
                      <a:pt x="10" y="22"/>
                    </a:cubicBezTo>
                    <a:cubicBezTo>
                      <a:pt x="12" y="22"/>
                      <a:pt x="13" y="22"/>
                      <a:pt x="15" y="20"/>
                    </a:cubicBezTo>
                    <a:cubicBezTo>
                      <a:pt x="16" y="19"/>
                      <a:pt x="17" y="18"/>
                      <a:pt x="17" y="17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4" y="15"/>
                      <a:pt x="13" y="15"/>
                      <a:pt x="13" y="16"/>
                    </a:cubicBezTo>
                    <a:cubicBezTo>
                      <a:pt x="12" y="16"/>
                      <a:pt x="12" y="17"/>
                      <a:pt x="12" y="18"/>
                    </a:cubicBezTo>
                    <a:cubicBezTo>
                      <a:pt x="12" y="19"/>
                      <a:pt x="12" y="19"/>
                      <a:pt x="11" y="20"/>
                    </a:cubicBezTo>
                    <a:cubicBezTo>
                      <a:pt x="11" y="20"/>
                      <a:pt x="10" y="21"/>
                      <a:pt x="9" y="21"/>
                    </a:cubicBezTo>
                    <a:cubicBezTo>
                      <a:pt x="8" y="21"/>
                      <a:pt x="6" y="20"/>
                      <a:pt x="5" y="19"/>
                    </a:cubicBezTo>
                    <a:cubicBezTo>
                      <a:pt x="4" y="17"/>
                      <a:pt x="4" y="15"/>
                      <a:pt x="4" y="13"/>
                    </a:cubicBezTo>
                    <a:cubicBezTo>
                      <a:pt x="4" y="11"/>
                      <a:pt x="4" y="8"/>
                      <a:pt x="6" y="6"/>
                    </a:cubicBezTo>
                    <a:cubicBezTo>
                      <a:pt x="7" y="5"/>
                      <a:pt x="8" y="4"/>
                      <a:pt x="11" y="4"/>
                    </a:cubicBezTo>
                    <a:cubicBezTo>
                      <a:pt x="12" y="4"/>
                      <a:pt x="13" y="4"/>
                      <a:pt x="15" y="5"/>
                    </a:cubicBezTo>
                    <a:cubicBezTo>
                      <a:pt x="16" y="6"/>
                      <a:pt x="16" y="7"/>
                      <a:pt x="17" y="9"/>
                    </a:cubicBez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5" name="Freeform 191">
                <a:extLst>
                  <a:ext uri="{FF2B5EF4-FFF2-40B4-BE49-F238E27FC236}">
                    <a16:creationId xmlns:a16="http://schemas.microsoft.com/office/drawing/2014/main" id="{10854933-4ECA-4F70-9390-95F576AB868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768" y="2299"/>
                <a:ext cx="47" cy="72"/>
              </a:xfrm>
              <a:custGeom>
                <a:avLst/>
                <a:gdLst>
                  <a:gd name="T0" fmla="*/ 7 w 23"/>
                  <a:gd name="T1" fmla="*/ 34 h 34"/>
                  <a:gd name="T2" fmla="*/ 7 w 23"/>
                  <a:gd name="T3" fmla="*/ 17 h 34"/>
                  <a:gd name="T4" fmla="*/ 11 w 23"/>
                  <a:gd name="T5" fmla="*/ 21 h 34"/>
                  <a:gd name="T6" fmla="*/ 15 w 23"/>
                  <a:gd name="T7" fmla="*/ 22 h 34"/>
                  <a:gd name="T8" fmla="*/ 18 w 23"/>
                  <a:gd name="T9" fmla="*/ 21 h 34"/>
                  <a:gd name="T10" fmla="*/ 20 w 23"/>
                  <a:gd name="T11" fmla="*/ 18 h 34"/>
                  <a:gd name="T12" fmla="*/ 20 w 23"/>
                  <a:gd name="T13" fmla="*/ 13 h 34"/>
                  <a:gd name="T14" fmla="*/ 20 w 23"/>
                  <a:gd name="T15" fmla="*/ 5 h 34"/>
                  <a:gd name="T16" fmla="*/ 20 w 23"/>
                  <a:gd name="T17" fmla="*/ 2 h 34"/>
                  <a:gd name="T18" fmla="*/ 21 w 23"/>
                  <a:gd name="T19" fmla="*/ 1 h 34"/>
                  <a:gd name="T20" fmla="*/ 23 w 23"/>
                  <a:gd name="T21" fmla="*/ 1 h 34"/>
                  <a:gd name="T22" fmla="*/ 23 w 23"/>
                  <a:gd name="T23" fmla="*/ 0 h 34"/>
                  <a:gd name="T24" fmla="*/ 13 w 23"/>
                  <a:gd name="T25" fmla="*/ 0 h 34"/>
                  <a:gd name="T26" fmla="*/ 13 w 23"/>
                  <a:gd name="T27" fmla="*/ 1 h 34"/>
                  <a:gd name="T28" fmla="*/ 14 w 23"/>
                  <a:gd name="T29" fmla="*/ 1 h 34"/>
                  <a:gd name="T30" fmla="*/ 15 w 23"/>
                  <a:gd name="T31" fmla="*/ 1 h 34"/>
                  <a:gd name="T32" fmla="*/ 16 w 23"/>
                  <a:gd name="T33" fmla="*/ 3 h 34"/>
                  <a:gd name="T34" fmla="*/ 16 w 23"/>
                  <a:gd name="T35" fmla="*/ 5 h 34"/>
                  <a:gd name="T36" fmla="*/ 16 w 23"/>
                  <a:gd name="T37" fmla="*/ 12 h 34"/>
                  <a:gd name="T38" fmla="*/ 16 w 23"/>
                  <a:gd name="T39" fmla="*/ 17 h 34"/>
                  <a:gd name="T40" fmla="*/ 15 w 23"/>
                  <a:gd name="T41" fmla="*/ 19 h 34"/>
                  <a:gd name="T42" fmla="*/ 13 w 23"/>
                  <a:gd name="T43" fmla="*/ 19 h 34"/>
                  <a:gd name="T44" fmla="*/ 10 w 23"/>
                  <a:gd name="T45" fmla="*/ 18 h 34"/>
                  <a:gd name="T46" fmla="*/ 7 w 23"/>
                  <a:gd name="T47" fmla="*/ 16 h 34"/>
                  <a:gd name="T48" fmla="*/ 7 w 23"/>
                  <a:gd name="T49" fmla="*/ 5 h 34"/>
                  <a:gd name="T50" fmla="*/ 7 w 23"/>
                  <a:gd name="T51" fmla="*/ 2 h 34"/>
                  <a:gd name="T52" fmla="*/ 8 w 23"/>
                  <a:gd name="T53" fmla="*/ 1 h 34"/>
                  <a:gd name="T54" fmla="*/ 10 w 23"/>
                  <a:gd name="T55" fmla="*/ 1 h 34"/>
                  <a:gd name="T56" fmla="*/ 10 w 23"/>
                  <a:gd name="T57" fmla="*/ 0 h 34"/>
                  <a:gd name="T58" fmla="*/ 0 w 23"/>
                  <a:gd name="T59" fmla="*/ 0 h 34"/>
                  <a:gd name="T60" fmla="*/ 0 w 23"/>
                  <a:gd name="T61" fmla="*/ 1 h 34"/>
                  <a:gd name="T62" fmla="*/ 2 w 23"/>
                  <a:gd name="T63" fmla="*/ 1 h 34"/>
                  <a:gd name="T64" fmla="*/ 3 w 23"/>
                  <a:gd name="T65" fmla="*/ 2 h 34"/>
                  <a:gd name="T66" fmla="*/ 3 w 23"/>
                  <a:gd name="T67" fmla="*/ 5 h 34"/>
                  <a:gd name="T68" fmla="*/ 3 w 23"/>
                  <a:gd name="T69" fmla="*/ 25 h 34"/>
                  <a:gd name="T70" fmla="*/ 3 w 23"/>
                  <a:gd name="T71" fmla="*/ 29 h 34"/>
                  <a:gd name="T72" fmla="*/ 3 w 23"/>
                  <a:gd name="T73" fmla="*/ 31 h 34"/>
                  <a:gd name="T74" fmla="*/ 2 w 23"/>
                  <a:gd name="T75" fmla="*/ 31 h 34"/>
                  <a:gd name="T76" fmla="*/ 0 w 23"/>
                  <a:gd name="T77" fmla="*/ 31 h 34"/>
                  <a:gd name="T78" fmla="*/ 0 w 23"/>
                  <a:gd name="T79" fmla="*/ 31 h 34"/>
                  <a:gd name="T80" fmla="*/ 6 w 23"/>
                  <a:gd name="T81" fmla="*/ 34 h 34"/>
                  <a:gd name="T82" fmla="*/ 7 w 23"/>
                  <a:gd name="T8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" h="34">
                    <a:moveTo>
                      <a:pt x="7" y="34"/>
                    </a:moveTo>
                    <a:lnTo>
                      <a:pt x="7" y="17"/>
                    </a:lnTo>
                    <a:cubicBezTo>
                      <a:pt x="9" y="19"/>
                      <a:pt x="10" y="21"/>
                      <a:pt x="11" y="21"/>
                    </a:cubicBezTo>
                    <a:cubicBezTo>
                      <a:pt x="12" y="22"/>
                      <a:pt x="13" y="22"/>
                      <a:pt x="15" y="22"/>
                    </a:cubicBezTo>
                    <a:cubicBezTo>
                      <a:pt x="16" y="22"/>
                      <a:pt x="17" y="22"/>
                      <a:pt x="18" y="21"/>
                    </a:cubicBezTo>
                    <a:cubicBezTo>
                      <a:pt x="19" y="20"/>
                      <a:pt x="19" y="19"/>
                      <a:pt x="20" y="18"/>
                    </a:cubicBezTo>
                    <a:cubicBezTo>
                      <a:pt x="20" y="17"/>
                      <a:pt x="20" y="15"/>
                      <a:pt x="20" y="13"/>
                    </a:cubicBezTo>
                    <a:lnTo>
                      <a:pt x="20" y="5"/>
                    </a:lnTo>
                    <a:cubicBezTo>
                      <a:pt x="20" y="4"/>
                      <a:pt x="20" y="2"/>
                      <a:pt x="20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2" y="1"/>
                      <a:pt x="22" y="1"/>
                      <a:pt x="23" y="1"/>
                    </a:cubicBezTo>
                    <a:lnTo>
                      <a:pt x="23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cubicBezTo>
                      <a:pt x="14" y="1"/>
                      <a:pt x="15" y="1"/>
                      <a:pt x="15" y="1"/>
                    </a:cubicBezTo>
                    <a:cubicBezTo>
                      <a:pt x="16" y="1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5"/>
                    </a:cubicBezTo>
                    <a:lnTo>
                      <a:pt x="16" y="12"/>
                    </a:lnTo>
                    <a:cubicBezTo>
                      <a:pt x="16" y="15"/>
                      <a:pt x="16" y="16"/>
                      <a:pt x="16" y="17"/>
                    </a:cubicBezTo>
                    <a:cubicBezTo>
                      <a:pt x="16" y="18"/>
                      <a:pt x="15" y="18"/>
                      <a:pt x="15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18"/>
                    </a:cubicBezTo>
                    <a:cubicBezTo>
                      <a:pt x="9" y="18"/>
                      <a:pt x="8" y="17"/>
                      <a:pt x="7" y="16"/>
                    </a:cubicBezTo>
                    <a:lnTo>
                      <a:pt x="7" y="5"/>
                    </a:lnTo>
                    <a:cubicBezTo>
                      <a:pt x="7" y="3"/>
                      <a:pt x="7" y="2"/>
                      <a:pt x="7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9" y="1"/>
                      <a:pt x="9" y="1"/>
                      <a:pt x="10" y="1"/>
                    </a:cubicBezTo>
                    <a:lnTo>
                      <a:pt x="10" y="0"/>
                    </a:lnTo>
                    <a:lnTo>
                      <a:pt x="0" y="0"/>
                    </a:lnTo>
                    <a:lnTo>
                      <a:pt x="0" y="1"/>
                    </a:ln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3" y="25"/>
                    </a:lnTo>
                    <a:cubicBezTo>
                      <a:pt x="3" y="27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1" y="31"/>
                      <a:pt x="0" y="31"/>
                    </a:cubicBezTo>
                    <a:lnTo>
                      <a:pt x="0" y="31"/>
                    </a:lnTo>
                    <a:lnTo>
                      <a:pt x="6" y="34"/>
                    </a:lnTo>
                    <a:lnTo>
                      <a:pt x="7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6" name="Freeform 192">
                <a:extLst>
                  <a:ext uri="{FF2B5EF4-FFF2-40B4-BE49-F238E27FC236}">
                    <a16:creationId xmlns:a16="http://schemas.microsoft.com/office/drawing/2014/main" id="{0B64E610-E543-4472-B78B-B93A08D9FB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844" y="2325"/>
                <a:ext cx="46" cy="68"/>
              </a:xfrm>
              <a:custGeom>
                <a:avLst/>
                <a:gdLst>
                  <a:gd name="T0" fmla="*/ 19 w 22"/>
                  <a:gd name="T1" fmla="*/ 32 h 32"/>
                  <a:gd name="T2" fmla="*/ 19 w 22"/>
                  <a:gd name="T3" fmla="*/ 5 h 32"/>
                  <a:gd name="T4" fmla="*/ 19 w 22"/>
                  <a:gd name="T5" fmla="*/ 2 h 32"/>
                  <a:gd name="T6" fmla="*/ 20 w 22"/>
                  <a:gd name="T7" fmla="*/ 0 h 32"/>
                  <a:gd name="T8" fmla="*/ 22 w 22"/>
                  <a:gd name="T9" fmla="*/ 0 h 32"/>
                  <a:gd name="T10" fmla="*/ 22 w 22"/>
                  <a:gd name="T11" fmla="*/ 0 h 32"/>
                  <a:gd name="T12" fmla="*/ 12 w 22"/>
                  <a:gd name="T13" fmla="*/ 0 h 32"/>
                  <a:gd name="T14" fmla="*/ 12 w 22"/>
                  <a:gd name="T15" fmla="*/ 0 h 32"/>
                  <a:gd name="T16" fmla="*/ 13 w 22"/>
                  <a:gd name="T17" fmla="*/ 0 h 32"/>
                  <a:gd name="T18" fmla="*/ 14 w 22"/>
                  <a:gd name="T19" fmla="*/ 1 h 32"/>
                  <a:gd name="T20" fmla="*/ 15 w 22"/>
                  <a:gd name="T21" fmla="*/ 2 h 32"/>
                  <a:gd name="T22" fmla="*/ 15 w 22"/>
                  <a:gd name="T23" fmla="*/ 5 h 32"/>
                  <a:gd name="T24" fmla="*/ 15 w 22"/>
                  <a:gd name="T25" fmla="*/ 14 h 32"/>
                  <a:gd name="T26" fmla="*/ 11 w 22"/>
                  <a:gd name="T27" fmla="*/ 11 h 32"/>
                  <a:gd name="T28" fmla="*/ 8 w 22"/>
                  <a:gd name="T29" fmla="*/ 10 h 32"/>
                  <a:gd name="T30" fmla="*/ 3 w 22"/>
                  <a:gd name="T31" fmla="*/ 12 h 32"/>
                  <a:gd name="T32" fmla="*/ 0 w 22"/>
                  <a:gd name="T33" fmla="*/ 20 h 32"/>
                  <a:gd name="T34" fmla="*/ 3 w 22"/>
                  <a:gd name="T35" fmla="*/ 29 h 32"/>
                  <a:gd name="T36" fmla="*/ 11 w 22"/>
                  <a:gd name="T37" fmla="*/ 32 h 32"/>
                  <a:gd name="T38" fmla="*/ 14 w 22"/>
                  <a:gd name="T39" fmla="*/ 32 h 32"/>
                  <a:gd name="T40" fmla="*/ 16 w 22"/>
                  <a:gd name="T41" fmla="*/ 31 h 32"/>
                  <a:gd name="T42" fmla="*/ 18 w 22"/>
                  <a:gd name="T43" fmla="*/ 32 h 32"/>
                  <a:gd name="T44" fmla="*/ 19 w 22"/>
                  <a:gd name="T45" fmla="*/ 32 h 32"/>
                  <a:gd name="T46" fmla="*/ 15 w 22"/>
                  <a:gd name="T47" fmla="*/ 16 h 32"/>
                  <a:gd name="T48" fmla="*/ 15 w 22"/>
                  <a:gd name="T49" fmla="*/ 25 h 32"/>
                  <a:gd name="T50" fmla="*/ 15 w 22"/>
                  <a:gd name="T51" fmla="*/ 28 h 32"/>
                  <a:gd name="T52" fmla="*/ 13 w 22"/>
                  <a:gd name="T53" fmla="*/ 30 h 32"/>
                  <a:gd name="T54" fmla="*/ 10 w 22"/>
                  <a:gd name="T55" fmla="*/ 31 h 32"/>
                  <a:gd name="T56" fmla="*/ 6 w 22"/>
                  <a:gd name="T57" fmla="*/ 28 h 32"/>
                  <a:gd name="T58" fmla="*/ 4 w 22"/>
                  <a:gd name="T59" fmla="*/ 22 h 32"/>
                  <a:gd name="T60" fmla="*/ 6 w 22"/>
                  <a:gd name="T61" fmla="*/ 15 h 32"/>
                  <a:gd name="T62" fmla="*/ 11 w 22"/>
                  <a:gd name="T63" fmla="*/ 13 h 32"/>
                  <a:gd name="T64" fmla="*/ 13 w 22"/>
                  <a:gd name="T65" fmla="*/ 14 h 32"/>
                  <a:gd name="T66" fmla="*/ 15 w 22"/>
                  <a:gd name="T67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" h="32">
                    <a:moveTo>
                      <a:pt x="19" y="32"/>
                    </a:moveTo>
                    <a:lnTo>
                      <a:pt x="19" y="5"/>
                    </a:lnTo>
                    <a:cubicBezTo>
                      <a:pt x="19" y="3"/>
                      <a:pt x="19" y="2"/>
                      <a:pt x="19" y="2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21" y="0"/>
                      <a:pt x="21" y="0"/>
                      <a:pt x="22" y="0"/>
                    </a:cubicBezTo>
                    <a:lnTo>
                      <a:pt x="2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cubicBezTo>
                      <a:pt x="13" y="0"/>
                      <a:pt x="14" y="0"/>
                      <a:pt x="14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5" y="3"/>
                      <a:pt x="15" y="5"/>
                    </a:cubicBezTo>
                    <a:lnTo>
                      <a:pt x="15" y="14"/>
                    </a:lnTo>
                    <a:cubicBezTo>
                      <a:pt x="14" y="12"/>
                      <a:pt x="13" y="11"/>
                      <a:pt x="11" y="11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6" y="10"/>
                      <a:pt x="4" y="11"/>
                      <a:pt x="3" y="12"/>
                    </a:cubicBezTo>
                    <a:cubicBezTo>
                      <a:pt x="1" y="14"/>
                      <a:pt x="0" y="17"/>
                      <a:pt x="0" y="20"/>
                    </a:cubicBezTo>
                    <a:cubicBezTo>
                      <a:pt x="0" y="23"/>
                      <a:pt x="1" y="26"/>
                      <a:pt x="3" y="29"/>
                    </a:cubicBezTo>
                    <a:cubicBezTo>
                      <a:pt x="6" y="31"/>
                      <a:pt x="8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4" y="31"/>
                      <a:pt x="15" y="31"/>
                      <a:pt x="16" y="31"/>
                    </a:cubicBezTo>
                    <a:cubicBezTo>
                      <a:pt x="17" y="31"/>
                      <a:pt x="18" y="32"/>
                      <a:pt x="18" y="32"/>
                    </a:cubicBezTo>
                    <a:lnTo>
                      <a:pt x="19" y="32"/>
                    </a:lnTo>
                    <a:close/>
                    <a:moveTo>
                      <a:pt x="15" y="16"/>
                    </a:moveTo>
                    <a:lnTo>
                      <a:pt x="15" y="25"/>
                    </a:ln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9"/>
                      <a:pt x="14" y="29"/>
                      <a:pt x="13" y="30"/>
                    </a:cubicBezTo>
                    <a:cubicBezTo>
                      <a:pt x="12" y="30"/>
                      <a:pt x="11" y="31"/>
                      <a:pt x="10" y="31"/>
                    </a:cubicBezTo>
                    <a:cubicBezTo>
                      <a:pt x="9" y="31"/>
                      <a:pt x="7" y="30"/>
                      <a:pt x="6" y="28"/>
                    </a:cubicBezTo>
                    <a:cubicBezTo>
                      <a:pt x="5" y="27"/>
                      <a:pt x="4" y="25"/>
                      <a:pt x="4" y="22"/>
                    </a:cubicBezTo>
                    <a:cubicBezTo>
                      <a:pt x="4" y="19"/>
                      <a:pt x="5" y="17"/>
                      <a:pt x="6" y="15"/>
                    </a:cubicBezTo>
                    <a:cubicBezTo>
                      <a:pt x="7" y="14"/>
                      <a:pt x="9" y="13"/>
                      <a:pt x="11" y="13"/>
                    </a:cubicBezTo>
                    <a:cubicBezTo>
                      <a:pt x="12" y="13"/>
                      <a:pt x="12" y="13"/>
                      <a:pt x="13" y="14"/>
                    </a:cubicBezTo>
                    <a:cubicBezTo>
                      <a:pt x="14" y="14"/>
                      <a:pt x="15" y="15"/>
                      <a:pt x="15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7" name="Freeform 193">
                <a:extLst>
                  <a:ext uri="{FF2B5EF4-FFF2-40B4-BE49-F238E27FC236}">
                    <a16:creationId xmlns:a16="http://schemas.microsoft.com/office/drawing/2014/main" id="{40ECC490-E35F-483F-A778-E89030FA4F1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92" y="2325"/>
                <a:ext cx="48" cy="46"/>
              </a:xfrm>
              <a:custGeom>
                <a:avLst/>
                <a:gdLst>
                  <a:gd name="T0" fmla="*/ 20 w 23"/>
                  <a:gd name="T1" fmla="*/ 22 h 22"/>
                  <a:gd name="T2" fmla="*/ 20 w 23"/>
                  <a:gd name="T3" fmla="*/ 9 h 22"/>
                  <a:gd name="T4" fmla="*/ 20 w 23"/>
                  <a:gd name="T5" fmla="*/ 4 h 22"/>
                  <a:gd name="T6" fmla="*/ 21 w 23"/>
                  <a:gd name="T7" fmla="*/ 3 h 22"/>
                  <a:gd name="T8" fmla="*/ 22 w 23"/>
                  <a:gd name="T9" fmla="*/ 2 h 22"/>
                  <a:gd name="T10" fmla="*/ 23 w 23"/>
                  <a:gd name="T11" fmla="*/ 3 h 22"/>
                  <a:gd name="T12" fmla="*/ 23 w 23"/>
                  <a:gd name="T13" fmla="*/ 2 h 22"/>
                  <a:gd name="T14" fmla="*/ 17 w 23"/>
                  <a:gd name="T15" fmla="*/ 0 h 22"/>
                  <a:gd name="T16" fmla="*/ 16 w 23"/>
                  <a:gd name="T17" fmla="*/ 0 h 22"/>
                  <a:gd name="T18" fmla="*/ 16 w 23"/>
                  <a:gd name="T19" fmla="*/ 4 h 22"/>
                  <a:gd name="T20" fmla="*/ 12 w 23"/>
                  <a:gd name="T21" fmla="*/ 0 h 22"/>
                  <a:gd name="T22" fmla="*/ 9 w 23"/>
                  <a:gd name="T23" fmla="*/ 0 h 22"/>
                  <a:gd name="T24" fmla="*/ 6 w 23"/>
                  <a:gd name="T25" fmla="*/ 1 h 22"/>
                  <a:gd name="T26" fmla="*/ 4 w 23"/>
                  <a:gd name="T27" fmla="*/ 3 h 22"/>
                  <a:gd name="T28" fmla="*/ 3 w 23"/>
                  <a:gd name="T29" fmla="*/ 8 h 22"/>
                  <a:gd name="T30" fmla="*/ 3 w 23"/>
                  <a:gd name="T31" fmla="*/ 18 h 22"/>
                  <a:gd name="T32" fmla="*/ 3 w 23"/>
                  <a:gd name="T33" fmla="*/ 20 h 22"/>
                  <a:gd name="T34" fmla="*/ 2 w 23"/>
                  <a:gd name="T35" fmla="*/ 21 h 22"/>
                  <a:gd name="T36" fmla="*/ 0 w 23"/>
                  <a:gd name="T37" fmla="*/ 21 h 22"/>
                  <a:gd name="T38" fmla="*/ 0 w 23"/>
                  <a:gd name="T39" fmla="*/ 22 h 22"/>
                  <a:gd name="T40" fmla="*/ 7 w 23"/>
                  <a:gd name="T41" fmla="*/ 22 h 22"/>
                  <a:gd name="T42" fmla="*/ 7 w 23"/>
                  <a:gd name="T43" fmla="*/ 7 h 22"/>
                  <a:gd name="T44" fmla="*/ 8 w 23"/>
                  <a:gd name="T45" fmla="*/ 3 h 22"/>
                  <a:gd name="T46" fmla="*/ 11 w 23"/>
                  <a:gd name="T47" fmla="*/ 3 h 22"/>
                  <a:gd name="T48" fmla="*/ 13 w 23"/>
                  <a:gd name="T49" fmla="*/ 3 h 22"/>
                  <a:gd name="T50" fmla="*/ 16 w 23"/>
                  <a:gd name="T51" fmla="*/ 6 h 22"/>
                  <a:gd name="T52" fmla="*/ 16 w 23"/>
                  <a:gd name="T53" fmla="*/ 18 h 22"/>
                  <a:gd name="T54" fmla="*/ 16 w 23"/>
                  <a:gd name="T55" fmla="*/ 20 h 22"/>
                  <a:gd name="T56" fmla="*/ 13 w 23"/>
                  <a:gd name="T57" fmla="*/ 21 h 22"/>
                  <a:gd name="T58" fmla="*/ 13 w 23"/>
                  <a:gd name="T59" fmla="*/ 22 h 22"/>
                  <a:gd name="T60" fmla="*/ 20 w 23"/>
                  <a:gd name="T6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22">
                    <a:moveTo>
                      <a:pt x="20" y="22"/>
                    </a:moveTo>
                    <a:lnTo>
                      <a:pt x="20" y="9"/>
                    </a:lnTo>
                    <a:cubicBezTo>
                      <a:pt x="20" y="6"/>
                      <a:pt x="20" y="4"/>
                      <a:pt x="20" y="4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1" y="2"/>
                      <a:pt x="21" y="2"/>
                      <a:pt x="22" y="2"/>
                    </a:cubicBezTo>
                    <a:cubicBezTo>
                      <a:pt x="22" y="2"/>
                      <a:pt x="22" y="2"/>
                      <a:pt x="23" y="3"/>
                    </a:cubicBezTo>
                    <a:lnTo>
                      <a:pt x="23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6" y="4"/>
                    </a:lnTo>
                    <a:cubicBezTo>
                      <a:pt x="14" y="2"/>
                      <a:pt x="13" y="1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6" y="0"/>
                      <a:pt x="6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4"/>
                      <a:pt x="3" y="6"/>
                      <a:pt x="3" y="8"/>
                    </a:cubicBezTo>
                    <a:lnTo>
                      <a:pt x="3" y="18"/>
                    </a:ln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2" y="21"/>
                      <a:pt x="1" y="21"/>
                      <a:pt x="0" y="21"/>
                    </a:cubicBezTo>
                    <a:lnTo>
                      <a:pt x="0" y="22"/>
                    </a:lnTo>
                    <a:lnTo>
                      <a:pt x="7" y="22"/>
                    </a:lnTo>
                    <a:lnTo>
                      <a:pt x="7" y="7"/>
                    </a:lnTo>
                    <a:cubicBezTo>
                      <a:pt x="7" y="5"/>
                      <a:pt x="8" y="4"/>
                      <a:pt x="8" y="3"/>
                    </a:cubicBezTo>
                    <a:cubicBezTo>
                      <a:pt x="9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3"/>
                    </a:cubicBezTo>
                    <a:cubicBezTo>
                      <a:pt x="14" y="4"/>
                      <a:pt x="15" y="4"/>
                      <a:pt x="16" y="6"/>
                    </a:cubicBezTo>
                    <a:lnTo>
                      <a:pt x="16" y="18"/>
                    </a:lnTo>
                    <a:cubicBezTo>
                      <a:pt x="16" y="19"/>
                      <a:pt x="16" y="20"/>
                      <a:pt x="16" y="20"/>
                    </a:cubicBezTo>
                    <a:cubicBezTo>
                      <a:pt x="15" y="21"/>
                      <a:pt x="14" y="21"/>
                      <a:pt x="13" y="21"/>
                    </a:cubicBezTo>
                    <a:lnTo>
                      <a:pt x="13" y="22"/>
                    </a:ln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8" name="Freeform 194">
                <a:extLst>
                  <a:ext uri="{FF2B5EF4-FFF2-40B4-BE49-F238E27FC236}">
                    <a16:creationId xmlns:a16="http://schemas.microsoft.com/office/drawing/2014/main" id="{2CF01F00-372A-45E7-A656-8E30BA6B9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944" y="2325"/>
                <a:ext cx="37" cy="46"/>
              </a:xfrm>
              <a:custGeom>
                <a:avLst/>
                <a:gdLst>
                  <a:gd name="T0" fmla="*/ 4 w 18"/>
                  <a:gd name="T1" fmla="*/ 14 h 22"/>
                  <a:gd name="T2" fmla="*/ 6 w 18"/>
                  <a:gd name="T3" fmla="*/ 6 h 22"/>
                  <a:gd name="T4" fmla="*/ 11 w 18"/>
                  <a:gd name="T5" fmla="*/ 4 h 22"/>
                  <a:gd name="T6" fmla="*/ 15 w 18"/>
                  <a:gd name="T7" fmla="*/ 5 h 22"/>
                  <a:gd name="T8" fmla="*/ 18 w 18"/>
                  <a:gd name="T9" fmla="*/ 9 h 22"/>
                  <a:gd name="T10" fmla="*/ 18 w 18"/>
                  <a:gd name="T11" fmla="*/ 8 h 22"/>
                  <a:gd name="T12" fmla="*/ 15 w 18"/>
                  <a:gd name="T13" fmla="*/ 2 h 22"/>
                  <a:gd name="T14" fmla="*/ 9 w 18"/>
                  <a:gd name="T15" fmla="*/ 0 h 22"/>
                  <a:gd name="T16" fmla="*/ 3 w 18"/>
                  <a:gd name="T17" fmla="*/ 3 h 22"/>
                  <a:gd name="T18" fmla="*/ 0 w 18"/>
                  <a:gd name="T19" fmla="*/ 11 h 22"/>
                  <a:gd name="T20" fmla="*/ 3 w 18"/>
                  <a:gd name="T21" fmla="*/ 19 h 22"/>
                  <a:gd name="T22" fmla="*/ 10 w 18"/>
                  <a:gd name="T23" fmla="*/ 22 h 22"/>
                  <a:gd name="T24" fmla="*/ 16 w 18"/>
                  <a:gd name="T25" fmla="*/ 20 h 22"/>
                  <a:gd name="T26" fmla="*/ 18 w 18"/>
                  <a:gd name="T27" fmla="*/ 14 h 22"/>
                  <a:gd name="T28" fmla="*/ 4 w 18"/>
                  <a:gd name="T29" fmla="*/ 14 h 22"/>
                  <a:gd name="T30" fmla="*/ 4 w 18"/>
                  <a:gd name="T31" fmla="*/ 15 h 22"/>
                  <a:gd name="T32" fmla="*/ 13 w 18"/>
                  <a:gd name="T33" fmla="*/ 15 h 22"/>
                  <a:gd name="T34" fmla="*/ 13 w 18"/>
                  <a:gd name="T35" fmla="*/ 18 h 22"/>
                  <a:gd name="T36" fmla="*/ 11 w 18"/>
                  <a:gd name="T37" fmla="*/ 20 h 22"/>
                  <a:gd name="T38" fmla="*/ 9 w 18"/>
                  <a:gd name="T39" fmla="*/ 21 h 22"/>
                  <a:gd name="T40" fmla="*/ 5 w 18"/>
                  <a:gd name="T41" fmla="*/ 19 h 22"/>
                  <a:gd name="T42" fmla="*/ 4 w 18"/>
                  <a:gd name="T4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2">
                    <a:moveTo>
                      <a:pt x="4" y="14"/>
                    </a:moveTo>
                    <a:cubicBezTo>
                      <a:pt x="4" y="10"/>
                      <a:pt x="4" y="8"/>
                      <a:pt x="6" y="6"/>
                    </a:cubicBezTo>
                    <a:cubicBezTo>
                      <a:pt x="8" y="4"/>
                      <a:pt x="9" y="4"/>
                      <a:pt x="11" y="4"/>
                    </a:cubicBezTo>
                    <a:cubicBezTo>
                      <a:pt x="13" y="4"/>
                      <a:pt x="14" y="4"/>
                      <a:pt x="15" y="5"/>
                    </a:cubicBezTo>
                    <a:cubicBezTo>
                      <a:pt x="16" y="5"/>
                      <a:pt x="17" y="7"/>
                      <a:pt x="18" y="9"/>
                    </a:cubicBezTo>
                    <a:lnTo>
                      <a:pt x="18" y="8"/>
                    </a:lnTo>
                    <a:cubicBezTo>
                      <a:pt x="18" y="6"/>
                      <a:pt x="17" y="4"/>
                      <a:pt x="15" y="2"/>
                    </a:cubicBezTo>
                    <a:cubicBezTo>
                      <a:pt x="14" y="0"/>
                      <a:pt x="12" y="0"/>
                      <a:pt x="9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5"/>
                      <a:pt x="0" y="7"/>
                      <a:pt x="0" y="11"/>
                    </a:cubicBezTo>
                    <a:cubicBezTo>
                      <a:pt x="0" y="14"/>
                      <a:pt x="1" y="17"/>
                      <a:pt x="3" y="19"/>
                    </a:cubicBezTo>
                    <a:cubicBezTo>
                      <a:pt x="5" y="21"/>
                      <a:pt x="7" y="22"/>
                      <a:pt x="10" y="22"/>
                    </a:cubicBezTo>
                    <a:cubicBezTo>
                      <a:pt x="12" y="22"/>
                      <a:pt x="14" y="21"/>
                      <a:pt x="16" y="20"/>
                    </a:cubicBezTo>
                    <a:cubicBezTo>
                      <a:pt x="17" y="18"/>
                      <a:pt x="18" y="16"/>
                      <a:pt x="18" y="14"/>
                    </a:cubicBezTo>
                    <a:lnTo>
                      <a:pt x="4" y="14"/>
                    </a:lnTo>
                    <a:close/>
                    <a:moveTo>
                      <a:pt x="4" y="15"/>
                    </a:moveTo>
                    <a:lnTo>
                      <a:pt x="13" y="15"/>
                    </a:lnTo>
                    <a:cubicBezTo>
                      <a:pt x="13" y="16"/>
                      <a:pt x="13" y="17"/>
                      <a:pt x="13" y="18"/>
                    </a:cubicBezTo>
                    <a:cubicBezTo>
                      <a:pt x="12" y="19"/>
                      <a:pt x="12" y="19"/>
                      <a:pt x="11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7" y="21"/>
                      <a:pt x="6" y="20"/>
                      <a:pt x="5" y="19"/>
                    </a:cubicBezTo>
                    <a:cubicBezTo>
                      <a:pt x="4" y="18"/>
                      <a:pt x="4" y="17"/>
                      <a:pt x="4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9" name="Freeform 195">
                <a:extLst>
                  <a:ext uri="{FF2B5EF4-FFF2-40B4-BE49-F238E27FC236}">
                    <a16:creationId xmlns:a16="http://schemas.microsoft.com/office/drawing/2014/main" id="{2AD6A152-8FA8-42D5-AA51-9A4E35576B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992" y="2325"/>
                <a:ext cx="29" cy="46"/>
              </a:xfrm>
              <a:custGeom>
                <a:avLst/>
                <a:gdLst>
                  <a:gd name="T0" fmla="*/ 13 w 14"/>
                  <a:gd name="T1" fmla="*/ 22 h 22"/>
                  <a:gd name="T2" fmla="*/ 13 w 14"/>
                  <a:gd name="T3" fmla="*/ 15 h 22"/>
                  <a:gd name="T4" fmla="*/ 12 w 14"/>
                  <a:gd name="T5" fmla="*/ 15 h 22"/>
                  <a:gd name="T6" fmla="*/ 10 w 14"/>
                  <a:gd name="T7" fmla="*/ 19 h 22"/>
                  <a:gd name="T8" fmla="*/ 6 w 14"/>
                  <a:gd name="T9" fmla="*/ 21 h 22"/>
                  <a:gd name="T10" fmla="*/ 4 w 14"/>
                  <a:gd name="T11" fmla="*/ 20 h 22"/>
                  <a:gd name="T12" fmla="*/ 3 w 14"/>
                  <a:gd name="T13" fmla="*/ 18 h 22"/>
                  <a:gd name="T14" fmla="*/ 3 w 14"/>
                  <a:gd name="T15" fmla="*/ 16 h 22"/>
                  <a:gd name="T16" fmla="*/ 6 w 14"/>
                  <a:gd name="T17" fmla="*/ 14 h 22"/>
                  <a:gd name="T18" fmla="*/ 9 w 14"/>
                  <a:gd name="T19" fmla="*/ 12 h 22"/>
                  <a:gd name="T20" fmla="*/ 14 w 14"/>
                  <a:gd name="T21" fmla="*/ 6 h 22"/>
                  <a:gd name="T22" fmla="*/ 12 w 14"/>
                  <a:gd name="T23" fmla="*/ 1 h 22"/>
                  <a:gd name="T24" fmla="*/ 7 w 14"/>
                  <a:gd name="T25" fmla="*/ 0 h 22"/>
                  <a:gd name="T26" fmla="*/ 2 w 14"/>
                  <a:gd name="T27" fmla="*/ 0 h 22"/>
                  <a:gd name="T28" fmla="*/ 1 w 14"/>
                  <a:gd name="T29" fmla="*/ 1 h 22"/>
                  <a:gd name="T30" fmla="*/ 0 w 14"/>
                  <a:gd name="T31" fmla="*/ 0 h 22"/>
                  <a:gd name="T32" fmla="*/ 0 w 14"/>
                  <a:gd name="T33" fmla="*/ 0 h 22"/>
                  <a:gd name="T34" fmla="*/ 0 w 14"/>
                  <a:gd name="T35" fmla="*/ 7 h 22"/>
                  <a:gd name="T36" fmla="*/ 0 w 14"/>
                  <a:gd name="T37" fmla="*/ 7 h 22"/>
                  <a:gd name="T38" fmla="*/ 3 w 14"/>
                  <a:gd name="T39" fmla="*/ 3 h 22"/>
                  <a:gd name="T40" fmla="*/ 7 w 14"/>
                  <a:gd name="T41" fmla="*/ 1 h 22"/>
                  <a:gd name="T42" fmla="*/ 10 w 14"/>
                  <a:gd name="T43" fmla="*/ 2 h 22"/>
                  <a:gd name="T44" fmla="*/ 11 w 14"/>
                  <a:gd name="T45" fmla="*/ 4 h 22"/>
                  <a:gd name="T46" fmla="*/ 10 w 14"/>
                  <a:gd name="T47" fmla="*/ 7 h 22"/>
                  <a:gd name="T48" fmla="*/ 5 w 14"/>
                  <a:gd name="T49" fmla="*/ 10 h 22"/>
                  <a:gd name="T50" fmla="*/ 1 w 14"/>
                  <a:gd name="T51" fmla="*/ 13 h 22"/>
                  <a:gd name="T52" fmla="*/ 0 w 14"/>
                  <a:gd name="T53" fmla="*/ 16 h 22"/>
                  <a:gd name="T54" fmla="*/ 2 w 14"/>
                  <a:gd name="T55" fmla="*/ 20 h 22"/>
                  <a:gd name="T56" fmla="*/ 6 w 14"/>
                  <a:gd name="T57" fmla="*/ 22 h 22"/>
                  <a:gd name="T58" fmla="*/ 9 w 14"/>
                  <a:gd name="T59" fmla="*/ 21 h 22"/>
                  <a:gd name="T60" fmla="*/ 11 w 14"/>
                  <a:gd name="T61" fmla="*/ 21 h 22"/>
                  <a:gd name="T62" fmla="*/ 12 w 14"/>
                  <a:gd name="T63" fmla="*/ 21 h 22"/>
                  <a:gd name="T64" fmla="*/ 12 w 14"/>
                  <a:gd name="T65" fmla="*/ 22 h 22"/>
                  <a:gd name="T66" fmla="*/ 13 w 14"/>
                  <a:gd name="T6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" h="22">
                    <a:moveTo>
                      <a:pt x="13" y="22"/>
                    </a:moveTo>
                    <a:lnTo>
                      <a:pt x="13" y="15"/>
                    </a:lnTo>
                    <a:lnTo>
                      <a:pt x="12" y="15"/>
                    </a:lnTo>
                    <a:cubicBezTo>
                      <a:pt x="12" y="17"/>
                      <a:pt x="11" y="18"/>
                      <a:pt x="10" y="19"/>
                    </a:cubicBezTo>
                    <a:cubicBezTo>
                      <a:pt x="9" y="20"/>
                      <a:pt x="8" y="21"/>
                      <a:pt x="6" y="21"/>
                    </a:cubicBezTo>
                    <a:cubicBezTo>
                      <a:pt x="5" y="21"/>
                      <a:pt x="4" y="20"/>
                      <a:pt x="4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4"/>
                    </a:cubicBezTo>
                    <a:lnTo>
                      <a:pt x="9" y="12"/>
                    </a:lnTo>
                    <a:cubicBezTo>
                      <a:pt x="13" y="11"/>
                      <a:pt x="14" y="9"/>
                      <a:pt x="14" y="6"/>
                    </a:cubicBezTo>
                    <a:cubicBezTo>
                      <a:pt x="14" y="4"/>
                      <a:pt x="13" y="3"/>
                      <a:pt x="12" y="1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cubicBezTo>
                      <a:pt x="1" y="5"/>
                      <a:pt x="1" y="4"/>
                      <a:pt x="3" y="3"/>
                    </a:cubicBezTo>
                    <a:cubicBezTo>
                      <a:pt x="4" y="2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2"/>
                    </a:cubicBezTo>
                    <a:cubicBezTo>
                      <a:pt x="10" y="3"/>
                      <a:pt x="11" y="3"/>
                      <a:pt x="11" y="4"/>
                    </a:cubicBezTo>
                    <a:cubicBezTo>
                      <a:pt x="11" y="5"/>
                      <a:pt x="10" y="6"/>
                      <a:pt x="10" y="7"/>
                    </a:cubicBezTo>
                    <a:cubicBezTo>
                      <a:pt x="9" y="8"/>
                      <a:pt x="7" y="9"/>
                      <a:pt x="5" y="10"/>
                    </a:cubicBezTo>
                    <a:cubicBezTo>
                      <a:pt x="3" y="11"/>
                      <a:pt x="1" y="12"/>
                      <a:pt x="1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0" y="18"/>
                      <a:pt x="0" y="19"/>
                      <a:pt x="2" y="20"/>
                    </a:cubicBezTo>
                    <a:cubicBezTo>
                      <a:pt x="3" y="21"/>
                      <a:pt x="4" y="22"/>
                      <a:pt x="6" y="22"/>
                    </a:cubicBezTo>
                    <a:cubicBezTo>
                      <a:pt x="7" y="22"/>
                      <a:pt x="8" y="22"/>
                      <a:pt x="9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0" name="Freeform 196">
                <a:extLst>
                  <a:ext uri="{FF2B5EF4-FFF2-40B4-BE49-F238E27FC236}">
                    <a16:creationId xmlns:a16="http://schemas.microsoft.com/office/drawing/2014/main" id="{4631ED37-B0E8-4720-B067-5CE8D1CCD6D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25" y="2310"/>
                <a:ext cx="27" cy="61"/>
              </a:xfrm>
              <a:custGeom>
                <a:avLst/>
                <a:gdLst>
                  <a:gd name="T0" fmla="*/ 7 w 13"/>
                  <a:gd name="T1" fmla="*/ 29 h 29"/>
                  <a:gd name="T2" fmla="*/ 7 w 13"/>
                  <a:gd name="T3" fmla="*/ 22 h 29"/>
                  <a:gd name="T4" fmla="*/ 12 w 13"/>
                  <a:gd name="T5" fmla="*/ 22 h 29"/>
                  <a:gd name="T6" fmla="*/ 12 w 13"/>
                  <a:gd name="T7" fmla="*/ 20 h 29"/>
                  <a:gd name="T8" fmla="*/ 7 w 13"/>
                  <a:gd name="T9" fmla="*/ 20 h 29"/>
                  <a:gd name="T10" fmla="*/ 7 w 13"/>
                  <a:gd name="T11" fmla="*/ 6 h 29"/>
                  <a:gd name="T12" fmla="*/ 8 w 13"/>
                  <a:gd name="T13" fmla="*/ 3 h 29"/>
                  <a:gd name="T14" fmla="*/ 9 w 13"/>
                  <a:gd name="T15" fmla="*/ 3 h 29"/>
                  <a:gd name="T16" fmla="*/ 11 w 13"/>
                  <a:gd name="T17" fmla="*/ 3 h 29"/>
                  <a:gd name="T18" fmla="*/ 12 w 13"/>
                  <a:gd name="T19" fmla="*/ 4 h 29"/>
                  <a:gd name="T20" fmla="*/ 13 w 13"/>
                  <a:gd name="T21" fmla="*/ 4 h 29"/>
                  <a:gd name="T22" fmla="*/ 11 w 13"/>
                  <a:gd name="T23" fmla="*/ 1 h 29"/>
                  <a:gd name="T24" fmla="*/ 8 w 13"/>
                  <a:gd name="T25" fmla="*/ 0 h 29"/>
                  <a:gd name="T26" fmla="*/ 5 w 13"/>
                  <a:gd name="T27" fmla="*/ 0 h 29"/>
                  <a:gd name="T28" fmla="*/ 4 w 13"/>
                  <a:gd name="T29" fmla="*/ 2 h 29"/>
                  <a:gd name="T30" fmla="*/ 3 w 13"/>
                  <a:gd name="T31" fmla="*/ 5 h 29"/>
                  <a:gd name="T32" fmla="*/ 3 w 13"/>
                  <a:gd name="T33" fmla="*/ 20 h 29"/>
                  <a:gd name="T34" fmla="*/ 0 w 13"/>
                  <a:gd name="T35" fmla="*/ 20 h 29"/>
                  <a:gd name="T36" fmla="*/ 0 w 13"/>
                  <a:gd name="T37" fmla="*/ 21 h 29"/>
                  <a:gd name="T38" fmla="*/ 2 w 13"/>
                  <a:gd name="T39" fmla="*/ 22 h 29"/>
                  <a:gd name="T40" fmla="*/ 5 w 13"/>
                  <a:gd name="T41" fmla="*/ 25 h 29"/>
                  <a:gd name="T42" fmla="*/ 7 w 13"/>
                  <a:gd name="T4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29">
                    <a:moveTo>
                      <a:pt x="7" y="29"/>
                    </a:moveTo>
                    <a:lnTo>
                      <a:pt x="7" y="22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7" y="20"/>
                    </a:lnTo>
                    <a:lnTo>
                      <a:pt x="7" y="6"/>
                    </a:lnTo>
                    <a:cubicBezTo>
                      <a:pt x="7" y="5"/>
                      <a:pt x="7" y="4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2" y="3"/>
                      <a:pt x="12" y="4"/>
                      <a:pt x="12" y="4"/>
                    </a:cubicBezTo>
                    <a:lnTo>
                      <a:pt x="13" y="4"/>
                    </a:lnTo>
                    <a:cubicBezTo>
                      <a:pt x="13" y="3"/>
                      <a:pt x="12" y="1"/>
                      <a:pt x="11" y="1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3" y="20"/>
                    </a:lnTo>
                    <a:lnTo>
                      <a:pt x="0" y="20"/>
                    </a:lnTo>
                    <a:lnTo>
                      <a:pt x="0" y="21"/>
                    </a:lnTo>
                    <a:cubicBezTo>
                      <a:pt x="1" y="21"/>
                      <a:pt x="1" y="22"/>
                      <a:pt x="2" y="22"/>
                    </a:cubicBezTo>
                    <a:cubicBezTo>
                      <a:pt x="3" y="23"/>
                      <a:pt x="4" y="24"/>
                      <a:pt x="5" y="25"/>
                    </a:cubicBezTo>
                    <a:cubicBezTo>
                      <a:pt x="5" y="26"/>
                      <a:pt x="6" y="27"/>
                      <a:pt x="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1" name="Freeform 197">
                <a:extLst>
                  <a:ext uri="{FF2B5EF4-FFF2-40B4-BE49-F238E27FC236}">
                    <a16:creationId xmlns:a16="http://schemas.microsoft.com/office/drawing/2014/main" id="{6F4D5CB9-23F2-4146-AC9E-1335288D8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4056" y="2299"/>
                <a:ext cx="21" cy="72"/>
              </a:xfrm>
              <a:custGeom>
                <a:avLst/>
                <a:gdLst>
                  <a:gd name="T0" fmla="*/ 5 w 10"/>
                  <a:gd name="T1" fmla="*/ 34 h 34"/>
                  <a:gd name="T2" fmla="*/ 7 w 10"/>
                  <a:gd name="T3" fmla="*/ 33 h 34"/>
                  <a:gd name="T4" fmla="*/ 8 w 10"/>
                  <a:gd name="T5" fmla="*/ 31 h 34"/>
                  <a:gd name="T6" fmla="*/ 7 w 10"/>
                  <a:gd name="T7" fmla="*/ 29 h 34"/>
                  <a:gd name="T8" fmla="*/ 5 w 10"/>
                  <a:gd name="T9" fmla="*/ 28 h 34"/>
                  <a:gd name="T10" fmla="*/ 3 w 10"/>
                  <a:gd name="T11" fmla="*/ 29 h 34"/>
                  <a:gd name="T12" fmla="*/ 2 w 10"/>
                  <a:gd name="T13" fmla="*/ 31 h 34"/>
                  <a:gd name="T14" fmla="*/ 3 w 10"/>
                  <a:gd name="T15" fmla="*/ 33 h 34"/>
                  <a:gd name="T16" fmla="*/ 5 w 10"/>
                  <a:gd name="T17" fmla="*/ 34 h 34"/>
                  <a:gd name="T18" fmla="*/ 7 w 10"/>
                  <a:gd name="T19" fmla="*/ 22 h 34"/>
                  <a:gd name="T20" fmla="*/ 7 w 10"/>
                  <a:gd name="T21" fmla="*/ 5 h 34"/>
                  <a:gd name="T22" fmla="*/ 7 w 10"/>
                  <a:gd name="T23" fmla="*/ 2 h 34"/>
                  <a:gd name="T24" fmla="*/ 8 w 10"/>
                  <a:gd name="T25" fmla="*/ 1 h 34"/>
                  <a:gd name="T26" fmla="*/ 10 w 10"/>
                  <a:gd name="T27" fmla="*/ 1 h 34"/>
                  <a:gd name="T28" fmla="*/ 10 w 10"/>
                  <a:gd name="T29" fmla="*/ 0 h 34"/>
                  <a:gd name="T30" fmla="*/ 0 w 10"/>
                  <a:gd name="T31" fmla="*/ 0 h 34"/>
                  <a:gd name="T32" fmla="*/ 0 w 10"/>
                  <a:gd name="T33" fmla="*/ 1 h 34"/>
                  <a:gd name="T34" fmla="*/ 2 w 10"/>
                  <a:gd name="T35" fmla="*/ 1 h 34"/>
                  <a:gd name="T36" fmla="*/ 3 w 10"/>
                  <a:gd name="T37" fmla="*/ 2 h 34"/>
                  <a:gd name="T38" fmla="*/ 3 w 10"/>
                  <a:gd name="T39" fmla="*/ 5 h 34"/>
                  <a:gd name="T40" fmla="*/ 3 w 10"/>
                  <a:gd name="T41" fmla="*/ 13 h 34"/>
                  <a:gd name="T42" fmla="*/ 3 w 10"/>
                  <a:gd name="T43" fmla="*/ 18 h 34"/>
                  <a:gd name="T44" fmla="*/ 3 w 10"/>
                  <a:gd name="T45" fmla="*/ 19 h 34"/>
                  <a:gd name="T46" fmla="*/ 2 w 10"/>
                  <a:gd name="T47" fmla="*/ 19 h 34"/>
                  <a:gd name="T48" fmla="*/ 0 w 10"/>
                  <a:gd name="T49" fmla="*/ 19 h 34"/>
                  <a:gd name="T50" fmla="*/ 0 w 10"/>
                  <a:gd name="T51" fmla="*/ 20 h 34"/>
                  <a:gd name="T52" fmla="*/ 6 w 10"/>
                  <a:gd name="T53" fmla="*/ 22 h 34"/>
                  <a:gd name="T54" fmla="*/ 7 w 10"/>
                  <a:gd name="T55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" h="34">
                    <a:moveTo>
                      <a:pt x="5" y="34"/>
                    </a:moveTo>
                    <a:cubicBezTo>
                      <a:pt x="6" y="34"/>
                      <a:pt x="6" y="33"/>
                      <a:pt x="7" y="33"/>
                    </a:cubicBezTo>
                    <a:cubicBezTo>
                      <a:pt x="7" y="32"/>
                      <a:pt x="8" y="32"/>
                      <a:pt x="8" y="31"/>
                    </a:cubicBezTo>
                    <a:cubicBezTo>
                      <a:pt x="8" y="30"/>
                      <a:pt x="7" y="29"/>
                      <a:pt x="7" y="29"/>
                    </a:cubicBezTo>
                    <a:cubicBezTo>
                      <a:pt x="6" y="28"/>
                      <a:pt x="6" y="28"/>
                      <a:pt x="5" y="28"/>
                    </a:cubicBezTo>
                    <a:cubicBezTo>
                      <a:pt x="4" y="28"/>
                      <a:pt x="4" y="28"/>
                      <a:pt x="3" y="29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2"/>
                      <a:pt x="3" y="33"/>
                    </a:cubicBezTo>
                    <a:cubicBezTo>
                      <a:pt x="4" y="33"/>
                      <a:pt x="4" y="34"/>
                      <a:pt x="5" y="34"/>
                    </a:cubicBezTo>
                    <a:close/>
                    <a:moveTo>
                      <a:pt x="7" y="22"/>
                    </a:moveTo>
                    <a:lnTo>
                      <a:pt x="7" y="5"/>
                    </a:lnTo>
                    <a:cubicBezTo>
                      <a:pt x="7" y="4"/>
                      <a:pt x="7" y="3"/>
                      <a:pt x="7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9" y="1"/>
                      <a:pt x="9" y="1"/>
                      <a:pt x="10" y="1"/>
                    </a:cubicBezTo>
                    <a:lnTo>
                      <a:pt x="10" y="0"/>
                    </a:lnTo>
                    <a:lnTo>
                      <a:pt x="0" y="0"/>
                    </a:lnTo>
                    <a:lnTo>
                      <a:pt x="0" y="1"/>
                    </a:ln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3" y="13"/>
                    </a:lnTo>
                    <a:cubicBezTo>
                      <a:pt x="3" y="16"/>
                      <a:pt x="3" y="17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0" y="19"/>
                    </a:cubicBezTo>
                    <a:lnTo>
                      <a:pt x="0" y="20"/>
                    </a:lnTo>
                    <a:lnTo>
                      <a:pt x="6" y="22"/>
                    </a:lnTo>
                    <a:lnTo>
                      <a:pt x="7" y="2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2" name="Freeform 198">
                <a:extLst>
                  <a:ext uri="{FF2B5EF4-FFF2-40B4-BE49-F238E27FC236}">
                    <a16:creationId xmlns:a16="http://schemas.microsoft.com/office/drawing/2014/main" id="{C0EF93CF-5B50-48C5-B321-92620D51C7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4083" y="2325"/>
                <a:ext cx="44" cy="46"/>
              </a:xfrm>
              <a:custGeom>
                <a:avLst/>
                <a:gdLst>
                  <a:gd name="T0" fmla="*/ 10 w 21"/>
                  <a:gd name="T1" fmla="*/ 22 h 22"/>
                  <a:gd name="T2" fmla="*/ 18 w 21"/>
                  <a:gd name="T3" fmla="*/ 18 h 22"/>
                  <a:gd name="T4" fmla="*/ 21 w 21"/>
                  <a:gd name="T5" fmla="*/ 11 h 22"/>
                  <a:gd name="T6" fmla="*/ 19 w 21"/>
                  <a:gd name="T7" fmla="*/ 5 h 22"/>
                  <a:gd name="T8" fmla="*/ 16 w 21"/>
                  <a:gd name="T9" fmla="*/ 1 h 22"/>
                  <a:gd name="T10" fmla="*/ 10 w 21"/>
                  <a:gd name="T11" fmla="*/ 0 h 22"/>
                  <a:gd name="T12" fmla="*/ 3 w 21"/>
                  <a:gd name="T13" fmla="*/ 3 h 22"/>
                  <a:gd name="T14" fmla="*/ 0 w 21"/>
                  <a:gd name="T15" fmla="*/ 11 h 22"/>
                  <a:gd name="T16" fmla="*/ 2 w 21"/>
                  <a:gd name="T17" fmla="*/ 16 h 22"/>
                  <a:gd name="T18" fmla="*/ 5 w 21"/>
                  <a:gd name="T19" fmla="*/ 21 h 22"/>
                  <a:gd name="T20" fmla="*/ 10 w 21"/>
                  <a:gd name="T21" fmla="*/ 22 h 22"/>
                  <a:gd name="T22" fmla="*/ 10 w 21"/>
                  <a:gd name="T23" fmla="*/ 21 h 22"/>
                  <a:gd name="T24" fmla="*/ 7 w 21"/>
                  <a:gd name="T25" fmla="*/ 20 h 22"/>
                  <a:gd name="T26" fmla="*/ 5 w 21"/>
                  <a:gd name="T27" fmla="*/ 17 h 22"/>
                  <a:gd name="T28" fmla="*/ 4 w 21"/>
                  <a:gd name="T29" fmla="*/ 13 h 22"/>
                  <a:gd name="T30" fmla="*/ 6 w 21"/>
                  <a:gd name="T31" fmla="*/ 4 h 22"/>
                  <a:gd name="T32" fmla="*/ 11 w 21"/>
                  <a:gd name="T33" fmla="*/ 1 h 22"/>
                  <a:gd name="T34" fmla="*/ 15 w 21"/>
                  <a:gd name="T35" fmla="*/ 3 h 22"/>
                  <a:gd name="T36" fmla="*/ 17 w 21"/>
                  <a:gd name="T37" fmla="*/ 9 h 22"/>
                  <a:gd name="T38" fmla="*/ 14 w 21"/>
                  <a:gd name="T39" fmla="*/ 18 h 22"/>
                  <a:gd name="T40" fmla="*/ 10 w 21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2">
                    <a:moveTo>
                      <a:pt x="10" y="22"/>
                    </a:moveTo>
                    <a:cubicBezTo>
                      <a:pt x="14" y="22"/>
                      <a:pt x="16" y="21"/>
                      <a:pt x="18" y="18"/>
                    </a:cubicBezTo>
                    <a:cubicBezTo>
                      <a:pt x="20" y="16"/>
                      <a:pt x="21" y="14"/>
                      <a:pt x="21" y="11"/>
                    </a:cubicBezTo>
                    <a:cubicBezTo>
                      <a:pt x="21" y="9"/>
                      <a:pt x="20" y="7"/>
                      <a:pt x="19" y="5"/>
                    </a:cubicBezTo>
                    <a:cubicBezTo>
                      <a:pt x="18" y="4"/>
                      <a:pt x="17" y="2"/>
                      <a:pt x="16" y="1"/>
                    </a:cubicBezTo>
                    <a:cubicBezTo>
                      <a:pt x="14" y="0"/>
                      <a:pt x="12" y="0"/>
                      <a:pt x="10" y="0"/>
                    </a:cubicBezTo>
                    <a:cubicBezTo>
                      <a:pt x="7" y="0"/>
                      <a:pt x="4" y="1"/>
                      <a:pt x="3" y="3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8"/>
                      <a:pt x="4" y="20"/>
                      <a:pt x="5" y="21"/>
                    </a:cubicBezTo>
                    <a:cubicBezTo>
                      <a:pt x="7" y="22"/>
                      <a:pt x="9" y="22"/>
                      <a:pt x="10" y="22"/>
                    </a:cubicBezTo>
                    <a:close/>
                    <a:moveTo>
                      <a:pt x="10" y="21"/>
                    </a:moveTo>
                    <a:cubicBezTo>
                      <a:pt x="9" y="21"/>
                      <a:pt x="8" y="20"/>
                      <a:pt x="7" y="20"/>
                    </a:cubicBezTo>
                    <a:cubicBezTo>
                      <a:pt x="6" y="19"/>
                      <a:pt x="6" y="18"/>
                      <a:pt x="5" y="17"/>
                    </a:cubicBezTo>
                    <a:cubicBezTo>
                      <a:pt x="4" y="16"/>
                      <a:pt x="4" y="14"/>
                      <a:pt x="4" y="13"/>
                    </a:cubicBezTo>
                    <a:cubicBezTo>
                      <a:pt x="4" y="9"/>
                      <a:pt x="5" y="7"/>
                      <a:pt x="6" y="4"/>
                    </a:cubicBezTo>
                    <a:cubicBezTo>
                      <a:pt x="7" y="2"/>
                      <a:pt x="9" y="1"/>
                      <a:pt x="11" y="1"/>
                    </a:cubicBezTo>
                    <a:cubicBezTo>
                      <a:pt x="13" y="1"/>
                      <a:pt x="14" y="2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3"/>
                      <a:pt x="16" y="16"/>
                      <a:pt x="14" y="18"/>
                    </a:cubicBezTo>
                    <a:cubicBezTo>
                      <a:pt x="13" y="20"/>
                      <a:pt x="11" y="21"/>
                      <a:pt x="1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3" name="Freeform 199">
                <a:extLst>
                  <a:ext uri="{FF2B5EF4-FFF2-40B4-BE49-F238E27FC236}">
                    <a16:creationId xmlns:a16="http://schemas.microsoft.com/office/drawing/2014/main" id="{47072952-A4B7-47F7-80E5-4BC4C9E97BF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31" y="2325"/>
                <a:ext cx="48" cy="46"/>
              </a:xfrm>
              <a:custGeom>
                <a:avLst/>
                <a:gdLst>
                  <a:gd name="T0" fmla="*/ 7 w 23"/>
                  <a:gd name="T1" fmla="*/ 17 h 22"/>
                  <a:gd name="T2" fmla="*/ 15 w 23"/>
                  <a:gd name="T3" fmla="*/ 22 h 22"/>
                  <a:gd name="T4" fmla="*/ 18 w 23"/>
                  <a:gd name="T5" fmla="*/ 21 h 22"/>
                  <a:gd name="T6" fmla="*/ 20 w 23"/>
                  <a:gd name="T7" fmla="*/ 18 h 22"/>
                  <a:gd name="T8" fmla="*/ 20 w 23"/>
                  <a:gd name="T9" fmla="*/ 14 h 22"/>
                  <a:gd name="T10" fmla="*/ 20 w 23"/>
                  <a:gd name="T11" fmla="*/ 5 h 22"/>
                  <a:gd name="T12" fmla="*/ 20 w 23"/>
                  <a:gd name="T13" fmla="*/ 2 h 22"/>
                  <a:gd name="T14" fmla="*/ 21 w 23"/>
                  <a:gd name="T15" fmla="*/ 1 h 22"/>
                  <a:gd name="T16" fmla="*/ 23 w 23"/>
                  <a:gd name="T17" fmla="*/ 1 h 22"/>
                  <a:gd name="T18" fmla="*/ 23 w 23"/>
                  <a:gd name="T19" fmla="*/ 0 h 22"/>
                  <a:gd name="T20" fmla="*/ 13 w 23"/>
                  <a:gd name="T21" fmla="*/ 0 h 22"/>
                  <a:gd name="T22" fmla="*/ 13 w 23"/>
                  <a:gd name="T23" fmla="*/ 1 h 22"/>
                  <a:gd name="T24" fmla="*/ 14 w 23"/>
                  <a:gd name="T25" fmla="*/ 1 h 22"/>
                  <a:gd name="T26" fmla="*/ 15 w 23"/>
                  <a:gd name="T27" fmla="*/ 1 h 22"/>
                  <a:gd name="T28" fmla="*/ 16 w 23"/>
                  <a:gd name="T29" fmla="*/ 3 h 22"/>
                  <a:gd name="T30" fmla="*/ 16 w 23"/>
                  <a:gd name="T31" fmla="*/ 5 h 22"/>
                  <a:gd name="T32" fmla="*/ 16 w 23"/>
                  <a:gd name="T33" fmla="*/ 14 h 22"/>
                  <a:gd name="T34" fmla="*/ 15 w 23"/>
                  <a:gd name="T35" fmla="*/ 18 h 22"/>
                  <a:gd name="T36" fmla="*/ 13 w 23"/>
                  <a:gd name="T37" fmla="*/ 19 h 22"/>
                  <a:gd name="T38" fmla="*/ 7 w 23"/>
                  <a:gd name="T39" fmla="*/ 16 h 22"/>
                  <a:gd name="T40" fmla="*/ 7 w 23"/>
                  <a:gd name="T41" fmla="*/ 5 h 22"/>
                  <a:gd name="T42" fmla="*/ 7 w 23"/>
                  <a:gd name="T43" fmla="*/ 2 h 22"/>
                  <a:gd name="T44" fmla="*/ 8 w 23"/>
                  <a:gd name="T45" fmla="*/ 1 h 22"/>
                  <a:gd name="T46" fmla="*/ 10 w 23"/>
                  <a:gd name="T47" fmla="*/ 1 h 22"/>
                  <a:gd name="T48" fmla="*/ 10 w 23"/>
                  <a:gd name="T49" fmla="*/ 0 h 22"/>
                  <a:gd name="T50" fmla="*/ 0 w 23"/>
                  <a:gd name="T51" fmla="*/ 0 h 22"/>
                  <a:gd name="T52" fmla="*/ 0 w 23"/>
                  <a:gd name="T53" fmla="*/ 1 h 22"/>
                  <a:gd name="T54" fmla="*/ 1 w 23"/>
                  <a:gd name="T55" fmla="*/ 1 h 22"/>
                  <a:gd name="T56" fmla="*/ 3 w 23"/>
                  <a:gd name="T57" fmla="*/ 2 h 22"/>
                  <a:gd name="T58" fmla="*/ 3 w 23"/>
                  <a:gd name="T59" fmla="*/ 5 h 22"/>
                  <a:gd name="T60" fmla="*/ 3 w 23"/>
                  <a:gd name="T61" fmla="*/ 13 h 22"/>
                  <a:gd name="T62" fmla="*/ 3 w 23"/>
                  <a:gd name="T63" fmla="*/ 18 h 22"/>
                  <a:gd name="T64" fmla="*/ 3 w 23"/>
                  <a:gd name="T65" fmla="*/ 19 h 22"/>
                  <a:gd name="T66" fmla="*/ 2 w 23"/>
                  <a:gd name="T67" fmla="*/ 19 h 22"/>
                  <a:gd name="T68" fmla="*/ 0 w 23"/>
                  <a:gd name="T69" fmla="*/ 19 h 22"/>
                  <a:gd name="T70" fmla="*/ 0 w 23"/>
                  <a:gd name="T71" fmla="*/ 20 h 22"/>
                  <a:gd name="T72" fmla="*/ 6 w 23"/>
                  <a:gd name="T73" fmla="*/ 22 h 22"/>
                  <a:gd name="T74" fmla="*/ 7 w 23"/>
                  <a:gd name="T75" fmla="*/ 22 h 22"/>
                  <a:gd name="T76" fmla="*/ 7 w 23"/>
                  <a:gd name="T7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2">
                    <a:moveTo>
                      <a:pt x="7" y="17"/>
                    </a:moveTo>
                    <a:cubicBezTo>
                      <a:pt x="10" y="21"/>
                      <a:pt x="12" y="22"/>
                      <a:pt x="15" y="22"/>
                    </a:cubicBezTo>
                    <a:cubicBezTo>
                      <a:pt x="16" y="22"/>
                      <a:pt x="17" y="22"/>
                      <a:pt x="18" y="21"/>
                    </a:cubicBezTo>
                    <a:cubicBezTo>
                      <a:pt x="18" y="21"/>
                      <a:pt x="19" y="20"/>
                      <a:pt x="20" y="18"/>
                    </a:cubicBezTo>
                    <a:cubicBezTo>
                      <a:pt x="20" y="17"/>
                      <a:pt x="20" y="16"/>
                      <a:pt x="20" y="14"/>
                    </a:cubicBezTo>
                    <a:lnTo>
                      <a:pt x="20" y="5"/>
                    </a:lnTo>
                    <a:cubicBezTo>
                      <a:pt x="20" y="4"/>
                      <a:pt x="20" y="3"/>
                      <a:pt x="20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2" y="1"/>
                      <a:pt x="22" y="1"/>
                      <a:pt x="23" y="1"/>
                    </a:cubicBezTo>
                    <a:lnTo>
                      <a:pt x="23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cubicBezTo>
                      <a:pt x="14" y="1"/>
                      <a:pt x="15" y="1"/>
                      <a:pt x="15" y="1"/>
                    </a:cubicBezTo>
                    <a:cubicBezTo>
                      <a:pt x="16" y="1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5"/>
                    </a:cubicBezTo>
                    <a:lnTo>
                      <a:pt x="16" y="14"/>
                    </a:lnTo>
                    <a:cubicBezTo>
                      <a:pt x="16" y="16"/>
                      <a:pt x="16" y="17"/>
                      <a:pt x="15" y="18"/>
                    </a:cubicBezTo>
                    <a:cubicBezTo>
                      <a:pt x="15" y="19"/>
                      <a:pt x="14" y="19"/>
                      <a:pt x="13" y="19"/>
                    </a:cubicBezTo>
                    <a:cubicBezTo>
                      <a:pt x="11" y="19"/>
                      <a:pt x="9" y="18"/>
                      <a:pt x="7" y="16"/>
                    </a:cubicBezTo>
                    <a:lnTo>
                      <a:pt x="7" y="5"/>
                    </a:lnTo>
                    <a:cubicBezTo>
                      <a:pt x="7" y="3"/>
                      <a:pt x="7" y="2"/>
                      <a:pt x="7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9" y="1"/>
                      <a:pt x="9" y="1"/>
                      <a:pt x="10" y="1"/>
                    </a:cubicBezTo>
                    <a:lnTo>
                      <a:pt x="1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cubicBezTo>
                      <a:pt x="2" y="1"/>
                      <a:pt x="2" y="1"/>
                      <a:pt x="3" y="2"/>
                    </a:cubicBezTo>
                    <a:cubicBezTo>
                      <a:pt x="3" y="2"/>
                      <a:pt x="3" y="3"/>
                      <a:pt x="3" y="5"/>
                    </a:cubicBezTo>
                    <a:lnTo>
                      <a:pt x="3" y="13"/>
                    </a:lnTo>
                    <a:cubicBezTo>
                      <a:pt x="3" y="16"/>
                      <a:pt x="3" y="17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0" y="19"/>
                    </a:cubicBezTo>
                    <a:lnTo>
                      <a:pt x="0" y="20"/>
                    </a:lnTo>
                    <a:lnTo>
                      <a:pt x="6" y="22"/>
                    </a:lnTo>
                    <a:lnTo>
                      <a:pt x="7" y="22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4" name="Freeform 200">
                <a:extLst>
                  <a:ext uri="{FF2B5EF4-FFF2-40B4-BE49-F238E27FC236}">
                    <a16:creationId xmlns:a16="http://schemas.microsoft.com/office/drawing/2014/main" id="{41A90A80-D2B1-45EA-AAFF-C38DD2A256B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85" y="2325"/>
                <a:ext cx="31" cy="46"/>
              </a:xfrm>
              <a:custGeom>
                <a:avLst/>
                <a:gdLst>
                  <a:gd name="T0" fmla="*/ 13 w 15"/>
                  <a:gd name="T1" fmla="*/ 22 h 22"/>
                  <a:gd name="T2" fmla="*/ 13 w 15"/>
                  <a:gd name="T3" fmla="*/ 15 h 22"/>
                  <a:gd name="T4" fmla="*/ 13 w 15"/>
                  <a:gd name="T5" fmla="*/ 15 h 22"/>
                  <a:gd name="T6" fmla="*/ 10 w 15"/>
                  <a:gd name="T7" fmla="*/ 19 h 22"/>
                  <a:gd name="T8" fmla="*/ 7 w 15"/>
                  <a:gd name="T9" fmla="*/ 21 h 22"/>
                  <a:gd name="T10" fmla="*/ 4 w 15"/>
                  <a:gd name="T11" fmla="*/ 20 h 22"/>
                  <a:gd name="T12" fmla="*/ 3 w 15"/>
                  <a:gd name="T13" fmla="*/ 18 h 22"/>
                  <a:gd name="T14" fmla="*/ 4 w 15"/>
                  <a:gd name="T15" fmla="*/ 16 h 22"/>
                  <a:gd name="T16" fmla="*/ 7 w 15"/>
                  <a:gd name="T17" fmla="*/ 14 h 22"/>
                  <a:gd name="T18" fmla="*/ 10 w 15"/>
                  <a:gd name="T19" fmla="*/ 12 h 22"/>
                  <a:gd name="T20" fmla="*/ 15 w 15"/>
                  <a:gd name="T21" fmla="*/ 6 h 22"/>
                  <a:gd name="T22" fmla="*/ 12 w 15"/>
                  <a:gd name="T23" fmla="*/ 1 h 22"/>
                  <a:gd name="T24" fmla="*/ 7 w 15"/>
                  <a:gd name="T25" fmla="*/ 0 h 22"/>
                  <a:gd name="T26" fmla="*/ 3 w 15"/>
                  <a:gd name="T27" fmla="*/ 0 h 22"/>
                  <a:gd name="T28" fmla="*/ 2 w 15"/>
                  <a:gd name="T29" fmla="*/ 1 h 22"/>
                  <a:gd name="T30" fmla="*/ 1 w 15"/>
                  <a:gd name="T31" fmla="*/ 0 h 22"/>
                  <a:gd name="T32" fmla="*/ 0 w 15"/>
                  <a:gd name="T33" fmla="*/ 0 h 22"/>
                  <a:gd name="T34" fmla="*/ 0 w 15"/>
                  <a:gd name="T35" fmla="*/ 7 h 22"/>
                  <a:gd name="T36" fmla="*/ 1 w 15"/>
                  <a:gd name="T37" fmla="*/ 7 h 22"/>
                  <a:gd name="T38" fmla="*/ 3 w 15"/>
                  <a:gd name="T39" fmla="*/ 3 h 22"/>
                  <a:gd name="T40" fmla="*/ 7 w 15"/>
                  <a:gd name="T41" fmla="*/ 1 h 22"/>
                  <a:gd name="T42" fmla="*/ 10 w 15"/>
                  <a:gd name="T43" fmla="*/ 2 h 22"/>
                  <a:gd name="T44" fmla="*/ 11 w 15"/>
                  <a:gd name="T45" fmla="*/ 4 h 22"/>
                  <a:gd name="T46" fmla="*/ 10 w 15"/>
                  <a:gd name="T47" fmla="*/ 7 h 22"/>
                  <a:gd name="T48" fmla="*/ 6 w 15"/>
                  <a:gd name="T49" fmla="*/ 10 h 22"/>
                  <a:gd name="T50" fmla="*/ 1 w 15"/>
                  <a:gd name="T51" fmla="*/ 13 h 22"/>
                  <a:gd name="T52" fmla="*/ 0 w 15"/>
                  <a:gd name="T53" fmla="*/ 16 h 22"/>
                  <a:gd name="T54" fmla="*/ 2 w 15"/>
                  <a:gd name="T55" fmla="*/ 20 h 22"/>
                  <a:gd name="T56" fmla="*/ 7 w 15"/>
                  <a:gd name="T57" fmla="*/ 22 h 22"/>
                  <a:gd name="T58" fmla="*/ 10 w 15"/>
                  <a:gd name="T59" fmla="*/ 21 h 22"/>
                  <a:gd name="T60" fmla="*/ 12 w 15"/>
                  <a:gd name="T61" fmla="*/ 21 h 22"/>
                  <a:gd name="T62" fmla="*/ 12 w 15"/>
                  <a:gd name="T63" fmla="*/ 21 h 22"/>
                  <a:gd name="T64" fmla="*/ 13 w 15"/>
                  <a:gd name="T6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22">
                    <a:moveTo>
                      <a:pt x="13" y="22"/>
                    </a:moveTo>
                    <a:lnTo>
                      <a:pt x="13" y="15"/>
                    </a:lnTo>
                    <a:lnTo>
                      <a:pt x="13" y="15"/>
                    </a:lnTo>
                    <a:cubicBezTo>
                      <a:pt x="12" y="17"/>
                      <a:pt x="11" y="18"/>
                      <a:pt x="10" y="19"/>
                    </a:cubicBezTo>
                    <a:cubicBezTo>
                      <a:pt x="9" y="20"/>
                      <a:pt x="8" y="21"/>
                      <a:pt x="7" y="21"/>
                    </a:cubicBezTo>
                    <a:cubicBezTo>
                      <a:pt x="6" y="21"/>
                      <a:pt x="5" y="20"/>
                      <a:pt x="4" y="20"/>
                    </a:cubicBezTo>
                    <a:cubicBezTo>
                      <a:pt x="4" y="19"/>
                      <a:pt x="3" y="19"/>
                      <a:pt x="3" y="18"/>
                    </a:cubicBezTo>
                    <a:cubicBezTo>
                      <a:pt x="3" y="17"/>
                      <a:pt x="3" y="16"/>
                      <a:pt x="4" y="16"/>
                    </a:cubicBezTo>
                    <a:cubicBezTo>
                      <a:pt x="4" y="15"/>
                      <a:pt x="5" y="14"/>
                      <a:pt x="7" y="14"/>
                    </a:cubicBezTo>
                    <a:lnTo>
                      <a:pt x="10" y="12"/>
                    </a:lnTo>
                    <a:cubicBezTo>
                      <a:pt x="13" y="11"/>
                      <a:pt x="15" y="9"/>
                      <a:pt x="15" y="6"/>
                    </a:cubicBezTo>
                    <a:cubicBezTo>
                      <a:pt x="15" y="4"/>
                      <a:pt x="14" y="3"/>
                      <a:pt x="12" y="1"/>
                    </a:cubicBezTo>
                    <a:cubicBezTo>
                      <a:pt x="11" y="0"/>
                      <a:pt x="9" y="0"/>
                      <a:pt x="7" y="0"/>
                    </a:cubicBezTo>
                    <a:cubicBezTo>
                      <a:pt x="6" y="0"/>
                      <a:pt x="5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0"/>
                    </a:lnTo>
                    <a:lnTo>
                      <a:pt x="0" y="7"/>
                    </a:lnTo>
                    <a:lnTo>
                      <a:pt x="1" y="7"/>
                    </a:ln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9" y="1"/>
                      <a:pt x="9" y="1"/>
                      <a:pt x="10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5"/>
                      <a:pt x="11" y="6"/>
                      <a:pt x="10" y="7"/>
                    </a:cubicBezTo>
                    <a:cubicBezTo>
                      <a:pt x="9" y="8"/>
                      <a:pt x="8" y="9"/>
                      <a:pt x="6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1" y="14"/>
                      <a:pt x="0" y="15"/>
                      <a:pt x="0" y="16"/>
                    </a:cubicBezTo>
                    <a:cubicBezTo>
                      <a:pt x="0" y="18"/>
                      <a:pt x="1" y="19"/>
                      <a:pt x="2" y="20"/>
                    </a:cubicBezTo>
                    <a:cubicBezTo>
                      <a:pt x="3" y="21"/>
                      <a:pt x="5" y="22"/>
                      <a:pt x="7" y="22"/>
                    </a:cubicBezTo>
                    <a:cubicBezTo>
                      <a:pt x="8" y="22"/>
                      <a:pt x="9" y="22"/>
                      <a:pt x="10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2"/>
                      <a:pt x="1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5" name="Freeform 201">
                <a:extLst>
                  <a:ext uri="{FF2B5EF4-FFF2-40B4-BE49-F238E27FC236}">
                    <a16:creationId xmlns:a16="http://schemas.microsoft.com/office/drawing/2014/main" id="{882830D5-633C-4BD8-915B-54A1BD92CC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456" y="2439"/>
                <a:ext cx="40" cy="47"/>
              </a:xfrm>
              <a:custGeom>
                <a:avLst/>
                <a:gdLst>
                  <a:gd name="T0" fmla="*/ 12 w 19"/>
                  <a:gd name="T1" fmla="*/ 3 h 22"/>
                  <a:gd name="T2" fmla="*/ 7 w 19"/>
                  <a:gd name="T3" fmla="*/ 0 h 22"/>
                  <a:gd name="T4" fmla="*/ 5 w 19"/>
                  <a:gd name="T5" fmla="*/ 0 h 22"/>
                  <a:gd name="T6" fmla="*/ 1 w 19"/>
                  <a:gd name="T7" fmla="*/ 1 h 22"/>
                  <a:gd name="T8" fmla="*/ 0 w 19"/>
                  <a:gd name="T9" fmla="*/ 5 h 22"/>
                  <a:gd name="T10" fmla="*/ 0 w 19"/>
                  <a:gd name="T11" fmla="*/ 8 h 22"/>
                  <a:gd name="T12" fmla="*/ 4 w 19"/>
                  <a:gd name="T13" fmla="*/ 11 h 22"/>
                  <a:gd name="T14" fmla="*/ 12 w 19"/>
                  <a:gd name="T15" fmla="*/ 14 h 22"/>
                  <a:gd name="T16" fmla="*/ 12 w 19"/>
                  <a:gd name="T17" fmla="*/ 15 h 22"/>
                  <a:gd name="T18" fmla="*/ 11 w 19"/>
                  <a:gd name="T19" fmla="*/ 19 h 22"/>
                  <a:gd name="T20" fmla="*/ 8 w 19"/>
                  <a:gd name="T21" fmla="*/ 21 h 22"/>
                  <a:gd name="T22" fmla="*/ 5 w 19"/>
                  <a:gd name="T23" fmla="*/ 20 h 22"/>
                  <a:gd name="T24" fmla="*/ 5 w 19"/>
                  <a:gd name="T25" fmla="*/ 18 h 22"/>
                  <a:gd name="T26" fmla="*/ 5 w 19"/>
                  <a:gd name="T27" fmla="*/ 16 h 22"/>
                  <a:gd name="T28" fmla="*/ 4 w 19"/>
                  <a:gd name="T29" fmla="*/ 15 h 22"/>
                  <a:gd name="T30" fmla="*/ 3 w 19"/>
                  <a:gd name="T31" fmla="*/ 14 h 22"/>
                  <a:gd name="T32" fmla="*/ 1 w 19"/>
                  <a:gd name="T33" fmla="*/ 15 h 22"/>
                  <a:gd name="T34" fmla="*/ 1 w 19"/>
                  <a:gd name="T35" fmla="*/ 16 h 22"/>
                  <a:gd name="T36" fmla="*/ 3 w 19"/>
                  <a:gd name="T37" fmla="*/ 20 h 22"/>
                  <a:gd name="T38" fmla="*/ 8 w 19"/>
                  <a:gd name="T39" fmla="*/ 22 h 22"/>
                  <a:gd name="T40" fmla="*/ 13 w 19"/>
                  <a:gd name="T41" fmla="*/ 21 h 22"/>
                  <a:gd name="T42" fmla="*/ 15 w 19"/>
                  <a:gd name="T43" fmla="*/ 19 h 22"/>
                  <a:gd name="T44" fmla="*/ 16 w 19"/>
                  <a:gd name="T45" fmla="*/ 15 h 22"/>
                  <a:gd name="T46" fmla="*/ 16 w 19"/>
                  <a:gd name="T47" fmla="*/ 7 h 22"/>
                  <a:gd name="T48" fmla="*/ 16 w 19"/>
                  <a:gd name="T49" fmla="*/ 4 h 22"/>
                  <a:gd name="T50" fmla="*/ 16 w 19"/>
                  <a:gd name="T51" fmla="*/ 3 h 22"/>
                  <a:gd name="T52" fmla="*/ 17 w 19"/>
                  <a:gd name="T53" fmla="*/ 3 h 22"/>
                  <a:gd name="T54" fmla="*/ 17 w 19"/>
                  <a:gd name="T55" fmla="*/ 3 h 22"/>
                  <a:gd name="T56" fmla="*/ 19 w 19"/>
                  <a:gd name="T57" fmla="*/ 4 h 22"/>
                  <a:gd name="T58" fmla="*/ 19 w 19"/>
                  <a:gd name="T59" fmla="*/ 3 h 22"/>
                  <a:gd name="T60" fmla="*/ 14 w 19"/>
                  <a:gd name="T61" fmla="*/ 0 h 22"/>
                  <a:gd name="T62" fmla="*/ 12 w 19"/>
                  <a:gd name="T63" fmla="*/ 0 h 22"/>
                  <a:gd name="T64" fmla="*/ 12 w 19"/>
                  <a:gd name="T65" fmla="*/ 3 h 22"/>
                  <a:gd name="T66" fmla="*/ 12 w 19"/>
                  <a:gd name="T67" fmla="*/ 5 h 22"/>
                  <a:gd name="T68" fmla="*/ 12 w 19"/>
                  <a:gd name="T69" fmla="*/ 13 h 22"/>
                  <a:gd name="T70" fmla="*/ 7 w 19"/>
                  <a:gd name="T71" fmla="*/ 11 h 22"/>
                  <a:gd name="T72" fmla="*/ 4 w 19"/>
                  <a:gd name="T73" fmla="*/ 9 h 22"/>
                  <a:gd name="T74" fmla="*/ 4 w 19"/>
                  <a:gd name="T75" fmla="*/ 6 h 22"/>
                  <a:gd name="T76" fmla="*/ 5 w 19"/>
                  <a:gd name="T77" fmla="*/ 4 h 22"/>
                  <a:gd name="T78" fmla="*/ 7 w 19"/>
                  <a:gd name="T79" fmla="*/ 3 h 22"/>
                  <a:gd name="T80" fmla="*/ 12 w 19"/>
                  <a:gd name="T81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" h="22">
                    <a:moveTo>
                      <a:pt x="12" y="3"/>
                    </a:moveTo>
                    <a:cubicBezTo>
                      <a:pt x="9" y="2"/>
                      <a:pt x="8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2" y="10"/>
                      <a:pt x="4" y="11"/>
                    </a:cubicBezTo>
                    <a:cubicBezTo>
                      <a:pt x="5" y="12"/>
                      <a:pt x="8" y="13"/>
                      <a:pt x="12" y="14"/>
                    </a:cubicBezTo>
                    <a:lnTo>
                      <a:pt x="12" y="15"/>
                    </a:lnTo>
                    <a:cubicBezTo>
                      <a:pt x="12" y="17"/>
                      <a:pt x="11" y="19"/>
                      <a:pt x="11" y="19"/>
                    </a:cubicBezTo>
                    <a:cubicBezTo>
                      <a:pt x="10" y="20"/>
                      <a:pt x="9" y="21"/>
                      <a:pt x="8" y="21"/>
                    </a:cubicBezTo>
                    <a:cubicBezTo>
                      <a:pt x="7" y="21"/>
                      <a:pt x="6" y="20"/>
                      <a:pt x="5" y="20"/>
                    </a:cubicBezTo>
                    <a:cubicBezTo>
                      <a:pt x="5" y="19"/>
                      <a:pt x="5" y="19"/>
                      <a:pt x="5" y="18"/>
                    </a:cubicBezTo>
                    <a:lnTo>
                      <a:pt x="5" y="16"/>
                    </a:lnTo>
                    <a:cubicBezTo>
                      <a:pt x="5" y="16"/>
                      <a:pt x="4" y="15"/>
                      <a:pt x="4" y="15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8"/>
                      <a:pt x="1" y="19"/>
                      <a:pt x="3" y="20"/>
                    </a:cubicBezTo>
                    <a:cubicBezTo>
                      <a:pt x="4" y="21"/>
                      <a:pt x="6" y="22"/>
                      <a:pt x="8" y="22"/>
                    </a:cubicBezTo>
                    <a:cubicBezTo>
                      <a:pt x="10" y="22"/>
                      <a:pt x="12" y="22"/>
                      <a:pt x="13" y="21"/>
                    </a:cubicBezTo>
                    <a:cubicBezTo>
                      <a:pt x="14" y="21"/>
                      <a:pt x="15" y="20"/>
                      <a:pt x="15" y="19"/>
                    </a:cubicBezTo>
                    <a:cubicBezTo>
                      <a:pt x="15" y="18"/>
                      <a:pt x="16" y="17"/>
                      <a:pt x="16" y="15"/>
                    </a:cubicBezTo>
                    <a:lnTo>
                      <a:pt x="16" y="7"/>
                    </a:lnTo>
                    <a:cubicBezTo>
                      <a:pt x="16" y="5"/>
                      <a:pt x="16" y="4"/>
                      <a:pt x="16" y="4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4"/>
                    </a:cubicBezTo>
                    <a:lnTo>
                      <a:pt x="19" y="3"/>
                    </a:lnTo>
                    <a:cubicBezTo>
                      <a:pt x="17" y="1"/>
                      <a:pt x="16" y="0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2"/>
                      <a:pt x="12" y="3"/>
                    </a:cubicBezTo>
                    <a:close/>
                    <a:moveTo>
                      <a:pt x="12" y="5"/>
                    </a:moveTo>
                    <a:lnTo>
                      <a:pt x="12" y="13"/>
                    </a:lnTo>
                    <a:cubicBezTo>
                      <a:pt x="9" y="12"/>
                      <a:pt x="8" y="11"/>
                      <a:pt x="7" y="11"/>
                    </a:cubicBezTo>
                    <a:cubicBezTo>
                      <a:pt x="6" y="10"/>
                      <a:pt x="5" y="9"/>
                      <a:pt x="4" y="9"/>
                    </a:cubicBezTo>
                    <a:cubicBezTo>
                      <a:pt x="4" y="8"/>
                      <a:pt x="4" y="7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8" y="3"/>
                      <a:pt x="10" y="3"/>
                      <a:pt x="12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6" name="Freeform 202">
                <a:extLst>
                  <a:ext uri="{FF2B5EF4-FFF2-40B4-BE49-F238E27FC236}">
                    <a16:creationId xmlns:a16="http://schemas.microsoft.com/office/drawing/2014/main" id="{795B0373-EC79-4FC2-8171-DC8D4AA582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8" y="2439"/>
                <a:ext cx="47" cy="47"/>
              </a:xfrm>
              <a:custGeom>
                <a:avLst/>
                <a:gdLst>
                  <a:gd name="T0" fmla="*/ 7 w 23"/>
                  <a:gd name="T1" fmla="*/ 17 h 22"/>
                  <a:gd name="T2" fmla="*/ 14 w 23"/>
                  <a:gd name="T3" fmla="*/ 22 h 22"/>
                  <a:gd name="T4" fmla="*/ 17 w 23"/>
                  <a:gd name="T5" fmla="*/ 21 h 22"/>
                  <a:gd name="T6" fmla="*/ 20 w 23"/>
                  <a:gd name="T7" fmla="*/ 18 h 22"/>
                  <a:gd name="T8" fmla="*/ 20 w 23"/>
                  <a:gd name="T9" fmla="*/ 14 h 22"/>
                  <a:gd name="T10" fmla="*/ 20 w 23"/>
                  <a:gd name="T11" fmla="*/ 5 h 22"/>
                  <a:gd name="T12" fmla="*/ 20 w 23"/>
                  <a:gd name="T13" fmla="*/ 2 h 22"/>
                  <a:gd name="T14" fmla="*/ 21 w 23"/>
                  <a:gd name="T15" fmla="*/ 1 h 22"/>
                  <a:gd name="T16" fmla="*/ 23 w 23"/>
                  <a:gd name="T17" fmla="*/ 1 h 22"/>
                  <a:gd name="T18" fmla="*/ 23 w 23"/>
                  <a:gd name="T19" fmla="*/ 0 h 22"/>
                  <a:gd name="T20" fmla="*/ 13 w 23"/>
                  <a:gd name="T21" fmla="*/ 0 h 22"/>
                  <a:gd name="T22" fmla="*/ 13 w 23"/>
                  <a:gd name="T23" fmla="*/ 1 h 22"/>
                  <a:gd name="T24" fmla="*/ 13 w 23"/>
                  <a:gd name="T25" fmla="*/ 1 h 22"/>
                  <a:gd name="T26" fmla="*/ 15 w 23"/>
                  <a:gd name="T27" fmla="*/ 1 h 22"/>
                  <a:gd name="T28" fmla="*/ 16 w 23"/>
                  <a:gd name="T29" fmla="*/ 3 h 22"/>
                  <a:gd name="T30" fmla="*/ 16 w 23"/>
                  <a:gd name="T31" fmla="*/ 5 h 22"/>
                  <a:gd name="T32" fmla="*/ 16 w 23"/>
                  <a:gd name="T33" fmla="*/ 14 h 22"/>
                  <a:gd name="T34" fmla="*/ 15 w 23"/>
                  <a:gd name="T35" fmla="*/ 18 h 22"/>
                  <a:gd name="T36" fmla="*/ 13 w 23"/>
                  <a:gd name="T37" fmla="*/ 19 h 22"/>
                  <a:gd name="T38" fmla="*/ 7 w 23"/>
                  <a:gd name="T39" fmla="*/ 16 h 22"/>
                  <a:gd name="T40" fmla="*/ 7 w 23"/>
                  <a:gd name="T41" fmla="*/ 5 h 22"/>
                  <a:gd name="T42" fmla="*/ 7 w 23"/>
                  <a:gd name="T43" fmla="*/ 2 h 22"/>
                  <a:gd name="T44" fmla="*/ 8 w 23"/>
                  <a:gd name="T45" fmla="*/ 1 h 22"/>
                  <a:gd name="T46" fmla="*/ 10 w 23"/>
                  <a:gd name="T47" fmla="*/ 1 h 22"/>
                  <a:gd name="T48" fmla="*/ 10 w 23"/>
                  <a:gd name="T49" fmla="*/ 0 h 22"/>
                  <a:gd name="T50" fmla="*/ 0 w 23"/>
                  <a:gd name="T51" fmla="*/ 0 h 22"/>
                  <a:gd name="T52" fmla="*/ 0 w 23"/>
                  <a:gd name="T53" fmla="*/ 1 h 22"/>
                  <a:gd name="T54" fmla="*/ 0 w 23"/>
                  <a:gd name="T55" fmla="*/ 1 h 22"/>
                  <a:gd name="T56" fmla="*/ 3 w 23"/>
                  <a:gd name="T57" fmla="*/ 2 h 22"/>
                  <a:gd name="T58" fmla="*/ 3 w 23"/>
                  <a:gd name="T59" fmla="*/ 5 h 22"/>
                  <a:gd name="T60" fmla="*/ 3 w 23"/>
                  <a:gd name="T61" fmla="*/ 13 h 22"/>
                  <a:gd name="T62" fmla="*/ 3 w 23"/>
                  <a:gd name="T63" fmla="*/ 18 h 22"/>
                  <a:gd name="T64" fmla="*/ 2 w 23"/>
                  <a:gd name="T65" fmla="*/ 19 h 22"/>
                  <a:gd name="T66" fmla="*/ 2 w 23"/>
                  <a:gd name="T67" fmla="*/ 19 h 22"/>
                  <a:gd name="T68" fmla="*/ 0 w 23"/>
                  <a:gd name="T69" fmla="*/ 19 h 22"/>
                  <a:gd name="T70" fmla="*/ 0 w 23"/>
                  <a:gd name="T71" fmla="*/ 20 h 22"/>
                  <a:gd name="T72" fmla="*/ 6 w 23"/>
                  <a:gd name="T73" fmla="*/ 22 h 22"/>
                  <a:gd name="T74" fmla="*/ 7 w 23"/>
                  <a:gd name="T75" fmla="*/ 22 h 22"/>
                  <a:gd name="T76" fmla="*/ 7 w 23"/>
                  <a:gd name="T7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2">
                    <a:moveTo>
                      <a:pt x="7" y="17"/>
                    </a:moveTo>
                    <a:cubicBezTo>
                      <a:pt x="10" y="21"/>
                      <a:pt x="12" y="22"/>
                      <a:pt x="14" y="22"/>
                    </a:cubicBezTo>
                    <a:cubicBezTo>
                      <a:pt x="16" y="22"/>
                      <a:pt x="17" y="22"/>
                      <a:pt x="17" y="21"/>
                    </a:cubicBezTo>
                    <a:cubicBezTo>
                      <a:pt x="18" y="21"/>
                      <a:pt x="19" y="20"/>
                      <a:pt x="20" y="18"/>
                    </a:cubicBezTo>
                    <a:cubicBezTo>
                      <a:pt x="20" y="17"/>
                      <a:pt x="20" y="16"/>
                      <a:pt x="20" y="14"/>
                    </a:cubicBezTo>
                    <a:lnTo>
                      <a:pt x="20" y="5"/>
                    </a:lnTo>
                    <a:cubicBezTo>
                      <a:pt x="20" y="4"/>
                      <a:pt x="20" y="3"/>
                      <a:pt x="20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1" y="1"/>
                      <a:pt x="22" y="1"/>
                      <a:pt x="23" y="1"/>
                    </a:cubicBezTo>
                    <a:lnTo>
                      <a:pt x="23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3" y="1"/>
                    </a:lnTo>
                    <a:cubicBezTo>
                      <a:pt x="14" y="1"/>
                      <a:pt x="15" y="1"/>
                      <a:pt x="15" y="1"/>
                    </a:cubicBezTo>
                    <a:cubicBezTo>
                      <a:pt x="16" y="1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5"/>
                    </a:cubicBezTo>
                    <a:lnTo>
                      <a:pt x="16" y="14"/>
                    </a:lnTo>
                    <a:cubicBezTo>
                      <a:pt x="16" y="16"/>
                      <a:pt x="16" y="17"/>
                      <a:pt x="15" y="18"/>
                    </a:cubicBezTo>
                    <a:cubicBezTo>
                      <a:pt x="15" y="19"/>
                      <a:pt x="14" y="19"/>
                      <a:pt x="13" y="19"/>
                    </a:cubicBezTo>
                    <a:cubicBezTo>
                      <a:pt x="11" y="19"/>
                      <a:pt x="9" y="18"/>
                      <a:pt x="7" y="16"/>
                    </a:cubicBezTo>
                    <a:lnTo>
                      <a:pt x="7" y="5"/>
                    </a:lnTo>
                    <a:cubicBezTo>
                      <a:pt x="7" y="3"/>
                      <a:pt x="7" y="2"/>
                      <a:pt x="7" y="2"/>
                    </a:cubicBezTo>
                    <a:cubicBezTo>
                      <a:pt x="7" y="2"/>
                      <a:pt x="8" y="1"/>
                      <a:pt x="8" y="1"/>
                    </a:cubicBezTo>
                    <a:cubicBezTo>
                      <a:pt x="8" y="1"/>
                      <a:pt x="9" y="1"/>
                      <a:pt x="10" y="1"/>
                    </a:cubicBezTo>
                    <a:lnTo>
                      <a:pt x="1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3" y="3"/>
                      <a:pt x="3" y="5"/>
                    </a:cubicBezTo>
                    <a:lnTo>
                      <a:pt x="3" y="13"/>
                    </a:lnTo>
                    <a:cubicBezTo>
                      <a:pt x="3" y="16"/>
                      <a:pt x="3" y="17"/>
                      <a:pt x="3" y="18"/>
                    </a:cubicBezTo>
                    <a:cubicBezTo>
                      <a:pt x="3" y="19"/>
                      <a:pt x="3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0" y="19"/>
                    </a:cubicBezTo>
                    <a:lnTo>
                      <a:pt x="0" y="20"/>
                    </a:lnTo>
                    <a:lnTo>
                      <a:pt x="6" y="22"/>
                    </a:lnTo>
                    <a:lnTo>
                      <a:pt x="7" y="22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7" name="Freeform 203">
                <a:extLst>
                  <a:ext uri="{FF2B5EF4-FFF2-40B4-BE49-F238E27FC236}">
                    <a16:creationId xmlns:a16="http://schemas.microsoft.com/office/drawing/2014/main" id="{DC33CC20-4F3E-4463-902C-47B1CBBA0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550" y="2414"/>
                <a:ext cx="45" cy="72"/>
              </a:xfrm>
              <a:custGeom>
                <a:avLst/>
                <a:gdLst>
                  <a:gd name="T0" fmla="*/ 15 w 22"/>
                  <a:gd name="T1" fmla="*/ 3 h 34"/>
                  <a:gd name="T2" fmla="*/ 12 w 22"/>
                  <a:gd name="T3" fmla="*/ 0 h 34"/>
                  <a:gd name="T4" fmla="*/ 9 w 22"/>
                  <a:gd name="T5" fmla="*/ 0 h 34"/>
                  <a:gd name="T6" fmla="*/ 3 w 22"/>
                  <a:gd name="T7" fmla="*/ 2 h 34"/>
                  <a:gd name="T8" fmla="*/ 0 w 22"/>
                  <a:gd name="T9" fmla="*/ 10 h 34"/>
                  <a:gd name="T10" fmla="*/ 3 w 22"/>
                  <a:gd name="T11" fmla="*/ 18 h 34"/>
                  <a:gd name="T12" fmla="*/ 10 w 22"/>
                  <a:gd name="T13" fmla="*/ 22 h 34"/>
                  <a:gd name="T14" fmla="*/ 15 w 22"/>
                  <a:gd name="T15" fmla="*/ 20 h 34"/>
                  <a:gd name="T16" fmla="*/ 15 w 22"/>
                  <a:gd name="T17" fmla="*/ 25 h 34"/>
                  <a:gd name="T18" fmla="*/ 15 w 22"/>
                  <a:gd name="T19" fmla="*/ 29 h 34"/>
                  <a:gd name="T20" fmla="*/ 14 w 22"/>
                  <a:gd name="T21" fmla="*/ 31 h 34"/>
                  <a:gd name="T22" fmla="*/ 14 w 22"/>
                  <a:gd name="T23" fmla="*/ 31 h 34"/>
                  <a:gd name="T24" fmla="*/ 12 w 22"/>
                  <a:gd name="T25" fmla="*/ 31 h 34"/>
                  <a:gd name="T26" fmla="*/ 12 w 22"/>
                  <a:gd name="T27" fmla="*/ 31 h 34"/>
                  <a:gd name="T28" fmla="*/ 18 w 22"/>
                  <a:gd name="T29" fmla="*/ 34 h 34"/>
                  <a:gd name="T30" fmla="*/ 19 w 22"/>
                  <a:gd name="T31" fmla="*/ 34 h 34"/>
                  <a:gd name="T32" fmla="*/ 19 w 22"/>
                  <a:gd name="T33" fmla="*/ 9 h 34"/>
                  <a:gd name="T34" fmla="*/ 19 w 22"/>
                  <a:gd name="T35" fmla="*/ 4 h 34"/>
                  <a:gd name="T36" fmla="*/ 20 w 22"/>
                  <a:gd name="T37" fmla="*/ 3 h 34"/>
                  <a:gd name="T38" fmla="*/ 20 w 22"/>
                  <a:gd name="T39" fmla="*/ 2 h 34"/>
                  <a:gd name="T40" fmla="*/ 22 w 22"/>
                  <a:gd name="T41" fmla="*/ 3 h 34"/>
                  <a:gd name="T42" fmla="*/ 22 w 22"/>
                  <a:gd name="T43" fmla="*/ 2 h 34"/>
                  <a:gd name="T44" fmla="*/ 16 w 22"/>
                  <a:gd name="T45" fmla="*/ 0 h 34"/>
                  <a:gd name="T46" fmla="*/ 15 w 22"/>
                  <a:gd name="T47" fmla="*/ 0 h 34"/>
                  <a:gd name="T48" fmla="*/ 15 w 22"/>
                  <a:gd name="T49" fmla="*/ 3 h 34"/>
                  <a:gd name="T50" fmla="*/ 15 w 22"/>
                  <a:gd name="T51" fmla="*/ 5 h 34"/>
                  <a:gd name="T52" fmla="*/ 15 w 22"/>
                  <a:gd name="T53" fmla="*/ 15 h 34"/>
                  <a:gd name="T54" fmla="*/ 14 w 22"/>
                  <a:gd name="T55" fmla="*/ 18 h 34"/>
                  <a:gd name="T56" fmla="*/ 12 w 22"/>
                  <a:gd name="T57" fmla="*/ 20 h 34"/>
                  <a:gd name="T58" fmla="*/ 10 w 22"/>
                  <a:gd name="T59" fmla="*/ 21 h 34"/>
                  <a:gd name="T60" fmla="*/ 6 w 22"/>
                  <a:gd name="T61" fmla="*/ 19 h 34"/>
                  <a:gd name="T62" fmla="*/ 4 w 22"/>
                  <a:gd name="T63" fmla="*/ 12 h 34"/>
                  <a:gd name="T64" fmla="*/ 6 w 22"/>
                  <a:gd name="T65" fmla="*/ 5 h 34"/>
                  <a:gd name="T66" fmla="*/ 11 w 22"/>
                  <a:gd name="T67" fmla="*/ 3 h 34"/>
                  <a:gd name="T68" fmla="*/ 15 w 22"/>
                  <a:gd name="T69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34">
                    <a:moveTo>
                      <a:pt x="15" y="3"/>
                    </a:moveTo>
                    <a:cubicBezTo>
                      <a:pt x="14" y="2"/>
                      <a:pt x="13" y="1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3"/>
                      <a:pt x="1" y="16"/>
                      <a:pt x="3" y="18"/>
                    </a:cubicBezTo>
                    <a:cubicBezTo>
                      <a:pt x="5" y="21"/>
                      <a:pt x="7" y="22"/>
                      <a:pt x="10" y="22"/>
                    </a:cubicBezTo>
                    <a:cubicBezTo>
                      <a:pt x="12" y="22"/>
                      <a:pt x="14" y="21"/>
                      <a:pt x="15" y="20"/>
                    </a:cubicBezTo>
                    <a:lnTo>
                      <a:pt x="15" y="25"/>
                    </a:lnTo>
                    <a:cubicBezTo>
                      <a:pt x="15" y="27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1"/>
                      <a:pt x="13" y="31"/>
                      <a:pt x="12" y="31"/>
                    </a:cubicBezTo>
                    <a:lnTo>
                      <a:pt x="12" y="31"/>
                    </a:lnTo>
                    <a:lnTo>
                      <a:pt x="18" y="34"/>
                    </a:lnTo>
                    <a:lnTo>
                      <a:pt x="19" y="34"/>
                    </a:lnTo>
                    <a:lnTo>
                      <a:pt x="19" y="9"/>
                    </a:lnTo>
                    <a:cubicBezTo>
                      <a:pt x="19" y="6"/>
                      <a:pt x="19" y="4"/>
                      <a:pt x="19" y="4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2" y="3"/>
                    </a:cubicBezTo>
                    <a:lnTo>
                      <a:pt x="22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5" y="3"/>
                    </a:lnTo>
                    <a:close/>
                    <a:moveTo>
                      <a:pt x="15" y="5"/>
                    </a:moveTo>
                    <a:lnTo>
                      <a:pt x="15" y="15"/>
                    </a:lnTo>
                    <a:cubicBezTo>
                      <a:pt x="15" y="16"/>
                      <a:pt x="15" y="17"/>
                      <a:pt x="14" y="18"/>
                    </a:cubicBezTo>
                    <a:cubicBezTo>
                      <a:pt x="14" y="19"/>
                      <a:pt x="13" y="20"/>
                      <a:pt x="12" y="20"/>
                    </a:cubicBezTo>
                    <a:cubicBezTo>
                      <a:pt x="11" y="20"/>
                      <a:pt x="11" y="21"/>
                      <a:pt x="10" y="21"/>
                    </a:cubicBezTo>
                    <a:cubicBezTo>
                      <a:pt x="9" y="21"/>
                      <a:pt x="7" y="20"/>
                      <a:pt x="6" y="19"/>
                    </a:cubicBezTo>
                    <a:cubicBezTo>
                      <a:pt x="5" y="17"/>
                      <a:pt x="4" y="15"/>
                      <a:pt x="4" y="12"/>
                    </a:cubicBezTo>
                    <a:cubicBezTo>
                      <a:pt x="4" y="9"/>
                      <a:pt x="5" y="7"/>
                      <a:pt x="6" y="5"/>
                    </a:cubicBezTo>
                    <a:cubicBezTo>
                      <a:pt x="8" y="3"/>
                      <a:pt x="9" y="3"/>
                      <a:pt x="11" y="3"/>
                    </a:cubicBezTo>
                    <a:cubicBezTo>
                      <a:pt x="12" y="3"/>
                      <a:pt x="14" y="3"/>
                      <a:pt x="15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8" name="Freeform 204">
                <a:extLst>
                  <a:ext uri="{FF2B5EF4-FFF2-40B4-BE49-F238E27FC236}">
                    <a16:creationId xmlns:a16="http://schemas.microsoft.com/office/drawing/2014/main" id="{0F72139F-17D6-4B5C-9FFE-5A106EE6C90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22" y="2414"/>
                <a:ext cx="48" cy="72"/>
              </a:xfrm>
              <a:custGeom>
                <a:avLst/>
                <a:gdLst>
                  <a:gd name="T0" fmla="*/ 7 w 23"/>
                  <a:gd name="T1" fmla="*/ 34 h 34"/>
                  <a:gd name="T2" fmla="*/ 7 w 23"/>
                  <a:gd name="T3" fmla="*/ 17 h 34"/>
                  <a:gd name="T4" fmla="*/ 11 w 23"/>
                  <a:gd name="T5" fmla="*/ 21 h 34"/>
                  <a:gd name="T6" fmla="*/ 14 w 23"/>
                  <a:gd name="T7" fmla="*/ 22 h 34"/>
                  <a:gd name="T8" fmla="*/ 18 w 23"/>
                  <a:gd name="T9" fmla="*/ 21 h 34"/>
                  <a:gd name="T10" fmla="*/ 20 w 23"/>
                  <a:gd name="T11" fmla="*/ 18 h 34"/>
                  <a:gd name="T12" fmla="*/ 20 w 23"/>
                  <a:gd name="T13" fmla="*/ 13 h 34"/>
                  <a:gd name="T14" fmla="*/ 20 w 23"/>
                  <a:gd name="T15" fmla="*/ 5 h 34"/>
                  <a:gd name="T16" fmla="*/ 20 w 23"/>
                  <a:gd name="T17" fmla="*/ 2 h 34"/>
                  <a:gd name="T18" fmla="*/ 21 w 23"/>
                  <a:gd name="T19" fmla="*/ 1 h 34"/>
                  <a:gd name="T20" fmla="*/ 23 w 23"/>
                  <a:gd name="T21" fmla="*/ 1 h 34"/>
                  <a:gd name="T22" fmla="*/ 23 w 23"/>
                  <a:gd name="T23" fmla="*/ 0 h 34"/>
                  <a:gd name="T24" fmla="*/ 13 w 23"/>
                  <a:gd name="T25" fmla="*/ 0 h 34"/>
                  <a:gd name="T26" fmla="*/ 13 w 23"/>
                  <a:gd name="T27" fmla="*/ 1 h 34"/>
                  <a:gd name="T28" fmla="*/ 13 w 23"/>
                  <a:gd name="T29" fmla="*/ 1 h 34"/>
                  <a:gd name="T30" fmla="*/ 15 w 23"/>
                  <a:gd name="T31" fmla="*/ 1 h 34"/>
                  <a:gd name="T32" fmla="*/ 16 w 23"/>
                  <a:gd name="T33" fmla="*/ 3 h 34"/>
                  <a:gd name="T34" fmla="*/ 16 w 23"/>
                  <a:gd name="T35" fmla="*/ 5 h 34"/>
                  <a:gd name="T36" fmla="*/ 16 w 23"/>
                  <a:gd name="T37" fmla="*/ 12 h 34"/>
                  <a:gd name="T38" fmla="*/ 16 w 23"/>
                  <a:gd name="T39" fmla="*/ 17 h 34"/>
                  <a:gd name="T40" fmla="*/ 14 w 23"/>
                  <a:gd name="T41" fmla="*/ 19 h 34"/>
                  <a:gd name="T42" fmla="*/ 13 w 23"/>
                  <a:gd name="T43" fmla="*/ 19 h 34"/>
                  <a:gd name="T44" fmla="*/ 10 w 23"/>
                  <a:gd name="T45" fmla="*/ 18 h 34"/>
                  <a:gd name="T46" fmla="*/ 7 w 23"/>
                  <a:gd name="T47" fmla="*/ 16 h 34"/>
                  <a:gd name="T48" fmla="*/ 7 w 23"/>
                  <a:gd name="T49" fmla="*/ 5 h 34"/>
                  <a:gd name="T50" fmla="*/ 7 w 23"/>
                  <a:gd name="T51" fmla="*/ 2 h 34"/>
                  <a:gd name="T52" fmla="*/ 8 w 23"/>
                  <a:gd name="T53" fmla="*/ 1 h 34"/>
                  <a:gd name="T54" fmla="*/ 10 w 23"/>
                  <a:gd name="T55" fmla="*/ 1 h 34"/>
                  <a:gd name="T56" fmla="*/ 10 w 23"/>
                  <a:gd name="T57" fmla="*/ 0 h 34"/>
                  <a:gd name="T58" fmla="*/ 0 w 23"/>
                  <a:gd name="T59" fmla="*/ 0 h 34"/>
                  <a:gd name="T60" fmla="*/ 0 w 23"/>
                  <a:gd name="T61" fmla="*/ 1 h 34"/>
                  <a:gd name="T62" fmla="*/ 2 w 23"/>
                  <a:gd name="T63" fmla="*/ 1 h 34"/>
                  <a:gd name="T64" fmla="*/ 3 w 23"/>
                  <a:gd name="T65" fmla="*/ 2 h 34"/>
                  <a:gd name="T66" fmla="*/ 3 w 23"/>
                  <a:gd name="T67" fmla="*/ 5 h 34"/>
                  <a:gd name="T68" fmla="*/ 3 w 23"/>
                  <a:gd name="T69" fmla="*/ 25 h 34"/>
                  <a:gd name="T70" fmla="*/ 3 w 23"/>
                  <a:gd name="T71" fmla="*/ 29 h 34"/>
                  <a:gd name="T72" fmla="*/ 2 w 23"/>
                  <a:gd name="T73" fmla="*/ 31 h 34"/>
                  <a:gd name="T74" fmla="*/ 2 w 23"/>
                  <a:gd name="T75" fmla="*/ 31 h 34"/>
                  <a:gd name="T76" fmla="*/ 0 w 23"/>
                  <a:gd name="T77" fmla="*/ 31 h 34"/>
                  <a:gd name="T78" fmla="*/ 0 w 23"/>
                  <a:gd name="T79" fmla="*/ 31 h 34"/>
                  <a:gd name="T80" fmla="*/ 6 w 23"/>
                  <a:gd name="T81" fmla="*/ 34 h 34"/>
                  <a:gd name="T82" fmla="*/ 7 w 23"/>
                  <a:gd name="T8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" h="34">
                    <a:moveTo>
                      <a:pt x="7" y="34"/>
                    </a:moveTo>
                    <a:lnTo>
                      <a:pt x="7" y="17"/>
                    </a:lnTo>
                    <a:cubicBezTo>
                      <a:pt x="9" y="19"/>
                      <a:pt x="10" y="21"/>
                      <a:pt x="11" y="21"/>
                    </a:cubicBezTo>
                    <a:cubicBezTo>
                      <a:pt x="12" y="22"/>
                      <a:pt x="13" y="22"/>
                      <a:pt x="14" y="22"/>
                    </a:cubicBezTo>
                    <a:cubicBezTo>
                      <a:pt x="16" y="22"/>
                      <a:pt x="17" y="22"/>
                      <a:pt x="18" y="21"/>
                    </a:cubicBezTo>
                    <a:cubicBezTo>
                      <a:pt x="18" y="20"/>
                      <a:pt x="19" y="19"/>
                      <a:pt x="20" y="18"/>
                    </a:cubicBezTo>
                    <a:cubicBezTo>
                      <a:pt x="20" y="17"/>
                      <a:pt x="20" y="15"/>
                      <a:pt x="20" y="13"/>
                    </a:cubicBezTo>
                    <a:lnTo>
                      <a:pt x="20" y="5"/>
                    </a:lnTo>
                    <a:cubicBezTo>
                      <a:pt x="20" y="4"/>
                      <a:pt x="20" y="2"/>
                      <a:pt x="20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1" y="1"/>
                      <a:pt x="22" y="1"/>
                      <a:pt x="23" y="1"/>
                    </a:cubicBezTo>
                    <a:lnTo>
                      <a:pt x="23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3" y="1"/>
                    </a:lnTo>
                    <a:cubicBezTo>
                      <a:pt x="14" y="1"/>
                      <a:pt x="15" y="1"/>
                      <a:pt x="15" y="1"/>
                    </a:cubicBezTo>
                    <a:cubicBezTo>
                      <a:pt x="16" y="1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5"/>
                    </a:cubicBezTo>
                    <a:lnTo>
                      <a:pt x="16" y="12"/>
                    </a:lnTo>
                    <a:cubicBezTo>
                      <a:pt x="16" y="15"/>
                      <a:pt x="16" y="16"/>
                      <a:pt x="16" y="17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18"/>
                    </a:cubicBezTo>
                    <a:cubicBezTo>
                      <a:pt x="9" y="18"/>
                      <a:pt x="8" y="17"/>
                      <a:pt x="7" y="16"/>
                    </a:cubicBezTo>
                    <a:lnTo>
                      <a:pt x="7" y="5"/>
                    </a:lnTo>
                    <a:cubicBezTo>
                      <a:pt x="7" y="3"/>
                      <a:pt x="7" y="2"/>
                      <a:pt x="7" y="2"/>
                    </a:cubicBezTo>
                    <a:cubicBezTo>
                      <a:pt x="7" y="2"/>
                      <a:pt x="8" y="1"/>
                      <a:pt x="8" y="1"/>
                    </a:cubicBezTo>
                    <a:cubicBezTo>
                      <a:pt x="8" y="1"/>
                      <a:pt x="9" y="1"/>
                      <a:pt x="10" y="1"/>
                    </a:cubicBezTo>
                    <a:lnTo>
                      <a:pt x="10" y="0"/>
                    </a:lnTo>
                    <a:lnTo>
                      <a:pt x="0" y="0"/>
                    </a:lnTo>
                    <a:lnTo>
                      <a:pt x="0" y="1"/>
                    </a:ln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3" y="25"/>
                    </a:lnTo>
                    <a:cubicBezTo>
                      <a:pt x="3" y="27"/>
                      <a:pt x="3" y="29"/>
                      <a:pt x="3" y="29"/>
                    </a:cubicBezTo>
                    <a:cubicBezTo>
                      <a:pt x="3" y="30"/>
                      <a:pt x="3" y="30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1"/>
                      <a:pt x="0" y="31"/>
                    </a:cubicBezTo>
                    <a:lnTo>
                      <a:pt x="0" y="31"/>
                    </a:lnTo>
                    <a:lnTo>
                      <a:pt x="6" y="34"/>
                    </a:lnTo>
                    <a:lnTo>
                      <a:pt x="7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" name="Freeform 205">
                <a:extLst>
                  <a:ext uri="{FF2B5EF4-FFF2-40B4-BE49-F238E27FC236}">
                    <a16:creationId xmlns:a16="http://schemas.microsoft.com/office/drawing/2014/main" id="{107B3F99-8788-43E7-88EA-10EF4E23CCC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72" y="2439"/>
                <a:ext cx="48" cy="68"/>
              </a:xfrm>
              <a:custGeom>
                <a:avLst/>
                <a:gdLst>
                  <a:gd name="T0" fmla="*/ 0 w 23"/>
                  <a:gd name="T1" fmla="*/ 32 h 32"/>
                  <a:gd name="T2" fmla="*/ 10 w 23"/>
                  <a:gd name="T3" fmla="*/ 32 h 32"/>
                  <a:gd name="T4" fmla="*/ 10 w 23"/>
                  <a:gd name="T5" fmla="*/ 31 h 32"/>
                  <a:gd name="T6" fmla="*/ 9 w 23"/>
                  <a:gd name="T7" fmla="*/ 31 h 32"/>
                  <a:gd name="T8" fmla="*/ 8 w 23"/>
                  <a:gd name="T9" fmla="*/ 31 h 32"/>
                  <a:gd name="T10" fmla="*/ 7 w 23"/>
                  <a:gd name="T11" fmla="*/ 29 h 32"/>
                  <a:gd name="T12" fmla="*/ 8 w 23"/>
                  <a:gd name="T13" fmla="*/ 27 h 32"/>
                  <a:gd name="T14" fmla="*/ 13 w 23"/>
                  <a:gd name="T15" fmla="*/ 16 h 32"/>
                  <a:gd name="T16" fmla="*/ 18 w 23"/>
                  <a:gd name="T17" fmla="*/ 28 h 32"/>
                  <a:gd name="T18" fmla="*/ 18 w 23"/>
                  <a:gd name="T19" fmla="*/ 30 h 32"/>
                  <a:gd name="T20" fmla="*/ 18 w 23"/>
                  <a:gd name="T21" fmla="*/ 30 h 32"/>
                  <a:gd name="T22" fmla="*/ 18 w 23"/>
                  <a:gd name="T23" fmla="*/ 31 h 32"/>
                  <a:gd name="T24" fmla="*/ 16 w 23"/>
                  <a:gd name="T25" fmla="*/ 31 h 32"/>
                  <a:gd name="T26" fmla="*/ 16 w 23"/>
                  <a:gd name="T27" fmla="*/ 32 h 32"/>
                  <a:gd name="T28" fmla="*/ 23 w 23"/>
                  <a:gd name="T29" fmla="*/ 32 h 32"/>
                  <a:gd name="T30" fmla="*/ 23 w 23"/>
                  <a:gd name="T31" fmla="*/ 31 h 32"/>
                  <a:gd name="T32" fmla="*/ 21 w 23"/>
                  <a:gd name="T33" fmla="*/ 31 h 32"/>
                  <a:gd name="T34" fmla="*/ 20 w 23"/>
                  <a:gd name="T35" fmla="*/ 30 h 32"/>
                  <a:gd name="T36" fmla="*/ 20 w 23"/>
                  <a:gd name="T37" fmla="*/ 28 h 32"/>
                  <a:gd name="T38" fmla="*/ 11 w 23"/>
                  <a:gd name="T39" fmla="*/ 7 h 32"/>
                  <a:gd name="T40" fmla="*/ 8 w 23"/>
                  <a:gd name="T41" fmla="*/ 1 h 32"/>
                  <a:gd name="T42" fmla="*/ 4 w 23"/>
                  <a:gd name="T43" fmla="*/ 0 h 32"/>
                  <a:gd name="T44" fmla="*/ 1 w 23"/>
                  <a:gd name="T45" fmla="*/ 0 h 32"/>
                  <a:gd name="T46" fmla="*/ 1 w 23"/>
                  <a:gd name="T47" fmla="*/ 3 h 32"/>
                  <a:gd name="T48" fmla="*/ 1 w 23"/>
                  <a:gd name="T49" fmla="*/ 4 h 32"/>
                  <a:gd name="T50" fmla="*/ 3 w 23"/>
                  <a:gd name="T51" fmla="*/ 5 h 32"/>
                  <a:gd name="T52" fmla="*/ 5 w 23"/>
                  <a:gd name="T53" fmla="*/ 4 h 32"/>
                  <a:gd name="T54" fmla="*/ 7 w 23"/>
                  <a:gd name="T55" fmla="*/ 4 h 32"/>
                  <a:gd name="T56" fmla="*/ 8 w 23"/>
                  <a:gd name="T57" fmla="*/ 5 h 32"/>
                  <a:gd name="T58" fmla="*/ 10 w 23"/>
                  <a:gd name="T59" fmla="*/ 8 h 32"/>
                  <a:gd name="T60" fmla="*/ 11 w 23"/>
                  <a:gd name="T61" fmla="*/ 11 h 32"/>
                  <a:gd name="T62" fmla="*/ 3 w 23"/>
                  <a:gd name="T63" fmla="*/ 27 h 32"/>
                  <a:gd name="T64" fmla="*/ 2 w 23"/>
                  <a:gd name="T65" fmla="*/ 29 h 32"/>
                  <a:gd name="T66" fmla="*/ 1 w 23"/>
                  <a:gd name="T67" fmla="*/ 30 h 32"/>
                  <a:gd name="T68" fmla="*/ 0 w 23"/>
                  <a:gd name="T69" fmla="*/ 31 h 32"/>
                  <a:gd name="T70" fmla="*/ 0 w 23"/>
                  <a:gd name="T7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32">
                    <a:moveTo>
                      <a:pt x="0" y="32"/>
                    </a:moveTo>
                    <a:lnTo>
                      <a:pt x="10" y="32"/>
                    </a:lnTo>
                    <a:lnTo>
                      <a:pt x="10" y="31"/>
                    </a:lnTo>
                    <a:lnTo>
                      <a:pt x="9" y="31"/>
                    </a:lnTo>
                    <a:cubicBezTo>
                      <a:pt x="9" y="31"/>
                      <a:pt x="8" y="31"/>
                      <a:pt x="8" y="31"/>
                    </a:cubicBezTo>
                    <a:cubicBezTo>
                      <a:pt x="7" y="30"/>
                      <a:pt x="7" y="30"/>
                      <a:pt x="7" y="29"/>
                    </a:cubicBezTo>
                    <a:cubicBezTo>
                      <a:pt x="7" y="29"/>
                      <a:pt x="8" y="28"/>
                      <a:pt x="8" y="27"/>
                    </a:cubicBezTo>
                    <a:lnTo>
                      <a:pt x="13" y="16"/>
                    </a:lnTo>
                    <a:lnTo>
                      <a:pt x="18" y="28"/>
                    </a:lnTo>
                    <a:cubicBezTo>
                      <a:pt x="18" y="28"/>
                      <a:pt x="18" y="29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7" y="31"/>
                      <a:pt x="16" y="31"/>
                    </a:cubicBezTo>
                    <a:lnTo>
                      <a:pt x="16" y="32"/>
                    </a:lnTo>
                    <a:lnTo>
                      <a:pt x="23" y="32"/>
                    </a:lnTo>
                    <a:lnTo>
                      <a:pt x="23" y="31"/>
                    </a:lnTo>
                    <a:cubicBezTo>
                      <a:pt x="22" y="31"/>
                      <a:pt x="22" y="31"/>
                      <a:pt x="21" y="31"/>
                    </a:cubicBezTo>
                    <a:cubicBezTo>
                      <a:pt x="21" y="30"/>
                      <a:pt x="21" y="30"/>
                      <a:pt x="20" y="30"/>
                    </a:cubicBezTo>
                    <a:cubicBezTo>
                      <a:pt x="20" y="29"/>
                      <a:pt x="20" y="29"/>
                      <a:pt x="20" y="28"/>
                    </a:cubicBezTo>
                    <a:lnTo>
                      <a:pt x="11" y="7"/>
                    </a:lnTo>
                    <a:cubicBezTo>
                      <a:pt x="10" y="4"/>
                      <a:pt x="9" y="3"/>
                      <a:pt x="8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4" y="5"/>
                      <a:pt x="4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5"/>
                    </a:cubicBezTo>
                    <a:cubicBezTo>
                      <a:pt x="9" y="5"/>
                      <a:pt x="9" y="6"/>
                      <a:pt x="10" y="8"/>
                    </a:cubicBezTo>
                    <a:lnTo>
                      <a:pt x="11" y="11"/>
                    </a:lnTo>
                    <a:lnTo>
                      <a:pt x="3" y="27"/>
                    </a:lnTo>
                    <a:cubicBezTo>
                      <a:pt x="3" y="28"/>
                      <a:pt x="3" y="28"/>
                      <a:pt x="2" y="29"/>
                    </a:cubicBezTo>
                    <a:cubicBezTo>
                      <a:pt x="2" y="30"/>
                      <a:pt x="2" y="30"/>
                      <a:pt x="1" y="30"/>
                    </a:cubicBezTo>
                    <a:cubicBezTo>
                      <a:pt x="1" y="31"/>
                      <a:pt x="0" y="31"/>
                      <a:pt x="0" y="31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" name="Freeform 206">
                <a:extLst>
                  <a:ext uri="{FF2B5EF4-FFF2-40B4-BE49-F238E27FC236}">
                    <a16:creationId xmlns:a16="http://schemas.microsoft.com/office/drawing/2014/main" id="{1C996C41-A8A5-4FD5-9C3B-F87A8E9013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718" y="2439"/>
                <a:ext cx="47" cy="68"/>
              </a:xfrm>
              <a:custGeom>
                <a:avLst/>
                <a:gdLst>
                  <a:gd name="T0" fmla="*/ 1 w 23"/>
                  <a:gd name="T1" fmla="*/ 30 h 32"/>
                  <a:gd name="T2" fmla="*/ 7 w 23"/>
                  <a:gd name="T3" fmla="*/ 32 h 32"/>
                  <a:gd name="T4" fmla="*/ 8 w 23"/>
                  <a:gd name="T5" fmla="*/ 32 h 32"/>
                  <a:gd name="T6" fmla="*/ 8 w 23"/>
                  <a:gd name="T7" fmla="*/ 27 h 32"/>
                  <a:gd name="T8" fmla="*/ 11 w 23"/>
                  <a:gd name="T9" fmla="*/ 31 h 32"/>
                  <a:gd name="T10" fmla="*/ 15 w 23"/>
                  <a:gd name="T11" fmla="*/ 32 h 32"/>
                  <a:gd name="T12" fmla="*/ 20 w 23"/>
                  <a:gd name="T13" fmla="*/ 30 h 32"/>
                  <a:gd name="T14" fmla="*/ 23 w 23"/>
                  <a:gd name="T15" fmla="*/ 22 h 32"/>
                  <a:gd name="T16" fmla="*/ 20 w 23"/>
                  <a:gd name="T17" fmla="*/ 13 h 32"/>
                  <a:gd name="T18" fmla="*/ 13 w 23"/>
                  <a:gd name="T19" fmla="*/ 10 h 32"/>
                  <a:gd name="T20" fmla="*/ 10 w 23"/>
                  <a:gd name="T21" fmla="*/ 10 h 32"/>
                  <a:gd name="T22" fmla="*/ 8 w 23"/>
                  <a:gd name="T23" fmla="*/ 12 h 32"/>
                  <a:gd name="T24" fmla="*/ 8 w 23"/>
                  <a:gd name="T25" fmla="*/ 5 h 32"/>
                  <a:gd name="T26" fmla="*/ 8 w 23"/>
                  <a:gd name="T27" fmla="*/ 1 h 32"/>
                  <a:gd name="T28" fmla="*/ 9 w 23"/>
                  <a:gd name="T29" fmla="*/ 0 h 32"/>
                  <a:gd name="T30" fmla="*/ 11 w 23"/>
                  <a:gd name="T31" fmla="*/ 0 h 32"/>
                  <a:gd name="T32" fmla="*/ 11 w 23"/>
                  <a:gd name="T33" fmla="*/ 0 h 32"/>
                  <a:gd name="T34" fmla="*/ 0 w 23"/>
                  <a:gd name="T35" fmla="*/ 0 h 32"/>
                  <a:gd name="T36" fmla="*/ 0 w 23"/>
                  <a:gd name="T37" fmla="*/ 0 h 32"/>
                  <a:gd name="T38" fmla="*/ 1 w 23"/>
                  <a:gd name="T39" fmla="*/ 0 h 32"/>
                  <a:gd name="T40" fmla="*/ 3 w 23"/>
                  <a:gd name="T41" fmla="*/ 1 h 32"/>
                  <a:gd name="T42" fmla="*/ 4 w 23"/>
                  <a:gd name="T43" fmla="*/ 1 h 32"/>
                  <a:gd name="T44" fmla="*/ 4 w 23"/>
                  <a:gd name="T45" fmla="*/ 5 h 32"/>
                  <a:gd name="T46" fmla="*/ 4 w 23"/>
                  <a:gd name="T47" fmla="*/ 26 h 32"/>
                  <a:gd name="T48" fmla="*/ 4 w 23"/>
                  <a:gd name="T49" fmla="*/ 28 h 32"/>
                  <a:gd name="T50" fmla="*/ 3 w 23"/>
                  <a:gd name="T51" fmla="*/ 29 h 32"/>
                  <a:gd name="T52" fmla="*/ 2 w 23"/>
                  <a:gd name="T53" fmla="*/ 29 h 32"/>
                  <a:gd name="T54" fmla="*/ 1 w 23"/>
                  <a:gd name="T55" fmla="*/ 29 h 32"/>
                  <a:gd name="T56" fmla="*/ 1 w 23"/>
                  <a:gd name="T57" fmla="*/ 30 h 32"/>
                  <a:gd name="T58" fmla="*/ 8 w 23"/>
                  <a:gd name="T59" fmla="*/ 26 h 32"/>
                  <a:gd name="T60" fmla="*/ 8 w 23"/>
                  <a:gd name="T61" fmla="*/ 18 h 32"/>
                  <a:gd name="T62" fmla="*/ 8 w 23"/>
                  <a:gd name="T63" fmla="*/ 14 h 32"/>
                  <a:gd name="T64" fmla="*/ 10 w 23"/>
                  <a:gd name="T65" fmla="*/ 12 h 32"/>
                  <a:gd name="T66" fmla="*/ 13 w 23"/>
                  <a:gd name="T67" fmla="*/ 11 h 32"/>
                  <a:gd name="T68" fmla="*/ 17 w 23"/>
                  <a:gd name="T69" fmla="*/ 13 h 32"/>
                  <a:gd name="T70" fmla="*/ 19 w 23"/>
                  <a:gd name="T71" fmla="*/ 19 h 32"/>
                  <a:gd name="T72" fmla="*/ 17 w 23"/>
                  <a:gd name="T73" fmla="*/ 27 h 32"/>
                  <a:gd name="T74" fmla="*/ 13 w 23"/>
                  <a:gd name="T75" fmla="*/ 29 h 32"/>
                  <a:gd name="T76" fmla="*/ 11 w 23"/>
                  <a:gd name="T77" fmla="*/ 28 h 32"/>
                  <a:gd name="T78" fmla="*/ 8 w 23"/>
                  <a:gd name="T7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" h="32">
                    <a:moveTo>
                      <a:pt x="1" y="30"/>
                    </a:moveTo>
                    <a:lnTo>
                      <a:pt x="7" y="32"/>
                    </a:lnTo>
                    <a:lnTo>
                      <a:pt x="8" y="32"/>
                    </a:lnTo>
                    <a:lnTo>
                      <a:pt x="8" y="27"/>
                    </a:lnTo>
                    <a:cubicBezTo>
                      <a:pt x="9" y="29"/>
                      <a:pt x="10" y="30"/>
                      <a:pt x="11" y="31"/>
                    </a:cubicBezTo>
                    <a:cubicBezTo>
                      <a:pt x="13" y="32"/>
                      <a:pt x="14" y="32"/>
                      <a:pt x="15" y="32"/>
                    </a:cubicBezTo>
                    <a:cubicBezTo>
                      <a:pt x="17" y="32"/>
                      <a:pt x="19" y="31"/>
                      <a:pt x="20" y="30"/>
                    </a:cubicBezTo>
                    <a:cubicBezTo>
                      <a:pt x="22" y="28"/>
                      <a:pt x="23" y="25"/>
                      <a:pt x="23" y="22"/>
                    </a:cubicBezTo>
                    <a:cubicBezTo>
                      <a:pt x="23" y="18"/>
                      <a:pt x="22" y="15"/>
                      <a:pt x="20" y="13"/>
                    </a:cubicBezTo>
                    <a:cubicBezTo>
                      <a:pt x="18" y="11"/>
                      <a:pt x="16" y="10"/>
                      <a:pt x="13" y="10"/>
                    </a:cubicBezTo>
                    <a:cubicBezTo>
                      <a:pt x="12" y="10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8" y="12"/>
                    </a:cubicBezTo>
                    <a:lnTo>
                      <a:pt x="8" y="5"/>
                    </a:lnTo>
                    <a:cubicBezTo>
                      <a:pt x="8" y="3"/>
                      <a:pt x="8" y="2"/>
                      <a:pt x="8" y="1"/>
                    </a:cubicBezTo>
                    <a:cubicBezTo>
                      <a:pt x="8" y="1"/>
                      <a:pt x="9" y="1"/>
                      <a:pt x="9" y="0"/>
                    </a:cubicBezTo>
                    <a:cubicBezTo>
                      <a:pt x="9" y="0"/>
                      <a:pt x="10" y="0"/>
                      <a:pt x="11" y="0"/>
                    </a:cubicBez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4" y="3"/>
                      <a:pt x="4" y="5"/>
                    </a:cubicBezTo>
                    <a:lnTo>
                      <a:pt x="4" y="26"/>
                    </a:lnTo>
                    <a:cubicBezTo>
                      <a:pt x="4" y="27"/>
                      <a:pt x="4" y="28"/>
                      <a:pt x="4" y="28"/>
                    </a:cubicBezTo>
                    <a:cubicBezTo>
                      <a:pt x="4" y="29"/>
                      <a:pt x="4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lnTo>
                      <a:pt x="1" y="30"/>
                    </a:lnTo>
                    <a:close/>
                    <a:moveTo>
                      <a:pt x="8" y="26"/>
                    </a:moveTo>
                    <a:lnTo>
                      <a:pt x="8" y="18"/>
                    </a:ln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9" y="13"/>
                      <a:pt x="10" y="12"/>
                    </a:cubicBezTo>
                    <a:cubicBezTo>
                      <a:pt x="11" y="11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7" y="13"/>
                    </a:cubicBezTo>
                    <a:cubicBezTo>
                      <a:pt x="18" y="14"/>
                      <a:pt x="19" y="17"/>
                      <a:pt x="19" y="19"/>
                    </a:cubicBezTo>
                    <a:cubicBezTo>
                      <a:pt x="19" y="23"/>
                      <a:pt x="18" y="25"/>
                      <a:pt x="17" y="27"/>
                    </a:cubicBezTo>
                    <a:cubicBezTo>
                      <a:pt x="16" y="28"/>
                      <a:pt x="15" y="29"/>
                      <a:pt x="13" y="29"/>
                    </a:cubicBezTo>
                    <a:cubicBezTo>
                      <a:pt x="12" y="29"/>
                      <a:pt x="12" y="28"/>
                      <a:pt x="11" y="28"/>
                    </a:cubicBezTo>
                    <a:cubicBezTo>
                      <a:pt x="10" y="28"/>
                      <a:pt x="9" y="27"/>
                      <a:pt x="8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1" name="Freeform 207">
                <a:extLst>
                  <a:ext uri="{FF2B5EF4-FFF2-40B4-BE49-F238E27FC236}">
                    <a16:creationId xmlns:a16="http://schemas.microsoft.com/office/drawing/2014/main" id="{47206FC8-B387-41CB-A684-D21AE7B54A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772" y="2439"/>
                <a:ext cx="43" cy="47"/>
              </a:xfrm>
              <a:custGeom>
                <a:avLst/>
                <a:gdLst>
                  <a:gd name="T0" fmla="*/ 10 w 21"/>
                  <a:gd name="T1" fmla="*/ 22 h 22"/>
                  <a:gd name="T2" fmla="*/ 18 w 21"/>
                  <a:gd name="T3" fmla="*/ 18 h 22"/>
                  <a:gd name="T4" fmla="*/ 21 w 21"/>
                  <a:gd name="T5" fmla="*/ 11 h 22"/>
                  <a:gd name="T6" fmla="*/ 19 w 21"/>
                  <a:gd name="T7" fmla="*/ 5 h 22"/>
                  <a:gd name="T8" fmla="*/ 15 w 21"/>
                  <a:gd name="T9" fmla="*/ 1 h 22"/>
                  <a:gd name="T10" fmla="*/ 10 w 21"/>
                  <a:gd name="T11" fmla="*/ 0 h 22"/>
                  <a:gd name="T12" fmla="*/ 2 w 21"/>
                  <a:gd name="T13" fmla="*/ 3 h 22"/>
                  <a:gd name="T14" fmla="*/ 0 w 21"/>
                  <a:gd name="T15" fmla="*/ 11 h 22"/>
                  <a:gd name="T16" fmla="*/ 1 w 21"/>
                  <a:gd name="T17" fmla="*/ 16 h 22"/>
                  <a:gd name="T18" fmla="*/ 5 w 21"/>
                  <a:gd name="T19" fmla="*/ 21 h 22"/>
                  <a:gd name="T20" fmla="*/ 10 w 21"/>
                  <a:gd name="T21" fmla="*/ 22 h 22"/>
                  <a:gd name="T22" fmla="*/ 10 w 21"/>
                  <a:gd name="T23" fmla="*/ 21 h 22"/>
                  <a:gd name="T24" fmla="*/ 7 w 21"/>
                  <a:gd name="T25" fmla="*/ 20 h 22"/>
                  <a:gd name="T26" fmla="*/ 5 w 21"/>
                  <a:gd name="T27" fmla="*/ 17 h 22"/>
                  <a:gd name="T28" fmla="*/ 4 w 21"/>
                  <a:gd name="T29" fmla="*/ 13 h 22"/>
                  <a:gd name="T30" fmla="*/ 6 w 21"/>
                  <a:gd name="T31" fmla="*/ 4 h 22"/>
                  <a:gd name="T32" fmla="*/ 11 w 21"/>
                  <a:gd name="T33" fmla="*/ 1 h 22"/>
                  <a:gd name="T34" fmla="*/ 15 w 21"/>
                  <a:gd name="T35" fmla="*/ 3 h 22"/>
                  <a:gd name="T36" fmla="*/ 17 w 21"/>
                  <a:gd name="T37" fmla="*/ 9 h 22"/>
                  <a:gd name="T38" fmla="*/ 14 w 21"/>
                  <a:gd name="T39" fmla="*/ 18 h 22"/>
                  <a:gd name="T40" fmla="*/ 10 w 21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2">
                    <a:moveTo>
                      <a:pt x="10" y="22"/>
                    </a:moveTo>
                    <a:cubicBezTo>
                      <a:pt x="14" y="22"/>
                      <a:pt x="16" y="21"/>
                      <a:pt x="18" y="18"/>
                    </a:cubicBezTo>
                    <a:cubicBezTo>
                      <a:pt x="20" y="16"/>
                      <a:pt x="21" y="14"/>
                      <a:pt x="21" y="11"/>
                    </a:cubicBezTo>
                    <a:cubicBezTo>
                      <a:pt x="21" y="9"/>
                      <a:pt x="20" y="7"/>
                      <a:pt x="19" y="5"/>
                    </a:cubicBezTo>
                    <a:cubicBezTo>
                      <a:pt x="18" y="4"/>
                      <a:pt x="17" y="2"/>
                      <a:pt x="15" y="1"/>
                    </a:cubicBezTo>
                    <a:cubicBezTo>
                      <a:pt x="14" y="0"/>
                      <a:pt x="12" y="0"/>
                      <a:pt x="10" y="0"/>
                    </a:cubicBezTo>
                    <a:cubicBezTo>
                      <a:pt x="7" y="0"/>
                      <a:pt x="4" y="1"/>
                      <a:pt x="2" y="3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0" y="13"/>
                      <a:pt x="1" y="15"/>
                      <a:pt x="1" y="16"/>
                    </a:cubicBezTo>
                    <a:cubicBezTo>
                      <a:pt x="2" y="18"/>
                      <a:pt x="4" y="20"/>
                      <a:pt x="5" y="21"/>
                    </a:cubicBezTo>
                    <a:cubicBezTo>
                      <a:pt x="7" y="22"/>
                      <a:pt x="9" y="22"/>
                      <a:pt x="10" y="22"/>
                    </a:cubicBezTo>
                    <a:close/>
                    <a:moveTo>
                      <a:pt x="10" y="21"/>
                    </a:moveTo>
                    <a:cubicBezTo>
                      <a:pt x="9" y="21"/>
                      <a:pt x="8" y="20"/>
                      <a:pt x="7" y="20"/>
                    </a:cubicBezTo>
                    <a:cubicBezTo>
                      <a:pt x="6" y="19"/>
                      <a:pt x="5" y="18"/>
                      <a:pt x="5" y="17"/>
                    </a:cubicBezTo>
                    <a:cubicBezTo>
                      <a:pt x="4" y="16"/>
                      <a:pt x="4" y="14"/>
                      <a:pt x="4" y="13"/>
                    </a:cubicBezTo>
                    <a:cubicBezTo>
                      <a:pt x="4" y="9"/>
                      <a:pt x="5" y="7"/>
                      <a:pt x="6" y="4"/>
                    </a:cubicBezTo>
                    <a:cubicBezTo>
                      <a:pt x="7" y="2"/>
                      <a:pt x="9" y="1"/>
                      <a:pt x="11" y="1"/>
                    </a:cubicBezTo>
                    <a:cubicBezTo>
                      <a:pt x="13" y="1"/>
                      <a:pt x="14" y="2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3"/>
                      <a:pt x="16" y="16"/>
                      <a:pt x="14" y="18"/>
                    </a:cubicBezTo>
                    <a:cubicBezTo>
                      <a:pt x="13" y="20"/>
                      <a:pt x="11" y="21"/>
                      <a:pt x="1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2" name="Freeform 208">
                <a:extLst>
                  <a:ext uri="{FF2B5EF4-FFF2-40B4-BE49-F238E27FC236}">
                    <a16:creationId xmlns:a16="http://schemas.microsoft.com/office/drawing/2014/main" id="{C0D780E6-2FA1-4616-A15D-EAB2E82D930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19" y="2424"/>
                <a:ext cx="27" cy="62"/>
              </a:xfrm>
              <a:custGeom>
                <a:avLst/>
                <a:gdLst>
                  <a:gd name="T0" fmla="*/ 7 w 13"/>
                  <a:gd name="T1" fmla="*/ 29 h 29"/>
                  <a:gd name="T2" fmla="*/ 7 w 13"/>
                  <a:gd name="T3" fmla="*/ 22 h 29"/>
                  <a:gd name="T4" fmla="*/ 12 w 13"/>
                  <a:gd name="T5" fmla="*/ 22 h 29"/>
                  <a:gd name="T6" fmla="*/ 12 w 13"/>
                  <a:gd name="T7" fmla="*/ 20 h 29"/>
                  <a:gd name="T8" fmla="*/ 7 w 13"/>
                  <a:gd name="T9" fmla="*/ 20 h 29"/>
                  <a:gd name="T10" fmla="*/ 7 w 13"/>
                  <a:gd name="T11" fmla="*/ 6 h 29"/>
                  <a:gd name="T12" fmla="*/ 8 w 13"/>
                  <a:gd name="T13" fmla="*/ 3 h 29"/>
                  <a:gd name="T14" fmla="*/ 9 w 13"/>
                  <a:gd name="T15" fmla="*/ 3 h 29"/>
                  <a:gd name="T16" fmla="*/ 11 w 13"/>
                  <a:gd name="T17" fmla="*/ 3 h 29"/>
                  <a:gd name="T18" fmla="*/ 12 w 13"/>
                  <a:gd name="T19" fmla="*/ 4 h 29"/>
                  <a:gd name="T20" fmla="*/ 13 w 13"/>
                  <a:gd name="T21" fmla="*/ 4 h 29"/>
                  <a:gd name="T22" fmla="*/ 11 w 13"/>
                  <a:gd name="T23" fmla="*/ 1 h 29"/>
                  <a:gd name="T24" fmla="*/ 7 w 13"/>
                  <a:gd name="T25" fmla="*/ 0 h 29"/>
                  <a:gd name="T26" fmla="*/ 5 w 13"/>
                  <a:gd name="T27" fmla="*/ 0 h 29"/>
                  <a:gd name="T28" fmla="*/ 4 w 13"/>
                  <a:gd name="T29" fmla="*/ 2 h 29"/>
                  <a:gd name="T30" fmla="*/ 3 w 13"/>
                  <a:gd name="T31" fmla="*/ 5 h 29"/>
                  <a:gd name="T32" fmla="*/ 3 w 13"/>
                  <a:gd name="T33" fmla="*/ 20 h 29"/>
                  <a:gd name="T34" fmla="*/ 0 w 13"/>
                  <a:gd name="T35" fmla="*/ 20 h 29"/>
                  <a:gd name="T36" fmla="*/ 0 w 13"/>
                  <a:gd name="T37" fmla="*/ 21 h 29"/>
                  <a:gd name="T38" fmla="*/ 2 w 13"/>
                  <a:gd name="T39" fmla="*/ 22 h 29"/>
                  <a:gd name="T40" fmla="*/ 5 w 13"/>
                  <a:gd name="T41" fmla="*/ 25 h 29"/>
                  <a:gd name="T42" fmla="*/ 7 w 13"/>
                  <a:gd name="T4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29">
                    <a:moveTo>
                      <a:pt x="7" y="29"/>
                    </a:moveTo>
                    <a:lnTo>
                      <a:pt x="7" y="22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7" y="20"/>
                    </a:lnTo>
                    <a:lnTo>
                      <a:pt x="7" y="6"/>
                    </a:lnTo>
                    <a:cubicBezTo>
                      <a:pt x="7" y="5"/>
                      <a:pt x="7" y="4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4"/>
                      <a:pt x="12" y="4"/>
                    </a:cubicBezTo>
                    <a:lnTo>
                      <a:pt x="13" y="4"/>
                    </a:lnTo>
                    <a:cubicBezTo>
                      <a:pt x="12" y="3"/>
                      <a:pt x="12" y="1"/>
                      <a:pt x="11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3" y="20"/>
                    </a:lnTo>
                    <a:lnTo>
                      <a:pt x="0" y="20"/>
                    </a:lnTo>
                    <a:lnTo>
                      <a:pt x="0" y="21"/>
                    </a:lnTo>
                    <a:cubicBezTo>
                      <a:pt x="0" y="21"/>
                      <a:pt x="1" y="22"/>
                      <a:pt x="2" y="22"/>
                    </a:cubicBezTo>
                    <a:cubicBezTo>
                      <a:pt x="3" y="23"/>
                      <a:pt x="4" y="24"/>
                      <a:pt x="5" y="25"/>
                    </a:cubicBezTo>
                    <a:cubicBezTo>
                      <a:pt x="5" y="26"/>
                      <a:pt x="6" y="27"/>
                      <a:pt x="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3" name="Freeform 209">
                <a:extLst>
                  <a:ext uri="{FF2B5EF4-FFF2-40B4-BE49-F238E27FC236}">
                    <a16:creationId xmlns:a16="http://schemas.microsoft.com/office/drawing/2014/main" id="{6DF4F44D-55D5-450C-B476-A7461A89B2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48" y="2414"/>
                <a:ext cx="48" cy="72"/>
              </a:xfrm>
              <a:custGeom>
                <a:avLst/>
                <a:gdLst>
                  <a:gd name="T0" fmla="*/ 7 w 23"/>
                  <a:gd name="T1" fmla="*/ 34 h 34"/>
                  <a:gd name="T2" fmla="*/ 7 w 23"/>
                  <a:gd name="T3" fmla="*/ 17 h 34"/>
                  <a:gd name="T4" fmla="*/ 11 w 23"/>
                  <a:gd name="T5" fmla="*/ 21 h 34"/>
                  <a:gd name="T6" fmla="*/ 14 w 23"/>
                  <a:gd name="T7" fmla="*/ 22 h 34"/>
                  <a:gd name="T8" fmla="*/ 17 w 23"/>
                  <a:gd name="T9" fmla="*/ 21 h 34"/>
                  <a:gd name="T10" fmla="*/ 19 w 23"/>
                  <a:gd name="T11" fmla="*/ 18 h 34"/>
                  <a:gd name="T12" fmla="*/ 20 w 23"/>
                  <a:gd name="T13" fmla="*/ 13 h 34"/>
                  <a:gd name="T14" fmla="*/ 20 w 23"/>
                  <a:gd name="T15" fmla="*/ 5 h 34"/>
                  <a:gd name="T16" fmla="*/ 20 w 23"/>
                  <a:gd name="T17" fmla="*/ 2 h 34"/>
                  <a:gd name="T18" fmla="*/ 21 w 23"/>
                  <a:gd name="T19" fmla="*/ 1 h 34"/>
                  <a:gd name="T20" fmla="*/ 23 w 23"/>
                  <a:gd name="T21" fmla="*/ 1 h 34"/>
                  <a:gd name="T22" fmla="*/ 23 w 23"/>
                  <a:gd name="T23" fmla="*/ 0 h 34"/>
                  <a:gd name="T24" fmla="*/ 13 w 23"/>
                  <a:gd name="T25" fmla="*/ 0 h 34"/>
                  <a:gd name="T26" fmla="*/ 13 w 23"/>
                  <a:gd name="T27" fmla="*/ 1 h 34"/>
                  <a:gd name="T28" fmla="*/ 13 w 23"/>
                  <a:gd name="T29" fmla="*/ 1 h 34"/>
                  <a:gd name="T30" fmla="*/ 15 w 23"/>
                  <a:gd name="T31" fmla="*/ 1 h 34"/>
                  <a:gd name="T32" fmla="*/ 15 w 23"/>
                  <a:gd name="T33" fmla="*/ 3 h 34"/>
                  <a:gd name="T34" fmla="*/ 16 w 23"/>
                  <a:gd name="T35" fmla="*/ 5 h 34"/>
                  <a:gd name="T36" fmla="*/ 16 w 23"/>
                  <a:gd name="T37" fmla="*/ 12 h 34"/>
                  <a:gd name="T38" fmla="*/ 15 w 23"/>
                  <a:gd name="T39" fmla="*/ 17 h 34"/>
                  <a:gd name="T40" fmla="*/ 14 w 23"/>
                  <a:gd name="T41" fmla="*/ 19 h 34"/>
                  <a:gd name="T42" fmla="*/ 12 w 23"/>
                  <a:gd name="T43" fmla="*/ 19 h 34"/>
                  <a:gd name="T44" fmla="*/ 10 w 23"/>
                  <a:gd name="T45" fmla="*/ 18 h 34"/>
                  <a:gd name="T46" fmla="*/ 7 w 23"/>
                  <a:gd name="T47" fmla="*/ 16 h 34"/>
                  <a:gd name="T48" fmla="*/ 7 w 23"/>
                  <a:gd name="T49" fmla="*/ 5 h 34"/>
                  <a:gd name="T50" fmla="*/ 7 w 23"/>
                  <a:gd name="T51" fmla="*/ 2 h 34"/>
                  <a:gd name="T52" fmla="*/ 8 w 23"/>
                  <a:gd name="T53" fmla="*/ 1 h 34"/>
                  <a:gd name="T54" fmla="*/ 10 w 23"/>
                  <a:gd name="T55" fmla="*/ 1 h 34"/>
                  <a:gd name="T56" fmla="*/ 10 w 23"/>
                  <a:gd name="T57" fmla="*/ 0 h 34"/>
                  <a:gd name="T58" fmla="*/ 0 w 23"/>
                  <a:gd name="T59" fmla="*/ 0 h 34"/>
                  <a:gd name="T60" fmla="*/ 0 w 23"/>
                  <a:gd name="T61" fmla="*/ 1 h 34"/>
                  <a:gd name="T62" fmla="*/ 2 w 23"/>
                  <a:gd name="T63" fmla="*/ 1 h 34"/>
                  <a:gd name="T64" fmla="*/ 2 w 23"/>
                  <a:gd name="T65" fmla="*/ 2 h 34"/>
                  <a:gd name="T66" fmla="*/ 3 w 23"/>
                  <a:gd name="T67" fmla="*/ 5 h 34"/>
                  <a:gd name="T68" fmla="*/ 3 w 23"/>
                  <a:gd name="T69" fmla="*/ 25 h 34"/>
                  <a:gd name="T70" fmla="*/ 2 w 23"/>
                  <a:gd name="T71" fmla="*/ 29 h 34"/>
                  <a:gd name="T72" fmla="*/ 2 w 23"/>
                  <a:gd name="T73" fmla="*/ 31 h 34"/>
                  <a:gd name="T74" fmla="*/ 1 w 23"/>
                  <a:gd name="T75" fmla="*/ 31 h 34"/>
                  <a:gd name="T76" fmla="*/ 0 w 23"/>
                  <a:gd name="T77" fmla="*/ 31 h 34"/>
                  <a:gd name="T78" fmla="*/ 0 w 23"/>
                  <a:gd name="T79" fmla="*/ 31 h 34"/>
                  <a:gd name="T80" fmla="*/ 6 w 23"/>
                  <a:gd name="T81" fmla="*/ 34 h 34"/>
                  <a:gd name="T82" fmla="*/ 7 w 23"/>
                  <a:gd name="T8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" h="34">
                    <a:moveTo>
                      <a:pt x="7" y="34"/>
                    </a:moveTo>
                    <a:lnTo>
                      <a:pt x="7" y="17"/>
                    </a:lnTo>
                    <a:cubicBezTo>
                      <a:pt x="8" y="19"/>
                      <a:pt x="10" y="21"/>
                      <a:pt x="11" y="21"/>
                    </a:cubicBezTo>
                    <a:cubicBezTo>
                      <a:pt x="12" y="22"/>
                      <a:pt x="13" y="22"/>
                      <a:pt x="14" y="22"/>
                    </a:cubicBezTo>
                    <a:cubicBezTo>
                      <a:pt x="15" y="22"/>
                      <a:pt x="16" y="22"/>
                      <a:pt x="17" y="21"/>
                    </a:cubicBezTo>
                    <a:cubicBezTo>
                      <a:pt x="18" y="20"/>
                      <a:pt x="19" y="19"/>
                      <a:pt x="19" y="18"/>
                    </a:cubicBezTo>
                    <a:cubicBezTo>
                      <a:pt x="19" y="17"/>
                      <a:pt x="20" y="15"/>
                      <a:pt x="20" y="13"/>
                    </a:cubicBezTo>
                    <a:lnTo>
                      <a:pt x="20" y="5"/>
                    </a:lnTo>
                    <a:cubicBezTo>
                      <a:pt x="20" y="4"/>
                      <a:pt x="20" y="2"/>
                      <a:pt x="20" y="2"/>
                    </a:cubicBezTo>
                    <a:cubicBezTo>
                      <a:pt x="20" y="2"/>
                      <a:pt x="20" y="1"/>
                      <a:pt x="21" y="1"/>
                    </a:cubicBezTo>
                    <a:cubicBezTo>
                      <a:pt x="21" y="1"/>
                      <a:pt x="22" y="1"/>
                      <a:pt x="23" y="1"/>
                    </a:cubicBezTo>
                    <a:lnTo>
                      <a:pt x="23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3" y="1"/>
                    </a:ln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2"/>
                      <a:pt x="15" y="3"/>
                    </a:cubicBezTo>
                    <a:cubicBezTo>
                      <a:pt x="16" y="3"/>
                      <a:pt x="16" y="4"/>
                      <a:pt x="16" y="5"/>
                    </a:cubicBezTo>
                    <a:lnTo>
                      <a:pt x="16" y="12"/>
                    </a:lnTo>
                    <a:cubicBezTo>
                      <a:pt x="16" y="15"/>
                      <a:pt x="15" y="16"/>
                      <a:pt x="15" y="17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1" y="19"/>
                      <a:pt x="10" y="19"/>
                      <a:pt x="10" y="18"/>
                    </a:cubicBezTo>
                    <a:cubicBezTo>
                      <a:pt x="9" y="18"/>
                      <a:pt x="8" y="17"/>
                      <a:pt x="7" y="16"/>
                    </a:cubicBezTo>
                    <a:lnTo>
                      <a:pt x="7" y="5"/>
                    </a:lnTo>
                    <a:cubicBezTo>
                      <a:pt x="7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8" y="1"/>
                    </a:cubicBezTo>
                    <a:cubicBezTo>
                      <a:pt x="8" y="1"/>
                      <a:pt x="9" y="1"/>
                      <a:pt x="10" y="1"/>
                    </a:cubicBezTo>
                    <a:lnTo>
                      <a:pt x="10" y="0"/>
                    </a:lnTo>
                    <a:lnTo>
                      <a:pt x="0" y="0"/>
                    </a:lnTo>
                    <a:lnTo>
                      <a:pt x="0" y="1"/>
                    </a:ln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lnTo>
                      <a:pt x="3" y="25"/>
                    </a:lnTo>
                    <a:cubicBezTo>
                      <a:pt x="3" y="27"/>
                      <a:pt x="2" y="29"/>
                      <a:pt x="2" y="29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1" y="31"/>
                      <a:pt x="1" y="31"/>
                    </a:cubicBezTo>
                    <a:cubicBezTo>
                      <a:pt x="1" y="31"/>
                      <a:pt x="0" y="31"/>
                      <a:pt x="0" y="31"/>
                    </a:cubicBezTo>
                    <a:lnTo>
                      <a:pt x="0" y="31"/>
                    </a:lnTo>
                    <a:lnTo>
                      <a:pt x="6" y="34"/>
                    </a:lnTo>
                    <a:lnTo>
                      <a:pt x="7" y="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4" name="Freeform 210">
                <a:extLst>
                  <a:ext uri="{FF2B5EF4-FFF2-40B4-BE49-F238E27FC236}">
                    <a16:creationId xmlns:a16="http://schemas.microsoft.com/office/drawing/2014/main" id="{41F137A3-27BA-4650-BDE2-8701AD39D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3900" y="2439"/>
                <a:ext cx="38" cy="47"/>
              </a:xfrm>
              <a:custGeom>
                <a:avLst/>
                <a:gdLst>
                  <a:gd name="T0" fmla="*/ 3 w 18"/>
                  <a:gd name="T1" fmla="*/ 14 h 22"/>
                  <a:gd name="T2" fmla="*/ 5 w 18"/>
                  <a:gd name="T3" fmla="*/ 6 h 22"/>
                  <a:gd name="T4" fmla="*/ 11 w 18"/>
                  <a:gd name="T5" fmla="*/ 4 h 22"/>
                  <a:gd name="T6" fmla="*/ 14 w 18"/>
                  <a:gd name="T7" fmla="*/ 5 h 22"/>
                  <a:gd name="T8" fmla="*/ 17 w 18"/>
                  <a:gd name="T9" fmla="*/ 9 h 22"/>
                  <a:gd name="T10" fmla="*/ 18 w 18"/>
                  <a:gd name="T11" fmla="*/ 8 h 22"/>
                  <a:gd name="T12" fmla="*/ 15 w 18"/>
                  <a:gd name="T13" fmla="*/ 2 h 22"/>
                  <a:gd name="T14" fmla="*/ 9 w 18"/>
                  <a:gd name="T15" fmla="*/ 0 h 22"/>
                  <a:gd name="T16" fmla="*/ 2 w 18"/>
                  <a:gd name="T17" fmla="*/ 3 h 22"/>
                  <a:gd name="T18" fmla="*/ 0 w 18"/>
                  <a:gd name="T19" fmla="*/ 11 h 22"/>
                  <a:gd name="T20" fmla="*/ 2 w 18"/>
                  <a:gd name="T21" fmla="*/ 19 h 22"/>
                  <a:gd name="T22" fmla="*/ 9 w 18"/>
                  <a:gd name="T23" fmla="*/ 22 h 22"/>
                  <a:gd name="T24" fmla="*/ 15 w 18"/>
                  <a:gd name="T25" fmla="*/ 20 h 22"/>
                  <a:gd name="T26" fmla="*/ 18 w 18"/>
                  <a:gd name="T27" fmla="*/ 14 h 22"/>
                  <a:gd name="T28" fmla="*/ 3 w 18"/>
                  <a:gd name="T29" fmla="*/ 14 h 22"/>
                  <a:gd name="T30" fmla="*/ 3 w 18"/>
                  <a:gd name="T31" fmla="*/ 15 h 22"/>
                  <a:gd name="T32" fmla="*/ 13 w 18"/>
                  <a:gd name="T33" fmla="*/ 15 h 22"/>
                  <a:gd name="T34" fmla="*/ 12 w 18"/>
                  <a:gd name="T35" fmla="*/ 18 h 22"/>
                  <a:gd name="T36" fmla="*/ 10 w 18"/>
                  <a:gd name="T37" fmla="*/ 20 h 22"/>
                  <a:gd name="T38" fmla="*/ 8 w 18"/>
                  <a:gd name="T39" fmla="*/ 21 h 22"/>
                  <a:gd name="T40" fmla="*/ 5 w 18"/>
                  <a:gd name="T41" fmla="*/ 19 h 22"/>
                  <a:gd name="T42" fmla="*/ 3 w 18"/>
                  <a:gd name="T4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2">
                    <a:moveTo>
                      <a:pt x="3" y="14"/>
                    </a:moveTo>
                    <a:cubicBezTo>
                      <a:pt x="3" y="10"/>
                      <a:pt x="4" y="8"/>
                      <a:pt x="5" y="6"/>
                    </a:cubicBezTo>
                    <a:cubicBezTo>
                      <a:pt x="7" y="4"/>
                      <a:pt x="9" y="4"/>
                      <a:pt x="11" y="4"/>
                    </a:cubicBezTo>
                    <a:cubicBezTo>
                      <a:pt x="12" y="4"/>
                      <a:pt x="13" y="4"/>
                      <a:pt x="14" y="5"/>
                    </a:cubicBezTo>
                    <a:cubicBezTo>
                      <a:pt x="15" y="5"/>
                      <a:pt x="16" y="7"/>
                      <a:pt x="17" y="9"/>
                    </a:cubicBezTo>
                    <a:lnTo>
                      <a:pt x="18" y="8"/>
                    </a:lnTo>
                    <a:cubicBezTo>
                      <a:pt x="17" y="6"/>
                      <a:pt x="16" y="4"/>
                      <a:pt x="15" y="2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0" y="5"/>
                      <a:pt x="0" y="7"/>
                      <a:pt x="0" y="11"/>
                    </a:cubicBezTo>
                    <a:cubicBezTo>
                      <a:pt x="0" y="14"/>
                      <a:pt x="0" y="17"/>
                      <a:pt x="2" y="19"/>
                    </a:cubicBezTo>
                    <a:cubicBezTo>
                      <a:pt x="4" y="21"/>
                      <a:pt x="7" y="22"/>
                      <a:pt x="9" y="22"/>
                    </a:cubicBezTo>
                    <a:cubicBezTo>
                      <a:pt x="12" y="22"/>
                      <a:pt x="14" y="21"/>
                      <a:pt x="15" y="20"/>
                    </a:cubicBezTo>
                    <a:cubicBezTo>
                      <a:pt x="17" y="18"/>
                      <a:pt x="18" y="16"/>
                      <a:pt x="18" y="14"/>
                    </a:cubicBezTo>
                    <a:lnTo>
                      <a:pt x="3" y="14"/>
                    </a:lnTo>
                    <a:close/>
                    <a:moveTo>
                      <a:pt x="3" y="15"/>
                    </a:moveTo>
                    <a:lnTo>
                      <a:pt x="13" y="15"/>
                    </a:lnTo>
                    <a:cubicBezTo>
                      <a:pt x="12" y="16"/>
                      <a:pt x="12" y="17"/>
                      <a:pt x="12" y="18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  <a:cubicBezTo>
                      <a:pt x="7" y="21"/>
                      <a:pt x="6" y="20"/>
                      <a:pt x="5" y="19"/>
                    </a:cubicBezTo>
                    <a:cubicBezTo>
                      <a:pt x="4" y="18"/>
                      <a:pt x="3" y="17"/>
                      <a:pt x="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5" name="Freeform 211">
                <a:extLst>
                  <a:ext uri="{FF2B5EF4-FFF2-40B4-BE49-F238E27FC236}">
                    <a16:creationId xmlns:a16="http://schemas.microsoft.com/office/drawing/2014/main" id="{9FE47E0A-47B6-4A8F-BE88-B2C6D8FB0FD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946" y="2439"/>
                <a:ext cx="31" cy="47"/>
              </a:xfrm>
              <a:custGeom>
                <a:avLst/>
                <a:gdLst>
                  <a:gd name="T0" fmla="*/ 13 w 15"/>
                  <a:gd name="T1" fmla="*/ 22 h 22"/>
                  <a:gd name="T2" fmla="*/ 13 w 15"/>
                  <a:gd name="T3" fmla="*/ 15 h 22"/>
                  <a:gd name="T4" fmla="*/ 13 w 15"/>
                  <a:gd name="T5" fmla="*/ 15 h 22"/>
                  <a:gd name="T6" fmla="*/ 10 w 15"/>
                  <a:gd name="T7" fmla="*/ 19 h 22"/>
                  <a:gd name="T8" fmla="*/ 7 w 15"/>
                  <a:gd name="T9" fmla="*/ 21 h 22"/>
                  <a:gd name="T10" fmla="*/ 4 w 15"/>
                  <a:gd name="T11" fmla="*/ 20 h 22"/>
                  <a:gd name="T12" fmla="*/ 3 w 15"/>
                  <a:gd name="T13" fmla="*/ 18 h 22"/>
                  <a:gd name="T14" fmla="*/ 4 w 15"/>
                  <a:gd name="T15" fmla="*/ 16 h 22"/>
                  <a:gd name="T16" fmla="*/ 6 w 15"/>
                  <a:gd name="T17" fmla="*/ 14 h 22"/>
                  <a:gd name="T18" fmla="*/ 10 w 15"/>
                  <a:gd name="T19" fmla="*/ 12 h 22"/>
                  <a:gd name="T20" fmla="*/ 15 w 15"/>
                  <a:gd name="T21" fmla="*/ 6 h 22"/>
                  <a:gd name="T22" fmla="*/ 12 w 15"/>
                  <a:gd name="T23" fmla="*/ 1 h 22"/>
                  <a:gd name="T24" fmla="*/ 7 w 15"/>
                  <a:gd name="T25" fmla="*/ 0 h 22"/>
                  <a:gd name="T26" fmla="*/ 3 w 15"/>
                  <a:gd name="T27" fmla="*/ 0 h 22"/>
                  <a:gd name="T28" fmla="*/ 1 w 15"/>
                  <a:gd name="T29" fmla="*/ 1 h 22"/>
                  <a:gd name="T30" fmla="*/ 1 w 15"/>
                  <a:gd name="T31" fmla="*/ 0 h 22"/>
                  <a:gd name="T32" fmla="*/ 0 w 15"/>
                  <a:gd name="T33" fmla="*/ 0 h 22"/>
                  <a:gd name="T34" fmla="*/ 0 w 15"/>
                  <a:gd name="T35" fmla="*/ 7 h 22"/>
                  <a:gd name="T36" fmla="*/ 1 w 15"/>
                  <a:gd name="T37" fmla="*/ 7 h 22"/>
                  <a:gd name="T38" fmla="*/ 3 w 15"/>
                  <a:gd name="T39" fmla="*/ 3 h 22"/>
                  <a:gd name="T40" fmla="*/ 7 w 15"/>
                  <a:gd name="T41" fmla="*/ 1 h 22"/>
                  <a:gd name="T42" fmla="*/ 10 w 15"/>
                  <a:gd name="T43" fmla="*/ 2 h 22"/>
                  <a:gd name="T44" fmla="*/ 11 w 15"/>
                  <a:gd name="T45" fmla="*/ 4 h 22"/>
                  <a:gd name="T46" fmla="*/ 10 w 15"/>
                  <a:gd name="T47" fmla="*/ 7 h 22"/>
                  <a:gd name="T48" fmla="*/ 6 w 15"/>
                  <a:gd name="T49" fmla="*/ 10 h 22"/>
                  <a:gd name="T50" fmla="*/ 1 w 15"/>
                  <a:gd name="T51" fmla="*/ 13 h 22"/>
                  <a:gd name="T52" fmla="*/ 0 w 15"/>
                  <a:gd name="T53" fmla="*/ 16 h 22"/>
                  <a:gd name="T54" fmla="*/ 2 w 15"/>
                  <a:gd name="T55" fmla="*/ 20 h 22"/>
                  <a:gd name="T56" fmla="*/ 7 w 15"/>
                  <a:gd name="T57" fmla="*/ 22 h 22"/>
                  <a:gd name="T58" fmla="*/ 10 w 15"/>
                  <a:gd name="T59" fmla="*/ 21 h 22"/>
                  <a:gd name="T60" fmla="*/ 11 w 15"/>
                  <a:gd name="T61" fmla="*/ 21 h 22"/>
                  <a:gd name="T62" fmla="*/ 12 w 15"/>
                  <a:gd name="T63" fmla="*/ 21 h 22"/>
                  <a:gd name="T64" fmla="*/ 13 w 15"/>
                  <a:gd name="T6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22">
                    <a:moveTo>
                      <a:pt x="13" y="22"/>
                    </a:moveTo>
                    <a:lnTo>
                      <a:pt x="13" y="15"/>
                    </a:lnTo>
                    <a:lnTo>
                      <a:pt x="13" y="15"/>
                    </a:lnTo>
                    <a:cubicBezTo>
                      <a:pt x="12" y="17"/>
                      <a:pt x="11" y="18"/>
                      <a:pt x="10" y="19"/>
                    </a:cubicBezTo>
                    <a:cubicBezTo>
                      <a:pt x="9" y="20"/>
                      <a:pt x="8" y="21"/>
                      <a:pt x="7" y="21"/>
                    </a:cubicBezTo>
                    <a:cubicBezTo>
                      <a:pt x="6" y="21"/>
                      <a:pt x="5" y="20"/>
                      <a:pt x="4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7"/>
                      <a:pt x="3" y="16"/>
                      <a:pt x="4" y="16"/>
                    </a:cubicBezTo>
                    <a:cubicBezTo>
                      <a:pt x="4" y="15"/>
                      <a:pt x="5" y="14"/>
                      <a:pt x="6" y="14"/>
                    </a:cubicBezTo>
                    <a:lnTo>
                      <a:pt x="10" y="12"/>
                    </a:lnTo>
                    <a:cubicBezTo>
                      <a:pt x="13" y="11"/>
                      <a:pt x="15" y="9"/>
                      <a:pt x="15" y="6"/>
                    </a:cubicBezTo>
                    <a:cubicBezTo>
                      <a:pt x="15" y="4"/>
                      <a:pt x="14" y="3"/>
                      <a:pt x="12" y="1"/>
                    </a:cubicBezTo>
                    <a:cubicBezTo>
                      <a:pt x="11" y="0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0"/>
                    </a:lnTo>
                    <a:lnTo>
                      <a:pt x="0" y="7"/>
                    </a:lnTo>
                    <a:lnTo>
                      <a:pt x="1" y="7"/>
                    </a:ln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8" y="1"/>
                      <a:pt x="9" y="1"/>
                      <a:pt x="10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5"/>
                      <a:pt x="11" y="6"/>
                      <a:pt x="10" y="7"/>
                    </a:cubicBezTo>
                    <a:cubicBezTo>
                      <a:pt x="9" y="8"/>
                      <a:pt x="8" y="9"/>
                      <a:pt x="6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0" y="18"/>
                      <a:pt x="1" y="19"/>
                      <a:pt x="2" y="20"/>
                    </a:cubicBezTo>
                    <a:cubicBezTo>
                      <a:pt x="3" y="21"/>
                      <a:pt x="5" y="22"/>
                      <a:pt x="7" y="22"/>
                    </a:cubicBezTo>
                    <a:cubicBezTo>
                      <a:pt x="8" y="22"/>
                      <a:pt x="9" y="22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2"/>
                      <a:pt x="1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7" name="Freeform 213">
              <a:extLst>
                <a:ext uri="{FF2B5EF4-FFF2-40B4-BE49-F238E27FC236}">
                  <a16:creationId xmlns:a16="http://schemas.microsoft.com/office/drawing/2014/main" id="{D31A9E8A-1CF0-4B76-9C1B-F71A5A603C8E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983" y="2439"/>
              <a:ext cx="38" cy="47"/>
            </a:xfrm>
            <a:custGeom>
              <a:avLst/>
              <a:gdLst>
                <a:gd name="T0" fmla="*/ 3 w 18"/>
                <a:gd name="T1" fmla="*/ 14 h 22"/>
                <a:gd name="T2" fmla="*/ 5 w 18"/>
                <a:gd name="T3" fmla="*/ 6 h 22"/>
                <a:gd name="T4" fmla="*/ 11 w 18"/>
                <a:gd name="T5" fmla="*/ 4 h 22"/>
                <a:gd name="T6" fmla="*/ 14 w 18"/>
                <a:gd name="T7" fmla="*/ 5 h 22"/>
                <a:gd name="T8" fmla="*/ 17 w 18"/>
                <a:gd name="T9" fmla="*/ 9 h 22"/>
                <a:gd name="T10" fmla="*/ 18 w 18"/>
                <a:gd name="T11" fmla="*/ 8 h 22"/>
                <a:gd name="T12" fmla="*/ 15 w 18"/>
                <a:gd name="T13" fmla="*/ 2 h 22"/>
                <a:gd name="T14" fmla="*/ 9 w 18"/>
                <a:gd name="T15" fmla="*/ 0 h 22"/>
                <a:gd name="T16" fmla="*/ 2 w 18"/>
                <a:gd name="T17" fmla="*/ 3 h 22"/>
                <a:gd name="T18" fmla="*/ 0 w 18"/>
                <a:gd name="T19" fmla="*/ 11 h 22"/>
                <a:gd name="T20" fmla="*/ 2 w 18"/>
                <a:gd name="T21" fmla="*/ 19 h 22"/>
                <a:gd name="T22" fmla="*/ 9 w 18"/>
                <a:gd name="T23" fmla="*/ 22 h 22"/>
                <a:gd name="T24" fmla="*/ 15 w 18"/>
                <a:gd name="T25" fmla="*/ 20 h 22"/>
                <a:gd name="T26" fmla="*/ 18 w 18"/>
                <a:gd name="T27" fmla="*/ 14 h 22"/>
                <a:gd name="T28" fmla="*/ 3 w 18"/>
                <a:gd name="T29" fmla="*/ 14 h 22"/>
                <a:gd name="T30" fmla="*/ 3 w 18"/>
                <a:gd name="T31" fmla="*/ 15 h 22"/>
                <a:gd name="T32" fmla="*/ 13 w 18"/>
                <a:gd name="T33" fmla="*/ 15 h 22"/>
                <a:gd name="T34" fmla="*/ 12 w 18"/>
                <a:gd name="T35" fmla="*/ 18 h 22"/>
                <a:gd name="T36" fmla="*/ 10 w 18"/>
                <a:gd name="T37" fmla="*/ 20 h 22"/>
                <a:gd name="T38" fmla="*/ 8 w 18"/>
                <a:gd name="T39" fmla="*/ 21 h 22"/>
                <a:gd name="T40" fmla="*/ 5 w 18"/>
                <a:gd name="T41" fmla="*/ 19 h 22"/>
                <a:gd name="T42" fmla="*/ 3 w 18"/>
                <a:gd name="T4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2">
                  <a:moveTo>
                    <a:pt x="3" y="14"/>
                  </a:moveTo>
                  <a:cubicBezTo>
                    <a:pt x="3" y="10"/>
                    <a:pt x="4" y="8"/>
                    <a:pt x="5" y="6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2" y="4"/>
                    <a:pt x="13" y="4"/>
                    <a:pt x="14" y="5"/>
                  </a:cubicBezTo>
                  <a:cubicBezTo>
                    <a:pt x="15" y="5"/>
                    <a:pt x="16" y="7"/>
                    <a:pt x="17" y="9"/>
                  </a:cubicBezTo>
                  <a:lnTo>
                    <a:pt x="18" y="8"/>
                  </a:lnTo>
                  <a:cubicBezTo>
                    <a:pt x="17" y="6"/>
                    <a:pt x="16" y="4"/>
                    <a:pt x="15" y="2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0" y="5"/>
                    <a:pt x="0" y="7"/>
                    <a:pt x="0" y="11"/>
                  </a:cubicBezTo>
                  <a:cubicBezTo>
                    <a:pt x="0" y="14"/>
                    <a:pt x="0" y="17"/>
                    <a:pt x="2" y="19"/>
                  </a:cubicBezTo>
                  <a:cubicBezTo>
                    <a:pt x="4" y="21"/>
                    <a:pt x="7" y="22"/>
                    <a:pt x="9" y="22"/>
                  </a:cubicBezTo>
                  <a:cubicBezTo>
                    <a:pt x="12" y="22"/>
                    <a:pt x="14" y="21"/>
                    <a:pt x="15" y="20"/>
                  </a:cubicBezTo>
                  <a:cubicBezTo>
                    <a:pt x="17" y="18"/>
                    <a:pt x="18" y="16"/>
                    <a:pt x="18" y="14"/>
                  </a:cubicBezTo>
                  <a:lnTo>
                    <a:pt x="3" y="14"/>
                  </a:lnTo>
                  <a:close/>
                  <a:moveTo>
                    <a:pt x="3" y="15"/>
                  </a:moveTo>
                  <a:lnTo>
                    <a:pt x="13" y="15"/>
                  </a:ln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1" y="19"/>
                    <a:pt x="10" y="20"/>
                  </a:cubicBezTo>
                  <a:cubicBezTo>
                    <a:pt x="10" y="20"/>
                    <a:pt x="9" y="21"/>
                    <a:pt x="8" y="21"/>
                  </a:cubicBezTo>
                  <a:cubicBezTo>
                    <a:pt x="7" y="21"/>
                    <a:pt x="6" y="20"/>
                    <a:pt x="5" y="19"/>
                  </a:cubicBezTo>
                  <a:cubicBezTo>
                    <a:pt x="4" y="18"/>
                    <a:pt x="3" y="17"/>
                    <a:pt x="3" y="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214">
              <a:extLst>
                <a:ext uri="{FF2B5EF4-FFF2-40B4-BE49-F238E27FC236}">
                  <a16:creationId xmlns:a16="http://schemas.microsoft.com/office/drawing/2014/main" id="{47806B17-4127-4703-84BD-951C07E3F0D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9" y="2439"/>
              <a:ext cx="31" cy="47"/>
            </a:xfrm>
            <a:custGeom>
              <a:avLst/>
              <a:gdLst>
                <a:gd name="T0" fmla="*/ 13 w 15"/>
                <a:gd name="T1" fmla="*/ 22 h 22"/>
                <a:gd name="T2" fmla="*/ 13 w 15"/>
                <a:gd name="T3" fmla="*/ 15 h 22"/>
                <a:gd name="T4" fmla="*/ 13 w 15"/>
                <a:gd name="T5" fmla="*/ 15 h 22"/>
                <a:gd name="T6" fmla="*/ 10 w 15"/>
                <a:gd name="T7" fmla="*/ 19 h 22"/>
                <a:gd name="T8" fmla="*/ 7 w 15"/>
                <a:gd name="T9" fmla="*/ 21 h 22"/>
                <a:gd name="T10" fmla="*/ 4 w 15"/>
                <a:gd name="T11" fmla="*/ 20 h 22"/>
                <a:gd name="T12" fmla="*/ 3 w 15"/>
                <a:gd name="T13" fmla="*/ 18 h 22"/>
                <a:gd name="T14" fmla="*/ 4 w 15"/>
                <a:gd name="T15" fmla="*/ 16 h 22"/>
                <a:gd name="T16" fmla="*/ 6 w 15"/>
                <a:gd name="T17" fmla="*/ 14 h 22"/>
                <a:gd name="T18" fmla="*/ 10 w 15"/>
                <a:gd name="T19" fmla="*/ 12 h 22"/>
                <a:gd name="T20" fmla="*/ 15 w 15"/>
                <a:gd name="T21" fmla="*/ 6 h 22"/>
                <a:gd name="T22" fmla="*/ 12 w 15"/>
                <a:gd name="T23" fmla="*/ 1 h 22"/>
                <a:gd name="T24" fmla="*/ 7 w 15"/>
                <a:gd name="T25" fmla="*/ 0 h 22"/>
                <a:gd name="T26" fmla="*/ 3 w 15"/>
                <a:gd name="T27" fmla="*/ 0 h 22"/>
                <a:gd name="T28" fmla="*/ 1 w 15"/>
                <a:gd name="T29" fmla="*/ 1 h 22"/>
                <a:gd name="T30" fmla="*/ 1 w 15"/>
                <a:gd name="T31" fmla="*/ 0 h 22"/>
                <a:gd name="T32" fmla="*/ 0 w 15"/>
                <a:gd name="T33" fmla="*/ 0 h 22"/>
                <a:gd name="T34" fmla="*/ 0 w 15"/>
                <a:gd name="T35" fmla="*/ 7 h 22"/>
                <a:gd name="T36" fmla="*/ 1 w 15"/>
                <a:gd name="T37" fmla="*/ 7 h 22"/>
                <a:gd name="T38" fmla="*/ 3 w 15"/>
                <a:gd name="T39" fmla="*/ 3 h 22"/>
                <a:gd name="T40" fmla="*/ 7 w 15"/>
                <a:gd name="T41" fmla="*/ 1 h 22"/>
                <a:gd name="T42" fmla="*/ 10 w 15"/>
                <a:gd name="T43" fmla="*/ 2 h 22"/>
                <a:gd name="T44" fmla="*/ 11 w 15"/>
                <a:gd name="T45" fmla="*/ 4 h 22"/>
                <a:gd name="T46" fmla="*/ 10 w 15"/>
                <a:gd name="T47" fmla="*/ 7 h 22"/>
                <a:gd name="T48" fmla="*/ 6 w 15"/>
                <a:gd name="T49" fmla="*/ 10 h 22"/>
                <a:gd name="T50" fmla="*/ 1 w 15"/>
                <a:gd name="T51" fmla="*/ 13 h 22"/>
                <a:gd name="T52" fmla="*/ 0 w 15"/>
                <a:gd name="T53" fmla="*/ 16 h 22"/>
                <a:gd name="T54" fmla="*/ 2 w 15"/>
                <a:gd name="T55" fmla="*/ 20 h 22"/>
                <a:gd name="T56" fmla="*/ 7 w 15"/>
                <a:gd name="T57" fmla="*/ 22 h 22"/>
                <a:gd name="T58" fmla="*/ 10 w 15"/>
                <a:gd name="T59" fmla="*/ 21 h 22"/>
                <a:gd name="T60" fmla="*/ 11 w 15"/>
                <a:gd name="T61" fmla="*/ 21 h 22"/>
                <a:gd name="T62" fmla="*/ 12 w 15"/>
                <a:gd name="T63" fmla="*/ 21 h 22"/>
                <a:gd name="T64" fmla="*/ 13 w 15"/>
                <a:gd name="T6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22">
                  <a:moveTo>
                    <a:pt x="13" y="22"/>
                  </a:moveTo>
                  <a:lnTo>
                    <a:pt x="13" y="15"/>
                  </a:lnTo>
                  <a:lnTo>
                    <a:pt x="13" y="15"/>
                  </a:lnTo>
                  <a:cubicBezTo>
                    <a:pt x="12" y="17"/>
                    <a:pt x="11" y="18"/>
                    <a:pt x="10" y="19"/>
                  </a:cubicBezTo>
                  <a:cubicBezTo>
                    <a:pt x="9" y="20"/>
                    <a:pt x="8" y="21"/>
                    <a:pt x="7" y="21"/>
                  </a:cubicBezTo>
                  <a:cubicBezTo>
                    <a:pt x="6" y="21"/>
                    <a:pt x="5" y="20"/>
                    <a:pt x="4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7"/>
                    <a:pt x="3" y="16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lnTo>
                    <a:pt x="10" y="12"/>
                  </a:lnTo>
                  <a:cubicBezTo>
                    <a:pt x="13" y="11"/>
                    <a:pt x="15" y="9"/>
                    <a:pt x="15" y="6"/>
                  </a:cubicBezTo>
                  <a:cubicBezTo>
                    <a:pt x="15" y="4"/>
                    <a:pt x="14" y="3"/>
                    <a:pt x="12" y="1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lnTo>
                    <a:pt x="0" y="0"/>
                  </a:lnTo>
                  <a:lnTo>
                    <a:pt x="0" y="7"/>
                  </a:lnTo>
                  <a:lnTo>
                    <a:pt x="1" y="7"/>
                  </a:ln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6" y="1"/>
                    <a:pt x="7" y="1"/>
                  </a:cubicBezTo>
                  <a:cubicBezTo>
                    <a:pt x="8" y="1"/>
                    <a:pt x="9" y="1"/>
                    <a:pt x="10" y="2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5"/>
                    <a:pt x="11" y="6"/>
                    <a:pt x="10" y="7"/>
                  </a:cubicBezTo>
                  <a:cubicBezTo>
                    <a:pt x="9" y="8"/>
                    <a:pt x="8" y="9"/>
                    <a:pt x="6" y="10"/>
                  </a:cubicBezTo>
                  <a:cubicBezTo>
                    <a:pt x="3" y="11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3" y="21"/>
                    <a:pt x="5" y="22"/>
                    <a:pt x="7" y="22"/>
                  </a:cubicBezTo>
                  <a:cubicBezTo>
                    <a:pt x="8" y="22"/>
                    <a:pt x="9" y="22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2"/>
                    <a:pt x="13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215">
              <a:extLst>
                <a:ext uri="{FF2B5EF4-FFF2-40B4-BE49-F238E27FC236}">
                  <a16:creationId xmlns:a16="http://schemas.microsoft.com/office/drawing/2014/main" id="{6CFAD6FF-695F-41D6-93DC-E88A2EC525F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18" y="1666"/>
              <a:ext cx="56" cy="68"/>
            </a:xfrm>
            <a:custGeom>
              <a:avLst/>
              <a:gdLst>
                <a:gd name="T0" fmla="*/ 26 w 27"/>
                <a:gd name="T1" fmla="*/ 9 h 32"/>
                <a:gd name="T2" fmla="*/ 27 w 27"/>
                <a:gd name="T3" fmla="*/ 8 h 32"/>
                <a:gd name="T4" fmla="*/ 24 w 27"/>
                <a:gd name="T5" fmla="*/ 0 h 32"/>
                <a:gd name="T6" fmla="*/ 0 w 27"/>
                <a:gd name="T7" fmla="*/ 0 h 32"/>
                <a:gd name="T8" fmla="*/ 0 w 27"/>
                <a:gd name="T9" fmla="*/ 1 h 32"/>
                <a:gd name="T10" fmla="*/ 1 w 27"/>
                <a:gd name="T11" fmla="*/ 1 h 32"/>
                <a:gd name="T12" fmla="*/ 4 w 27"/>
                <a:gd name="T13" fmla="*/ 2 h 32"/>
                <a:gd name="T14" fmla="*/ 4 w 27"/>
                <a:gd name="T15" fmla="*/ 6 h 32"/>
                <a:gd name="T16" fmla="*/ 4 w 27"/>
                <a:gd name="T17" fmla="*/ 27 h 32"/>
                <a:gd name="T18" fmla="*/ 3 w 27"/>
                <a:gd name="T19" fmla="*/ 30 h 32"/>
                <a:gd name="T20" fmla="*/ 1 w 27"/>
                <a:gd name="T21" fmla="*/ 32 h 32"/>
                <a:gd name="T22" fmla="*/ 0 w 27"/>
                <a:gd name="T23" fmla="*/ 32 h 32"/>
                <a:gd name="T24" fmla="*/ 0 w 27"/>
                <a:gd name="T25" fmla="*/ 32 h 32"/>
                <a:gd name="T26" fmla="*/ 14 w 27"/>
                <a:gd name="T27" fmla="*/ 32 h 32"/>
                <a:gd name="T28" fmla="*/ 14 w 27"/>
                <a:gd name="T29" fmla="*/ 32 h 32"/>
                <a:gd name="T30" fmla="*/ 10 w 27"/>
                <a:gd name="T31" fmla="*/ 31 h 32"/>
                <a:gd name="T32" fmla="*/ 9 w 27"/>
                <a:gd name="T33" fmla="*/ 30 h 32"/>
                <a:gd name="T34" fmla="*/ 9 w 27"/>
                <a:gd name="T35" fmla="*/ 27 h 32"/>
                <a:gd name="T36" fmla="*/ 9 w 27"/>
                <a:gd name="T37" fmla="*/ 5 h 32"/>
                <a:gd name="T38" fmla="*/ 9 w 27"/>
                <a:gd name="T39" fmla="*/ 3 h 32"/>
                <a:gd name="T40" fmla="*/ 10 w 27"/>
                <a:gd name="T41" fmla="*/ 2 h 32"/>
                <a:gd name="T42" fmla="*/ 13 w 27"/>
                <a:gd name="T43" fmla="*/ 2 h 32"/>
                <a:gd name="T44" fmla="*/ 16 w 27"/>
                <a:gd name="T45" fmla="*/ 2 h 32"/>
                <a:gd name="T46" fmla="*/ 21 w 27"/>
                <a:gd name="T47" fmla="*/ 2 h 32"/>
                <a:gd name="T48" fmla="*/ 23 w 27"/>
                <a:gd name="T49" fmla="*/ 4 h 32"/>
                <a:gd name="T50" fmla="*/ 26 w 27"/>
                <a:gd name="T51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32">
                  <a:moveTo>
                    <a:pt x="26" y="9"/>
                  </a:moveTo>
                  <a:lnTo>
                    <a:pt x="27" y="8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cubicBezTo>
                    <a:pt x="2" y="1"/>
                    <a:pt x="3" y="1"/>
                    <a:pt x="4" y="2"/>
                  </a:cubicBezTo>
                  <a:cubicBezTo>
                    <a:pt x="4" y="2"/>
                    <a:pt x="4" y="4"/>
                    <a:pt x="4" y="6"/>
                  </a:cubicBezTo>
                  <a:lnTo>
                    <a:pt x="4" y="27"/>
                  </a:lnTo>
                  <a:cubicBezTo>
                    <a:pt x="4" y="29"/>
                    <a:pt x="4" y="30"/>
                    <a:pt x="3" y="30"/>
                  </a:cubicBezTo>
                  <a:cubicBezTo>
                    <a:pt x="3" y="31"/>
                    <a:pt x="2" y="32"/>
                    <a:pt x="1" y="32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14" y="32"/>
                  </a:lnTo>
                  <a:lnTo>
                    <a:pt x="14" y="32"/>
                  </a:lnTo>
                  <a:cubicBezTo>
                    <a:pt x="12" y="32"/>
                    <a:pt x="11" y="31"/>
                    <a:pt x="10" y="31"/>
                  </a:cubicBezTo>
                  <a:cubicBezTo>
                    <a:pt x="10" y="31"/>
                    <a:pt x="9" y="30"/>
                    <a:pt x="9" y="30"/>
                  </a:cubicBezTo>
                  <a:cubicBezTo>
                    <a:pt x="9" y="29"/>
                    <a:pt x="9" y="28"/>
                    <a:pt x="9" y="27"/>
                  </a:cubicBezTo>
                  <a:lnTo>
                    <a:pt x="9" y="5"/>
                  </a:lnTo>
                  <a:cubicBezTo>
                    <a:pt x="9" y="4"/>
                    <a:pt x="9" y="3"/>
                    <a:pt x="9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3" y="2"/>
                  </a:cubicBezTo>
                  <a:lnTo>
                    <a:pt x="16" y="2"/>
                  </a:lnTo>
                  <a:cubicBezTo>
                    <a:pt x="18" y="2"/>
                    <a:pt x="20" y="2"/>
                    <a:pt x="21" y="2"/>
                  </a:cubicBezTo>
                  <a:cubicBezTo>
                    <a:pt x="22" y="3"/>
                    <a:pt x="22" y="3"/>
                    <a:pt x="23" y="4"/>
                  </a:cubicBezTo>
                  <a:cubicBezTo>
                    <a:pt x="24" y="5"/>
                    <a:pt x="25" y="7"/>
                    <a:pt x="2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Freeform 216">
              <a:extLst>
                <a:ext uri="{FF2B5EF4-FFF2-40B4-BE49-F238E27FC236}">
                  <a16:creationId xmlns:a16="http://schemas.microsoft.com/office/drawing/2014/main" id="{5EA1C7F0-C37C-4C10-BB76-F0D17713D719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4380" y="1661"/>
              <a:ext cx="21" cy="73"/>
            </a:xfrm>
            <a:custGeom>
              <a:avLst/>
              <a:gdLst>
                <a:gd name="T0" fmla="*/ 4 w 10"/>
                <a:gd name="T1" fmla="*/ 34 h 34"/>
                <a:gd name="T2" fmla="*/ 6 w 10"/>
                <a:gd name="T3" fmla="*/ 33 h 34"/>
                <a:gd name="T4" fmla="*/ 7 w 10"/>
                <a:gd name="T5" fmla="*/ 31 h 34"/>
                <a:gd name="T6" fmla="*/ 6 w 10"/>
                <a:gd name="T7" fmla="*/ 29 h 34"/>
                <a:gd name="T8" fmla="*/ 4 w 10"/>
                <a:gd name="T9" fmla="*/ 28 h 34"/>
                <a:gd name="T10" fmla="*/ 2 w 10"/>
                <a:gd name="T11" fmla="*/ 29 h 34"/>
                <a:gd name="T12" fmla="*/ 2 w 10"/>
                <a:gd name="T13" fmla="*/ 31 h 34"/>
                <a:gd name="T14" fmla="*/ 2 w 10"/>
                <a:gd name="T15" fmla="*/ 33 h 34"/>
                <a:gd name="T16" fmla="*/ 4 w 10"/>
                <a:gd name="T17" fmla="*/ 34 h 34"/>
                <a:gd name="T18" fmla="*/ 7 w 10"/>
                <a:gd name="T19" fmla="*/ 22 h 34"/>
                <a:gd name="T20" fmla="*/ 7 w 10"/>
                <a:gd name="T21" fmla="*/ 5 h 34"/>
                <a:gd name="T22" fmla="*/ 7 w 10"/>
                <a:gd name="T23" fmla="*/ 2 h 34"/>
                <a:gd name="T24" fmla="*/ 8 w 10"/>
                <a:gd name="T25" fmla="*/ 1 h 34"/>
                <a:gd name="T26" fmla="*/ 10 w 10"/>
                <a:gd name="T27" fmla="*/ 1 h 34"/>
                <a:gd name="T28" fmla="*/ 10 w 10"/>
                <a:gd name="T29" fmla="*/ 0 h 34"/>
                <a:gd name="T30" fmla="*/ 0 w 10"/>
                <a:gd name="T31" fmla="*/ 0 h 34"/>
                <a:gd name="T32" fmla="*/ 0 w 10"/>
                <a:gd name="T33" fmla="*/ 1 h 34"/>
                <a:gd name="T34" fmla="*/ 1 w 10"/>
                <a:gd name="T35" fmla="*/ 1 h 34"/>
                <a:gd name="T36" fmla="*/ 2 w 10"/>
                <a:gd name="T37" fmla="*/ 2 h 34"/>
                <a:gd name="T38" fmla="*/ 3 w 10"/>
                <a:gd name="T39" fmla="*/ 5 h 34"/>
                <a:gd name="T40" fmla="*/ 3 w 10"/>
                <a:gd name="T41" fmla="*/ 13 h 34"/>
                <a:gd name="T42" fmla="*/ 2 w 10"/>
                <a:gd name="T43" fmla="*/ 18 h 34"/>
                <a:gd name="T44" fmla="*/ 2 w 10"/>
                <a:gd name="T45" fmla="*/ 19 h 34"/>
                <a:gd name="T46" fmla="*/ 1 w 10"/>
                <a:gd name="T47" fmla="*/ 19 h 34"/>
                <a:gd name="T48" fmla="*/ 0 w 10"/>
                <a:gd name="T49" fmla="*/ 19 h 34"/>
                <a:gd name="T50" fmla="*/ 0 w 10"/>
                <a:gd name="T51" fmla="*/ 20 h 34"/>
                <a:gd name="T52" fmla="*/ 6 w 10"/>
                <a:gd name="T53" fmla="*/ 22 h 34"/>
                <a:gd name="T54" fmla="*/ 7 w 10"/>
                <a:gd name="T5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" h="34">
                  <a:moveTo>
                    <a:pt x="4" y="34"/>
                  </a:moveTo>
                  <a:cubicBezTo>
                    <a:pt x="5" y="34"/>
                    <a:pt x="6" y="33"/>
                    <a:pt x="6" y="33"/>
                  </a:cubicBezTo>
                  <a:cubicBezTo>
                    <a:pt x="7" y="32"/>
                    <a:pt x="7" y="32"/>
                    <a:pt x="7" y="31"/>
                  </a:cubicBezTo>
                  <a:cubicBezTo>
                    <a:pt x="7" y="30"/>
                    <a:pt x="7" y="29"/>
                    <a:pt x="6" y="29"/>
                  </a:cubicBezTo>
                  <a:cubicBezTo>
                    <a:pt x="6" y="28"/>
                    <a:pt x="5" y="28"/>
                    <a:pt x="4" y="28"/>
                  </a:cubicBezTo>
                  <a:cubicBezTo>
                    <a:pt x="4" y="28"/>
                    <a:pt x="3" y="28"/>
                    <a:pt x="2" y="29"/>
                  </a:cubicBezTo>
                  <a:cubicBezTo>
                    <a:pt x="2" y="29"/>
                    <a:pt x="2" y="30"/>
                    <a:pt x="2" y="31"/>
                  </a:cubicBezTo>
                  <a:cubicBezTo>
                    <a:pt x="2" y="32"/>
                    <a:pt x="2" y="32"/>
                    <a:pt x="2" y="33"/>
                  </a:cubicBezTo>
                  <a:cubicBezTo>
                    <a:pt x="3" y="33"/>
                    <a:pt x="4" y="34"/>
                    <a:pt x="4" y="34"/>
                  </a:cubicBezTo>
                  <a:close/>
                  <a:moveTo>
                    <a:pt x="7" y="22"/>
                  </a:moveTo>
                  <a:lnTo>
                    <a:pt x="7" y="5"/>
                  </a:lnTo>
                  <a:cubicBezTo>
                    <a:pt x="7" y="4"/>
                    <a:pt x="7" y="3"/>
                    <a:pt x="7" y="2"/>
                  </a:cubicBezTo>
                  <a:cubicBezTo>
                    <a:pt x="7" y="2"/>
                    <a:pt x="7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2" y="17"/>
                    <a:pt x="2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Freeform 217">
              <a:extLst>
                <a:ext uri="{FF2B5EF4-FFF2-40B4-BE49-F238E27FC236}">
                  <a16:creationId xmlns:a16="http://schemas.microsoft.com/office/drawing/2014/main" id="{6BB7CC8B-6F89-483E-9BED-2975A081086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403" y="1672"/>
              <a:ext cx="29" cy="62"/>
            </a:xfrm>
            <a:custGeom>
              <a:avLst/>
              <a:gdLst>
                <a:gd name="T0" fmla="*/ 8 w 14"/>
                <a:gd name="T1" fmla="*/ 29 h 29"/>
                <a:gd name="T2" fmla="*/ 8 w 14"/>
                <a:gd name="T3" fmla="*/ 22 h 29"/>
                <a:gd name="T4" fmla="*/ 13 w 14"/>
                <a:gd name="T5" fmla="*/ 22 h 29"/>
                <a:gd name="T6" fmla="*/ 13 w 14"/>
                <a:gd name="T7" fmla="*/ 20 h 29"/>
                <a:gd name="T8" fmla="*/ 8 w 14"/>
                <a:gd name="T9" fmla="*/ 20 h 29"/>
                <a:gd name="T10" fmla="*/ 8 w 14"/>
                <a:gd name="T11" fmla="*/ 6 h 29"/>
                <a:gd name="T12" fmla="*/ 8 w 14"/>
                <a:gd name="T13" fmla="*/ 3 h 29"/>
                <a:gd name="T14" fmla="*/ 10 w 14"/>
                <a:gd name="T15" fmla="*/ 3 h 29"/>
                <a:gd name="T16" fmla="*/ 11 w 14"/>
                <a:gd name="T17" fmla="*/ 3 h 29"/>
                <a:gd name="T18" fmla="*/ 13 w 14"/>
                <a:gd name="T19" fmla="*/ 4 h 29"/>
                <a:gd name="T20" fmla="*/ 14 w 14"/>
                <a:gd name="T21" fmla="*/ 4 h 29"/>
                <a:gd name="T22" fmla="*/ 11 w 14"/>
                <a:gd name="T23" fmla="*/ 1 h 29"/>
                <a:gd name="T24" fmla="*/ 8 w 14"/>
                <a:gd name="T25" fmla="*/ 0 h 29"/>
                <a:gd name="T26" fmla="*/ 6 w 14"/>
                <a:gd name="T27" fmla="*/ 0 h 29"/>
                <a:gd name="T28" fmla="*/ 4 w 14"/>
                <a:gd name="T29" fmla="*/ 2 h 29"/>
                <a:gd name="T30" fmla="*/ 4 w 14"/>
                <a:gd name="T31" fmla="*/ 5 h 29"/>
                <a:gd name="T32" fmla="*/ 4 w 14"/>
                <a:gd name="T33" fmla="*/ 20 h 29"/>
                <a:gd name="T34" fmla="*/ 0 w 14"/>
                <a:gd name="T35" fmla="*/ 20 h 29"/>
                <a:gd name="T36" fmla="*/ 0 w 14"/>
                <a:gd name="T37" fmla="*/ 21 h 29"/>
                <a:gd name="T38" fmla="*/ 3 w 14"/>
                <a:gd name="T39" fmla="*/ 22 h 29"/>
                <a:gd name="T40" fmla="*/ 5 w 14"/>
                <a:gd name="T41" fmla="*/ 25 h 29"/>
                <a:gd name="T42" fmla="*/ 7 w 14"/>
                <a:gd name="T43" fmla="*/ 29 h 29"/>
                <a:gd name="T44" fmla="*/ 8 w 14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29">
                  <a:moveTo>
                    <a:pt x="8" y="29"/>
                  </a:moveTo>
                  <a:lnTo>
                    <a:pt x="8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8" y="20"/>
                  </a:lnTo>
                  <a:lnTo>
                    <a:pt x="8" y="6"/>
                  </a:lnTo>
                  <a:cubicBezTo>
                    <a:pt x="8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2" y="3"/>
                    <a:pt x="12" y="4"/>
                    <a:pt x="13" y="4"/>
                  </a:cubicBezTo>
                  <a:lnTo>
                    <a:pt x="14" y="4"/>
                  </a:lnTo>
                  <a:cubicBezTo>
                    <a:pt x="13" y="3"/>
                    <a:pt x="12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1"/>
                    <a:pt x="4" y="1"/>
                    <a:pt x="4" y="2"/>
                  </a:cubicBezTo>
                  <a:cubicBezTo>
                    <a:pt x="4" y="3"/>
                    <a:pt x="4" y="4"/>
                    <a:pt x="4" y="5"/>
                  </a:cubicBezTo>
                  <a:lnTo>
                    <a:pt x="4" y="20"/>
                  </a:lnTo>
                  <a:lnTo>
                    <a:pt x="0" y="20"/>
                  </a:lnTo>
                  <a:lnTo>
                    <a:pt x="0" y="21"/>
                  </a:ln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6" y="26"/>
                    <a:pt x="6" y="27"/>
                    <a:pt x="7" y="29"/>
                  </a:cubicBezTo>
                  <a:lnTo>
                    <a:pt x="8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Freeform 218">
              <a:extLst>
                <a:ext uri="{FF2B5EF4-FFF2-40B4-BE49-F238E27FC236}">
                  <a16:creationId xmlns:a16="http://schemas.microsoft.com/office/drawing/2014/main" id="{599AB6FE-6AED-40BA-B338-063B074B60E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4434" y="1687"/>
              <a:ext cx="37" cy="47"/>
            </a:xfrm>
            <a:custGeom>
              <a:avLst/>
              <a:gdLst>
                <a:gd name="T0" fmla="*/ 4 w 18"/>
                <a:gd name="T1" fmla="*/ 14 h 22"/>
                <a:gd name="T2" fmla="*/ 6 w 18"/>
                <a:gd name="T3" fmla="*/ 6 h 22"/>
                <a:gd name="T4" fmla="*/ 11 w 18"/>
                <a:gd name="T5" fmla="*/ 4 h 22"/>
                <a:gd name="T6" fmla="*/ 15 w 18"/>
                <a:gd name="T7" fmla="*/ 5 h 22"/>
                <a:gd name="T8" fmla="*/ 18 w 18"/>
                <a:gd name="T9" fmla="*/ 9 h 22"/>
                <a:gd name="T10" fmla="*/ 18 w 18"/>
                <a:gd name="T11" fmla="*/ 8 h 22"/>
                <a:gd name="T12" fmla="*/ 15 w 18"/>
                <a:gd name="T13" fmla="*/ 2 h 22"/>
                <a:gd name="T14" fmla="*/ 9 w 18"/>
                <a:gd name="T15" fmla="*/ 0 h 22"/>
                <a:gd name="T16" fmla="*/ 3 w 18"/>
                <a:gd name="T17" fmla="*/ 3 h 22"/>
                <a:gd name="T18" fmla="*/ 0 w 18"/>
                <a:gd name="T19" fmla="*/ 11 h 22"/>
                <a:gd name="T20" fmla="*/ 3 w 18"/>
                <a:gd name="T21" fmla="*/ 19 h 22"/>
                <a:gd name="T22" fmla="*/ 10 w 18"/>
                <a:gd name="T23" fmla="*/ 22 h 22"/>
                <a:gd name="T24" fmla="*/ 16 w 18"/>
                <a:gd name="T25" fmla="*/ 20 h 22"/>
                <a:gd name="T26" fmla="*/ 18 w 18"/>
                <a:gd name="T27" fmla="*/ 14 h 22"/>
                <a:gd name="T28" fmla="*/ 4 w 18"/>
                <a:gd name="T29" fmla="*/ 14 h 22"/>
                <a:gd name="T30" fmla="*/ 4 w 18"/>
                <a:gd name="T31" fmla="*/ 15 h 22"/>
                <a:gd name="T32" fmla="*/ 13 w 18"/>
                <a:gd name="T33" fmla="*/ 15 h 22"/>
                <a:gd name="T34" fmla="*/ 13 w 18"/>
                <a:gd name="T35" fmla="*/ 18 h 22"/>
                <a:gd name="T36" fmla="*/ 11 w 18"/>
                <a:gd name="T37" fmla="*/ 20 h 22"/>
                <a:gd name="T38" fmla="*/ 9 w 18"/>
                <a:gd name="T39" fmla="*/ 21 h 22"/>
                <a:gd name="T40" fmla="*/ 5 w 18"/>
                <a:gd name="T41" fmla="*/ 19 h 22"/>
                <a:gd name="T42" fmla="*/ 4 w 18"/>
                <a:gd name="T4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2">
                  <a:moveTo>
                    <a:pt x="4" y="14"/>
                  </a:moveTo>
                  <a:cubicBezTo>
                    <a:pt x="4" y="10"/>
                    <a:pt x="4" y="8"/>
                    <a:pt x="6" y="6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3" y="4"/>
                    <a:pt x="14" y="4"/>
                    <a:pt x="15" y="5"/>
                  </a:cubicBezTo>
                  <a:cubicBezTo>
                    <a:pt x="16" y="5"/>
                    <a:pt x="17" y="7"/>
                    <a:pt x="18" y="9"/>
                  </a:cubicBezTo>
                  <a:lnTo>
                    <a:pt x="18" y="8"/>
                  </a:lnTo>
                  <a:cubicBezTo>
                    <a:pt x="18" y="6"/>
                    <a:pt x="17" y="4"/>
                    <a:pt x="15" y="2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1"/>
                  </a:cubicBezTo>
                  <a:cubicBezTo>
                    <a:pt x="0" y="14"/>
                    <a:pt x="1" y="17"/>
                    <a:pt x="3" y="19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4" y="21"/>
                    <a:pt x="16" y="20"/>
                  </a:cubicBezTo>
                  <a:cubicBezTo>
                    <a:pt x="17" y="18"/>
                    <a:pt x="18" y="16"/>
                    <a:pt x="18" y="14"/>
                  </a:cubicBezTo>
                  <a:lnTo>
                    <a:pt x="4" y="14"/>
                  </a:lnTo>
                  <a:close/>
                  <a:moveTo>
                    <a:pt x="4" y="15"/>
                  </a:moveTo>
                  <a:lnTo>
                    <a:pt x="13" y="15"/>
                  </a:lnTo>
                  <a:cubicBezTo>
                    <a:pt x="13" y="16"/>
                    <a:pt x="13" y="17"/>
                    <a:pt x="13" y="18"/>
                  </a:cubicBezTo>
                  <a:cubicBezTo>
                    <a:pt x="12" y="19"/>
                    <a:pt x="12" y="19"/>
                    <a:pt x="11" y="20"/>
                  </a:cubicBezTo>
                  <a:cubicBezTo>
                    <a:pt x="10" y="20"/>
                    <a:pt x="9" y="21"/>
                    <a:pt x="9" y="21"/>
                  </a:cubicBezTo>
                  <a:cubicBezTo>
                    <a:pt x="7" y="21"/>
                    <a:pt x="6" y="20"/>
                    <a:pt x="5" y="19"/>
                  </a:cubicBezTo>
                  <a:cubicBezTo>
                    <a:pt x="4" y="18"/>
                    <a:pt x="4" y="17"/>
                    <a:pt x="4" y="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Freeform 219">
              <a:extLst>
                <a:ext uri="{FF2B5EF4-FFF2-40B4-BE49-F238E27FC236}">
                  <a16:creationId xmlns:a16="http://schemas.microsoft.com/office/drawing/2014/main" id="{4DC4A13D-6F58-47AE-82A2-1FAF69A6A8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477" y="1687"/>
              <a:ext cx="32" cy="47"/>
            </a:xfrm>
            <a:custGeom>
              <a:avLst/>
              <a:gdLst>
                <a:gd name="T0" fmla="*/ 7 w 15"/>
                <a:gd name="T1" fmla="*/ 22 h 22"/>
                <a:gd name="T2" fmla="*/ 7 w 15"/>
                <a:gd name="T3" fmla="*/ 17 h 22"/>
                <a:gd name="T4" fmla="*/ 12 w 15"/>
                <a:gd name="T5" fmla="*/ 22 h 22"/>
                <a:gd name="T6" fmla="*/ 14 w 15"/>
                <a:gd name="T7" fmla="*/ 21 h 22"/>
                <a:gd name="T8" fmla="*/ 15 w 15"/>
                <a:gd name="T9" fmla="*/ 19 h 22"/>
                <a:gd name="T10" fmla="*/ 14 w 15"/>
                <a:gd name="T11" fmla="*/ 17 h 22"/>
                <a:gd name="T12" fmla="*/ 13 w 15"/>
                <a:gd name="T13" fmla="*/ 17 h 22"/>
                <a:gd name="T14" fmla="*/ 11 w 15"/>
                <a:gd name="T15" fmla="*/ 18 h 22"/>
                <a:gd name="T16" fmla="*/ 10 w 15"/>
                <a:gd name="T17" fmla="*/ 19 h 22"/>
                <a:gd name="T18" fmla="*/ 9 w 15"/>
                <a:gd name="T19" fmla="*/ 18 h 22"/>
                <a:gd name="T20" fmla="*/ 7 w 15"/>
                <a:gd name="T21" fmla="*/ 15 h 22"/>
                <a:gd name="T22" fmla="*/ 7 w 15"/>
                <a:gd name="T23" fmla="*/ 5 h 22"/>
                <a:gd name="T24" fmla="*/ 7 w 15"/>
                <a:gd name="T25" fmla="*/ 2 h 22"/>
                <a:gd name="T26" fmla="*/ 8 w 15"/>
                <a:gd name="T27" fmla="*/ 1 h 22"/>
                <a:gd name="T28" fmla="*/ 11 w 15"/>
                <a:gd name="T29" fmla="*/ 1 h 22"/>
                <a:gd name="T30" fmla="*/ 11 w 15"/>
                <a:gd name="T31" fmla="*/ 0 h 22"/>
                <a:gd name="T32" fmla="*/ 0 w 15"/>
                <a:gd name="T33" fmla="*/ 0 h 22"/>
                <a:gd name="T34" fmla="*/ 0 w 15"/>
                <a:gd name="T35" fmla="*/ 1 h 22"/>
                <a:gd name="T36" fmla="*/ 2 w 15"/>
                <a:gd name="T37" fmla="*/ 1 h 22"/>
                <a:gd name="T38" fmla="*/ 2 w 15"/>
                <a:gd name="T39" fmla="*/ 3 h 22"/>
                <a:gd name="T40" fmla="*/ 3 w 15"/>
                <a:gd name="T41" fmla="*/ 5 h 22"/>
                <a:gd name="T42" fmla="*/ 3 w 15"/>
                <a:gd name="T43" fmla="*/ 13 h 22"/>
                <a:gd name="T44" fmla="*/ 2 w 15"/>
                <a:gd name="T45" fmla="*/ 18 h 22"/>
                <a:gd name="T46" fmla="*/ 2 w 15"/>
                <a:gd name="T47" fmla="*/ 19 h 22"/>
                <a:gd name="T48" fmla="*/ 1 w 15"/>
                <a:gd name="T49" fmla="*/ 19 h 22"/>
                <a:gd name="T50" fmla="*/ 0 w 15"/>
                <a:gd name="T51" fmla="*/ 19 h 22"/>
                <a:gd name="T52" fmla="*/ 0 w 15"/>
                <a:gd name="T53" fmla="*/ 20 h 22"/>
                <a:gd name="T54" fmla="*/ 6 w 15"/>
                <a:gd name="T55" fmla="*/ 22 h 22"/>
                <a:gd name="T56" fmla="*/ 7 w 15"/>
                <a:gd name="T5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lnTo>
                    <a:pt x="7" y="17"/>
                  </a:lnTo>
                  <a:cubicBezTo>
                    <a:pt x="8" y="20"/>
                    <a:pt x="10" y="22"/>
                    <a:pt x="12" y="22"/>
                  </a:cubicBezTo>
                  <a:cubicBezTo>
                    <a:pt x="13" y="22"/>
                    <a:pt x="14" y="22"/>
                    <a:pt x="14" y="21"/>
                  </a:cubicBezTo>
                  <a:cubicBezTo>
                    <a:pt x="15" y="21"/>
                    <a:pt x="15" y="20"/>
                    <a:pt x="15" y="19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3" y="17"/>
                  </a:cubicBezTo>
                  <a:cubicBezTo>
                    <a:pt x="13" y="17"/>
                    <a:pt x="12" y="17"/>
                    <a:pt x="11" y="18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8" y="17"/>
                    <a:pt x="7" y="16"/>
                    <a:pt x="7" y="15"/>
                  </a:cubicBezTo>
                  <a:lnTo>
                    <a:pt x="7" y="5"/>
                  </a:lnTo>
                  <a:cubicBezTo>
                    <a:pt x="7" y="4"/>
                    <a:pt x="7" y="3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9" y="1"/>
                    <a:pt x="10" y="1"/>
                    <a:pt x="11" y="1"/>
                  </a:cubicBezTo>
                  <a:lnTo>
                    <a:pt x="11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Freeform 220">
              <a:extLst>
                <a:ext uri="{FF2B5EF4-FFF2-40B4-BE49-F238E27FC236}">
                  <a16:creationId xmlns:a16="http://schemas.microsoft.com/office/drawing/2014/main" id="{670F065D-3D26-43B9-BE66-802B4C065CEC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4513" y="1687"/>
              <a:ext cx="39" cy="47"/>
            </a:xfrm>
            <a:custGeom>
              <a:avLst/>
              <a:gdLst>
                <a:gd name="T0" fmla="*/ 12 w 19"/>
                <a:gd name="T1" fmla="*/ 3 h 22"/>
                <a:gd name="T2" fmla="*/ 7 w 19"/>
                <a:gd name="T3" fmla="*/ 0 h 22"/>
                <a:gd name="T4" fmla="*/ 5 w 19"/>
                <a:gd name="T5" fmla="*/ 0 h 22"/>
                <a:gd name="T6" fmla="*/ 1 w 19"/>
                <a:gd name="T7" fmla="*/ 1 h 22"/>
                <a:gd name="T8" fmla="*/ 0 w 19"/>
                <a:gd name="T9" fmla="*/ 5 h 22"/>
                <a:gd name="T10" fmla="*/ 0 w 19"/>
                <a:gd name="T11" fmla="*/ 8 h 22"/>
                <a:gd name="T12" fmla="*/ 4 w 19"/>
                <a:gd name="T13" fmla="*/ 11 h 22"/>
                <a:gd name="T14" fmla="*/ 12 w 19"/>
                <a:gd name="T15" fmla="*/ 14 h 22"/>
                <a:gd name="T16" fmla="*/ 12 w 19"/>
                <a:gd name="T17" fmla="*/ 15 h 22"/>
                <a:gd name="T18" fmla="*/ 11 w 19"/>
                <a:gd name="T19" fmla="*/ 19 h 22"/>
                <a:gd name="T20" fmla="*/ 8 w 19"/>
                <a:gd name="T21" fmla="*/ 21 h 22"/>
                <a:gd name="T22" fmla="*/ 5 w 19"/>
                <a:gd name="T23" fmla="*/ 20 h 22"/>
                <a:gd name="T24" fmla="*/ 4 w 19"/>
                <a:gd name="T25" fmla="*/ 18 h 22"/>
                <a:gd name="T26" fmla="*/ 5 w 19"/>
                <a:gd name="T27" fmla="*/ 16 h 22"/>
                <a:gd name="T28" fmla="*/ 4 w 19"/>
                <a:gd name="T29" fmla="*/ 15 h 22"/>
                <a:gd name="T30" fmla="*/ 3 w 19"/>
                <a:gd name="T31" fmla="*/ 14 h 22"/>
                <a:gd name="T32" fmla="*/ 1 w 19"/>
                <a:gd name="T33" fmla="*/ 15 h 22"/>
                <a:gd name="T34" fmla="*/ 1 w 19"/>
                <a:gd name="T35" fmla="*/ 16 h 22"/>
                <a:gd name="T36" fmla="*/ 3 w 19"/>
                <a:gd name="T37" fmla="*/ 20 h 22"/>
                <a:gd name="T38" fmla="*/ 8 w 19"/>
                <a:gd name="T39" fmla="*/ 22 h 22"/>
                <a:gd name="T40" fmla="*/ 13 w 19"/>
                <a:gd name="T41" fmla="*/ 21 h 22"/>
                <a:gd name="T42" fmla="*/ 15 w 19"/>
                <a:gd name="T43" fmla="*/ 19 h 22"/>
                <a:gd name="T44" fmla="*/ 16 w 19"/>
                <a:gd name="T45" fmla="*/ 15 h 22"/>
                <a:gd name="T46" fmla="*/ 16 w 19"/>
                <a:gd name="T47" fmla="*/ 7 h 22"/>
                <a:gd name="T48" fmla="*/ 16 w 19"/>
                <a:gd name="T49" fmla="*/ 4 h 22"/>
                <a:gd name="T50" fmla="*/ 16 w 19"/>
                <a:gd name="T51" fmla="*/ 3 h 22"/>
                <a:gd name="T52" fmla="*/ 17 w 19"/>
                <a:gd name="T53" fmla="*/ 3 h 22"/>
                <a:gd name="T54" fmla="*/ 17 w 19"/>
                <a:gd name="T55" fmla="*/ 3 h 22"/>
                <a:gd name="T56" fmla="*/ 19 w 19"/>
                <a:gd name="T57" fmla="*/ 4 h 22"/>
                <a:gd name="T58" fmla="*/ 19 w 19"/>
                <a:gd name="T59" fmla="*/ 3 h 22"/>
                <a:gd name="T60" fmla="*/ 14 w 19"/>
                <a:gd name="T61" fmla="*/ 0 h 22"/>
                <a:gd name="T62" fmla="*/ 12 w 19"/>
                <a:gd name="T63" fmla="*/ 0 h 22"/>
                <a:gd name="T64" fmla="*/ 12 w 19"/>
                <a:gd name="T65" fmla="*/ 3 h 22"/>
                <a:gd name="T66" fmla="*/ 12 w 19"/>
                <a:gd name="T67" fmla="*/ 5 h 22"/>
                <a:gd name="T68" fmla="*/ 12 w 19"/>
                <a:gd name="T69" fmla="*/ 13 h 22"/>
                <a:gd name="T70" fmla="*/ 7 w 19"/>
                <a:gd name="T71" fmla="*/ 11 h 22"/>
                <a:gd name="T72" fmla="*/ 4 w 19"/>
                <a:gd name="T73" fmla="*/ 9 h 22"/>
                <a:gd name="T74" fmla="*/ 4 w 19"/>
                <a:gd name="T75" fmla="*/ 6 h 22"/>
                <a:gd name="T76" fmla="*/ 5 w 19"/>
                <a:gd name="T77" fmla="*/ 4 h 22"/>
                <a:gd name="T78" fmla="*/ 7 w 19"/>
                <a:gd name="T79" fmla="*/ 3 h 22"/>
                <a:gd name="T80" fmla="*/ 12 w 19"/>
                <a:gd name="T81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2">
                  <a:moveTo>
                    <a:pt x="12" y="3"/>
                  </a:move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9"/>
                    <a:pt x="2" y="10"/>
                    <a:pt x="4" y="11"/>
                  </a:cubicBezTo>
                  <a:cubicBezTo>
                    <a:pt x="5" y="12"/>
                    <a:pt x="8" y="13"/>
                    <a:pt x="12" y="14"/>
                  </a:cubicBezTo>
                  <a:lnTo>
                    <a:pt x="12" y="15"/>
                  </a:lnTo>
                  <a:cubicBezTo>
                    <a:pt x="12" y="17"/>
                    <a:pt x="11" y="19"/>
                    <a:pt x="11" y="19"/>
                  </a:cubicBezTo>
                  <a:cubicBezTo>
                    <a:pt x="10" y="20"/>
                    <a:pt x="9" y="21"/>
                    <a:pt x="8" y="21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4" y="19"/>
                    <a:pt x="4" y="18"/>
                  </a:cubicBezTo>
                  <a:lnTo>
                    <a:pt x="5" y="16"/>
                  </a:ln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1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8"/>
                    <a:pt x="1" y="19"/>
                    <a:pt x="3" y="20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0" y="22"/>
                    <a:pt x="12" y="22"/>
                    <a:pt x="13" y="21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8"/>
                    <a:pt x="16" y="17"/>
                    <a:pt x="16" y="15"/>
                  </a:cubicBezTo>
                  <a:lnTo>
                    <a:pt x="16" y="7"/>
                  </a:lnTo>
                  <a:cubicBezTo>
                    <a:pt x="16" y="5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8" y="3"/>
                    <a:pt x="19" y="4"/>
                  </a:cubicBezTo>
                  <a:lnTo>
                    <a:pt x="19" y="3"/>
                  </a:lnTo>
                  <a:cubicBezTo>
                    <a:pt x="17" y="1"/>
                    <a:pt x="16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1"/>
                    <a:pt x="12" y="2"/>
                    <a:pt x="12" y="3"/>
                  </a:cubicBezTo>
                  <a:close/>
                  <a:moveTo>
                    <a:pt x="12" y="5"/>
                  </a:moveTo>
                  <a:lnTo>
                    <a:pt x="12" y="13"/>
                  </a:lnTo>
                  <a:cubicBezTo>
                    <a:pt x="9" y="12"/>
                    <a:pt x="8" y="11"/>
                    <a:pt x="7" y="11"/>
                  </a:cubicBezTo>
                  <a:cubicBezTo>
                    <a:pt x="6" y="10"/>
                    <a:pt x="5" y="9"/>
                    <a:pt x="4" y="9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10" y="3"/>
                    <a:pt x="12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Freeform 221">
              <a:extLst>
                <a:ext uri="{FF2B5EF4-FFF2-40B4-BE49-F238E27FC236}">
                  <a16:creationId xmlns:a16="http://schemas.microsoft.com/office/drawing/2014/main" id="{EC7C1D23-42FB-4F11-B543-BF41BEC21F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54" y="1672"/>
              <a:ext cx="27" cy="62"/>
            </a:xfrm>
            <a:custGeom>
              <a:avLst/>
              <a:gdLst>
                <a:gd name="T0" fmla="*/ 7 w 13"/>
                <a:gd name="T1" fmla="*/ 29 h 29"/>
                <a:gd name="T2" fmla="*/ 7 w 13"/>
                <a:gd name="T3" fmla="*/ 22 h 29"/>
                <a:gd name="T4" fmla="*/ 12 w 13"/>
                <a:gd name="T5" fmla="*/ 22 h 29"/>
                <a:gd name="T6" fmla="*/ 12 w 13"/>
                <a:gd name="T7" fmla="*/ 20 h 29"/>
                <a:gd name="T8" fmla="*/ 7 w 13"/>
                <a:gd name="T9" fmla="*/ 20 h 29"/>
                <a:gd name="T10" fmla="*/ 7 w 13"/>
                <a:gd name="T11" fmla="*/ 6 h 29"/>
                <a:gd name="T12" fmla="*/ 8 w 13"/>
                <a:gd name="T13" fmla="*/ 3 h 29"/>
                <a:gd name="T14" fmla="*/ 9 w 13"/>
                <a:gd name="T15" fmla="*/ 3 h 29"/>
                <a:gd name="T16" fmla="*/ 11 w 13"/>
                <a:gd name="T17" fmla="*/ 3 h 29"/>
                <a:gd name="T18" fmla="*/ 12 w 13"/>
                <a:gd name="T19" fmla="*/ 4 h 29"/>
                <a:gd name="T20" fmla="*/ 13 w 13"/>
                <a:gd name="T21" fmla="*/ 4 h 29"/>
                <a:gd name="T22" fmla="*/ 11 w 13"/>
                <a:gd name="T23" fmla="*/ 1 h 29"/>
                <a:gd name="T24" fmla="*/ 7 w 13"/>
                <a:gd name="T25" fmla="*/ 0 h 29"/>
                <a:gd name="T26" fmla="*/ 5 w 13"/>
                <a:gd name="T27" fmla="*/ 0 h 29"/>
                <a:gd name="T28" fmla="*/ 4 w 13"/>
                <a:gd name="T29" fmla="*/ 2 h 29"/>
                <a:gd name="T30" fmla="*/ 3 w 13"/>
                <a:gd name="T31" fmla="*/ 5 h 29"/>
                <a:gd name="T32" fmla="*/ 3 w 13"/>
                <a:gd name="T33" fmla="*/ 20 h 29"/>
                <a:gd name="T34" fmla="*/ 0 w 13"/>
                <a:gd name="T35" fmla="*/ 20 h 29"/>
                <a:gd name="T36" fmla="*/ 0 w 13"/>
                <a:gd name="T37" fmla="*/ 21 h 29"/>
                <a:gd name="T38" fmla="*/ 2 w 13"/>
                <a:gd name="T39" fmla="*/ 22 h 29"/>
                <a:gd name="T40" fmla="*/ 5 w 13"/>
                <a:gd name="T41" fmla="*/ 25 h 29"/>
                <a:gd name="T42" fmla="*/ 7 w 13"/>
                <a:gd name="T4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lnTo>
                    <a:pt x="7" y="22"/>
                  </a:lnTo>
                  <a:lnTo>
                    <a:pt x="12" y="22"/>
                  </a:lnTo>
                  <a:lnTo>
                    <a:pt x="12" y="20"/>
                  </a:lnTo>
                  <a:lnTo>
                    <a:pt x="7" y="20"/>
                  </a:lnTo>
                  <a:lnTo>
                    <a:pt x="7" y="6"/>
                  </a:lnTo>
                  <a:cubicBezTo>
                    <a:pt x="7" y="5"/>
                    <a:pt x="7" y="4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2" y="4"/>
                    <a:pt x="12" y="4"/>
                  </a:cubicBezTo>
                  <a:lnTo>
                    <a:pt x="13" y="4"/>
                  </a:lnTo>
                  <a:cubicBezTo>
                    <a:pt x="12" y="3"/>
                    <a:pt x="12" y="1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20"/>
                  </a:lnTo>
                  <a:lnTo>
                    <a:pt x="0" y="20"/>
                  </a:lnTo>
                  <a:lnTo>
                    <a:pt x="0" y="21"/>
                  </a:lnTo>
                  <a:cubicBezTo>
                    <a:pt x="0" y="21"/>
                    <a:pt x="1" y="22"/>
                    <a:pt x="2" y="22"/>
                  </a:cubicBezTo>
                  <a:cubicBezTo>
                    <a:pt x="3" y="23"/>
                    <a:pt x="4" y="24"/>
                    <a:pt x="5" y="25"/>
                  </a:cubicBezTo>
                  <a:cubicBezTo>
                    <a:pt x="5" y="26"/>
                    <a:pt x="6" y="27"/>
                    <a:pt x="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6" name="Freeform 222">
              <a:extLst>
                <a:ext uri="{FF2B5EF4-FFF2-40B4-BE49-F238E27FC236}">
                  <a16:creationId xmlns:a16="http://schemas.microsoft.com/office/drawing/2014/main" id="{BA24210B-35A1-410C-B085-AD79C3141F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83" y="1687"/>
              <a:ext cx="48" cy="47"/>
            </a:xfrm>
            <a:custGeom>
              <a:avLst/>
              <a:gdLst>
                <a:gd name="T0" fmla="*/ 20 w 23"/>
                <a:gd name="T1" fmla="*/ 22 h 22"/>
                <a:gd name="T2" fmla="*/ 20 w 23"/>
                <a:gd name="T3" fmla="*/ 9 h 22"/>
                <a:gd name="T4" fmla="*/ 20 w 23"/>
                <a:gd name="T5" fmla="*/ 4 h 22"/>
                <a:gd name="T6" fmla="*/ 20 w 23"/>
                <a:gd name="T7" fmla="*/ 3 h 22"/>
                <a:gd name="T8" fmla="*/ 21 w 23"/>
                <a:gd name="T9" fmla="*/ 2 h 22"/>
                <a:gd name="T10" fmla="*/ 22 w 23"/>
                <a:gd name="T11" fmla="*/ 3 h 22"/>
                <a:gd name="T12" fmla="*/ 23 w 23"/>
                <a:gd name="T13" fmla="*/ 2 h 22"/>
                <a:gd name="T14" fmla="*/ 17 w 23"/>
                <a:gd name="T15" fmla="*/ 0 h 22"/>
                <a:gd name="T16" fmla="*/ 16 w 23"/>
                <a:gd name="T17" fmla="*/ 0 h 22"/>
                <a:gd name="T18" fmla="*/ 16 w 23"/>
                <a:gd name="T19" fmla="*/ 4 h 22"/>
                <a:gd name="T20" fmla="*/ 11 w 23"/>
                <a:gd name="T21" fmla="*/ 0 h 22"/>
                <a:gd name="T22" fmla="*/ 8 w 23"/>
                <a:gd name="T23" fmla="*/ 0 h 22"/>
                <a:gd name="T24" fmla="*/ 5 w 23"/>
                <a:gd name="T25" fmla="*/ 1 h 22"/>
                <a:gd name="T26" fmla="*/ 3 w 23"/>
                <a:gd name="T27" fmla="*/ 3 h 22"/>
                <a:gd name="T28" fmla="*/ 3 w 23"/>
                <a:gd name="T29" fmla="*/ 8 h 22"/>
                <a:gd name="T30" fmla="*/ 3 w 23"/>
                <a:gd name="T31" fmla="*/ 18 h 22"/>
                <a:gd name="T32" fmla="*/ 2 w 23"/>
                <a:gd name="T33" fmla="*/ 20 h 22"/>
                <a:gd name="T34" fmla="*/ 1 w 23"/>
                <a:gd name="T35" fmla="*/ 21 h 22"/>
                <a:gd name="T36" fmla="*/ 0 w 23"/>
                <a:gd name="T37" fmla="*/ 21 h 22"/>
                <a:gd name="T38" fmla="*/ 0 w 23"/>
                <a:gd name="T39" fmla="*/ 22 h 22"/>
                <a:gd name="T40" fmla="*/ 7 w 23"/>
                <a:gd name="T41" fmla="*/ 22 h 22"/>
                <a:gd name="T42" fmla="*/ 7 w 23"/>
                <a:gd name="T43" fmla="*/ 7 h 22"/>
                <a:gd name="T44" fmla="*/ 8 w 23"/>
                <a:gd name="T45" fmla="*/ 3 h 22"/>
                <a:gd name="T46" fmla="*/ 10 w 23"/>
                <a:gd name="T47" fmla="*/ 3 h 22"/>
                <a:gd name="T48" fmla="*/ 12 w 23"/>
                <a:gd name="T49" fmla="*/ 3 h 22"/>
                <a:gd name="T50" fmla="*/ 16 w 23"/>
                <a:gd name="T51" fmla="*/ 6 h 22"/>
                <a:gd name="T52" fmla="*/ 16 w 23"/>
                <a:gd name="T53" fmla="*/ 18 h 22"/>
                <a:gd name="T54" fmla="*/ 15 w 23"/>
                <a:gd name="T55" fmla="*/ 20 h 22"/>
                <a:gd name="T56" fmla="*/ 13 w 23"/>
                <a:gd name="T57" fmla="*/ 21 h 22"/>
                <a:gd name="T58" fmla="*/ 13 w 23"/>
                <a:gd name="T59" fmla="*/ 22 h 22"/>
                <a:gd name="T60" fmla="*/ 20 w 23"/>
                <a:gd name="T6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" h="22">
                  <a:moveTo>
                    <a:pt x="20" y="22"/>
                  </a:moveTo>
                  <a:lnTo>
                    <a:pt x="20" y="9"/>
                  </a:lnTo>
                  <a:cubicBezTo>
                    <a:pt x="20" y="6"/>
                    <a:pt x="20" y="4"/>
                    <a:pt x="20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1" y="2"/>
                    <a:pt x="22" y="2"/>
                    <a:pt x="22" y="3"/>
                  </a:cubicBezTo>
                  <a:lnTo>
                    <a:pt x="23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4"/>
                  </a:lnTo>
                  <a:cubicBezTo>
                    <a:pt x="14" y="2"/>
                    <a:pt x="12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3" y="3"/>
                  </a:cubicBezTo>
                  <a:cubicBezTo>
                    <a:pt x="3" y="4"/>
                    <a:pt x="3" y="6"/>
                    <a:pt x="3" y="8"/>
                  </a:cubicBezTo>
                  <a:lnTo>
                    <a:pt x="3" y="18"/>
                  </a:lnTo>
                  <a:cubicBezTo>
                    <a:pt x="3" y="19"/>
                    <a:pt x="2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1" y="21"/>
                    <a:pt x="0" y="21"/>
                    <a:pt x="0" y="21"/>
                  </a:cubicBezTo>
                  <a:lnTo>
                    <a:pt x="0" y="22"/>
                  </a:lnTo>
                  <a:lnTo>
                    <a:pt x="7" y="22"/>
                  </a:lnTo>
                  <a:lnTo>
                    <a:pt x="7" y="7"/>
                  </a:lnTo>
                  <a:cubicBezTo>
                    <a:pt x="7" y="5"/>
                    <a:pt x="7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2" y="3"/>
                    <a:pt x="12" y="3"/>
                  </a:cubicBezTo>
                  <a:cubicBezTo>
                    <a:pt x="13" y="4"/>
                    <a:pt x="14" y="4"/>
                    <a:pt x="16" y="6"/>
                  </a:cubicBezTo>
                  <a:lnTo>
                    <a:pt x="16" y="18"/>
                  </a:lnTo>
                  <a:cubicBezTo>
                    <a:pt x="16" y="19"/>
                    <a:pt x="15" y="20"/>
                    <a:pt x="15" y="20"/>
                  </a:cubicBezTo>
                  <a:cubicBezTo>
                    <a:pt x="15" y="21"/>
                    <a:pt x="14" y="21"/>
                    <a:pt x="13" y="21"/>
                  </a:cubicBezTo>
                  <a:lnTo>
                    <a:pt x="13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Freeform 223">
              <a:extLst>
                <a:ext uri="{FF2B5EF4-FFF2-40B4-BE49-F238E27FC236}">
                  <a16:creationId xmlns:a16="http://schemas.microsoft.com/office/drawing/2014/main" id="{726438C4-12C4-40F6-B12C-D18A5A12D9B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33" y="1687"/>
              <a:ext cx="31" cy="47"/>
            </a:xfrm>
            <a:custGeom>
              <a:avLst/>
              <a:gdLst>
                <a:gd name="T0" fmla="*/ 7 w 15"/>
                <a:gd name="T1" fmla="*/ 22 h 22"/>
                <a:gd name="T2" fmla="*/ 7 w 15"/>
                <a:gd name="T3" fmla="*/ 17 h 22"/>
                <a:gd name="T4" fmla="*/ 12 w 15"/>
                <a:gd name="T5" fmla="*/ 22 h 22"/>
                <a:gd name="T6" fmla="*/ 14 w 15"/>
                <a:gd name="T7" fmla="*/ 21 h 22"/>
                <a:gd name="T8" fmla="*/ 15 w 15"/>
                <a:gd name="T9" fmla="*/ 19 h 22"/>
                <a:gd name="T10" fmla="*/ 14 w 15"/>
                <a:gd name="T11" fmla="*/ 17 h 22"/>
                <a:gd name="T12" fmla="*/ 13 w 15"/>
                <a:gd name="T13" fmla="*/ 17 h 22"/>
                <a:gd name="T14" fmla="*/ 11 w 15"/>
                <a:gd name="T15" fmla="*/ 18 h 22"/>
                <a:gd name="T16" fmla="*/ 10 w 15"/>
                <a:gd name="T17" fmla="*/ 19 h 22"/>
                <a:gd name="T18" fmla="*/ 9 w 15"/>
                <a:gd name="T19" fmla="*/ 18 h 22"/>
                <a:gd name="T20" fmla="*/ 7 w 15"/>
                <a:gd name="T21" fmla="*/ 15 h 22"/>
                <a:gd name="T22" fmla="*/ 7 w 15"/>
                <a:gd name="T23" fmla="*/ 5 h 22"/>
                <a:gd name="T24" fmla="*/ 7 w 15"/>
                <a:gd name="T25" fmla="*/ 2 h 22"/>
                <a:gd name="T26" fmla="*/ 8 w 15"/>
                <a:gd name="T27" fmla="*/ 1 h 22"/>
                <a:gd name="T28" fmla="*/ 11 w 15"/>
                <a:gd name="T29" fmla="*/ 1 h 22"/>
                <a:gd name="T30" fmla="*/ 11 w 15"/>
                <a:gd name="T31" fmla="*/ 0 h 22"/>
                <a:gd name="T32" fmla="*/ 0 w 15"/>
                <a:gd name="T33" fmla="*/ 0 h 22"/>
                <a:gd name="T34" fmla="*/ 0 w 15"/>
                <a:gd name="T35" fmla="*/ 1 h 22"/>
                <a:gd name="T36" fmla="*/ 2 w 15"/>
                <a:gd name="T37" fmla="*/ 1 h 22"/>
                <a:gd name="T38" fmla="*/ 2 w 15"/>
                <a:gd name="T39" fmla="*/ 3 h 22"/>
                <a:gd name="T40" fmla="*/ 3 w 15"/>
                <a:gd name="T41" fmla="*/ 5 h 22"/>
                <a:gd name="T42" fmla="*/ 3 w 15"/>
                <a:gd name="T43" fmla="*/ 13 h 22"/>
                <a:gd name="T44" fmla="*/ 2 w 15"/>
                <a:gd name="T45" fmla="*/ 18 h 22"/>
                <a:gd name="T46" fmla="*/ 2 w 15"/>
                <a:gd name="T47" fmla="*/ 19 h 22"/>
                <a:gd name="T48" fmla="*/ 1 w 15"/>
                <a:gd name="T49" fmla="*/ 19 h 22"/>
                <a:gd name="T50" fmla="*/ 0 w 15"/>
                <a:gd name="T51" fmla="*/ 19 h 22"/>
                <a:gd name="T52" fmla="*/ 0 w 15"/>
                <a:gd name="T53" fmla="*/ 20 h 22"/>
                <a:gd name="T54" fmla="*/ 6 w 15"/>
                <a:gd name="T55" fmla="*/ 22 h 22"/>
                <a:gd name="T56" fmla="*/ 7 w 15"/>
                <a:gd name="T5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lnTo>
                    <a:pt x="7" y="17"/>
                  </a:lnTo>
                  <a:cubicBezTo>
                    <a:pt x="8" y="20"/>
                    <a:pt x="10" y="22"/>
                    <a:pt x="12" y="22"/>
                  </a:cubicBezTo>
                  <a:cubicBezTo>
                    <a:pt x="13" y="22"/>
                    <a:pt x="14" y="22"/>
                    <a:pt x="14" y="21"/>
                  </a:cubicBezTo>
                  <a:cubicBezTo>
                    <a:pt x="15" y="21"/>
                    <a:pt x="15" y="20"/>
                    <a:pt x="15" y="19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3" y="17"/>
                  </a:cubicBezTo>
                  <a:cubicBezTo>
                    <a:pt x="13" y="17"/>
                    <a:pt x="12" y="17"/>
                    <a:pt x="11" y="18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8" y="17"/>
                    <a:pt x="7" y="16"/>
                    <a:pt x="7" y="15"/>
                  </a:cubicBezTo>
                  <a:lnTo>
                    <a:pt x="7" y="5"/>
                  </a:lnTo>
                  <a:cubicBezTo>
                    <a:pt x="7" y="4"/>
                    <a:pt x="7" y="3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9" y="1"/>
                    <a:pt x="10" y="1"/>
                    <a:pt x="11" y="1"/>
                  </a:cubicBezTo>
                  <a:lnTo>
                    <a:pt x="11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Freeform 224">
              <a:extLst>
                <a:ext uri="{FF2B5EF4-FFF2-40B4-BE49-F238E27FC236}">
                  <a16:creationId xmlns:a16="http://schemas.microsoft.com/office/drawing/2014/main" id="{352FB430-4FE1-4334-8626-98016699697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4666" y="1687"/>
              <a:ext cx="38" cy="47"/>
            </a:xfrm>
            <a:custGeom>
              <a:avLst/>
              <a:gdLst>
                <a:gd name="T0" fmla="*/ 3 w 18"/>
                <a:gd name="T1" fmla="*/ 14 h 22"/>
                <a:gd name="T2" fmla="*/ 5 w 18"/>
                <a:gd name="T3" fmla="*/ 6 h 22"/>
                <a:gd name="T4" fmla="*/ 11 w 18"/>
                <a:gd name="T5" fmla="*/ 4 h 22"/>
                <a:gd name="T6" fmla="*/ 15 w 18"/>
                <a:gd name="T7" fmla="*/ 5 h 22"/>
                <a:gd name="T8" fmla="*/ 17 w 18"/>
                <a:gd name="T9" fmla="*/ 9 h 22"/>
                <a:gd name="T10" fmla="*/ 18 w 18"/>
                <a:gd name="T11" fmla="*/ 8 h 22"/>
                <a:gd name="T12" fmla="*/ 15 w 18"/>
                <a:gd name="T13" fmla="*/ 2 h 22"/>
                <a:gd name="T14" fmla="*/ 9 w 18"/>
                <a:gd name="T15" fmla="*/ 0 h 22"/>
                <a:gd name="T16" fmla="*/ 2 w 18"/>
                <a:gd name="T17" fmla="*/ 3 h 22"/>
                <a:gd name="T18" fmla="*/ 0 w 18"/>
                <a:gd name="T19" fmla="*/ 11 h 22"/>
                <a:gd name="T20" fmla="*/ 2 w 18"/>
                <a:gd name="T21" fmla="*/ 19 h 22"/>
                <a:gd name="T22" fmla="*/ 10 w 18"/>
                <a:gd name="T23" fmla="*/ 22 h 22"/>
                <a:gd name="T24" fmla="*/ 15 w 18"/>
                <a:gd name="T25" fmla="*/ 20 h 22"/>
                <a:gd name="T26" fmla="*/ 18 w 18"/>
                <a:gd name="T27" fmla="*/ 14 h 22"/>
                <a:gd name="T28" fmla="*/ 3 w 18"/>
                <a:gd name="T29" fmla="*/ 14 h 22"/>
                <a:gd name="T30" fmla="*/ 3 w 18"/>
                <a:gd name="T31" fmla="*/ 15 h 22"/>
                <a:gd name="T32" fmla="*/ 13 w 18"/>
                <a:gd name="T33" fmla="*/ 15 h 22"/>
                <a:gd name="T34" fmla="*/ 12 w 18"/>
                <a:gd name="T35" fmla="*/ 18 h 22"/>
                <a:gd name="T36" fmla="*/ 11 w 18"/>
                <a:gd name="T37" fmla="*/ 20 h 22"/>
                <a:gd name="T38" fmla="*/ 8 w 18"/>
                <a:gd name="T39" fmla="*/ 21 h 22"/>
                <a:gd name="T40" fmla="*/ 5 w 18"/>
                <a:gd name="T41" fmla="*/ 19 h 22"/>
                <a:gd name="T42" fmla="*/ 3 w 18"/>
                <a:gd name="T4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2">
                  <a:moveTo>
                    <a:pt x="3" y="14"/>
                  </a:moveTo>
                  <a:cubicBezTo>
                    <a:pt x="3" y="10"/>
                    <a:pt x="4" y="8"/>
                    <a:pt x="5" y="6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2" y="4"/>
                    <a:pt x="14" y="4"/>
                    <a:pt x="15" y="5"/>
                  </a:cubicBezTo>
                  <a:cubicBezTo>
                    <a:pt x="16" y="5"/>
                    <a:pt x="16" y="7"/>
                    <a:pt x="17" y="9"/>
                  </a:cubicBezTo>
                  <a:lnTo>
                    <a:pt x="18" y="8"/>
                  </a:lnTo>
                  <a:cubicBezTo>
                    <a:pt x="17" y="6"/>
                    <a:pt x="16" y="4"/>
                    <a:pt x="15" y="2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5"/>
                    <a:pt x="0" y="7"/>
                    <a:pt x="0" y="11"/>
                  </a:cubicBezTo>
                  <a:cubicBezTo>
                    <a:pt x="0" y="14"/>
                    <a:pt x="1" y="17"/>
                    <a:pt x="2" y="19"/>
                  </a:cubicBezTo>
                  <a:cubicBezTo>
                    <a:pt x="4" y="21"/>
                    <a:pt x="7" y="22"/>
                    <a:pt x="10" y="22"/>
                  </a:cubicBezTo>
                  <a:cubicBezTo>
                    <a:pt x="12" y="22"/>
                    <a:pt x="14" y="21"/>
                    <a:pt x="15" y="20"/>
                  </a:cubicBezTo>
                  <a:cubicBezTo>
                    <a:pt x="17" y="18"/>
                    <a:pt x="18" y="16"/>
                    <a:pt x="18" y="14"/>
                  </a:cubicBezTo>
                  <a:lnTo>
                    <a:pt x="3" y="14"/>
                  </a:lnTo>
                  <a:close/>
                  <a:moveTo>
                    <a:pt x="3" y="15"/>
                  </a:moveTo>
                  <a:lnTo>
                    <a:pt x="13" y="15"/>
                  </a:lnTo>
                  <a:cubicBezTo>
                    <a:pt x="13" y="16"/>
                    <a:pt x="12" y="17"/>
                    <a:pt x="12" y="18"/>
                  </a:cubicBezTo>
                  <a:cubicBezTo>
                    <a:pt x="12" y="19"/>
                    <a:pt x="11" y="19"/>
                    <a:pt x="11" y="20"/>
                  </a:cubicBezTo>
                  <a:cubicBezTo>
                    <a:pt x="10" y="20"/>
                    <a:pt x="9" y="21"/>
                    <a:pt x="8" y="21"/>
                  </a:cubicBezTo>
                  <a:cubicBezTo>
                    <a:pt x="7" y="21"/>
                    <a:pt x="6" y="20"/>
                    <a:pt x="5" y="19"/>
                  </a:cubicBezTo>
                  <a:cubicBezTo>
                    <a:pt x="4" y="18"/>
                    <a:pt x="3" y="17"/>
                    <a:pt x="3" y="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Freeform 225">
              <a:extLst>
                <a:ext uri="{FF2B5EF4-FFF2-40B4-BE49-F238E27FC236}">
                  <a16:creationId xmlns:a16="http://schemas.microsoft.com/office/drawing/2014/main" id="{657D7F46-32A3-4AFC-982C-618F68458733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130" y="1666"/>
              <a:ext cx="50" cy="68"/>
            </a:xfrm>
            <a:custGeom>
              <a:avLst/>
              <a:gdLst>
                <a:gd name="T0" fmla="*/ 9 w 24"/>
                <a:gd name="T1" fmla="*/ 15 h 32"/>
                <a:gd name="T2" fmla="*/ 9 w 24"/>
                <a:gd name="T3" fmla="*/ 6 h 32"/>
                <a:gd name="T4" fmla="*/ 9 w 24"/>
                <a:gd name="T5" fmla="*/ 2 h 32"/>
                <a:gd name="T6" fmla="*/ 12 w 24"/>
                <a:gd name="T7" fmla="*/ 1 h 32"/>
                <a:gd name="T8" fmla="*/ 13 w 24"/>
                <a:gd name="T9" fmla="*/ 1 h 32"/>
                <a:gd name="T10" fmla="*/ 13 w 24"/>
                <a:gd name="T11" fmla="*/ 0 h 32"/>
                <a:gd name="T12" fmla="*/ 0 w 24"/>
                <a:gd name="T13" fmla="*/ 0 h 32"/>
                <a:gd name="T14" fmla="*/ 0 w 24"/>
                <a:gd name="T15" fmla="*/ 1 h 32"/>
                <a:gd name="T16" fmla="*/ 1 w 24"/>
                <a:gd name="T17" fmla="*/ 1 h 32"/>
                <a:gd name="T18" fmla="*/ 4 w 24"/>
                <a:gd name="T19" fmla="*/ 2 h 32"/>
                <a:gd name="T20" fmla="*/ 4 w 24"/>
                <a:gd name="T21" fmla="*/ 6 h 32"/>
                <a:gd name="T22" fmla="*/ 4 w 24"/>
                <a:gd name="T23" fmla="*/ 27 h 32"/>
                <a:gd name="T24" fmla="*/ 3 w 24"/>
                <a:gd name="T25" fmla="*/ 30 h 32"/>
                <a:gd name="T26" fmla="*/ 1 w 24"/>
                <a:gd name="T27" fmla="*/ 32 h 32"/>
                <a:gd name="T28" fmla="*/ 0 w 24"/>
                <a:gd name="T29" fmla="*/ 32 h 32"/>
                <a:gd name="T30" fmla="*/ 0 w 24"/>
                <a:gd name="T31" fmla="*/ 32 h 32"/>
                <a:gd name="T32" fmla="*/ 11 w 24"/>
                <a:gd name="T33" fmla="*/ 32 h 32"/>
                <a:gd name="T34" fmla="*/ 18 w 24"/>
                <a:gd name="T35" fmla="*/ 31 h 32"/>
                <a:gd name="T36" fmla="*/ 22 w 24"/>
                <a:gd name="T37" fmla="*/ 28 h 32"/>
                <a:gd name="T38" fmla="*/ 24 w 24"/>
                <a:gd name="T39" fmla="*/ 23 h 32"/>
                <a:gd name="T40" fmla="*/ 21 w 24"/>
                <a:gd name="T41" fmla="*/ 17 h 32"/>
                <a:gd name="T42" fmla="*/ 14 w 24"/>
                <a:gd name="T43" fmla="*/ 15 h 32"/>
                <a:gd name="T44" fmla="*/ 11 w 24"/>
                <a:gd name="T45" fmla="*/ 15 h 32"/>
                <a:gd name="T46" fmla="*/ 9 w 24"/>
                <a:gd name="T47" fmla="*/ 15 h 32"/>
                <a:gd name="T48" fmla="*/ 9 w 24"/>
                <a:gd name="T49" fmla="*/ 17 h 32"/>
                <a:gd name="T50" fmla="*/ 11 w 24"/>
                <a:gd name="T51" fmla="*/ 16 h 32"/>
                <a:gd name="T52" fmla="*/ 12 w 24"/>
                <a:gd name="T53" fmla="*/ 16 h 32"/>
                <a:gd name="T54" fmla="*/ 17 w 24"/>
                <a:gd name="T55" fmla="*/ 18 h 32"/>
                <a:gd name="T56" fmla="*/ 19 w 24"/>
                <a:gd name="T57" fmla="*/ 23 h 32"/>
                <a:gd name="T58" fmla="*/ 18 w 24"/>
                <a:gd name="T59" fmla="*/ 27 h 32"/>
                <a:gd name="T60" fmla="*/ 15 w 24"/>
                <a:gd name="T61" fmla="*/ 30 h 32"/>
                <a:gd name="T62" fmla="*/ 12 w 24"/>
                <a:gd name="T63" fmla="*/ 31 h 32"/>
                <a:gd name="T64" fmla="*/ 9 w 24"/>
                <a:gd name="T65" fmla="*/ 30 h 32"/>
                <a:gd name="T66" fmla="*/ 9 w 24"/>
                <a:gd name="T6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" h="32">
                  <a:moveTo>
                    <a:pt x="9" y="15"/>
                  </a:moveTo>
                  <a:lnTo>
                    <a:pt x="9" y="6"/>
                  </a:lnTo>
                  <a:cubicBezTo>
                    <a:pt x="9" y="3"/>
                    <a:pt x="9" y="2"/>
                    <a:pt x="9" y="2"/>
                  </a:cubicBezTo>
                  <a:cubicBezTo>
                    <a:pt x="10" y="1"/>
                    <a:pt x="11" y="1"/>
                    <a:pt x="12" y="1"/>
                  </a:cubicBezTo>
                  <a:lnTo>
                    <a:pt x="13" y="1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cubicBezTo>
                    <a:pt x="2" y="1"/>
                    <a:pt x="3" y="1"/>
                    <a:pt x="4" y="2"/>
                  </a:cubicBezTo>
                  <a:cubicBezTo>
                    <a:pt x="4" y="2"/>
                    <a:pt x="4" y="4"/>
                    <a:pt x="4" y="6"/>
                  </a:cubicBezTo>
                  <a:lnTo>
                    <a:pt x="4" y="27"/>
                  </a:lnTo>
                  <a:cubicBezTo>
                    <a:pt x="4" y="29"/>
                    <a:pt x="4" y="30"/>
                    <a:pt x="3" y="30"/>
                  </a:cubicBezTo>
                  <a:cubicBezTo>
                    <a:pt x="3" y="31"/>
                    <a:pt x="2" y="32"/>
                    <a:pt x="1" y="32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11" y="32"/>
                  </a:lnTo>
                  <a:cubicBezTo>
                    <a:pt x="14" y="32"/>
                    <a:pt x="16" y="32"/>
                    <a:pt x="18" y="31"/>
                  </a:cubicBezTo>
                  <a:cubicBezTo>
                    <a:pt x="20" y="31"/>
                    <a:pt x="21" y="30"/>
                    <a:pt x="22" y="28"/>
                  </a:cubicBezTo>
                  <a:cubicBezTo>
                    <a:pt x="23" y="27"/>
                    <a:pt x="24" y="25"/>
                    <a:pt x="24" y="23"/>
                  </a:cubicBezTo>
                  <a:cubicBezTo>
                    <a:pt x="24" y="21"/>
                    <a:pt x="23" y="19"/>
                    <a:pt x="21" y="17"/>
                  </a:cubicBezTo>
                  <a:cubicBezTo>
                    <a:pt x="20" y="15"/>
                    <a:pt x="17" y="15"/>
                    <a:pt x="14" y="15"/>
                  </a:cubicBezTo>
                  <a:cubicBezTo>
                    <a:pt x="13" y="15"/>
                    <a:pt x="12" y="15"/>
                    <a:pt x="11" y="15"/>
                  </a:cubicBezTo>
                  <a:cubicBezTo>
                    <a:pt x="11" y="15"/>
                    <a:pt x="10" y="15"/>
                    <a:pt x="9" y="15"/>
                  </a:cubicBezTo>
                  <a:close/>
                  <a:moveTo>
                    <a:pt x="9" y="17"/>
                  </a:moveTo>
                  <a:cubicBezTo>
                    <a:pt x="9" y="16"/>
                    <a:pt x="10" y="16"/>
                    <a:pt x="11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4" y="16"/>
                    <a:pt x="16" y="17"/>
                    <a:pt x="17" y="18"/>
                  </a:cubicBezTo>
                  <a:cubicBezTo>
                    <a:pt x="18" y="19"/>
                    <a:pt x="19" y="21"/>
                    <a:pt x="19" y="23"/>
                  </a:cubicBezTo>
                  <a:cubicBezTo>
                    <a:pt x="19" y="24"/>
                    <a:pt x="18" y="26"/>
                    <a:pt x="18" y="27"/>
                  </a:cubicBezTo>
                  <a:cubicBezTo>
                    <a:pt x="17" y="28"/>
                    <a:pt x="16" y="29"/>
                    <a:pt x="15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1" y="31"/>
                    <a:pt x="10" y="30"/>
                    <a:pt x="9" y="30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6">
              <a:extLst>
                <a:ext uri="{FF2B5EF4-FFF2-40B4-BE49-F238E27FC236}">
                  <a16:creationId xmlns:a16="http://schemas.microsoft.com/office/drawing/2014/main" id="{74325686-5BCA-48FD-BA45-E9A61CC293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84" y="1687"/>
              <a:ext cx="48" cy="47"/>
            </a:xfrm>
            <a:custGeom>
              <a:avLst/>
              <a:gdLst>
                <a:gd name="T0" fmla="*/ 20 w 23"/>
                <a:gd name="T1" fmla="*/ 22 h 22"/>
                <a:gd name="T2" fmla="*/ 20 w 23"/>
                <a:gd name="T3" fmla="*/ 9 h 22"/>
                <a:gd name="T4" fmla="*/ 20 w 23"/>
                <a:gd name="T5" fmla="*/ 4 h 22"/>
                <a:gd name="T6" fmla="*/ 21 w 23"/>
                <a:gd name="T7" fmla="*/ 3 h 22"/>
                <a:gd name="T8" fmla="*/ 21 w 23"/>
                <a:gd name="T9" fmla="*/ 2 h 22"/>
                <a:gd name="T10" fmla="*/ 23 w 23"/>
                <a:gd name="T11" fmla="*/ 3 h 22"/>
                <a:gd name="T12" fmla="*/ 23 w 23"/>
                <a:gd name="T13" fmla="*/ 2 h 22"/>
                <a:gd name="T14" fmla="*/ 17 w 23"/>
                <a:gd name="T15" fmla="*/ 0 h 22"/>
                <a:gd name="T16" fmla="*/ 16 w 23"/>
                <a:gd name="T17" fmla="*/ 0 h 22"/>
                <a:gd name="T18" fmla="*/ 16 w 23"/>
                <a:gd name="T19" fmla="*/ 4 h 22"/>
                <a:gd name="T20" fmla="*/ 12 w 23"/>
                <a:gd name="T21" fmla="*/ 0 h 22"/>
                <a:gd name="T22" fmla="*/ 9 w 23"/>
                <a:gd name="T23" fmla="*/ 0 h 22"/>
                <a:gd name="T24" fmla="*/ 5 w 23"/>
                <a:gd name="T25" fmla="*/ 1 h 22"/>
                <a:gd name="T26" fmla="*/ 4 w 23"/>
                <a:gd name="T27" fmla="*/ 3 h 22"/>
                <a:gd name="T28" fmla="*/ 3 w 23"/>
                <a:gd name="T29" fmla="*/ 8 h 22"/>
                <a:gd name="T30" fmla="*/ 3 w 23"/>
                <a:gd name="T31" fmla="*/ 18 h 22"/>
                <a:gd name="T32" fmla="*/ 3 w 23"/>
                <a:gd name="T33" fmla="*/ 20 h 22"/>
                <a:gd name="T34" fmla="*/ 2 w 23"/>
                <a:gd name="T35" fmla="*/ 21 h 22"/>
                <a:gd name="T36" fmla="*/ 0 w 23"/>
                <a:gd name="T37" fmla="*/ 21 h 22"/>
                <a:gd name="T38" fmla="*/ 0 w 23"/>
                <a:gd name="T39" fmla="*/ 22 h 22"/>
                <a:gd name="T40" fmla="*/ 7 w 23"/>
                <a:gd name="T41" fmla="*/ 22 h 22"/>
                <a:gd name="T42" fmla="*/ 7 w 23"/>
                <a:gd name="T43" fmla="*/ 7 h 22"/>
                <a:gd name="T44" fmla="*/ 8 w 23"/>
                <a:gd name="T45" fmla="*/ 3 h 22"/>
                <a:gd name="T46" fmla="*/ 11 w 23"/>
                <a:gd name="T47" fmla="*/ 3 h 22"/>
                <a:gd name="T48" fmla="*/ 13 w 23"/>
                <a:gd name="T49" fmla="*/ 3 h 22"/>
                <a:gd name="T50" fmla="*/ 16 w 23"/>
                <a:gd name="T51" fmla="*/ 6 h 22"/>
                <a:gd name="T52" fmla="*/ 16 w 23"/>
                <a:gd name="T53" fmla="*/ 18 h 22"/>
                <a:gd name="T54" fmla="*/ 15 w 23"/>
                <a:gd name="T55" fmla="*/ 20 h 22"/>
                <a:gd name="T56" fmla="*/ 13 w 23"/>
                <a:gd name="T57" fmla="*/ 21 h 22"/>
                <a:gd name="T58" fmla="*/ 13 w 23"/>
                <a:gd name="T59" fmla="*/ 22 h 22"/>
                <a:gd name="T60" fmla="*/ 20 w 23"/>
                <a:gd name="T6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" h="22">
                  <a:moveTo>
                    <a:pt x="20" y="22"/>
                  </a:moveTo>
                  <a:lnTo>
                    <a:pt x="20" y="9"/>
                  </a:lnTo>
                  <a:cubicBezTo>
                    <a:pt x="20" y="6"/>
                    <a:pt x="20" y="4"/>
                    <a:pt x="20" y="4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3"/>
                  </a:cubicBezTo>
                  <a:lnTo>
                    <a:pt x="23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4"/>
                  </a:lnTo>
                  <a:cubicBezTo>
                    <a:pt x="14" y="2"/>
                    <a:pt x="13" y="1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5" y="1"/>
                    <a:pt x="4" y="2"/>
                    <a:pt x="4" y="3"/>
                  </a:cubicBezTo>
                  <a:cubicBezTo>
                    <a:pt x="3" y="4"/>
                    <a:pt x="3" y="6"/>
                    <a:pt x="3" y="8"/>
                  </a:cubicBezTo>
                  <a:lnTo>
                    <a:pt x="3" y="18"/>
                  </a:lnTo>
                  <a:cubicBezTo>
                    <a:pt x="3" y="19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2" y="21"/>
                    <a:pt x="1" y="21"/>
                    <a:pt x="0" y="21"/>
                  </a:cubicBezTo>
                  <a:lnTo>
                    <a:pt x="0" y="22"/>
                  </a:lnTo>
                  <a:lnTo>
                    <a:pt x="7" y="22"/>
                  </a:lnTo>
                  <a:lnTo>
                    <a:pt x="7" y="7"/>
                  </a:lnTo>
                  <a:cubicBezTo>
                    <a:pt x="7" y="5"/>
                    <a:pt x="7" y="4"/>
                    <a:pt x="8" y="3"/>
                  </a:cubicBezTo>
                  <a:cubicBezTo>
                    <a:pt x="9" y="3"/>
                    <a:pt x="10" y="3"/>
                    <a:pt x="11" y="3"/>
                  </a:cubicBezTo>
                  <a:cubicBezTo>
                    <a:pt x="11" y="3"/>
                    <a:pt x="12" y="3"/>
                    <a:pt x="13" y="3"/>
                  </a:cubicBezTo>
                  <a:cubicBezTo>
                    <a:pt x="14" y="4"/>
                    <a:pt x="15" y="4"/>
                    <a:pt x="16" y="6"/>
                  </a:cubicBezTo>
                  <a:lnTo>
                    <a:pt x="16" y="18"/>
                  </a:lnTo>
                  <a:cubicBezTo>
                    <a:pt x="16" y="19"/>
                    <a:pt x="16" y="20"/>
                    <a:pt x="15" y="20"/>
                  </a:cubicBezTo>
                  <a:cubicBezTo>
                    <a:pt x="15" y="21"/>
                    <a:pt x="14" y="21"/>
                    <a:pt x="13" y="21"/>
                  </a:cubicBezTo>
                  <a:lnTo>
                    <a:pt x="13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Freeform 227">
              <a:extLst>
                <a:ext uri="{FF2B5EF4-FFF2-40B4-BE49-F238E27FC236}">
                  <a16:creationId xmlns:a16="http://schemas.microsoft.com/office/drawing/2014/main" id="{35809016-A83D-4184-A7B9-A236C12C362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34" y="1687"/>
              <a:ext cx="33" cy="47"/>
            </a:xfrm>
            <a:custGeom>
              <a:avLst/>
              <a:gdLst>
                <a:gd name="T0" fmla="*/ 7 w 16"/>
                <a:gd name="T1" fmla="*/ 22 h 22"/>
                <a:gd name="T2" fmla="*/ 7 w 16"/>
                <a:gd name="T3" fmla="*/ 17 h 22"/>
                <a:gd name="T4" fmla="*/ 13 w 16"/>
                <a:gd name="T5" fmla="*/ 22 h 22"/>
                <a:gd name="T6" fmla="*/ 15 w 16"/>
                <a:gd name="T7" fmla="*/ 21 h 22"/>
                <a:gd name="T8" fmla="*/ 16 w 16"/>
                <a:gd name="T9" fmla="*/ 19 h 22"/>
                <a:gd name="T10" fmla="*/ 15 w 16"/>
                <a:gd name="T11" fmla="*/ 17 h 22"/>
                <a:gd name="T12" fmla="*/ 14 w 16"/>
                <a:gd name="T13" fmla="*/ 17 h 22"/>
                <a:gd name="T14" fmla="*/ 12 w 16"/>
                <a:gd name="T15" fmla="*/ 18 h 22"/>
                <a:gd name="T16" fmla="*/ 10 w 16"/>
                <a:gd name="T17" fmla="*/ 19 h 22"/>
                <a:gd name="T18" fmla="*/ 9 w 16"/>
                <a:gd name="T19" fmla="*/ 18 h 22"/>
                <a:gd name="T20" fmla="*/ 7 w 16"/>
                <a:gd name="T21" fmla="*/ 15 h 22"/>
                <a:gd name="T22" fmla="*/ 7 w 16"/>
                <a:gd name="T23" fmla="*/ 5 h 22"/>
                <a:gd name="T24" fmla="*/ 8 w 16"/>
                <a:gd name="T25" fmla="*/ 2 h 22"/>
                <a:gd name="T26" fmla="*/ 9 w 16"/>
                <a:gd name="T27" fmla="*/ 1 h 22"/>
                <a:gd name="T28" fmla="*/ 11 w 16"/>
                <a:gd name="T29" fmla="*/ 1 h 22"/>
                <a:gd name="T30" fmla="*/ 11 w 16"/>
                <a:gd name="T31" fmla="*/ 0 h 22"/>
                <a:gd name="T32" fmla="*/ 0 w 16"/>
                <a:gd name="T33" fmla="*/ 0 h 22"/>
                <a:gd name="T34" fmla="*/ 0 w 16"/>
                <a:gd name="T35" fmla="*/ 1 h 22"/>
                <a:gd name="T36" fmla="*/ 2 w 16"/>
                <a:gd name="T37" fmla="*/ 1 h 22"/>
                <a:gd name="T38" fmla="*/ 3 w 16"/>
                <a:gd name="T39" fmla="*/ 3 h 22"/>
                <a:gd name="T40" fmla="*/ 3 w 16"/>
                <a:gd name="T41" fmla="*/ 5 h 22"/>
                <a:gd name="T42" fmla="*/ 3 w 16"/>
                <a:gd name="T43" fmla="*/ 13 h 22"/>
                <a:gd name="T44" fmla="*/ 3 w 16"/>
                <a:gd name="T45" fmla="*/ 18 h 22"/>
                <a:gd name="T46" fmla="*/ 2 w 16"/>
                <a:gd name="T47" fmla="*/ 19 h 22"/>
                <a:gd name="T48" fmla="*/ 2 w 16"/>
                <a:gd name="T49" fmla="*/ 19 h 22"/>
                <a:gd name="T50" fmla="*/ 0 w 16"/>
                <a:gd name="T51" fmla="*/ 19 h 22"/>
                <a:gd name="T52" fmla="*/ 0 w 16"/>
                <a:gd name="T53" fmla="*/ 20 h 22"/>
                <a:gd name="T54" fmla="*/ 6 w 16"/>
                <a:gd name="T55" fmla="*/ 22 h 22"/>
                <a:gd name="T56" fmla="*/ 7 w 16"/>
                <a:gd name="T5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22">
                  <a:moveTo>
                    <a:pt x="7" y="22"/>
                  </a:moveTo>
                  <a:lnTo>
                    <a:pt x="7" y="17"/>
                  </a:lnTo>
                  <a:cubicBezTo>
                    <a:pt x="9" y="20"/>
                    <a:pt x="11" y="22"/>
                    <a:pt x="13" y="22"/>
                  </a:cubicBezTo>
                  <a:cubicBezTo>
                    <a:pt x="13" y="22"/>
                    <a:pt x="14" y="22"/>
                    <a:pt x="15" y="21"/>
                  </a:cubicBezTo>
                  <a:cubicBezTo>
                    <a:pt x="15" y="21"/>
                    <a:pt x="16" y="20"/>
                    <a:pt x="16" y="19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5" y="17"/>
                    <a:pt x="14" y="17"/>
                    <a:pt x="14" y="17"/>
                  </a:cubicBezTo>
                  <a:cubicBezTo>
                    <a:pt x="13" y="17"/>
                    <a:pt x="13" y="17"/>
                    <a:pt x="12" y="18"/>
                  </a:cubicBezTo>
                  <a:cubicBezTo>
                    <a:pt x="11" y="18"/>
                    <a:pt x="11" y="19"/>
                    <a:pt x="10" y="19"/>
                  </a:cubicBezTo>
                  <a:cubicBezTo>
                    <a:pt x="10" y="19"/>
                    <a:pt x="10" y="18"/>
                    <a:pt x="9" y="18"/>
                  </a:cubicBezTo>
                  <a:cubicBezTo>
                    <a:pt x="9" y="17"/>
                    <a:pt x="8" y="16"/>
                    <a:pt x="7" y="15"/>
                  </a:cubicBezTo>
                  <a:lnTo>
                    <a:pt x="7" y="5"/>
                  </a:lnTo>
                  <a:cubicBezTo>
                    <a:pt x="7" y="4"/>
                    <a:pt x="7" y="3"/>
                    <a:pt x="8" y="2"/>
                  </a:cubicBezTo>
                  <a:cubicBezTo>
                    <a:pt x="8" y="2"/>
                    <a:pt x="8" y="1"/>
                    <a:pt x="9" y="1"/>
                  </a:cubicBezTo>
                  <a:cubicBezTo>
                    <a:pt x="9" y="1"/>
                    <a:pt x="10" y="1"/>
                    <a:pt x="11" y="1"/>
                  </a:cubicBezTo>
                  <a:lnTo>
                    <a:pt x="11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3" y="18"/>
                  </a:cubicBezTo>
                  <a:cubicBezTo>
                    <a:pt x="3" y="18"/>
                    <a:pt x="3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Freeform 228">
              <a:extLst>
                <a:ext uri="{FF2B5EF4-FFF2-40B4-BE49-F238E27FC236}">
                  <a16:creationId xmlns:a16="http://schemas.microsoft.com/office/drawing/2014/main" id="{7F9446EF-F90E-4C08-BB4D-3E42C449708A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265" y="1687"/>
              <a:ext cx="48" cy="68"/>
            </a:xfrm>
            <a:custGeom>
              <a:avLst/>
              <a:gdLst>
                <a:gd name="T0" fmla="*/ 1 w 23"/>
                <a:gd name="T1" fmla="*/ 30 h 32"/>
                <a:gd name="T2" fmla="*/ 7 w 23"/>
                <a:gd name="T3" fmla="*/ 32 h 32"/>
                <a:gd name="T4" fmla="*/ 8 w 23"/>
                <a:gd name="T5" fmla="*/ 32 h 32"/>
                <a:gd name="T6" fmla="*/ 8 w 23"/>
                <a:gd name="T7" fmla="*/ 27 h 32"/>
                <a:gd name="T8" fmla="*/ 11 w 23"/>
                <a:gd name="T9" fmla="*/ 31 h 32"/>
                <a:gd name="T10" fmla="*/ 15 w 23"/>
                <a:gd name="T11" fmla="*/ 32 h 32"/>
                <a:gd name="T12" fmla="*/ 20 w 23"/>
                <a:gd name="T13" fmla="*/ 30 h 32"/>
                <a:gd name="T14" fmla="*/ 23 w 23"/>
                <a:gd name="T15" fmla="*/ 22 h 32"/>
                <a:gd name="T16" fmla="*/ 20 w 23"/>
                <a:gd name="T17" fmla="*/ 13 h 32"/>
                <a:gd name="T18" fmla="*/ 13 w 23"/>
                <a:gd name="T19" fmla="*/ 10 h 32"/>
                <a:gd name="T20" fmla="*/ 10 w 23"/>
                <a:gd name="T21" fmla="*/ 10 h 32"/>
                <a:gd name="T22" fmla="*/ 8 w 23"/>
                <a:gd name="T23" fmla="*/ 12 h 32"/>
                <a:gd name="T24" fmla="*/ 8 w 23"/>
                <a:gd name="T25" fmla="*/ 5 h 32"/>
                <a:gd name="T26" fmla="*/ 8 w 23"/>
                <a:gd name="T27" fmla="*/ 2 h 32"/>
                <a:gd name="T28" fmla="*/ 9 w 23"/>
                <a:gd name="T29" fmla="*/ 0 h 32"/>
                <a:gd name="T30" fmla="*/ 11 w 23"/>
                <a:gd name="T31" fmla="*/ 0 h 32"/>
                <a:gd name="T32" fmla="*/ 11 w 23"/>
                <a:gd name="T33" fmla="*/ 0 h 32"/>
                <a:gd name="T34" fmla="*/ 0 w 23"/>
                <a:gd name="T35" fmla="*/ 0 h 32"/>
                <a:gd name="T36" fmla="*/ 0 w 23"/>
                <a:gd name="T37" fmla="*/ 0 h 32"/>
                <a:gd name="T38" fmla="*/ 1 w 23"/>
                <a:gd name="T39" fmla="*/ 0 h 32"/>
                <a:gd name="T40" fmla="*/ 3 w 23"/>
                <a:gd name="T41" fmla="*/ 1 h 32"/>
                <a:gd name="T42" fmla="*/ 4 w 23"/>
                <a:gd name="T43" fmla="*/ 1 h 32"/>
                <a:gd name="T44" fmla="*/ 4 w 23"/>
                <a:gd name="T45" fmla="*/ 5 h 32"/>
                <a:gd name="T46" fmla="*/ 4 w 23"/>
                <a:gd name="T47" fmla="*/ 26 h 32"/>
                <a:gd name="T48" fmla="*/ 4 w 23"/>
                <a:gd name="T49" fmla="*/ 28 h 32"/>
                <a:gd name="T50" fmla="*/ 3 w 23"/>
                <a:gd name="T51" fmla="*/ 29 h 32"/>
                <a:gd name="T52" fmla="*/ 2 w 23"/>
                <a:gd name="T53" fmla="*/ 29 h 32"/>
                <a:gd name="T54" fmla="*/ 1 w 23"/>
                <a:gd name="T55" fmla="*/ 29 h 32"/>
                <a:gd name="T56" fmla="*/ 1 w 23"/>
                <a:gd name="T57" fmla="*/ 30 h 32"/>
                <a:gd name="T58" fmla="*/ 8 w 23"/>
                <a:gd name="T59" fmla="*/ 26 h 32"/>
                <a:gd name="T60" fmla="*/ 8 w 23"/>
                <a:gd name="T61" fmla="*/ 18 h 32"/>
                <a:gd name="T62" fmla="*/ 8 w 23"/>
                <a:gd name="T63" fmla="*/ 14 h 32"/>
                <a:gd name="T64" fmla="*/ 10 w 23"/>
                <a:gd name="T65" fmla="*/ 12 h 32"/>
                <a:gd name="T66" fmla="*/ 13 w 23"/>
                <a:gd name="T67" fmla="*/ 11 h 32"/>
                <a:gd name="T68" fmla="*/ 17 w 23"/>
                <a:gd name="T69" fmla="*/ 13 h 32"/>
                <a:gd name="T70" fmla="*/ 19 w 23"/>
                <a:gd name="T71" fmla="*/ 19 h 32"/>
                <a:gd name="T72" fmla="*/ 17 w 23"/>
                <a:gd name="T73" fmla="*/ 27 h 32"/>
                <a:gd name="T74" fmla="*/ 13 w 23"/>
                <a:gd name="T75" fmla="*/ 29 h 32"/>
                <a:gd name="T76" fmla="*/ 11 w 23"/>
                <a:gd name="T77" fmla="*/ 28 h 32"/>
                <a:gd name="T78" fmla="*/ 8 w 23"/>
                <a:gd name="T7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" h="32">
                  <a:moveTo>
                    <a:pt x="1" y="30"/>
                  </a:moveTo>
                  <a:lnTo>
                    <a:pt x="7" y="32"/>
                  </a:lnTo>
                  <a:lnTo>
                    <a:pt x="8" y="32"/>
                  </a:lnTo>
                  <a:lnTo>
                    <a:pt x="8" y="27"/>
                  </a:lnTo>
                  <a:cubicBezTo>
                    <a:pt x="9" y="29"/>
                    <a:pt x="10" y="30"/>
                    <a:pt x="11" y="31"/>
                  </a:cubicBezTo>
                  <a:cubicBezTo>
                    <a:pt x="13" y="32"/>
                    <a:pt x="14" y="32"/>
                    <a:pt x="15" y="32"/>
                  </a:cubicBezTo>
                  <a:cubicBezTo>
                    <a:pt x="17" y="32"/>
                    <a:pt x="19" y="31"/>
                    <a:pt x="20" y="30"/>
                  </a:cubicBezTo>
                  <a:cubicBezTo>
                    <a:pt x="22" y="28"/>
                    <a:pt x="23" y="25"/>
                    <a:pt x="23" y="22"/>
                  </a:cubicBezTo>
                  <a:cubicBezTo>
                    <a:pt x="23" y="18"/>
                    <a:pt x="22" y="15"/>
                    <a:pt x="20" y="13"/>
                  </a:cubicBezTo>
                  <a:cubicBezTo>
                    <a:pt x="18" y="11"/>
                    <a:pt x="16" y="10"/>
                    <a:pt x="13" y="10"/>
                  </a:cubicBezTo>
                  <a:cubicBezTo>
                    <a:pt x="12" y="10"/>
                    <a:pt x="11" y="10"/>
                    <a:pt x="10" y="10"/>
                  </a:cubicBezTo>
                  <a:cubicBezTo>
                    <a:pt x="10" y="10"/>
                    <a:pt x="9" y="11"/>
                    <a:pt x="8" y="12"/>
                  </a:cubicBezTo>
                  <a:lnTo>
                    <a:pt x="8" y="5"/>
                  </a:ln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9" y="1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2"/>
                    <a:pt x="4" y="3"/>
                    <a:pt x="4" y="5"/>
                  </a:cubicBezTo>
                  <a:lnTo>
                    <a:pt x="4" y="26"/>
                  </a:lnTo>
                  <a:cubicBezTo>
                    <a:pt x="4" y="27"/>
                    <a:pt x="4" y="28"/>
                    <a:pt x="4" y="28"/>
                  </a:cubicBezTo>
                  <a:cubicBezTo>
                    <a:pt x="4" y="29"/>
                    <a:pt x="4" y="29"/>
                    <a:pt x="3" y="29"/>
                  </a:cubicBezTo>
                  <a:cubicBezTo>
                    <a:pt x="3" y="29"/>
                    <a:pt x="3" y="29"/>
                    <a:pt x="2" y="29"/>
                  </a:cubicBezTo>
                  <a:cubicBezTo>
                    <a:pt x="2" y="29"/>
                    <a:pt x="2" y="29"/>
                    <a:pt x="1" y="29"/>
                  </a:cubicBezTo>
                  <a:lnTo>
                    <a:pt x="1" y="30"/>
                  </a:lnTo>
                  <a:close/>
                  <a:moveTo>
                    <a:pt x="8" y="26"/>
                  </a:moveTo>
                  <a:lnTo>
                    <a:pt x="8" y="18"/>
                  </a:lnTo>
                  <a:cubicBezTo>
                    <a:pt x="8" y="16"/>
                    <a:pt x="8" y="15"/>
                    <a:pt x="8" y="14"/>
                  </a:cubicBezTo>
                  <a:cubicBezTo>
                    <a:pt x="8" y="14"/>
                    <a:pt x="9" y="13"/>
                    <a:pt x="10" y="12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5" y="11"/>
                    <a:pt x="16" y="12"/>
                    <a:pt x="17" y="13"/>
                  </a:cubicBezTo>
                  <a:cubicBezTo>
                    <a:pt x="18" y="14"/>
                    <a:pt x="19" y="17"/>
                    <a:pt x="19" y="19"/>
                  </a:cubicBezTo>
                  <a:cubicBezTo>
                    <a:pt x="19" y="23"/>
                    <a:pt x="18" y="25"/>
                    <a:pt x="17" y="27"/>
                  </a:cubicBezTo>
                  <a:cubicBezTo>
                    <a:pt x="16" y="28"/>
                    <a:pt x="15" y="29"/>
                    <a:pt x="13" y="29"/>
                  </a:cubicBezTo>
                  <a:cubicBezTo>
                    <a:pt x="12" y="29"/>
                    <a:pt x="12" y="28"/>
                    <a:pt x="11" y="28"/>
                  </a:cubicBezTo>
                  <a:cubicBezTo>
                    <a:pt x="10" y="28"/>
                    <a:pt x="9" y="27"/>
                    <a:pt x="8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Freeform 229">
              <a:extLst>
                <a:ext uri="{FF2B5EF4-FFF2-40B4-BE49-F238E27FC236}">
                  <a16:creationId xmlns:a16="http://schemas.microsoft.com/office/drawing/2014/main" id="{585413A4-1D47-4A8C-8657-178676141C41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319" y="1687"/>
              <a:ext cx="44" cy="47"/>
            </a:xfrm>
            <a:custGeom>
              <a:avLst/>
              <a:gdLst>
                <a:gd name="T0" fmla="*/ 10 w 21"/>
                <a:gd name="T1" fmla="*/ 22 h 22"/>
                <a:gd name="T2" fmla="*/ 18 w 21"/>
                <a:gd name="T3" fmla="*/ 18 h 22"/>
                <a:gd name="T4" fmla="*/ 21 w 21"/>
                <a:gd name="T5" fmla="*/ 11 h 22"/>
                <a:gd name="T6" fmla="*/ 19 w 21"/>
                <a:gd name="T7" fmla="*/ 5 h 22"/>
                <a:gd name="T8" fmla="*/ 15 w 21"/>
                <a:gd name="T9" fmla="*/ 1 h 22"/>
                <a:gd name="T10" fmla="*/ 10 w 21"/>
                <a:gd name="T11" fmla="*/ 0 h 22"/>
                <a:gd name="T12" fmla="*/ 2 w 21"/>
                <a:gd name="T13" fmla="*/ 3 h 22"/>
                <a:gd name="T14" fmla="*/ 0 w 21"/>
                <a:gd name="T15" fmla="*/ 11 h 22"/>
                <a:gd name="T16" fmla="*/ 1 w 21"/>
                <a:gd name="T17" fmla="*/ 16 h 22"/>
                <a:gd name="T18" fmla="*/ 5 w 21"/>
                <a:gd name="T19" fmla="*/ 21 h 22"/>
                <a:gd name="T20" fmla="*/ 10 w 21"/>
                <a:gd name="T21" fmla="*/ 22 h 22"/>
                <a:gd name="T22" fmla="*/ 10 w 21"/>
                <a:gd name="T23" fmla="*/ 21 h 22"/>
                <a:gd name="T24" fmla="*/ 7 w 21"/>
                <a:gd name="T25" fmla="*/ 20 h 22"/>
                <a:gd name="T26" fmla="*/ 5 w 21"/>
                <a:gd name="T27" fmla="*/ 17 h 22"/>
                <a:gd name="T28" fmla="*/ 4 w 21"/>
                <a:gd name="T29" fmla="*/ 13 h 22"/>
                <a:gd name="T30" fmla="*/ 6 w 21"/>
                <a:gd name="T31" fmla="*/ 4 h 22"/>
                <a:gd name="T32" fmla="*/ 11 w 21"/>
                <a:gd name="T33" fmla="*/ 1 h 22"/>
                <a:gd name="T34" fmla="*/ 15 w 21"/>
                <a:gd name="T35" fmla="*/ 3 h 22"/>
                <a:gd name="T36" fmla="*/ 17 w 21"/>
                <a:gd name="T37" fmla="*/ 9 h 22"/>
                <a:gd name="T38" fmla="*/ 14 w 21"/>
                <a:gd name="T39" fmla="*/ 18 h 22"/>
                <a:gd name="T40" fmla="*/ 10 w 21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22">
                  <a:moveTo>
                    <a:pt x="10" y="22"/>
                  </a:moveTo>
                  <a:cubicBezTo>
                    <a:pt x="14" y="22"/>
                    <a:pt x="16" y="21"/>
                    <a:pt x="18" y="18"/>
                  </a:cubicBezTo>
                  <a:cubicBezTo>
                    <a:pt x="20" y="16"/>
                    <a:pt x="21" y="14"/>
                    <a:pt x="21" y="11"/>
                  </a:cubicBezTo>
                  <a:cubicBezTo>
                    <a:pt x="21" y="9"/>
                    <a:pt x="20" y="7"/>
                    <a:pt x="19" y="5"/>
                  </a:cubicBezTo>
                  <a:cubicBezTo>
                    <a:pt x="18" y="4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7" y="0"/>
                    <a:pt x="4" y="1"/>
                    <a:pt x="2" y="3"/>
                  </a:cubicBezTo>
                  <a:cubicBezTo>
                    <a:pt x="1" y="6"/>
                    <a:pt x="0" y="8"/>
                    <a:pt x="0" y="11"/>
                  </a:cubicBezTo>
                  <a:cubicBezTo>
                    <a:pt x="0" y="13"/>
                    <a:pt x="1" y="15"/>
                    <a:pt x="1" y="16"/>
                  </a:cubicBezTo>
                  <a:cubicBezTo>
                    <a:pt x="2" y="18"/>
                    <a:pt x="4" y="20"/>
                    <a:pt x="5" y="21"/>
                  </a:cubicBezTo>
                  <a:cubicBezTo>
                    <a:pt x="7" y="22"/>
                    <a:pt x="9" y="22"/>
                    <a:pt x="10" y="22"/>
                  </a:cubicBezTo>
                  <a:close/>
                  <a:moveTo>
                    <a:pt x="10" y="21"/>
                  </a:moveTo>
                  <a:cubicBezTo>
                    <a:pt x="9" y="21"/>
                    <a:pt x="8" y="20"/>
                    <a:pt x="7" y="20"/>
                  </a:cubicBezTo>
                  <a:cubicBezTo>
                    <a:pt x="6" y="19"/>
                    <a:pt x="5" y="18"/>
                    <a:pt x="5" y="17"/>
                  </a:cubicBezTo>
                  <a:cubicBezTo>
                    <a:pt x="4" y="16"/>
                    <a:pt x="4" y="14"/>
                    <a:pt x="4" y="13"/>
                  </a:cubicBezTo>
                  <a:cubicBezTo>
                    <a:pt x="4" y="9"/>
                    <a:pt x="5" y="7"/>
                    <a:pt x="6" y="4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3" y="1"/>
                    <a:pt x="14" y="2"/>
                    <a:pt x="15" y="3"/>
                  </a:cubicBezTo>
                  <a:cubicBezTo>
                    <a:pt x="16" y="4"/>
                    <a:pt x="17" y="6"/>
                    <a:pt x="17" y="9"/>
                  </a:cubicBezTo>
                  <a:cubicBezTo>
                    <a:pt x="17" y="13"/>
                    <a:pt x="16" y="16"/>
                    <a:pt x="14" y="18"/>
                  </a:cubicBezTo>
                  <a:cubicBezTo>
                    <a:pt x="13" y="20"/>
                    <a:pt x="11" y="21"/>
                    <a:pt x="10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30">
              <a:extLst>
                <a:ext uri="{FF2B5EF4-FFF2-40B4-BE49-F238E27FC236}">
                  <a16:creationId xmlns:a16="http://schemas.microsoft.com/office/drawing/2014/main" id="{F0A4D546-6D7F-4D70-85A0-14CBB9E0B65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71" y="1687"/>
              <a:ext cx="31" cy="47"/>
            </a:xfrm>
            <a:custGeom>
              <a:avLst/>
              <a:gdLst>
                <a:gd name="T0" fmla="*/ 13 w 15"/>
                <a:gd name="T1" fmla="*/ 22 h 22"/>
                <a:gd name="T2" fmla="*/ 13 w 15"/>
                <a:gd name="T3" fmla="*/ 15 h 22"/>
                <a:gd name="T4" fmla="*/ 13 w 15"/>
                <a:gd name="T5" fmla="*/ 15 h 22"/>
                <a:gd name="T6" fmla="*/ 10 w 15"/>
                <a:gd name="T7" fmla="*/ 19 h 22"/>
                <a:gd name="T8" fmla="*/ 7 w 15"/>
                <a:gd name="T9" fmla="*/ 21 h 22"/>
                <a:gd name="T10" fmla="*/ 4 w 15"/>
                <a:gd name="T11" fmla="*/ 20 h 22"/>
                <a:gd name="T12" fmla="*/ 3 w 15"/>
                <a:gd name="T13" fmla="*/ 18 h 22"/>
                <a:gd name="T14" fmla="*/ 4 w 15"/>
                <a:gd name="T15" fmla="*/ 16 h 22"/>
                <a:gd name="T16" fmla="*/ 6 w 15"/>
                <a:gd name="T17" fmla="*/ 14 h 22"/>
                <a:gd name="T18" fmla="*/ 10 w 15"/>
                <a:gd name="T19" fmla="*/ 12 h 22"/>
                <a:gd name="T20" fmla="*/ 15 w 15"/>
                <a:gd name="T21" fmla="*/ 6 h 22"/>
                <a:gd name="T22" fmla="*/ 12 w 15"/>
                <a:gd name="T23" fmla="*/ 1 h 22"/>
                <a:gd name="T24" fmla="*/ 7 w 15"/>
                <a:gd name="T25" fmla="*/ 0 h 22"/>
                <a:gd name="T26" fmla="*/ 3 w 15"/>
                <a:gd name="T27" fmla="*/ 0 h 22"/>
                <a:gd name="T28" fmla="*/ 1 w 15"/>
                <a:gd name="T29" fmla="*/ 1 h 22"/>
                <a:gd name="T30" fmla="*/ 1 w 15"/>
                <a:gd name="T31" fmla="*/ 0 h 22"/>
                <a:gd name="T32" fmla="*/ 0 w 15"/>
                <a:gd name="T33" fmla="*/ 0 h 22"/>
                <a:gd name="T34" fmla="*/ 0 w 15"/>
                <a:gd name="T35" fmla="*/ 7 h 22"/>
                <a:gd name="T36" fmla="*/ 1 w 15"/>
                <a:gd name="T37" fmla="*/ 7 h 22"/>
                <a:gd name="T38" fmla="*/ 3 w 15"/>
                <a:gd name="T39" fmla="*/ 3 h 22"/>
                <a:gd name="T40" fmla="*/ 7 w 15"/>
                <a:gd name="T41" fmla="*/ 1 h 22"/>
                <a:gd name="T42" fmla="*/ 10 w 15"/>
                <a:gd name="T43" fmla="*/ 2 h 22"/>
                <a:gd name="T44" fmla="*/ 11 w 15"/>
                <a:gd name="T45" fmla="*/ 4 h 22"/>
                <a:gd name="T46" fmla="*/ 10 w 15"/>
                <a:gd name="T47" fmla="*/ 7 h 22"/>
                <a:gd name="T48" fmla="*/ 6 w 15"/>
                <a:gd name="T49" fmla="*/ 10 h 22"/>
                <a:gd name="T50" fmla="*/ 1 w 15"/>
                <a:gd name="T51" fmla="*/ 13 h 22"/>
                <a:gd name="T52" fmla="*/ 0 w 15"/>
                <a:gd name="T53" fmla="*/ 16 h 22"/>
                <a:gd name="T54" fmla="*/ 2 w 15"/>
                <a:gd name="T55" fmla="*/ 20 h 22"/>
                <a:gd name="T56" fmla="*/ 7 w 15"/>
                <a:gd name="T57" fmla="*/ 22 h 22"/>
                <a:gd name="T58" fmla="*/ 10 w 15"/>
                <a:gd name="T59" fmla="*/ 21 h 22"/>
                <a:gd name="T60" fmla="*/ 11 w 15"/>
                <a:gd name="T61" fmla="*/ 21 h 22"/>
                <a:gd name="T62" fmla="*/ 12 w 15"/>
                <a:gd name="T63" fmla="*/ 21 h 22"/>
                <a:gd name="T64" fmla="*/ 13 w 15"/>
                <a:gd name="T6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22">
                  <a:moveTo>
                    <a:pt x="13" y="22"/>
                  </a:moveTo>
                  <a:lnTo>
                    <a:pt x="13" y="15"/>
                  </a:lnTo>
                  <a:lnTo>
                    <a:pt x="13" y="15"/>
                  </a:lnTo>
                  <a:cubicBezTo>
                    <a:pt x="12" y="17"/>
                    <a:pt x="11" y="18"/>
                    <a:pt x="10" y="19"/>
                  </a:cubicBezTo>
                  <a:cubicBezTo>
                    <a:pt x="9" y="20"/>
                    <a:pt x="8" y="21"/>
                    <a:pt x="7" y="21"/>
                  </a:cubicBezTo>
                  <a:cubicBezTo>
                    <a:pt x="6" y="21"/>
                    <a:pt x="5" y="20"/>
                    <a:pt x="4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7"/>
                    <a:pt x="3" y="16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lnTo>
                    <a:pt x="10" y="12"/>
                  </a:lnTo>
                  <a:cubicBezTo>
                    <a:pt x="13" y="11"/>
                    <a:pt x="15" y="9"/>
                    <a:pt x="15" y="6"/>
                  </a:cubicBezTo>
                  <a:cubicBezTo>
                    <a:pt x="15" y="4"/>
                    <a:pt x="14" y="3"/>
                    <a:pt x="12" y="1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lnTo>
                    <a:pt x="0" y="0"/>
                  </a:lnTo>
                  <a:lnTo>
                    <a:pt x="0" y="7"/>
                  </a:lnTo>
                  <a:lnTo>
                    <a:pt x="1" y="7"/>
                  </a:ln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6" y="1"/>
                    <a:pt x="7" y="1"/>
                  </a:cubicBezTo>
                  <a:cubicBezTo>
                    <a:pt x="8" y="1"/>
                    <a:pt x="9" y="1"/>
                    <a:pt x="10" y="2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5"/>
                    <a:pt x="11" y="6"/>
                    <a:pt x="10" y="7"/>
                  </a:cubicBezTo>
                  <a:cubicBezTo>
                    <a:pt x="9" y="8"/>
                    <a:pt x="8" y="9"/>
                    <a:pt x="6" y="10"/>
                  </a:cubicBezTo>
                  <a:cubicBezTo>
                    <a:pt x="3" y="11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3" y="21"/>
                    <a:pt x="5" y="22"/>
                    <a:pt x="7" y="22"/>
                  </a:cubicBezTo>
                  <a:cubicBezTo>
                    <a:pt x="8" y="22"/>
                    <a:pt x="9" y="22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2"/>
                    <a:pt x="13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Freeform 231">
              <a:extLst>
                <a:ext uri="{FF2B5EF4-FFF2-40B4-BE49-F238E27FC236}">
                  <a16:creationId xmlns:a16="http://schemas.microsoft.com/office/drawing/2014/main" id="{B1A55BE9-50BA-4BC3-BD2F-1E5536FADE86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408" y="1687"/>
              <a:ext cx="38" cy="47"/>
            </a:xfrm>
            <a:custGeom>
              <a:avLst/>
              <a:gdLst>
                <a:gd name="T0" fmla="*/ 3 w 18"/>
                <a:gd name="T1" fmla="*/ 14 h 22"/>
                <a:gd name="T2" fmla="*/ 5 w 18"/>
                <a:gd name="T3" fmla="*/ 6 h 22"/>
                <a:gd name="T4" fmla="*/ 11 w 18"/>
                <a:gd name="T5" fmla="*/ 4 h 22"/>
                <a:gd name="T6" fmla="*/ 14 w 18"/>
                <a:gd name="T7" fmla="*/ 5 h 22"/>
                <a:gd name="T8" fmla="*/ 17 w 18"/>
                <a:gd name="T9" fmla="*/ 9 h 22"/>
                <a:gd name="T10" fmla="*/ 18 w 18"/>
                <a:gd name="T11" fmla="*/ 8 h 22"/>
                <a:gd name="T12" fmla="*/ 15 w 18"/>
                <a:gd name="T13" fmla="*/ 2 h 22"/>
                <a:gd name="T14" fmla="*/ 9 w 18"/>
                <a:gd name="T15" fmla="*/ 0 h 22"/>
                <a:gd name="T16" fmla="*/ 2 w 18"/>
                <a:gd name="T17" fmla="*/ 3 h 22"/>
                <a:gd name="T18" fmla="*/ 0 w 18"/>
                <a:gd name="T19" fmla="*/ 11 h 22"/>
                <a:gd name="T20" fmla="*/ 2 w 18"/>
                <a:gd name="T21" fmla="*/ 19 h 22"/>
                <a:gd name="T22" fmla="*/ 9 w 18"/>
                <a:gd name="T23" fmla="*/ 22 h 22"/>
                <a:gd name="T24" fmla="*/ 15 w 18"/>
                <a:gd name="T25" fmla="*/ 20 h 22"/>
                <a:gd name="T26" fmla="*/ 18 w 18"/>
                <a:gd name="T27" fmla="*/ 14 h 22"/>
                <a:gd name="T28" fmla="*/ 3 w 18"/>
                <a:gd name="T29" fmla="*/ 14 h 22"/>
                <a:gd name="T30" fmla="*/ 3 w 18"/>
                <a:gd name="T31" fmla="*/ 15 h 22"/>
                <a:gd name="T32" fmla="*/ 13 w 18"/>
                <a:gd name="T33" fmla="*/ 15 h 22"/>
                <a:gd name="T34" fmla="*/ 12 w 18"/>
                <a:gd name="T35" fmla="*/ 18 h 22"/>
                <a:gd name="T36" fmla="*/ 10 w 18"/>
                <a:gd name="T37" fmla="*/ 20 h 22"/>
                <a:gd name="T38" fmla="*/ 8 w 18"/>
                <a:gd name="T39" fmla="*/ 21 h 22"/>
                <a:gd name="T40" fmla="*/ 5 w 18"/>
                <a:gd name="T41" fmla="*/ 19 h 22"/>
                <a:gd name="T42" fmla="*/ 3 w 18"/>
                <a:gd name="T4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2">
                  <a:moveTo>
                    <a:pt x="3" y="14"/>
                  </a:moveTo>
                  <a:cubicBezTo>
                    <a:pt x="3" y="10"/>
                    <a:pt x="4" y="8"/>
                    <a:pt x="5" y="6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2" y="4"/>
                    <a:pt x="13" y="4"/>
                    <a:pt x="14" y="5"/>
                  </a:cubicBezTo>
                  <a:cubicBezTo>
                    <a:pt x="15" y="5"/>
                    <a:pt x="16" y="7"/>
                    <a:pt x="17" y="9"/>
                  </a:cubicBezTo>
                  <a:lnTo>
                    <a:pt x="18" y="8"/>
                  </a:lnTo>
                  <a:cubicBezTo>
                    <a:pt x="17" y="6"/>
                    <a:pt x="16" y="4"/>
                    <a:pt x="15" y="2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0" y="5"/>
                    <a:pt x="0" y="7"/>
                    <a:pt x="0" y="11"/>
                  </a:cubicBezTo>
                  <a:cubicBezTo>
                    <a:pt x="0" y="14"/>
                    <a:pt x="0" y="17"/>
                    <a:pt x="2" y="19"/>
                  </a:cubicBezTo>
                  <a:cubicBezTo>
                    <a:pt x="4" y="21"/>
                    <a:pt x="7" y="22"/>
                    <a:pt x="9" y="22"/>
                  </a:cubicBezTo>
                  <a:cubicBezTo>
                    <a:pt x="12" y="22"/>
                    <a:pt x="14" y="21"/>
                    <a:pt x="15" y="20"/>
                  </a:cubicBezTo>
                  <a:cubicBezTo>
                    <a:pt x="17" y="18"/>
                    <a:pt x="18" y="16"/>
                    <a:pt x="18" y="14"/>
                  </a:cubicBezTo>
                  <a:lnTo>
                    <a:pt x="3" y="14"/>
                  </a:lnTo>
                  <a:close/>
                  <a:moveTo>
                    <a:pt x="3" y="15"/>
                  </a:moveTo>
                  <a:lnTo>
                    <a:pt x="13" y="15"/>
                  </a:ln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1" y="19"/>
                    <a:pt x="10" y="20"/>
                  </a:cubicBezTo>
                  <a:cubicBezTo>
                    <a:pt x="10" y="20"/>
                    <a:pt x="9" y="21"/>
                    <a:pt x="8" y="21"/>
                  </a:cubicBezTo>
                  <a:cubicBezTo>
                    <a:pt x="7" y="21"/>
                    <a:pt x="6" y="20"/>
                    <a:pt x="5" y="19"/>
                  </a:cubicBezTo>
                  <a:cubicBezTo>
                    <a:pt x="4" y="18"/>
                    <a:pt x="3" y="17"/>
                    <a:pt x="3" y="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6" name="Freeform 232">
              <a:extLst>
                <a:ext uri="{FF2B5EF4-FFF2-40B4-BE49-F238E27FC236}">
                  <a16:creationId xmlns:a16="http://schemas.microsoft.com/office/drawing/2014/main" id="{70152474-5019-479B-A6FA-77EB53A37D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920" y="3022"/>
              <a:ext cx="70" cy="68"/>
            </a:xfrm>
            <a:custGeom>
              <a:avLst/>
              <a:gdLst>
                <a:gd name="T0" fmla="*/ 34 w 34"/>
                <a:gd name="T1" fmla="*/ 32 h 32"/>
                <a:gd name="T2" fmla="*/ 34 w 34"/>
                <a:gd name="T3" fmla="*/ 32 h 32"/>
                <a:gd name="T4" fmla="*/ 31 w 34"/>
                <a:gd name="T5" fmla="*/ 30 h 32"/>
                <a:gd name="T6" fmla="*/ 29 w 34"/>
                <a:gd name="T7" fmla="*/ 26 h 32"/>
                <a:gd name="T8" fmla="*/ 18 w 34"/>
                <a:gd name="T9" fmla="*/ 0 h 32"/>
                <a:gd name="T10" fmla="*/ 17 w 34"/>
                <a:gd name="T11" fmla="*/ 0 h 32"/>
                <a:gd name="T12" fmla="*/ 5 w 34"/>
                <a:gd name="T13" fmla="*/ 27 h 32"/>
                <a:gd name="T14" fmla="*/ 4 w 34"/>
                <a:gd name="T15" fmla="*/ 30 h 32"/>
                <a:gd name="T16" fmla="*/ 2 w 34"/>
                <a:gd name="T17" fmla="*/ 31 h 32"/>
                <a:gd name="T18" fmla="*/ 0 w 34"/>
                <a:gd name="T19" fmla="*/ 32 h 32"/>
                <a:gd name="T20" fmla="*/ 0 w 34"/>
                <a:gd name="T21" fmla="*/ 32 h 32"/>
                <a:gd name="T22" fmla="*/ 13 w 34"/>
                <a:gd name="T23" fmla="*/ 32 h 32"/>
                <a:gd name="T24" fmla="*/ 13 w 34"/>
                <a:gd name="T25" fmla="*/ 32 h 32"/>
                <a:gd name="T26" fmla="*/ 10 w 34"/>
                <a:gd name="T27" fmla="*/ 31 h 32"/>
                <a:gd name="T28" fmla="*/ 10 w 34"/>
                <a:gd name="T29" fmla="*/ 29 h 32"/>
                <a:gd name="T30" fmla="*/ 11 w 34"/>
                <a:gd name="T31" fmla="*/ 26 h 32"/>
                <a:gd name="T32" fmla="*/ 19 w 34"/>
                <a:gd name="T33" fmla="*/ 7 h 32"/>
                <a:gd name="T34" fmla="*/ 26 w 34"/>
                <a:gd name="T35" fmla="*/ 26 h 32"/>
                <a:gd name="T36" fmla="*/ 27 w 34"/>
                <a:gd name="T37" fmla="*/ 29 h 32"/>
                <a:gd name="T38" fmla="*/ 27 w 34"/>
                <a:gd name="T39" fmla="*/ 31 h 32"/>
                <a:gd name="T40" fmla="*/ 24 w 34"/>
                <a:gd name="T41" fmla="*/ 31 h 32"/>
                <a:gd name="T42" fmla="*/ 24 w 34"/>
                <a:gd name="T43" fmla="*/ 32 h 32"/>
                <a:gd name="T44" fmla="*/ 24 w 34"/>
                <a:gd name="T45" fmla="*/ 32 h 32"/>
                <a:gd name="T46" fmla="*/ 34 w 34"/>
                <a:gd name="T4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32">
                  <a:moveTo>
                    <a:pt x="34" y="32"/>
                  </a:moveTo>
                  <a:lnTo>
                    <a:pt x="34" y="32"/>
                  </a:lnTo>
                  <a:cubicBezTo>
                    <a:pt x="33" y="31"/>
                    <a:pt x="32" y="31"/>
                    <a:pt x="31" y="30"/>
                  </a:cubicBezTo>
                  <a:cubicBezTo>
                    <a:pt x="30" y="30"/>
                    <a:pt x="30" y="28"/>
                    <a:pt x="29" y="26"/>
                  </a:cubicBezTo>
                  <a:lnTo>
                    <a:pt x="18" y="0"/>
                  </a:lnTo>
                  <a:lnTo>
                    <a:pt x="17" y="0"/>
                  </a:lnTo>
                  <a:lnTo>
                    <a:pt x="5" y="27"/>
                  </a:lnTo>
                  <a:cubicBezTo>
                    <a:pt x="5" y="28"/>
                    <a:pt x="4" y="29"/>
                    <a:pt x="4" y="30"/>
                  </a:cubicBezTo>
                  <a:cubicBezTo>
                    <a:pt x="4" y="30"/>
                    <a:pt x="3" y="31"/>
                    <a:pt x="2" y="31"/>
                  </a:cubicBezTo>
                  <a:cubicBezTo>
                    <a:pt x="2" y="31"/>
                    <a:pt x="1" y="31"/>
                    <a:pt x="0" y="32"/>
                  </a:cubicBezTo>
                  <a:lnTo>
                    <a:pt x="0" y="32"/>
                  </a:lnTo>
                  <a:lnTo>
                    <a:pt x="13" y="32"/>
                  </a:lnTo>
                  <a:lnTo>
                    <a:pt x="13" y="32"/>
                  </a:lnTo>
                  <a:cubicBezTo>
                    <a:pt x="12" y="31"/>
                    <a:pt x="11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7"/>
                    <a:pt x="11" y="26"/>
                  </a:cubicBezTo>
                  <a:lnTo>
                    <a:pt x="19" y="7"/>
                  </a:lnTo>
                  <a:lnTo>
                    <a:pt x="26" y="26"/>
                  </a:lnTo>
                  <a:cubicBezTo>
                    <a:pt x="27" y="27"/>
                    <a:pt x="27" y="29"/>
                    <a:pt x="27" y="29"/>
                  </a:cubicBezTo>
                  <a:cubicBezTo>
                    <a:pt x="27" y="30"/>
                    <a:pt x="27" y="30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24" y="32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Freeform 233">
              <a:extLst>
                <a:ext uri="{FF2B5EF4-FFF2-40B4-BE49-F238E27FC236}">
                  <a16:creationId xmlns:a16="http://schemas.microsoft.com/office/drawing/2014/main" id="{A325C0F0-71EC-4E78-9D2C-D04450B2CFE5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4984" y="3043"/>
              <a:ext cx="41" cy="47"/>
            </a:xfrm>
            <a:custGeom>
              <a:avLst/>
              <a:gdLst>
                <a:gd name="T0" fmla="*/ 12 w 20"/>
                <a:gd name="T1" fmla="*/ 3 h 22"/>
                <a:gd name="T2" fmla="*/ 8 w 20"/>
                <a:gd name="T3" fmla="*/ 0 h 22"/>
                <a:gd name="T4" fmla="*/ 5 w 20"/>
                <a:gd name="T5" fmla="*/ 0 h 22"/>
                <a:gd name="T6" fmla="*/ 2 w 20"/>
                <a:gd name="T7" fmla="*/ 1 h 22"/>
                <a:gd name="T8" fmla="*/ 0 w 20"/>
                <a:gd name="T9" fmla="*/ 5 h 22"/>
                <a:gd name="T10" fmla="*/ 1 w 20"/>
                <a:gd name="T11" fmla="*/ 8 h 22"/>
                <a:gd name="T12" fmla="*/ 4 w 20"/>
                <a:gd name="T13" fmla="*/ 11 h 22"/>
                <a:gd name="T14" fmla="*/ 12 w 20"/>
                <a:gd name="T15" fmla="*/ 14 h 22"/>
                <a:gd name="T16" fmla="*/ 12 w 20"/>
                <a:gd name="T17" fmla="*/ 15 h 22"/>
                <a:gd name="T18" fmla="*/ 11 w 20"/>
                <a:gd name="T19" fmla="*/ 19 h 22"/>
                <a:gd name="T20" fmla="*/ 8 w 20"/>
                <a:gd name="T21" fmla="*/ 21 h 22"/>
                <a:gd name="T22" fmla="*/ 6 w 20"/>
                <a:gd name="T23" fmla="*/ 20 h 22"/>
                <a:gd name="T24" fmla="*/ 5 w 20"/>
                <a:gd name="T25" fmla="*/ 18 h 22"/>
                <a:gd name="T26" fmla="*/ 5 w 20"/>
                <a:gd name="T27" fmla="*/ 16 h 22"/>
                <a:gd name="T28" fmla="*/ 5 w 20"/>
                <a:gd name="T29" fmla="*/ 15 h 22"/>
                <a:gd name="T30" fmla="*/ 3 w 20"/>
                <a:gd name="T31" fmla="*/ 14 h 22"/>
                <a:gd name="T32" fmla="*/ 2 w 20"/>
                <a:gd name="T33" fmla="*/ 15 h 22"/>
                <a:gd name="T34" fmla="*/ 1 w 20"/>
                <a:gd name="T35" fmla="*/ 16 h 22"/>
                <a:gd name="T36" fmla="*/ 3 w 20"/>
                <a:gd name="T37" fmla="*/ 20 h 22"/>
                <a:gd name="T38" fmla="*/ 9 w 20"/>
                <a:gd name="T39" fmla="*/ 22 h 22"/>
                <a:gd name="T40" fmla="*/ 14 w 20"/>
                <a:gd name="T41" fmla="*/ 21 h 22"/>
                <a:gd name="T42" fmla="*/ 16 w 20"/>
                <a:gd name="T43" fmla="*/ 19 h 22"/>
                <a:gd name="T44" fmla="*/ 16 w 20"/>
                <a:gd name="T45" fmla="*/ 15 h 22"/>
                <a:gd name="T46" fmla="*/ 16 w 20"/>
                <a:gd name="T47" fmla="*/ 7 h 22"/>
                <a:gd name="T48" fmla="*/ 16 w 20"/>
                <a:gd name="T49" fmla="*/ 4 h 22"/>
                <a:gd name="T50" fmla="*/ 17 w 20"/>
                <a:gd name="T51" fmla="*/ 3 h 22"/>
                <a:gd name="T52" fmla="*/ 17 w 20"/>
                <a:gd name="T53" fmla="*/ 3 h 22"/>
                <a:gd name="T54" fmla="*/ 18 w 20"/>
                <a:gd name="T55" fmla="*/ 3 h 22"/>
                <a:gd name="T56" fmla="*/ 20 w 20"/>
                <a:gd name="T57" fmla="*/ 4 h 22"/>
                <a:gd name="T58" fmla="*/ 20 w 20"/>
                <a:gd name="T59" fmla="*/ 3 h 22"/>
                <a:gd name="T60" fmla="*/ 15 w 20"/>
                <a:gd name="T61" fmla="*/ 0 h 22"/>
                <a:gd name="T62" fmla="*/ 13 w 20"/>
                <a:gd name="T63" fmla="*/ 0 h 22"/>
                <a:gd name="T64" fmla="*/ 12 w 20"/>
                <a:gd name="T65" fmla="*/ 3 h 22"/>
                <a:gd name="T66" fmla="*/ 12 w 20"/>
                <a:gd name="T67" fmla="*/ 5 h 22"/>
                <a:gd name="T68" fmla="*/ 12 w 20"/>
                <a:gd name="T69" fmla="*/ 13 h 22"/>
                <a:gd name="T70" fmla="*/ 8 w 20"/>
                <a:gd name="T71" fmla="*/ 11 h 22"/>
                <a:gd name="T72" fmla="*/ 5 w 20"/>
                <a:gd name="T73" fmla="*/ 9 h 22"/>
                <a:gd name="T74" fmla="*/ 4 w 20"/>
                <a:gd name="T75" fmla="*/ 6 h 22"/>
                <a:gd name="T76" fmla="*/ 5 w 20"/>
                <a:gd name="T77" fmla="*/ 4 h 22"/>
                <a:gd name="T78" fmla="*/ 8 w 20"/>
                <a:gd name="T79" fmla="*/ 3 h 22"/>
                <a:gd name="T80" fmla="*/ 12 w 20"/>
                <a:gd name="T81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" h="22">
                  <a:moveTo>
                    <a:pt x="12" y="3"/>
                  </a:moveTo>
                  <a:cubicBezTo>
                    <a:pt x="10" y="2"/>
                    <a:pt x="9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1"/>
                  </a:cubicBezTo>
                  <a:cubicBezTo>
                    <a:pt x="6" y="12"/>
                    <a:pt x="9" y="13"/>
                    <a:pt x="12" y="14"/>
                  </a:cubicBezTo>
                  <a:lnTo>
                    <a:pt x="12" y="15"/>
                  </a:lnTo>
                  <a:cubicBezTo>
                    <a:pt x="12" y="17"/>
                    <a:pt x="12" y="19"/>
                    <a:pt x="11" y="19"/>
                  </a:cubicBezTo>
                  <a:cubicBezTo>
                    <a:pt x="11" y="20"/>
                    <a:pt x="10" y="21"/>
                    <a:pt x="8" y="21"/>
                  </a:cubicBezTo>
                  <a:cubicBezTo>
                    <a:pt x="7" y="21"/>
                    <a:pt x="7" y="20"/>
                    <a:pt x="6" y="20"/>
                  </a:cubicBezTo>
                  <a:cubicBezTo>
                    <a:pt x="6" y="19"/>
                    <a:pt x="5" y="19"/>
                    <a:pt x="5" y="18"/>
                  </a:cubicBezTo>
                  <a:lnTo>
                    <a:pt x="5" y="16"/>
                  </a:lnTo>
                  <a:cubicBezTo>
                    <a:pt x="5" y="16"/>
                    <a:pt x="5" y="15"/>
                    <a:pt x="5" y="15"/>
                  </a:cubicBezTo>
                  <a:cubicBezTo>
                    <a:pt x="4" y="14"/>
                    <a:pt x="4" y="14"/>
                    <a:pt x="3" y="14"/>
                  </a:cubicBezTo>
                  <a:cubicBezTo>
                    <a:pt x="3" y="14"/>
                    <a:pt x="2" y="14"/>
                    <a:pt x="2" y="15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5" y="21"/>
                    <a:pt x="7" y="22"/>
                    <a:pt x="9" y="22"/>
                  </a:cubicBezTo>
                  <a:cubicBezTo>
                    <a:pt x="11" y="22"/>
                    <a:pt x="13" y="22"/>
                    <a:pt x="14" y="21"/>
                  </a:cubicBezTo>
                  <a:cubicBezTo>
                    <a:pt x="15" y="21"/>
                    <a:pt x="15" y="20"/>
                    <a:pt x="16" y="19"/>
                  </a:cubicBezTo>
                  <a:cubicBezTo>
                    <a:pt x="16" y="18"/>
                    <a:pt x="16" y="17"/>
                    <a:pt x="16" y="15"/>
                  </a:cubicBezTo>
                  <a:lnTo>
                    <a:pt x="16" y="7"/>
                  </a:lnTo>
                  <a:cubicBezTo>
                    <a:pt x="16" y="5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20" y="4"/>
                  </a:cubicBezTo>
                  <a:lnTo>
                    <a:pt x="20" y="3"/>
                  </a:lnTo>
                  <a:cubicBezTo>
                    <a:pt x="18" y="1"/>
                    <a:pt x="16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1"/>
                    <a:pt x="12" y="2"/>
                    <a:pt x="12" y="3"/>
                  </a:cubicBezTo>
                  <a:close/>
                  <a:moveTo>
                    <a:pt x="12" y="5"/>
                  </a:moveTo>
                  <a:lnTo>
                    <a:pt x="12" y="13"/>
                  </a:lnTo>
                  <a:cubicBezTo>
                    <a:pt x="10" y="12"/>
                    <a:pt x="8" y="11"/>
                    <a:pt x="8" y="11"/>
                  </a:cubicBezTo>
                  <a:cubicBezTo>
                    <a:pt x="7" y="10"/>
                    <a:pt x="6" y="9"/>
                    <a:pt x="5" y="9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9" y="3"/>
                    <a:pt x="10" y="3"/>
                    <a:pt x="12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Freeform 234">
              <a:extLst>
                <a:ext uri="{FF2B5EF4-FFF2-40B4-BE49-F238E27FC236}">
                  <a16:creationId xmlns:a16="http://schemas.microsoft.com/office/drawing/2014/main" id="{86EE2780-72E6-4786-AC07-B42E468B46E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30" y="3018"/>
              <a:ext cx="20" cy="72"/>
            </a:xfrm>
            <a:custGeom>
              <a:avLst/>
              <a:gdLst>
                <a:gd name="T0" fmla="*/ 7 w 10"/>
                <a:gd name="T1" fmla="*/ 34 h 34"/>
                <a:gd name="T2" fmla="*/ 7 w 10"/>
                <a:gd name="T3" fmla="*/ 5 h 34"/>
                <a:gd name="T4" fmla="*/ 8 w 10"/>
                <a:gd name="T5" fmla="*/ 2 h 34"/>
                <a:gd name="T6" fmla="*/ 8 w 10"/>
                <a:gd name="T7" fmla="*/ 1 h 34"/>
                <a:gd name="T8" fmla="*/ 10 w 10"/>
                <a:gd name="T9" fmla="*/ 1 h 34"/>
                <a:gd name="T10" fmla="*/ 10 w 10"/>
                <a:gd name="T11" fmla="*/ 0 h 34"/>
                <a:gd name="T12" fmla="*/ 0 w 10"/>
                <a:gd name="T13" fmla="*/ 0 h 34"/>
                <a:gd name="T14" fmla="*/ 0 w 10"/>
                <a:gd name="T15" fmla="*/ 1 h 34"/>
                <a:gd name="T16" fmla="*/ 2 w 10"/>
                <a:gd name="T17" fmla="*/ 1 h 34"/>
                <a:gd name="T18" fmla="*/ 3 w 10"/>
                <a:gd name="T19" fmla="*/ 2 h 34"/>
                <a:gd name="T20" fmla="*/ 3 w 10"/>
                <a:gd name="T21" fmla="*/ 5 h 34"/>
                <a:gd name="T22" fmla="*/ 3 w 10"/>
                <a:gd name="T23" fmla="*/ 25 h 34"/>
                <a:gd name="T24" fmla="*/ 3 w 10"/>
                <a:gd name="T25" fmla="*/ 29 h 34"/>
                <a:gd name="T26" fmla="*/ 3 w 10"/>
                <a:gd name="T27" fmla="*/ 31 h 34"/>
                <a:gd name="T28" fmla="*/ 2 w 10"/>
                <a:gd name="T29" fmla="*/ 31 h 34"/>
                <a:gd name="T30" fmla="*/ 1 w 10"/>
                <a:gd name="T31" fmla="*/ 31 h 34"/>
                <a:gd name="T32" fmla="*/ 0 w 10"/>
                <a:gd name="T33" fmla="*/ 31 h 34"/>
                <a:gd name="T34" fmla="*/ 6 w 10"/>
                <a:gd name="T35" fmla="*/ 34 h 34"/>
                <a:gd name="T36" fmla="*/ 7 w 10"/>
                <a:gd name="T3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34">
                  <a:moveTo>
                    <a:pt x="7" y="34"/>
                  </a:moveTo>
                  <a:lnTo>
                    <a:pt x="7" y="5"/>
                  </a:lnTo>
                  <a:cubicBezTo>
                    <a:pt x="7" y="4"/>
                    <a:pt x="7" y="3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25"/>
                  </a:lnTo>
                  <a:cubicBezTo>
                    <a:pt x="3" y="27"/>
                    <a:pt x="3" y="29"/>
                    <a:pt x="3" y="29"/>
                  </a:cubicBez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2" y="31"/>
                    <a:pt x="2" y="31"/>
                  </a:cubicBezTo>
                  <a:cubicBezTo>
                    <a:pt x="2" y="31"/>
                    <a:pt x="1" y="31"/>
                    <a:pt x="1" y="31"/>
                  </a:cubicBezTo>
                  <a:lnTo>
                    <a:pt x="0" y="31"/>
                  </a:lnTo>
                  <a:lnTo>
                    <a:pt x="6" y="34"/>
                  </a:lnTo>
                  <a:lnTo>
                    <a:pt x="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9" name="Freeform 235">
              <a:extLst>
                <a:ext uri="{FF2B5EF4-FFF2-40B4-BE49-F238E27FC236}">
                  <a16:creationId xmlns:a16="http://schemas.microsoft.com/office/drawing/2014/main" id="{308E6F12-32C9-40FA-A05C-88D8DE1E54AD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5059" y="3018"/>
              <a:ext cx="20" cy="72"/>
            </a:xfrm>
            <a:custGeom>
              <a:avLst/>
              <a:gdLst>
                <a:gd name="T0" fmla="*/ 5 w 10"/>
                <a:gd name="T1" fmla="*/ 34 h 34"/>
                <a:gd name="T2" fmla="*/ 7 w 10"/>
                <a:gd name="T3" fmla="*/ 33 h 34"/>
                <a:gd name="T4" fmla="*/ 7 w 10"/>
                <a:gd name="T5" fmla="*/ 31 h 34"/>
                <a:gd name="T6" fmla="*/ 7 w 10"/>
                <a:gd name="T7" fmla="*/ 29 h 34"/>
                <a:gd name="T8" fmla="*/ 5 w 10"/>
                <a:gd name="T9" fmla="*/ 28 h 34"/>
                <a:gd name="T10" fmla="*/ 3 w 10"/>
                <a:gd name="T11" fmla="*/ 29 h 34"/>
                <a:gd name="T12" fmla="*/ 2 w 10"/>
                <a:gd name="T13" fmla="*/ 31 h 34"/>
                <a:gd name="T14" fmla="*/ 3 w 10"/>
                <a:gd name="T15" fmla="*/ 33 h 34"/>
                <a:gd name="T16" fmla="*/ 5 w 10"/>
                <a:gd name="T17" fmla="*/ 34 h 34"/>
                <a:gd name="T18" fmla="*/ 7 w 10"/>
                <a:gd name="T19" fmla="*/ 22 h 34"/>
                <a:gd name="T20" fmla="*/ 7 w 10"/>
                <a:gd name="T21" fmla="*/ 5 h 34"/>
                <a:gd name="T22" fmla="*/ 7 w 10"/>
                <a:gd name="T23" fmla="*/ 2 h 34"/>
                <a:gd name="T24" fmla="*/ 8 w 10"/>
                <a:gd name="T25" fmla="*/ 1 h 34"/>
                <a:gd name="T26" fmla="*/ 10 w 10"/>
                <a:gd name="T27" fmla="*/ 1 h 34"/>
                <a:gd name="T28" fmla="*/ 10 w 10"/>
                <a:gd name="T29" fmla="*/ 0 h 34"/>
                <a:gd name="T30" fmla="*/ 0 w 10"/>
                <a:gd name="T31" fmla="*/ 0 h 34"/>
                <a:gd name="T32" fmla="*/ 0 w 10"/>
                <a:gd name="T33" fmla="*/ 1 h 34"/>
                <a:gd name="T34" fmla="*/ 2 w 10"/>
                <a:gd name="T35" fmla="*/ 1 h 34"/>
                <a:gd name="T36" fmla="*/ 3 w 10"/>
                <a:gd name="T37" fmla="*/ 2 h 34"/>
                <a:gd name="T38" fmla="*/ 3 w 10"/>
                <a:gd name="T39" fmla="*/ 5 h 34"/>
                <a:gd name="T40" fmla="*/ 3 w 10"/>
                <a:gd name="T41" fmla="*/ 13 h 34"/>
                <a:gd name="T42" fmla="*/ 3 w 10"/>
                <a:gd name="T43" fmla="*/ 18 h 34"/>
                <a:gd name="T44" fmla="*/ 2 w 10"/>
                <a:gd name="T45" fmla="*/ 19 h 34"/>
                <a:gd name="T46" fmla="*/ 1 w 10"/>
                <a:gd name="T47" fmla="*/ 19 h 34"/>
                <a:gd name="T48" fmla="*/ 0 w 10"/>
                <a:gd name="T49" fmla="*/ 19 h 34"/>
                <a:gd name="T50" fmla="*/ 0 w 10"/>
                <a:gd name="T51" fmla="*/ 20 h 34"/>
                <a:gd name="T52" fmla="*/ 6 w 10"/>
                <a:gd name="T53" fmla="*/ 22 h 34"/>
                <a:gd name="T54" fmla="*/ 7 w 10"/>
                <a:gd name="T5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" h="34">
                  <a:moveTo>
                    <a:pt x="5" y="34"/>
                  </a:moveTo>
                  <a:cubicBezTo>
                    <a:pt x="5" y="34"/>
                    <a:pt x="6" y="33"/>
                    <a:pt x="7" y="33"/>
                  </a:cubicBezTo>
                  <a:cubicBezTo>
                    <a:pt x="7" y="32"/>
                    <a:pt x="7" y="32"/>
                    <a:pt x="7" y="31"/>
                  </a:cubicBezTo>
                  <a:cubicBezTo>
                    <a:pt x="7" y="30"/>
                    <a:pt x="7" y="29"/>
                    <a:pt x="7" y="29"/>
                  </a:cubicBezTo>
                  <a:cubicBezTo>
                    <a:pt x="6" y="28"/>
                    <a:pt x="5" y="28"/>
                    <a:pt x="5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30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ubicBezTo>
                    <a:pt x="3" y="33"/>
                    <a:pt x="4" y="34"/>
                    <a:pt x="5" y="34"/>
                  </a:cubicBezTo>
                  <a:close/>
                  <a:moveTo>
                    <a:pt x="7" y="22"/>
                  </a:moveTo>
                  <a:lnTo>
                    <a:pt x="7" y="5"/>
                  </a:lnTo>
                  <a:cubicBezTo>
                    <a:pt x="7" y="4"/>
                    <a:pt x="7" y="3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3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19"/>
                    <a:pt x="2" y="19"/>
                    <a:pt x="1" y="19"/>
                  </a:cubicBezTo>
                  <a:cubicBezTo>
                    <a:pt x="1" y="19"/>
                    <a:pt x="1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Freeform 236">
              <a:extLst>
                <a:ext uri="{FF2B5EF4-FFF2-40B4-BE49-F238E27FC236}">
                  <a16:creationId xmlns:a16="http://schemas.microsoft.com/office/drawing/2014/main" id="{24D5C6DC-7D0C-4178-A98D-53BAFDF3BED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5086" y="3018"/>
              <a:ext cx="45" cy="72"/>
            </a:xfrm>
            <a:custGeom>
              <a:avLst/>
              <a:gdLst>
                <a:gd name="T0" fmla="*/ 15 w 22"/>
                <a:gd name="T1" fmla="*/ 3 h 34"/>
                <a:gd name="T2" fmla="*/ 12 w 22"/>
                <a:gd name="T3" fmla="*/ 0 h 34"/>
                <a:gd name="T4" fmla="*/ 9 w 22"/>
                <a:gd name="T5" fmla="*/ 0 h 34"/>
                <a:gd name="T6" fmla="*/ 2 w 22"/>
                <a:gd name="T7" fmla="*/ 2 h 34"/>
                <a:gd name="T8" fmla="*/ 0 w 22"/>
                <a:gd name="T9" fmla="*/ 10 h 34"/>
                <a:gd name="T10" fmla="*/ 3 w 22"/>
                <a:gd name="T11" fmla="*/ 18 h 34"/>
                <a:gd name="T12" fmla="*/ 10 w 22"/>
                <a:gd name="T13" fmla="*/ 22 h 34"/>
                <a:gd name="T14" fmla="*/ 15 w 22"/>
                <a:gd name="T15" fmla="*/ 20 h 34"/>
                <a:gd name="T16" fmla="*/ 15 w 22"/>
                <a:gd name="T17" fmla="*/ 25 h 34"/>
                <a:gd name="T18" fmla="*/ 15 w 22"/>
                <a:gd name="T19" fmla="*/ 29 h 34"/>
                <a:gd name="T20" fmla="*/ 14 w 22"/>
                <a:gd name="T21" fmla="*/ 31 h 34"/>
                <a:gd name="T22" fmla="*/ 13 w 22"/>
                <a:gd name="T23" fmla="*/ 31 h 34"/>
                <a:gd name="T24" fmla="*/ 12 w 22"/>
                <a:gd name="T25" fmla="*/ 31 h 34"/>
                <a:gd name="T26" fmla="*/ 12 w 22"/>
                <a:gd name="T27" fmla="*/ 31 h 34"/>
                <a:gd name="T28" fmla="*/ 18 w 22"/>
                <a:gd name="T29" fmla="*/ 34 h 34"/>
                <a:gd name="T30" fmla="*/ 19 w 22"/>
                <a:gd name="T31" fmla="*/ 34 h 34"/>
                <a:gd name="T32" fmla="*/ 19 w 22"/>
                <a:gd name="T33" fmla="*/ 9 h 34"/>
                <a:gd name="T34" fmla="*/ 19 w 22"/>
                <a:gd name="T35" fmla="*/ 4 h 34"/>
                <a:gd name="T36" fmla="*/ 19 w 22"/>
                <a:gd name="T37" fmla="*/ 3 h 34"/>
                <a:gd name="T38" fmla="*/ 20 w 22"/>
                <a:gd name="T39" fmla="*/ 2 h 34"/>
                <a:gd name="T40" fmla="*/ 22 w 22"/>
                <a:gd name="T41" fmla="*/ 3 h 34"/>
                <a:gd name="T42" fmla="*/ 22 w 22"/>
                <a:gd name="T43" fmla="*/ 2 h 34"/>
                <a:gd name="T44" fmla="*/ 16 w 22"/>
                <a:gd name="T45" fmla="*/ 0 h 34"/>
                <a:gd name="T46" fmla="*/ 15 w 22"/>
                <a:gd name="T47" fmla="*/ 0 h 34"/>
                <a:gd name="T48" fmla="*/ 15 w 22"/>
                <a:gd name="T49" fmla="*/ 3 h 34"/>
                <a:gd name="T50" fmla="*/ 15 w 22"/>
                <a:gd name="T51" fmla="*/ 5 h 34"/>
                <a:gd name="T52" fmla="*/ 15 w 22"/>
                <a:gd name="T53" fmla="*/ 15 h 34"/>
                <a:gd name="T54" fmla="*/ 14 w 22"/>
                <a:gd name="T55" fmla="*/ 18 h 34"/>
                <a:gd name="T56" fmla="*/ 12 w 22"/>
                <a:gd name="T57" fmla="*/ 20 h 34"/>
                <a:gd name="T58" fmla="*/ 10 w 22"/>
                <a:gd name="T59" fmla="*/ 21 h 34"/>
                <a:gd name="T60" fmla="*/ 6 w 22"/>
                <a:gd name="T61" fmla="*/ 19 h 34"/>
                <a:gd name="T62" fmla="*/ 4 w 22"/>
                <a:gd name="T63" fmla="*/ 12 h 34"/>
                <a:gd name="T64" fmla="*/ 6 w 22"/>
                <a:gd name="T65" fmla="*/ 5 h 34"/>
                <a:gd name="T66" fmla="*/ 11 w 22"/>
                <a:gd name="T67" fmla="*/ 3 h 34"/>
                <a:gd name="T68" fmla="*/ 15 w 22"/>
                <a:gd name="T6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" h="34">
                  <a:moveTo>
                    <a:pt x="15" y="3"/>
                  </a:moveTo>
                  <a:cubicBezTo>
                    <a:pt x="14" y="2"/>
                    <a:pt x="13" y="1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13"/>
                    <a:pt x="1" y="16"/>
                    <a:pt x="3" y="18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4" y="21"/>
                    <a:pt x="15" y="20"/>
                  </a:cubicBezTo>
                  <a:lnTo>
                    <a:pt x="15" y="25"/>
                  </a:lnTo>
                  <a:cubicBezTo>
                    <a:pt x="15" y="27"/>
                    <a:pt x="15" y="29"/>
                    <a:pt x="15" y="29"/>
                  </a:cubicBezTo>
                  <a:cubicBezTo>
                    <a:pt x="15" y="30"/>
                    <a:pt x="14" y="30"/>
                    <a:pt x="14" y="31"/>
                  </a:cubicBezTo>
                  <a:cubicBezTo>
                    <a:pt x="14" y="31"/>
                    <a:pt x="14" y="31"/>
                    <a:pt x="13" y="31"/>
                  </a:cubicBezTo>
                  <a:cubicBezTo>
                    <a:pt x="13" y="31"/>
                    <a:pt x="13" y="31"/>
                    <a:pt x="12" y="31"/>
                  </a:cubicBezTo>
                  <a:lnTo>
                    <a:pt x="12" y="31"/>
                  </a:lnTo>
                  <a:lnTo>
                    <a:pt x="18" y="34"/>
                  </a:lnTo>
                  <a:lnTo>
                    <a:pt x="19" y="34"/>
                  </a:lnTo>
                  <a:lnTo>
                    <a:pt x="19" y="9"/>
                  </a:lnTo>
                  <a:cubicBezTo>
                    <a:pt x="19" y="6"/>
                    <a:pt x="19" y="4"/>
                    <a:pt x="19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2" y="3"/>
                  </a:cubicBezTo>
                  <a:lnTo>
                    <a:pt x="22" y="2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3"/>
                  </a:lnTo>
                  <a:close/>
                  <a:moveTo>
                    <a:pt x="15" y="5"/>
                  </a:moveTo>
                  <a:lnTo>
                    <a:pt x="15" y="15"/>
                  </a:lnTo>
                  <a:cubicBezTo>
                    <a:pt x="15" y="16"/>
                    <a:pt x="14" y="17"/>
                    <a:pt x="14" y="18"/>
                  </a:cubicBezTo>
                  <a:cubicBezTo>
                    <a:pt x="14" y="19"/>
                    <a:pt x="13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8" y="21"/>
                    <a:pt x="7" y="20"/>
                    <a:pt x="6" y="19"/>
                  </a:cubicBezTo>
                  <a:cubicBezTo>
                    <a:pt x="5" y="17"/>
                    <a:pt x="4" y="15"/>
                    <a:pt x="4" y="12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2" y="3"/>
                    <a:pt x="13" y="3"/>
                    <a:pt x="15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1" name="Freeform 237">
              <a:extLst>
                <a:ext uri="{FF2B5EF4-FFF2-40B4-BE49-F238E27FC236}">
                  <a16:creationId xmlns:a16="http://schemas.microsoft.com/office/drawing/2014/main" id="{92942D83-F5EC-4922-A851-BD7055980032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5135" y="3018"/>
              <a:ext cx="21" cy="72"/>
            </a:xfrm>
            <a:custGeom>
              <a:avLst/>
              <a:gdLst>
                <a:gd name="T0" fmla="*/ 5 w 10"/>
                <a:gd name="T1" fmla="*/ 34 h 34"/>
                <a:gd name="T2" fmla="*/ 7 w 10"/>
                <a:gd name="T3" fmla="*/ 33 h 34"/>
                <a:gd name="T4" fmla="*/ 8 w 10"/>
                <a:gd name="T5" fmla="*/ 31 h 34"/>
                <a:gd name="T6" fmla="*/ 7 w 10"/>
                <a:gd name="T7" fmla="*/ 29 h 34"/>
                <a:gd name="T8" fmla="*/ 5 w 10"/>
                <a:gd name="T9" fmla="*/ 28 h 34"/>
                <a:gd name="T10" fmla="*/ 3 w 10"/>
                <a:gd name="T11" fmla="*/ 29 h 34"/>
                <a:gd name="T12" fmla="*/ 2 w 10"/>
                <a:gd name="T13" fmla="*/ 31 h 34"/>
                <a:gd name="T14" fmla="*/ 3 w 10"/>
                <a:gd name="T15" fmla="*/ 33 h 34"/>
                <a:gd name="T16" fmla="*/ 5 w 10"/>
                <a:gd name="T17" fmla="*/ 34 h 34"/>
                <a:gd name="T18" fmla="*/ 7 w 10"/>
                <a:gd name="T19" fmla="*/ 22 h 34"/>
                <a:gd name="T20" fmla="*/ 7 w 10"/>
                <a:gd name="T21" fmla="*/ 5 h 34"/>
                <a:gd name="T22" fmla="*/ 8 w 10"/>
                <a:gd name="T23" fmla="*/ 2 h 34"/>
                <a:gd name="T24" fmla="*/ 8 w 10"/>
                <a:gd name="T25" fmla="*/ 1 h 34"/>
                <a:gd name="T26" fmla="*/ 10 w 10"/>
                <a:gd name="T27" fmla="*/ 1 h 34"/>
                <a:gd name="T28" fmla="*/ 10 w 10"/>
                <a:gd name="T29" fmla="*/ 0 h 34"/>
                <a:gd name="T30" fmla="*/ 0 w 10"/>
                <a:gd name="T31" fmla="*/ 0 h 34"/>
                <a:gd name="T32" fmla="*/ 0 w 10"/>
                <a:gd name="T33" fmla="*/ 1 h 34"/>
                <a:gd name="T34" fmla="*/ 2 w 10"/>
                <a:gd name="T35" fmla="*/ 1 h 34"/>
                <a:gd name="T36" fmla="*/ 3 w 10"/>
                <a:gd name="T37" fmla="*/ 2 h 34"/>
                <a:gd name="T38" fmla="*/ 3 w 10"/>
                <a:gd name="T39" fmla="*/ 5 h 34"/>
                <a:gd name="T40" fmla="*/ 3 w 10"/>
                <a:gd name="T41" fmla="*/ 13 h 34"/>
                <a:gd name="T42" fmla="*/ 3 w 10"/>
                <a:gd name="T43" fmla="*/ 18 h 34"/>
                <a:gd name="T44" fmla="*/ 3 w 10"/>
                <a:gd name="T45" fmla="*/ 19 h 34"/>
                <a:gd name="T46" fmla="*/ 2 w 10"/>
                <a:gd name="T47" fmla="*/ 19 h 34"/>
                <a:gd name="T48" fmla="*/ 1 w 10"/>
                <a:gd name="T49" fmla="*/ 19 h 34"/>
                <a:gd name="T50" fmla="*/ 0 w 10"/>
                <a:gd name="T51" fmla="*/ 20 h 34"/>
                <a:gd name="T52" fmla="*/ 6 w 10"/>
                <a:gd name="T53" fmla="*/ 22 h 34"/>
                <a:gd name="T54" fmla="*/ 7 w 10"/>
                <a:gd name="T5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" h="34">
                  <a:moveTo>
                    <a:pt x="5" y="34"/>
                  </a:moveTo>
                  <a:cubicBezTo>
                    <a:pt x="6" y="34"/>
                    <a:pt x="7" y="33"/>
                    <a:pt x="7" y="33"/>
                  </a:cubicBezTo>
                  <a:cubicBezTo>
                    <a:pt x="8" y="32"/>
                    <a:pt x="8" y="32"/>
                    <a:pt x="8" y="31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6" y="28"/>
                    <a:pt x="5" y="28"/>
                  </a:cubicBezTo>
                  <a:cubicBezTo>
                    <a:pt x="4" y="28"/>
                    <a:pt x="4" y="28"/>
                    <a:pt x="3" y="29"/>
                  </a:cubicBezTo>
                  <a:cubicBezTo>
                    <a:pt x="3" y="29"/>
                    <a:pt x="2" y="30"/>
                    <a:pt x="2" y="31"/>
                  </a:cubicBezTo>
                  <a:cubicBezTo>
                    <a:pt x="2" y="32"/>
                    <a:pt x="3" y="32"/>
                    <a:pt x="3" y="33"/>
                  </a:cubicBezTo>
                  <a:cubicBezTo>
                    <a:pt x="4" y="33"/>
                    <a:pt x="4" y="34"/>
                    <a:pt x="5" y="34"/>
                  </a:cubicBezTo>
                  <a:close/>
                  <a:moveTo>
                    <a:pt x="7" y="22"/>
                  </a:moveTo>
                  <a:lnTo>
                    <a:pt x="7" y="5"/>
                  </a:lnTo>
                  <a:cubicBezTo>
                    <a:pt x="7" y="4"/>
                    <a:pt x="7" y="3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3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Freeform 238">
              <a:extLst>
                <a:ext uri="{FF2B5EF4-FFF2-40B4-BE49-F238E27FC236}">
                  <a16:creationId xmlns:a16="http://schemas.microsoft.com/office/drawing/2014/main" id="{245877D4-7D02-4AF6-96D9-AB2402BA7F6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60" y="3028"/>
              <a:ext cx="27" cy="62"/>
            </a:xfrm>
            <a:custGeom>
              <a:avLst/>
              <a:gdLst>
                <a:gd name="T0" fmla="*/ 7 w 13"/>
                <a:gd name="T1" fmla="*/ 29 h 29"/>
                <a:gd name="T2" fmla="*/ 7 w 13"/>
                <a:gd name="T3" fmla="*/ 22 h 29"/>
                <a:gd name="T4" fmla="*/ 12 w 13"/>
                <a:gd name="T5" fmla="*/ 22 h 29"/>
                <a:gd name="T6" fmla="*/ 12 w 13"/>
                <a:gd name="T7" fmla="*/ 20 h 29"/>
                <a:gd name="T8" fmla="*/ 7 w 13"/>
                <a:gd name="T9" fmla="*/ 20 h 29"/>
                <a:gd name="T10" fmla="*/ 7 w 13"/>
                <a:gd name="T11" fmla="*/ 6 h 29"/>
                <a:gd name="T12" fmla="*/ 8 w 13"/>
                <a:gd name="T13" fmla="*/ 3 h 29"/>
                <a:gd name="T14" fmla="*/ 10 w 13"/>
                <a:gd name="T15" fmla="*/ 3 h 29"/>
                <a:gd name="T16" fmla="*/ 11 w 13"/>
                <a:gd name="T17" fmla="*/ 3 h 29"/>
                <a:gd name="T18" fmla="*/ 12 w 13"/>
                <a:gd name="T19" fmla="*/ 4 h 29"/>
                <a:gd name="T20" fmla="*/ 13 w 13"/>
                <a:gd name="T21" fmla="*/ 4 h 29"/>
                <a:gd name="T22" fmla="*/ 11 w 13"/>
                <a:gd name="T23" fmla="*/ 1 h 29"/>
                <a:gd name="T24" fmla="*/ 8 w 13"/>
                <a:gd name="T25" fmla="*/ 0 h 29"/>
                <a:gd name="T26" fmla="*/ 5 w 13"/>
                <a:gd name="T27" fmla="*/ 0 h 29"/>
                <a:gd name="T28" fmla="*/ 4 w 13"/>
                <a:gd name="T29" fmla="*/ 2 h 29"/>
                <a:gd name="T30" fmla="*/ 3 w 13"/>
                <a:gd name="T31" fmla="*/ 5 h 29"/>
                <a:gd name="T32" fmla="*/ 3 w 13"/>
                <a:gd name="T33" fmla="*/ 20 h 29"/>
                <a:gd name="T34" fmla="*/ 0 w 13"/>
                <a:gd name="T35" fmla="*/ 20 h 29"/>
                <a:gd name="T36" fmla="*/ 0 w 13"/>
                <a:gd name="T37" fmla="*/ 21 h 29"/>
                <a:gd name="T38" fmla="*/ 3 w 13"/>
                <a:gd name="T39" fmla="*/ 22 h 29"/>
                <a:gd name="T40" fmla="*/ 5 w 13"/>
                <a:gd name="T41" fmla="*/ 25 h 29"/>
                <a:gd name="T42" fmla="*/ 7 w 13"/>
                <a:gd name="T4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lnTo>
                    <a:pt x="7" y="22"/>
                  </a:lnTo>
                  <a:lnTo>
                    <a:pt x="12" y="22"/>
                  </a:lnTo>
                  <a:lnTo>
                    <a:pt x="12" y="20"/>
                  </a:lnTo>
                  <a:lnTo>
                    <a:pt x="7" y="20"/>
                  </a:lnTo>
                  <a:lnTo>
                    <a:pt x="7" y="6"/>
                  </a:lnTo>
                  <a:cubicBezTo>
                    <a:pt x="7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2" y="3"/>
                    <a:pt x="12" y="4"/>
                    <a:pt x="12" y="4"/>
                  </a:cubicBezTo>
                  <a:lnTo>
                    <a:pt x="13" y="4"/>
                  </a:lnTo>
                  <a:cubicBezTo>
                    <a:pt x="13" y="3"/>
                    <a:pt x="12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1"/>
                    <a:pt x="4" y="1"/>
                    <a:pt x="4" y="2"/>
                  </a:cubicBezTo>
                  <a:cubicBezTo>
                    <a:pt x="4" y="3"/>
                    <a:pt x="3" y="4"/>
                    <a:pt x="3" y="5"/>
                  </a:cubicBezTo>
                  <a:lnTo>
                    <a:pt x="3" y="20"/>
                  </a:lnTo>
                  <a:lnTo>
                    <a:pt x="0" y="20"/>
                  </a:lnTo>
                  <a:lnTo>
                    <a:pt x="0" y="21"/>
                  </a:ln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6" y="26"/>
                    <a:pt x="6" y="27"/>
                    <a:pt x="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Freeform 239">
              <a:extLst>
                <a:ext uri="{FF2B5EF4-FFF2-40B4-BE49-F238E27FC236}">
                  <a16:creationId xmlns:a16="http://schemas.microsoft.com/office/drawing/2014/main" id="{7344750B-F9B9-4362-9189-B1806F42528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87" y="3043"/>
              <a:ext cx="50" cy="68"/>
            </a:xfrm>
            <a:custGeom>
              <a:avLst/>
              <a:gdLst>
                <a:gd name="T0" fmla="*/ 0 w 24"/>
                <a:gd name="T1" fmla="*/ 32 h 32"/>
                <a:gd name="T2" fmla="*/ 11 w 24"/>
                <a:gd name="T3" fmla="*/ 32 h 32"/>
                <a:gd name="T4" fmla="*/ 11 w 24"/>
                <a:gd name="T5" fmla="*/ 31 h 32"/>
                <a:gd name="T6" fmla="*/ 10 w 24"/>
                <a:gd name="T7" fmla="*/ 31 h 32"/>
                <a:gd name="T8" fmla="*/ 9 w 24"/>
                <a:gd name="T9" fmla="*/ 31 h 32"/>
                <a:gd name="T10" fmla="*/ 8 w 24"/>
                <a:gd name="T11" fmla="*/ 29 h 32"/>
                <a:gd name="T12" fmla="*/ 9 w 24"/>
                <a:gd name="T13" fmla="*/ 27 h 32"/>
                <a:gd name="T14" fmla="*/ 14 w 24"/>
                <a:gd name="T15" fmla="*/ 16 h 32"/>
                <a:gd name="T16" fmla="*/ 19 w 24"/>
                <a:gd name="T17" fmla="*/ 28 h 32"/>
                <a:gd name="T18" fmla="*/ 19 w 24"/>
                <a:gd name="T19" fmla="*/ 30 h 32"/>
                <a:gd name="T20" fmla="*/ 19 w 24"/>
                <a:gd name="T21" fmla="*/ 30 h 32"/>
                <a:gd name="T22" fmla="*/ 18 w 24"/>
                <a:gd name="T23" fmla="*/ 31 h 32"/>
                <a:gd name="T24" fmla="*/ 17 w 24"/>
                <a:gd name="T25" fmla="*/ 31 h 32"/>
                <a:gd name="T26" fmla="*/ 17 w 24"/>
                <a:gd name="T27" fmla="*/ 32 h 32"/>
                <a:gd name="T28" fmla="*/ 24 w 24"/>
                <a:gd name="T29" fmla="*/ 32 h 32"/>
                <a:gd name="T30" fmla="*/ 24 w 24"/>
                <a:gd name="T31" fmla="*/ 31 h 32"/>
                <a:gd name="T32" fmla="*/ 22 w 24"/>
                <a:gd name="T33" fmla="*/ 31 h 32"/>
                <a:gd name="T34" fmla="*/ 21 w 24"/>
                <a:gd name="T35" fmla="*/ 30 h 32"/>
                <a:gd name="T36" fmla="*/ 20 w 24"/>
                <a:gd name="T37" fmla="*/ 28 h 32"/>
                <a:gd name="T38" fmla="*/ 12 w 24"/>
                <a:gd name="T39" fmla="*/ 7 h 32"/>
                <a:gd name="T40" fmla="*/ 9 w 24"/>
                <a:gd name="T41" fmla="*/ 1 h 32"/>
                <a:gd name="T42" fmla="*/ 5 w 24"/>
                <a:gd name="T43" fmla="*/ 0 h 32"/>
                <a:gd name="T44" fmla="*/ 2 w 24"/>
                <a:gd name="T45" fmla="*/ 0 h 32"/>
                <a:gd name="T46" fmla="*/ 1 w 24"/>
                <a:gd name="T47" fmla="*/ 3 h 32"/>
                <a:gd name="T48" fmla="*/ 2 w 24"/>
                <a:gd name="T49" fmla="*/ 4 h 32"/>
                <a:gd name="T50" fmla="*/ 4 w 24"/>
                <a:gd name="T51" fmla="*/ 5 h 32"/>
                <a:gd name="T52" fmla="*/ 6 w 24"/>
                <a:gd name="T53" fmla="*/ 4 h 32"/>
                <a:gd name="T54" fmla="*/ 7 w 24"/>
                <a:gd name="T55" fmla="*/ 4 h 32"/>
                <a:gd name="T56" fmla="*/ 9 w 24"/>
                <a:gd name="T57" fmla="*/ 5 h 32"/>
                <a:gd name="T58" fmla="*/ 11 w 24"/>
                <a:gd name="T59" fmla="*/ 8 h 32"/>
                <a:gd name="T60" fmla="*/ 12 w 24"/>
                <a:gd name="T61" fmla="*/ 11 h 32"/>
                <a:gd name="T62" fmla="*/ 4 w 24"/>
                <a:gd name="T63" fmla="*/ 27 h 32"/>
                <a:gd name="T64" fmla="*/ 3 w 24"/>
                <a:gd name="T65" fmla="*/ 29 h 32"/>
                <a:gd name="T66" fmla="*/ 2 w 24"/>
                <a:gd name="T67" fmla="*/ 30 h 32"/>
                <a:gd name="T68" fmla="*/ 0 w 24"/>
                <a:gd name="T69" fmla="*/ 31 h 32"/>
                <a:gd name="T70" fmla="*/ 0 w 24"/>
                <a:gd name="T7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2">
                  <a:moveTo>
                    <a:pt x="0" y="32"/>
                  </a:moveTo>
                  <a:lnTo>
                    <a:pt x="11" y="32"/>
                  </a:lnTo>
                  <a:lnTo>
                    <a:pt x="11" y="31"/>
                  </a:lnTo>
                  <a:lnTo>
                    <a:pt x="10" y="31"/>
                  </a:ln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8"/>
                    <a:pt x="9" y="27"/>
                  </a:cubicBezTo>
                  <a:lnTo>
                    <a:pt x="14" y="16"/>
                  </a:lnTo>
                  <a:lnTo>
                    <a:pt x="19" y="28"/>
                  </a:lnTo>
                  <a:cubicBezTo>
                    <a:pt x="19" y="28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8" y="31"/>
                    <a:pt x="18" y="31"/>
                    <a:pt x="17" y="31"/>
                  </a:cubicBezTo>
                  <a:lnTo>
                    <a:pt x="17" y="32"/>
                  </a:lnTo>
                  <a:lnTo>
                    <a:pt x="24" y="32"/>
                  </a:lnTo>
                  <a:lnTo>
                    <a:pt x="24" y="31"/>
                  </a:lnTo>
                  <a:cubicBezTo>
                    <a:pt x="23" y="31"/>
                    <a:pt x="23" y="31"/>
                    <a:pt x="22" y="31"/>
                  </a:cubicBezTo>
                  <a:cubicBezTo>
                    <a:pt x="22" y="30"/>
                    <a:pt x="22" y="30"/>
                    <a:pt x="21" y="30"/>
                  </a:cubicBezTo>
                  <a:cubicBezTo>
                    <a:pt x="21" y="29"/>
                    <a:pt x="21" y="29"/>
                    <a:pt x="20" y="28"/>
                  </a:cubicBezTo>
                  <a:lnTo>
                    <a:pt x="12" y="7"/>
                  </a:lnTo>
                  <a:cubicBezTo>
                    <a:pt x="11" y="4"/>
                    <a:pt x="10" y="3"/>
                    <a:pt x="9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9" y="5"/>
                  </a:cubicBezTo>
                  <a:cubicBezTo>
                    <a:pt x="10" y="5"/>
                    <a:pt x="10" y="6"/>
                    <a:pt x="11" y="8"/>
                  </a:cubicBezTo>
                  <a:lnTo>
                    <a:pt x="12" y="11"/>
                  </a:lnTo>
                  <a:lnTo>
                    <a:pt x="4" y="27"/>
                  </a:lnTo>
                  <a:cubicBezTo>
                    <a:pt x="4" y="28"/>
                    <a:pt x="4" y="28"/>
                    <a:pt x="3" y="29"/>
                  </a:cubicBezTo>
                  <a:cubicBezTo>
                    <a:pt x="3" y="30"/>
                    <a:pt x="2" y="30"/>
                    <a:pt x="2" y="30"/>
                  </a:cubicBezTo>
                  <a:cubicBezTo>
                    <a:pt x="2" y="31"/>
                    <a:pt x="1" y="31"/>
                    <a:pt x="0" y="31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4" name="Freeform 240">
              <a:extLst>
                <a:ext uri="{FF2B5EF4-FFF2-40B4-BE49-F238E27FC236}">
                  <a16:creationId xmlns:a16="http://schemas.microsoft.com/office/drawing/2014/main" id="{D8825B20-131A-4637-A9A7-96D2758FD0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35" y="3018"/>
              <a:ext cx="29" cy="72"/>
            </a:xfrm>
            <a:custGeom>
              <a:avLst/>
              <a:gdLst>
                <a:gd name="T0" fmla="*/ 14 w 14"/>
                <a:gd name="T1" fmla="*/ 34 h 34"/>
                <a:gd name="T2" fmla="*/ 2 w 14"/>
                <a:gd name="T3" fmla="*/ 0 h 34"/>
                <a:gd name="T4" fmla="*/ 0 w 14"/>
                <a:gd name="T5" fmla="*/ 0 h 34"/>
                <a:gd name="T6" fmla="*/ 12 w 14"/>
                <a:gd name="T7" fmla="*/ 34 h 34"/>
                <a:gd name="T8" fmla="*/ 14 w 1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4">
                  <a:moveTo>
                    <a:pt x="14" y="3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12" y="34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Freeform 241">
              <a:extLst>
                <a:ext uri="{FF2B5EF4-FFF2-40B4-BE49-F238E27FC236}">
                  <a16:creationId xmlns:a16="http://schemas.microsoft.com/office/drawing/2014/main" id="{B29B6814-9891-4D88-9743-D34A727C725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920" y="3158"/>
              <a:ext cx="33" cy="46"/>
            </a:xfrm>
            <a:custGeom>
              <a:avLst/>
              <a:gdLst>
                <a:gd name="T0" fmla="*/ 7 w 16"/>
                <a:gd name="T1" fmla="*/ 22 h 22"/>
                <a:gd name="T2" fmla="*/ 7 w 16"/>
                <a:gd name="T3" fmla="*/ 17 h 22"/>
                <a:gd name="T4" fmla="*/ 13 w 16"/>
                <a:gd name="T5" fmla="*/ 22 h 22"/>
                <a:gd name="T6" fmla="*/ 15 w 16"/>
                <a:gd name="T7" fmla="*/ 21 h 22"/>
                <a:gd name="T8" fmla="*/ 16 w 16"/>
                <a:gd name="T9" fmla="*/ 19 h 22"/>
                <a:gd name="T10" fmla="*/ 15 w 16"/>
                <a:gd name="T11" fmla="*/ 17 h 22"/>
                <a:gd name="T12" fmla="*/ 14 w 16"/>
                <a:gd name="T13" fmla="*/ 17 h 22"/>
                <a:gd name="T14" fmla="*/ 12 w 16"/>
                <a:gd name="T15" fmla="*/ 18 h 22"/>
                <a:gd name="T16" fmla="*/ 10 w 16"/>
                <a:gd name="T17" fmla="*/ 19 h 22"/>
                <a:gd name="T18" fmla="*/ 10 w 16"/>
                <a:gd name="T19" fmla="*/ 18 h 22"/>
                <a:gd name="T20" fmla="*/ 7 w 16"/>
                <a:gd name="T21" fmla="*/ 15 h 22"/>
                <a:gd name="T22" fmla="*/ 7 w 16"/>
                <a:gd name="T23" fmla="*/ 5 h 22"/>
                <a:gd name="T24" fmla="*/ 8 w 16"/>
                <a:gd name="T25" fmla="*/ 2 h 22"/>
                <a:gd name="T26" fmla="*/ 9 w 16"/>
                <a:gd name="T27" fmla="*/ 1 h 22"/>
                <a:gd name="T28" fmla="*/ 11 w 16"/>
                <a:gd name="T29" fmla="*/ 1 h 22"/>
                <a:gd name="T30" fmla="*/ 11 w 16"/>
                <a:gd name="T31" fmla="*/ 0 h 22"/>
                <a:gd name="T32" fmla="*/ 0 w 16"/>
                <a:gd name="T33" fmla="*/ 0 h 22"/>
                <a:gd name="T34" fmla="*/ 0 w 16"/>
                <a:gd name="T35" fmla="*/ 1 h 22"/>
                <a:gd name="T36" fmla="*/ 2 w 16"/>
                <a:gd name="T37" fmla="*/ 1 h 22"/>
                <a:gd name="T38" fmla="*/ 3 w 16"/>
                <a:gd name="T39" fmla="*/ 2 h 22"/>
                <a:gd name="T40" fmla="*/ 3 w 16"/>
                <a:gd name="T41" fmla="*/ 5 h 22"/>
                <a:gd name="T42" fmla="*/ 3 w 16"/>
                <a:gd name="T43" fmla="*/ 13 h 22"/>
                <a:gd name="T44" fmla="*/ 3 w 16"/>
                <a:gd name="T45" fmla="*/ 18 h 22"/>
                <a:gd name="T46" fmla="*/ 3 w 16"/>
                <a:gd name="T47" fmla="*/ 19 h 22"/>
                <a:gd name="T48" fmla="*/ 2 w 16"/>
                <a:gd name="T49" fmla="*/ 19 h 22"/>
                <a:gd name="T50" fmla="*/ 0 w 16"/>
                <a:gd name="T51" fmla="*/ 19 h 22"/>
                <a:gd name="T52" fmla="*/ 0 w 16"/>
                <a:gd name="T53" fmla="*/ 20 h 22"/>
                <a:gd name="T54" fmla="*/ 6 w 16"/>
                <a:gd name="T55" fmla="*/ 22 h 22"/>
                <a:gd name="T56" fmla="*/ 7 w 16"/>
                <a:gd name="T5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22">
                  <a:moveTo>
                    <a:pt x="7" y="22"/>
                  </a:moveTo>
                  <a:lnTo>
                    <a:pt x="7" y="17"/>
                  </a:lnTo>
                  <a:cubicBezTo>
                    <a:pt x="9" y="20"/>
                    <a:pt x="11" y="22"/>
                    <a:pt x="13" y="22"/>
                  </a:cubicBezTo>
                  <a:cubicBezTo>
                    <a:pt x="14" y="22"/>
                    <a:pt x="14" y="22"/>
                    <a:pt x="15" y="21"/>
                  </a:cubicBezTo>
                  <a:cubicBezTo>
                    <a:pt x="15" y="21"/>
                    <a:pt x="16" y="20"/>
                    <a:pt x="16" y="19"/>
                  </a:cubicBezTo>
                  <a:cubicBezTo>
                    <a:pt x="16" y="18"/>
                    <a:pt x="16" y="18"/>
                    <a:pt x="15" y="17"/>
                  </a:cubicBezTo>
                  <a:cubicBezTo>
                    <a:pt x="15" y="17"/>
                    <a:pt x="14" y="17"/>
                    <a:pt x="14" y="17"/>
                  </a:cubicBezTo>
                  <a:cubicBezTo>
                    <a:pt x="13" y="17"/>
                    <a:pt x="13" y="17"/>
                    <a:pt x="12" y="18"/>
                  </a:cubicBezTo>
                  <a:cubicBezTo>
                    <a:pt x="11" y="18"/>
                    <a:pt x="11" y="19"/>
                    <a:pt x="10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9" y="17"/>
                    <a:pt x="8" y="16"/>
                    <a:pt x="7" y="15"/>
                  </a:cubicBezTo>
                  <a:lnTo>
                    <a:pt x="7" y="5"/>
                  </a:lnTo>
                  <a:cubicBezTo>
                    <a:pt x="7" y="4"/>
                    <a:pt x="7" y="3"/>
                    <a:pt x="8" y="2"/>
                  </a:cubicBezTo>
                  <a:cubicBezTo>
                    <a:pt x="8" y="2"/>
                    <a:pt x="8" y="1"/>
                    <a:pt x="9" y="1"/>
                  </a:cubicBezTo>
                  <a:cubicBezTo>
                    <a:pt x="9" y="1"/>
                    <a:pt x="10" y="1"/>
                    <a:pt x="11" y="1"/>
                  </a:cubicBezTo>
                  <a:lnTo>
                    <a:pt x="11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3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Freeform 242">
              <a:extLst>
                <a:ext uri="{FF2B5EF4-FFF2-40B4-BE49-F238E27FC236}">
                  <a16:creationId xmlns:a16="http://schemas.microsoft.com/office/drawing/2014/main" id="{93BFB3E0-119F-4EE7-8F9B-BDDD8FC76C4E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4953" y="3158"/>
              <a:ext cx="37" cy="46"/>
            </a:xfrm>
            <a:custGeom>
              <a:avLst/>
              <a:gdLst>
                <a:gd name="T0" fmla="*/ 4 w 18"/>
                <a:gd name="T1" fmla="*/ 14 h 22"/>
                <a:gd name="T2" fmla="*/ 6 w 18"/>
                <a:gd name="T3" fmla="*/ 6 h 22"/>
                <a:gd name="T4" fmla="*/ 12 w 18"/>
                <a:gd name="T5" fmla="*/ 4 h 22"/>
                <a:gd name="T6" fmla="*/ 15 w 18"/>
                <a:gd name="T7" fmla="*/ 5 h 22"/>
                <a:gd name="T8" fmla="*/ 18 w 18"/>
                <a:gd name="T9" fmla="*/ 9 h 22"/>
                <a:gd name="T10" fmla="*/ 18 w 18"/>
                <a:gd name="T11" fmla="*/ 8 h 22"/>
                <a:gd name="T12" fmla="*/ 16 w 18"/>
                <a:gd name="T13" fmla="*/ 2 h 22"/>
                <a:gd name="T14" fmla="*/ 10 w 18"/>
                <a:gd name="T15" fmla="*/ 0 h 22"/>
                <a:gd name="T16" fmla="*/ 3 w 18"/>
                <a:gd name="T17" fmla="*/ 3 h 22"/>
                <a:gd name="T18" fmla="*/ 0 w 18"/>
                <a:gd name="T19" fmla="*/ 11 h 22"/>
                <a:gd name="T20" fmla="*/ 3 w 18"/>
                <a:gd name="T21" fmla="*/ 19 h 22"/>
                <a:gd name="T22" fmla="*/ 10 w 18"/>
                <a:gd name="T23" fmla="*/ 22 h 22"/>
                <a:gd name="T24" fmla="*/ 16 w 18"/>
                <a:gd name="T25" fmla="*/ 20 h 22"/>
                <a:gd name="T26" fmla="*/ 18 w 18"/>
                <a:gd name="T27" fmla="*/ 14 h 22"/>
                <a:gd name="T28" fmla="*/ 4 w 18"/>
                <a:gd name="T29" fmla="*/ 14 h 22"/>
                <a:gd name="T30" fmla="*/ 4 w 18"/>
                <a:gd name="T31" fmla="*/ 15 h 22"/>
                <a:gd name="T32" fmla="*/ 13 w 18"/>
                <a:gd name="T33" fmla="*/ 15 h 22"/>
                <a:gd name="T34" fmla="*/ 13 w 18"/>
                <a:gd name="T35" fmla="*/ 18 h 22"/>
                <a:gd name="T36" fmla="*/ 11 w 18"/>
                <a:gd name="T37" fmla="*/ 20 h 22"/>
                <a:gd name="T38" fmla="*/ 9 w 18"/>
                <a:gd name="T39" fmla="*/ 21 h 22"/>
                <a:gd name="T40" fmla="*/ 6 w 18"/>
                <a:gd name="T41" fmla="*/ 19 h 22"/>
                <a:gd name="T42" fmla="*/ 4 w 18"/>
                <a:gd name="T4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2">
                  <a:moveTo>
                    <a:pt x="4" y="14"/>
                  </a:moveTo>
                  <a:cubicBezTo>
                    <a:pt x="4" y="10"/>
                    <a:pt x="5" y="8"/>
                    <a:pt x="6" y="6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5"/>
                  </a:cubicBezTo>
                  <a:cubicBezTo>
                    <a:pt x="16" y="5"/>
                    <a:pt x="17" y="7"/>
                    <a:pt x="18" y="9"/>
                  </a:cubicBezTo>
                  <a:lnTo>
                    <a:pt x="18" y="8"/>
                  </a:lnTo>
                  <a:cubicBezTo>
                    <a:pt x="18" y="6"/>
                    <a:pt x="17" y="4"/>
                    <a:pt x="16" y="2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1"/>
                  </a:cubicBezTo>
                  <a:cubicBezTo>
                    <a:pt x="0" y="14"/>
                    <a:pt x="1" y="17"/>
                    <a:pt x="3" y="19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3" y="22"/>
                    <a:pt x="15" y="21"/>
                    <a:pt x="16" y="20"/>
                  </a:cubicBezTo>
                  <a:cubicBezTo>
                    <a:pt x="18" y="18"/>
                    <a:pt x="18" y="16"/>
                    <a:pt x="18" y="14"/>
                  </a:cubicBezTo>
                  <a:lnTo>
                    <a:pt x="4" y="14"/>
                  </a:lnTo>
                  <a:close/>
                  <a:moveTo>
                    <a:pt x="4" y="15"/>
                  </a:moveTo>
                  <a:lnTo>
                    <a:pt x="13" y="15"/>
                  </a:lnTo>
                  <a:cubicBezTo>
                    <a:pt x="13" y="16"/>
                    <a:pt x="13" y="17"/>
                    <a:pt x="13" y="18"/>
                  </a:cubicBezTo>
                  <a:cubicBezTo>
                    <a:pt x="13" y="19"/>
                    <a:pt x="12" y="19"/>
                    <a:pt x="11" y="20"/>
                  </a:cubicBezTo>
                  <a:cubicBezTo>
                    <a:pt x="11" y="20"/>
                    <a:pt x="10" y="21"/>
                    <a:pt x="9" y="21"/>
                  </a:cubicBezTo>
                  <a:cubicBezTo>
                    <a:pt x="8" y="21"/>
                    <a:pt x="7" y="20"/>
                    <a:pt x="6" y="19"/>
                  </a:cubicBezTo>
                  <a:cubicBezTo>
                    <a:pt x="5" y="18"/>
                    <a:pt x="4" y="17"/>
                    <a:pt x="4" y="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243">
              <a:extLst>
                <a:ext uri="{FF2B5EF4-FFF2-40B4-BE49-F238E27FC236}">
                  <a16:creationId xmlns:a16="http://schemas.microsoft.com/office/drawing/2014/main" id="{6820AC85-7171-47EC-A6CA-1D90DC9C920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998" y="3132"/>
              <a:ext cx="21" cy="72"/>
            </a:xfrm>
            <a:custGeom>
              <a:avLst/>
              <a:gdLst>
                <a:gd name="T0" fmla="*/ 7 w 10"/>
                <a:gd name="T1" fmla="*/ 34 h 34"/>
                <a:gd name="T2" fmla="*/ 7 w 10"/>
                <a:gd name="T3" fmla="*/ 5 h 34"/>
                <a:gd name="T4" fmla="*/ 8 w 10"/>
                <a:gd name="T5" fmla="*/ 2 h 34"/>
                <a:gd name="T6" fmla="*/ 8 w 10"/>
                <a:gd name="T7" fmla="*/ 1 h 34"/>
                <a:gd name="T8" fmla="*/ 10 w 10"/>
                <a:gd name="T9" fmla="*/ 1 h 34"/>
                <a:gd name="T10" fmla="*/ 10 w 10"/>
                <a:gd name="T11" fmla="*/ 0 h 34"/>
                <a:gd name="T12" fmla="*/ 0 w 10"/>
                <a:gd name="T13" fmla="*/ 0 h 34"/>
                <a:gd name="T14" fmla="*/ 0 w 10"/>
                <a:gd name="T15" fmla="*/ 1 h 34"/>
                <a:gd name="T16" fmla="*/ 2 w 10"/>
                <a:gd name="T17" fmla="*/ 1 h 34"/>
                <a:gd name="T18" fmla="*/ 3 w 10"/>
                <a:gd name="T19" fmla="*/ 2 h 34"/>
                <a:gd name="T20" fmla="*/ 3 w 10"/>
                <a:gd name="T21" fmla="*/ 5 h 34"/>
                <a:gd name="T22" fmla="*/ 3 w 10"/>
                <a:gd name="T23" fmla="*/ 25 h 34"/>
                <a:gd name="T24" fmla="*/ 3 w 10"/>
                <a:gd name="T25" fmla="*/ 29 h 34"/>
                <a:gd name="T26" fmla="*/ 3 w 10"/>
                <a:gd name="T27" fmla="*/ 31 h 34"/>
                <a:gd name="T28" fmla="*/ 2 w 10"/>
                <a:gd name="T29" fmla="*/ 31 h 34"/>
                <a:gd name="T30" fmla="*/ 1 w 10"/>
                <a:gd name="T31" fmla="*/ 31 h 34"/>
                <a:gd name="T32" fmla="*/ 0 w 10"/>
                <a:gd name="T33" fmla="*/ 31 h 34"/>
                <a:gd name="T34" fmla="*/ 6 w 10"/>
                <a:gd name="T35" fmla="*/ 34 h 34"/>
                <a:gd name="T36" fmla="*/ 7 w 10"/>
                <a:gd name="T3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34">
                  <a:moveTo>
                    <a:pt x="7" y="34"/>
                  </a:moveTo>
                  <a:lnTo>
                    <a:pt x="7" y="5"/>
                  </a:lnTo>
                  <a:cubicBezTo>
                    <a:pt x="7" y="4"/>
                    <a:pt x="7" y="3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25"/>
                  </a:lnTo>
                  <a:cubicBezTo>
                    <a:pt x="3" y="27"/>
                    <a:pt x="3" y="29"/>
                    <a:pt x="3" y="29"/>
                  </a:cubicBez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2" y="31"/>
                    <a:pt x="2" y="31"/>
                  </a:cubicBezTo>
                  <a:cubicBezTo>
                    <a:pt x="2" y="31"/>
                    <a:pt x="1" y="31"/>
                    <a:pt x="1" y="31"/>
                  </a:cubicBezTo>
                  <a:lnTo>
                    <a:pt x="0" y="31"/>
                  </a:lnTo>
                  <a:lnTo>
                    <a:pt x="6" y="34"/>
                  </a:lnTo>
                  <a:lnTo>
                    <a:pt x="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Freeform 244">
              <a:extLst>
                <a:ext uri="{FF2B5EF4-FFF2-40B4-BE49-F238E27FC236}">
                  <a16:creationId xmlns:a16="http://schemas.microsoft.com/office/drawing/2014/main" id="{2D3A3741-EB83-4A71-863A-7936EC54D831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5028" y="3132"/>
              <a:ext cx="20" cy="72"/>
            </a:xfrm>
            <a:custGeom>
              <a:avLst/>
              <a:gdLst>
                <a:gd name="T0" fmla="*/ 5 w 10"/>
                <a:gd name="T1" fmla="*/ 34 h 34"/>
                <a:gd name="T2" fmla="*/ 7 w 10"/>
                <a:gd name="T3" fmla="*/ 33 h 34"/>
                <a:gd name="T4" fmla="*/ 7 w 10"/>
                <a:gd name="T5" fmla="*/ 31 h 34"/>
                <a:gd name="T6" fmla="*/ 7 w 10"/>
                <a:gd name="T7" fmla="*/ 29 h 34"/>
                <a:gd name="T8" fmla="*/ 5 w 10"/>
                <a:gd name="T9" fmla="*/ 28 h 34"/>
                <a:gd name="T10" fmla="*/ 3 w 10"/>
                <a:gd name="T11" fmla="*/ 29 h 34"/>
                <a:gd name="T12" fmla="*/ 2 w 10"/>
                <a:gd name="T13" fmla="*/ 31 h 34"/>
                <a:gd name="T14" fmla="*/ 3 w 10"/>
                <a:gd name="T15" fmla="*/ 33 h 34"/>
                <a:gd name="T16" fmla="*/ 5 w 10"/>
                <a:gd name="T17" fmla="*/ 34 h 34"/>
                <a:gd name="T18" fmla="*/ 7 w 10"/>
                <a:gd name="T19" fmla="*/ 22 h 34"/>
                <a:gd name="T20" fmla="*/ 7 w 10"/>
                <a:gd name="T21" fmla="*/ 5 h 34"/>
                <a:gd name="T22" fmla="*/ 7 w 10"/>
                <a:gd name="T23" fmla="*/ 2 h 34"/>
                <a:gd name="T24" fmla="*/ 8 w 10"/>
                <a:gd name="T25" fmla="*/ 1 h 34"/>
                <a:gd name="T26" fmla="*/ 10 w 10"/>
                <a:gd name="T27" fmla="*/ 1 h 34"/>
                <a:gd name="T28" fmla="*/ 10 w 10"/>
                <a:gd name="T29" fmla="*/ 0 h 34"/>
                <a:gd name="T30" fmla="*/ 0 w 10"/>
                <a:gd name="T31" fmla="*/ 0 h 34"/>
                <a:gd name="T32" fmla="*/ 0 w 10"/>
                <a:gd name="T33" fmla="*/ 1 h 34"/>
                <a:gd name="T34" fmla="*/ 2 w 10"/>
                <a:gd name="T35" fmla="*/ 1 h 34"/>
                <a:gd name="T36" fmla="*/ 3 w 10"/>
                <a:gd name="T37" fmla="*/ 2 h 34"/>
                <a:gd name="T38" fmla="*/ 3 w 10"/>
                <a:gd name="T39" fmla="*/ 5 h 34"/>
                <a:gd name="T40" fmla="*/ 3 w 10"/>
                <a:gd name="T41" fmla="*/ 13 h 34"/>
                <a:gd name="T42" fmla="*/ 3 w 10"/>
                <a:gd name="T43" fmla="*/ 18 h 34"/>
                <a:gd name="T44" fmla="*/ 2 w 10"/>
                <a:gd name="T45" fmla="*/ 19 h 34"/>
                <a:gd name="T46" fmla="*/ 1 w 10"/>
                <a:gd name="T47" fmla="*/ 19 h 34"/>
                <a:gd name="T48" fmla="*/ 0 w 10"/>
                <a:gd name="T49" fmla="*/ 19 h 34"/>
                <a:gd name="T50" fmla="*/ 0 w 10"/>
                <a:gd name="T51" fmla="*/ 20 h 34"/>
                <a:gd name="T52" fmla="*/ 6 w 10"/>
                <a:gd name="T53" fmla="*/ 22 h 34"/>
                <a:gd name="T54" fmla="*/ 7 w 10"/>
                <a:gd name="T5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" h="34">
                  <a:moveTo>
                    <a:pt x="5" y="34"/>
                  </a:moveTo>
                  <a:cubicBezTo>
                    <a:pt x="5" y="34"/>
                    <a:pt x="6" y="33"/>
                    <a:pt x="7" y="33"/>
                  </a:cubicBezTo>
                  <a:cubicBezTo>
                    <a:pt x="7" y="32"/>
                    <a:pt x="7" y="32"/>
                    <a:pt x="7" y="31"/>
                  </a:cubicBezTo>
                  <a:cubicBezTo>
                    <a:pt x="7" y="30"/>
                    <a:pt x="7" y="29"/>
                    <a:pt x="7" y="29"/>
                  </a:cubicBezTo>
                  <a:cubicBezTo>
                    <a:pt x="6" y="28"/>
                    <a:pt x="5" y="28"/>
                    <a:pt x="5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30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ubicBezTo>
                    <a:pt x="3" y="33"/>
                    <a:pt x="4" y="34"/>
                    <a:pt x="5" y="34"/>
                  </a:cubicBezTo>
                  <a:close/>
                  <a:moveTo>
                    <a:pt x="7" y="22"/>
                  </a:moveTo>
                  <a:lnTo>
                    <a:pt x="7" y="5"/>
                  </a:lnTo>
                  <a:cubicBezTo>
                    <a:pt x="7" y="4"/>
                    <a:pt x="7" y="3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3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19"/>
                    <a:pt x="2" y="19"/>
                    <a:pt x="1" y="19"/>
                  </a:cubicBezTo>
                  <a:cubicBezTo>
                    <a:pt x="1" y="19"/>
                    <a:pt x="1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245">
              <a:extLst>
                <a:ext uri="{FF2B5EF4-FFF2-40B4-BE49-F238E27FC236}">
                  <a16:creationId xmlns:a16="http://schemas.microsoft.com/office/drawing/2014/main" id="{16A7006B-2378-431B-8991-58436F67050F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5055" y="3158"/>
              <a:ext cx="39" cy="46"/>
            </a:xfrm>
            <a:custGeom>
              <a:avLst/>
              <a:gdLst>
                <a:gd name="T0" fmla="*/ 12 w 19"/>
                <a:gd name="T1" fmla="*/ 3 h 22"/>
                <a:gd name="T2" fmla="*/ 8 w 19"/>
                <a:gd name="T3" fmla="*/ 0 h 22"/>
                <a:gd name="T4" fmla="*/ 5 w 19"/>
                <a:gd name="T5" fmla="*/ 0 h 22"/>
                <a:gd name="T6" fmla="*/ 1 w 19"/>
                <a:gd name="T7" fmla="*/ 1 h 22"/>
                <a:gd name="T8" fmla="*/ 0 w 19"/>
                <a:gd name="T9" fmla="*/ 5 h 22"/>
                <a:gd name="T10" fmla="*/ 1 w 19"/>
                <a:gd name="T11" fmla="*/ 8 h 22"/>
                <a:gd name="T12" fmla="*/ 4 w 19"/>
                <a:gd name="T13" fmla="*/ 11 h 22"/>
                <a:gd name="T14" fmla="*/ 12 w 19"/>
                <a:gd name="T15" fmla="*/ 14 h 22"/>
                <a:gd name="T16" fmla="*/ 12 w 19"/>
                <a:gd name="T17" fmla="*/ 15 h 22"/>
                <a:gd name="T18" fmla="*/ 11 w 19"/>
                <a:gd name="T19" fmla="*/ 19 h 22"/>
                <a:gd name="T20" fmla="*/ 8 w 19"/>
                <a:gd name="T21" fmla="*/ 21 h 22"/>
                <a:gd name="T22" fmla="*/ 6 w 19"/>
                <a:gd name="T23" fmla="*/ 20 h 22"/>
                <a:gd name="T24" fmla="*/ 5 w 19"/>
                <a:gd name="T25" fmla="*/ 18 h 22"/>
                <a:gd name="T26" fmla="*/ 5 w 19"/>
                <a:gd name="T27" fmla="*/ 16 h 22"/>
                <a:gd name="T28" fmla="*/ 4 w 19"/>
                <a:gd name="T29" fmla="*/ 15 h 22"/>
                <a:gd name="T30" fmla="*/ 3 w 19"/>
                <a:gd name="T31" fmla="*/ 14 h 22"/>
                <a:gd name="T32" fmla="*/ 1 w 19"/>
                <a:gd name="T33" fmla="*/ 15 h 22"/>
                <a:gd name="T34" fmla="*/ 1 w 19"/>
                <a:gd name="T35" fmla="*/ 16 h 22"/>
                <a:gd name="T36" fmla="*/ 3 w 19"/>
                <a:gd name="T37" fmla="*/ 20 h 22"/>
                <a:gd name="T38" fmla="*/ 9 w 19"/>
                <a:gd name="T39" fmla="*/ 22 h 22"/>
                <a:gd name="T40" fmla="*/ 13 w 19"/>
                <a:gd name="T41" fmla="*/ 21 h 22"/>
                <a:gd name="T42" fmla="*/ 15 w 19"/>
                <a:gd name="T43" fmla="*/ 19 h 22"/>
                <a:gd name="T44" fmla="*/ 16 w 19"/>
                <a:gd name="T45" fmla="*/ 15 h 22"/>
                <a:gd name="T46" fmla="*/ 16 w 19"/>
                <a:gd name="T47" fmla="*/ 7 h 22"/>
                <a:gd name="T48" fmla="*/ 16 w 19"/>
                <a:gd name="T49" fmla="*/ 4 h 22"/>
                <a:gd name="T50" fmla="*/ 16 w 19"/>
                <a:gd name="T51" fmla="*/ 3 h 22"/>
                <a:gd name="T52" fmla="*/ 17 w 19"/>
                <a:gd name="T53" fmla="*/ 3 h 22"/>
                <a:gd name="T54" fmla="*/ 18 w 19"/>
                <a:gd name="T55" fmla="*/ 3 h 22"/>
                <a:gd name="T56" fmla="*/ 19 w 19"/>
                <a:gd name="T57" fmla="*/ 4 h 22"/>
                <a:gd name="T58" fmla="*/ 19 w 19"/>
                <a:gd name="T59" fmla="*/ 3 h 22"/>
                <a:gd name="T60" fmla="*/ 14 w 19"/>
                <a:gd name="T61" fmla="*/ 0 h 22"/>
                <a:gd name="T62" fmla="*/ 13 w 19"/>
                <a:gd name="T63" fmla="*/ 0 h 22"/>
                <a:gd name="T64" fmla="*/ 12 w 19"/>
                <a:gd name="T65" fmla="*/ 3 h 22"/>
                <a:gd name="T66" fmla="*/ 12 w 19"/>
                <a:gd name="T67" fmla="*/ 5 h 22"/>
                <a:gd name="T68" fmla="*/ 12 w 19"/>
                <a:gd name="T69" fmla="*/ 13 h 22"/>
                <a:gd name="T70" fmla="*/ 7 w 19"/>
                <a:gd name="T71" fmla="*/ 11 h 22"/>
                <a:gd name="T72" fmla="*/ 5 w 19"/>
                <a:gd name="T73" fmla="*/ 9 h 22"/>
                <a:gd name="T74" fmla="*/ 4 w 19"/>
                <a:gd name="T75" fmla="*/ 6 h 22"/>
                <a:gd name="T76" fmla="*/ 5 w 19"/>
                <a:gd name="T77" fmla="*/ 4 h 22"/>
                <a:gd name="T78" fmla="*/ 7 w 19"/>
                <a:gd name="T79" fmla="*/ 3 h 22"/>
                <a:gd name="T80" fmla="*/ 12 w 19"/>
                <a:gd name="T81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2">
                  <a:moveTo>
                    <a:pt x="12" y="3"/>
                  </a:moveTo>
                  <a:cubicBezTo>
                    <a:pt x="10" y="2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2" y="10"/>
                    <a:pt x="4" y="11"/>
                  </a:cubicBezTo>
                  <a:cubicBezTo>
                    <a:pt x="6" y="12"/>
                    <a:pt x="8" y="13"/>
                    <a:pt x="12" y="14"/>
                  </a:cubicBezTo>
                  <a:lnTo>
                    <a:pt x="12" y="15"/>
                  </a:lnTo>
                  <a:cubicBezTo>
                    <a:pt x="12" y="17"/>
                    <a:pt x="12" y="19"/>
                    <a:pt x="11" y="19"/>
                  </a:cubicBezTo>
                  <a:cubicBezTo>
                    <a:pt x="10" y="20"/>
                    <a:pt x="9" y="21"/>
                    <a:pt x="8" y="21"/>
                  </a:cubicBezTo>
                  <a:cubicBezTo>
                    <a:pt x="7" y="21"/>
                    <a:pt x="6" y="20"/>
                    <a:pt x="6" y="20"/>
                  </a:cubicBezTo>
                  <a:cubicBezTo>
                    <a:pt x="5" y="19"/>
                    <a:pt x="5" y="19"/>
                    <a:pt x="5" y="18"/>
                  </a:cubicBezTo>
                  <a:lnTo>
                    <a:pt x="5" y="16"/>
                  </a:lnTo>
                  <a:cubicBezTo>
                    <a:pt x="5" y="16"/>
                    <a:pt x="5" y="15"/>
                    <a:pt x="4" y="15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4" y="21"/>
                    <a:pt x="6" y="22"/>
                    <a:pt x="9" y="22"/>
                  </a:cubicBezTo>
                  <a:cubicBezTo>
                    <a:pt x="11" y="22"/>
                    <a:pt x="12" y="22"/>
                    <a:pt x="13" y="21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6" y="18"/>
                    <a:pt x="16" y="17"/>
                    <a:pt x="16" y="15"/>
                  </a:cubicBezTo>
                  <a:lnTo>
                    <a:pt x="16" y="7"/>
                  </a:lnTo>
                  <a:cubicBezTo>
                    <a:pt x="16" y="5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9" y="3"/>
                    <a:pt x="19" y="4"/>
                  </a:cubicBezTo>
                  <a:lnTo>
                    <a:pt x="19" y="3"/>
                  </a:lnTo>
                  <a:cubicBezTo>
                    <a:pt x="18" y="1"/>
                    <a:pt x="16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1"/>
                    <a:pt x="12" y="2"/>
                    <a:pt x="12" y="3"/>
                  </a:cubicBezTo>
                  <a:close/>
                  <a:moveTo>
                    <a:pt x="12" y="5"/>
                  </a:moveTo>
                  <a:lnTo>
                    <a:pt x="12" y="13"/>
                  </a:lnTo>
                  <a:cubicBezTo>
                    <a:pt x="10" y="12"/>
                    <a:pt x="8" y="11"/>
                    <a:pt x="7" y="11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2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Freeform 246">
              <a:extLst>
                <a:ext uri="{FF2B5EF4-FFF2-40B4-BE49-F238E27FC236}">
                  <a16:creationId xmlns:a16="http://schemas.microsoft.com/office/drawing/2014/main" id="{0B2D3E8A-92AC-473E-BB45-40C5187CA379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5096" y="3132"/>
              <a:ext cx="46" cy="72"/>
            </a:xfrm>
            <a:custGeom>
              <a:avLst/>
              <a:gdLst>
                <a:gd name="T0" fmla="*/ 7 w 22"/>
                <a:gd name="T1" fmla="*/ 18 h 34"/>
                <a:gd name="T2" fmla="*/ 14 w 22"/>
                <a:gd name="T3" fmla="*/ 22 h 34"/>
                <a:gd name="T4" fmla="*/ 20 w 22"/>
                <a:gd name="T5" fmla="*/ 19 h 34"/>
                <a:gd name="T6" fmla="*/ 22 w 22"/>
                <a:gd name="T7" fmla="*/ 12 h 34"/>
                <a:gd name="T8" fmla="*/ 19 w 22"/>
                <a:gd name="T9" fmla="*/ 3 h 34"/>
                <a:gd name="T10" fmla="*/ 11 w 22"/>
                <a:gd name="T11" fmla="*/ 0 h 34"/>
                <a:gd name="T12" fmla="*/ 7 w 22"/>
                <a:gd name="T13" fmla="*/ 0 h 34"/>
                <a:gd name="T14" fmla="*/ 3 w 22"/>
                <a:gd name="T15" fmla="*/ 2 h 34"/>
                <a:gd name="T16" fmla="*/ 3 w 22"/>
                <a:gd name="T17" fmla="*/ 25 h 34"/>
                <a:gd name="T18" fmla="*/ 3 w 22"/>
                <a:gd name="T19" fmla="*/ 29 h 34"/>
                <a:gd name="T20" fmla="*/ 3 w 22"/>
                <a:gd name="T21" fmla="*/ 31 h 34"/>
                <a:gd name="T22" fmla="*/ 2 w 22"/>
                <a:gd name="T23" fmla="*/ 31 h 34"/>
                <a:gd name="T24" fmla="*/ 1 w 22"/>
                <a:gd name="T25" fmla="*/ 31 h 34"/>
                <a:gd name="T26" fmla="*/ 0 w 22"/>
                <a:gd name="T27" fmla="*/ 31 h 34"/>
                <a:gd name="T28" fmla="*/ 6 w 22"/>
                <a:gd name="T29" fmla="*/ 34 h 34"/>
                <a:gd name="T30" fmla="*/ 7 w 22"/>
                <a:gd name="T31" fmla="*/ 34 h 34"/>
                <a:gd name="T32" fmla="*/ 7 w 22"/>
                <a:gd name="T33" fmla="*/ 18 h 34"/>
                <a:gd name="T34" fmla="*/ 7 w 22"/>
                <a:gd name="T35" fmla="*/ 16 h 34"/>
                <a:gd name="T36" fmla="*/ 7 w 22"/>
                <a:gd name="T37" fmla="*/ 3 h 34"/>
                <a:gd name="T38" fmla="*/ 10 w 22"/>
                <a:gd name="T39" fmla="*/ 2 h 34"/>
                <a:gd name="T40" fmla="*/ 13 w 22"/>
                <a:gd name="T41" fmla="*/ 1 h 34"/>
                <a:gd name="T42" fmla="*/ 17 w 22"/>
                <a:gd name="T43" fmla="*/ 3 h 34"/>
                <a:gd name="T44" fmla="*/ 18 w 22"/>
                <a:gd name="T45" fmla="*/ 10 h 34"/>
                <a:gd name="T46" fmla="*/ 17 w 22"/>
                <a:gd name="T47" fmla="*/ 16 h 34"/>
                <a:gd name="T48" fmla="*/ 12 w 22"/>
                <a:gd name="T49" fmla="*/ 19 h 34"/>
                <a:gd name="T50" fmla="*/ 10 w 22"/>
                <a:gd name="T51" fmla="*/ 18 h 34"/>
                <a:gd name="T52" fmla="*/ 7 w 22"/>
                <a:gd name="T5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34">
                  <a:moveTo>
                    <a:pt x="7" y="18"/>
                  </a:moveTo>
                  <a:cubicBezTo>
                    <a:pt x="9" y="21"/>
                    <a:pt x="12" y="22"/>
                    <a:pt x="14" y="22"/>
                  </a:cubicBezTo>
                  <a:cubicBezTo>
                    <a:pt x="16" y="22"/>
                    <a:pt x="18" y="21"/>
                    <a:pt x="20" y="19"/>
                  </a:cubicBezTo>
                  <a:cubicBezTo>
                    <a:pt x="22" y="17"/>
                    <a:pt x="22" y="15"/>
                    <a:pt x="22" y="12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10" y="0"/>
                    <a:pt x="9" y="0"/>
                    <a:pt x="7" y="0"/>
                  </a:cubicBezTo>
                  <a:cubicBezTo>
                    <a:pt x="6" y="1"/>
                    <a:pt x="5" y="1"/>
                    <a:pt x="3" y="2"/>
                  </a:cubicBezTo>
                  <a:lnTo>
                    <a:pt x="3" y="25"/>
                  </a:lnTo>
                  <a:cubicBezTo>
                    <a:pt x="3" y="27"/>
                    <a:pt x="3" y="29"/>
                    <a:pt x="3" y="29"/>
                  </a:cubicBez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2" y="31"/>
                    <a:pt x="2" y="31"/>
                  </a:cubicBezTo>
                  <a:cubicBezTo>
                    <a:pt x="2" y="31"/>
                    <a:pt x="1" y="31"/>
                    <a:pt x="1" y="31"/>
                  </a:cubicBezTo>
                  <a:lnTo>
                    <a:pt x="0" y="31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7" y="18"/>
                  </a:lnTo>
                  <a:close/>
                  <a:moveTo>
                    <a:pt x="7" y="16"/>
                  </a:moveTo>
                  <a:lnTo>
                    <a:pt x="7" y="3"/>
                  </a:lnTo>
                  <a:cubicBezTo>
                    <a:pt x="8" y="3"/>
                    <a:pt x="9" y="2"/>
                    <a:pt x="10" y="2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4" y="1"/>
                    <a:pt x="15" y="2"/>
                    <a:pt x="17" y="3"/>
                  </a:cubicBezTo>
                  <a:cubicBezTo>
                    <a:pt x="18" y="5"/>
                    <a:pt x="18" y="7"/>
                    <a:pt x="18" y="10"/>
                  </a:cubicBezTo>
                  <a:cubicBezTo>
                    <a:pt x="18" y="13"/>
                    <a:pt x="18" y="15"/>
                    <a:pt x="17" y="16"/>
                  </a:cubicBezTo>
                  <a:cubicBezTo>
                    <a:pt x="15" y="18"/>
                    <a:pt x="14" y="19"/>
                    <a:pt x="12" y="19"/>
                  </a:cubicBezTo>
                  <a:cubicBezTo>
                    <a:pt x="11" y="19"/>
                    <a:pt x="11" y="18"/>
                    <a:pt x="10" y="18"/>
                  </a:cubicBezTo>
                  <a:cubicBezTo>
                    <a:pt x="9" y="18"/>
                    <a:pt x="8" y="17"/>
                    <a:pt x="7" y="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Freeform 247">
              <a:extLst>
                <a:ext uri="{FF2B5EF4-FFF2-40B4-BE49-F238E27FC236}">
                  <a16:creationId xmlns:a16="http://schemas.microsoft.com/office/drawing/2014/main" id="{8EA98E28-1D64-4FF2-9CA2-A8B4B74E263E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5150" y="3132"/>
              <a:ext cx="21" cy="72"/>
            </a:xfrm>
            <a:custGeom>
              <a:avLst/>
              <a:gdLst>
                <a:gd name="T0" fmla="*/ 5 w 10"/>
                <a:gd name="T1" fmla="*/ 34 h 34"/>
                <a:gd name="T2" fmla="*/ 7 w 10"/>
                <a:gd name="T3" fmla="*/ 33 h 34"/>
                <a:gd name="T4" fmla="*/ 7 w 10"/>
                <a:gd name="T5" fmla="*/ 31 h 34"/>
                <a:gd name="T6" fmla="*/ 7 w 10"/>
                <a:gd name="T7" fmla="*/ 29 h 34"/>
                <a:gd name="T8" fmla="*/ 5 w 10"/>
                <a:gd name="T9" fmla="*/ 28 h 34"/>
                <a:gd name="T10" fmla="*/ 3 w 10"/>
                <a:gd name="T11" fmla="*/ 29 h 34"/>
                <a:gd name="T12" fmla="*/ 2 w 10"/>
                <a:gd name="T13" fmla="*/ 31 h 34"/>
                <a:gd name="T14" fmla="*/ 3 w 10"/>
                <a:gd name="T15" fmla="*/ 33 h 34"/>
                <a:gd name="T16" fmla="*/ 5 w 10"/>
                <a:gd name="T17" fmla="*/ 34 h 34"/>
                <a:gd name="T18" fmla="*/ 7 w 10"/>
                <a:gd name="T19" fmla="*/ 22 h 34"/>
                <a:gd name="T20" fmla="*/ 7 w 10"/>
                <a:gd name="T21" fmla="*/ 5 h 34"/>
                <a:gd name="T22" fmla="*/ 7 w 10"/>
                <a:gd name="T23" fmla="*/ 2 h 34"/>
                <a:gd name="T24" fmla="*/ 8 w 10"/>
                <a:gd name="T25" fmla="*/ 1 h 34"/>
                <a:gd name="T26" fmla="*/ 10 w 10"/>
                <a:gd name="T27" fmla="*/ 1 h 34"/>
                <a:gd name="T28" fmla="*/ 10 w 10"/>
                <a:gd name="T29" fmla="*/ 0 h 34"/>
                <a:gd name="T30" fmla="*/ 0 w 10"/>
                <a:gd name="T31" fmla="*/ 0 h 34"/>
                <a:gd name="T32" fmla="*/ 0 w 10"/>
                <a:gd name="T33" fmla="*/ 1 h 34"/>
                <a:gd name="T34" fmla="*/ 2 w 10"/>
                <a:gd name="T35" fmla="*/ 1 h 34"/>
                <a:gd name="T36" fmla="*/ 3 w 10"/>
                <a:gd name="T37" fmla="*/ 2 h 34"/>
                <a:gd name="T38" fmla="*/ 3 w 10"/>
                <a:gd name="T39" fmla="*/ 5 h 34"/>
                <a:gd name="T40" fmla="*/ 3 w 10"/>
                <a:gd name="T41" fmla="*/ 13 h 34"/>
                <a:gd name="T42" fmla="*/ 3 w 10"/>
                <a:gd name="T43" fmla="*/ 18 h 34"/>
                <a:gd name="T44" fmla="*/ 2 w 10"/>
                <a:gd name="T45" fmla="*/ 19 h 34"/>
                <a:gd name="T46" fmla="*/ 1 w 10"/>
                <a:gd name="T47" fmla="*/ 19 h 34"/>
                <a:gd name="T48" fmla="*/ 0 w 10"/>
                <a:gd name="T49" fmla="*/ 19 h 34"/>
                <a:gd name="T50" fmla="*/ 0 w 10"/>
                <a:gd name="T51" fmla="*/ 20 h 34"/>
                <a:gd name="T52" fmla="*/ 6 w 10"/>
                <a:gd name="T53" fmla="*/ 22 h 34"/>
                <a:gd name="T54" fmla="*/ 7 w 10"/>
                <a:gd name="T5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" h="34">
                  <a:moveTo>
                    <a:pt x="5" y="34"/>
                  </a:moveTo>
                  <a:cubicBezTo>
                    <a:pt x="5" y="34"/>
                    <a:pt x="6" y="33"/>
                    <a:pt x="7" y="33"/>
                  </a:cubicBezTo>
                  <a:cubicBezTo>
                    <a:pt x="7" y="32"/>
                    <a:pt x="7" y="32"/>
                    <a:pt x="7" y="31"/>
                  </a:cubicBezTo>
                  <a:cubicBezTo>
                    <a:pt x="7" y="30"/>
                    <a:pt x="7" y="29"/>
                    <a:pt x="7" y="29"/>
                  </a:cubicBezTo>
                  <a:cubicBezTo>
                    <a:pt x="6" y="28"/>
                    <a:pt x="5" y="28"/>
                    <a:pt x="5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30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ubicBezTo>
                    <a:pt x="3" y="33"/>
                    <a:pt x="4" y="34"/>
                    <a:pt x="5" y="34"/>
                  </a:cubicBezTo>
                  <a:close/>
                  <a:moveTo>
                    <a:pt x="7" y="22"/>
                  </a:moveTo>
                  <a:lnTo>
                    <a:pt x="7" y="5"/>
                  </a:lnTo>
                  <a:cubicBezTo>
                    <a:pt x="7" y="4"/>
                    <a:pt x="7" y="3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3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19"/>
                    <a:pt x="2" y="19"/>
                    <a:pt x="1" y="19"/>
                  </a:cubicBezTo>
                  <a:cubicBezTo>
                    <a:pt x="1" y="19"/>
                    <a:pt x="1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Freeform 248">
              <a:extLst>
                <a:ext uri="{FF2B5EF4-FFF2-40B4-BE49-F238E27FC236}">
                  <a16:creationId xmlns:a16="http://schemas.microsoft.com/office/drawing/2014/main" id="{90BED6DE-324F-404E-9857-449D35D3CC9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77" y="3132"/>
              <a:ext cx="21" cy="72"/>
            </a:xfrm>
            <a:custGeom>
              <a:avLst/>
              <a:gdLst>
                <a:gd name="T0" fmla="*/ 7 w 10"/>
                <a:gd name="T1" fmla="*/ 34 h 34"/>
                <a:gd name="T2" fmla="*/ 7 w 10"/>
                <a:gd name="T3" fmla="*/ 5 h 34"/>
                <a:gd name="T4" fmla="*/ 8 w 10"/>
                <a:gd name="T5" fmla="*/ 2 h 34"/>
                <a:gd name="T6" fmla="*/ 8 w 10"/>
                <a:gd name="T7" fmla="*/ 1 h 34"/>
                <a:gd name="T8" fmla="*/ 10 w 10"/>
                <a:gd name="T9" fmla="*/ 1 h 34"/>
                <a:gd name="T10" fmla="*/ 10 w 10"/>
                <a:gd name="T11" fmla="*/ 0 h 34"/>
                <a:gd name="T12" fmla="*/ 0 w 10"/>
                <a:gd name="T13" fmla="*/ 0 h 34"/>
                <a:gd name="T14" fmla="*/ 0 w 10"/>
                <a:gd name="T15" fmla="*/ 1 h 34"/>
                <a:gd name="T16" fmla="*/ 2 w 10"/>
                <a:gd name="T17" fmla="*/ 1 h 34"/>
                <a:gd name="T18" fmla="*/ 3 w 10"/>
                <a:gd name="T19" fmla="*/ 2 h 34"/>
                <a:gd name="T20" fmla="*/ 3 w 10"/>
                <a:gd name="T21" fmla="*/ 5 h 34"/>
                <a:gd name="T22" fmla="*/ 3 w 10"/>
                <a:gd name="T23" fmla="*/ 25 h 34"/>
                <a:gd name="T24" fmla="*/ 3 w 10"/>
                <a:gd name="T25" fmla="*/ 29 h 34"/>
                <a:gd name="T26" fmla="*/ 3 w 10"/>
                <a:gd name="T27" fmla="*/ 31 h 34"/>
                <a:gd name="T28" fmla="*/ 2 w 10"/>
                <a:gd name="T29" fmla="*/ 31 h 34"/>
                <a:gd name="T30" fmla="*/ 1 w 10"/>
                <a:gd name="T31" fmla="*/ 31 h 34"/>
                <a:gd name="T32" fmla="*/ 0 w 10"/>
                <a:gd name="T33" fmla="*/ 31 h 34"/>
                <a:gd name="T34" fmla="*/ 6 w 10"/>
                <a:gd name="T35" fmla="*/ 34 h 34"/>
                <a:gd name="T36" fmla="*/ 7 w 10"/>
                <a:gd name="T3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34">
                  <a:moveTo>
                    <a:pt x="7" y="34"/>
                  </a:moveTo>
                  <a:lnTo>
                    <a:pt x="7" y="5"/>
                  </a:lnTo>
                  <a:cubicBezTo>
                    <a:pt x="7" y="4"/>
                    <a:pt x="7" y="3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25"/>
                  </a:lnTo>
                  <a:cubicBezTo>
                    <a:pt x="3" y="27"/>
                    <a:pt x="3" y="29"/>
                    <a:pt x="3" y="29"/>
                  </a:cubicBez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2" y="31"/>
                    <a:pt x="2" y="31"/>
                  </a:cubicBezTo>
                  <a:cubicBezTo>
                    <a:pt x="2" y="31"/>
                    <a:pt x="1" y="31"/>
                    <a:pt x="1" y="31"/>
                  </a:cubicBezTo>
                  <a:lnTo>
                    <a:pt x="0" y="31"/>
                  </a:lnTo>
                  <a:lnTo>
                    <a:pt x="6" y="34"/>
                  </a:lnTo>
                  <a:lnTo>
                    <a:pt x="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Freeform 249">
              <a:extLst>
                <a:ext uri="{FF2B5EF4-FFF2-40B4-BE49-F238E27FC236}">
                  <a16:creationId xmlns:a16="http://schemas.microsoft.com/office/drawing/2014/main" id="{7B7A17ED-024C-4810-AF16-3A9E36D0F252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5206" y="3132"/>
              <a:ext cx="21" cy="72"/>
            </a:xfrm>
            <a:custGeom>
              <a:avLst/>
              <a:gdLst>
                <a:gd name="T0" fmla="*/ 5 w 10"/>
                <a:gd name="T1" fmla="*/ 34 h 34"/>
                <a:gd name="T2" fmla="*/ 7 w 10"/>
                <a:gd name="T3" fmla="*/ 33 h 34"/>
                <a:gd name="T4" fmla="*/ 7 w 10"/>
                <a:gd name="T5" fmla="*/ 31 h 34"/>
                <a:gd name="T6" fmla="*/ 7 w 10"/>
                <a:gd name="T7" fmla="*/ 29 h 34"/>
                <a:gd name="T8" fmla="*/ 5 w 10"/>
                <a:gd name="T9" fmla="*/ 28 h 34"/>
                <a:gd name="T10" fmla="*/ 3 w 10"/>
                <a:gd name="T11" fmla="*/ 29 h 34"/>
                <a:gd name="T12" fmla="*/ 2 w 10"/>
                <a:gd name="T13" fmla="*/ 31 h 34"/>
                <a:gd name="T14" fmla="*/ 3 w 10"/>
                <a:gd name="T15" fmla="*/ 33 h 34"/>
                <a:gd name="T16" fmla="*/ 5 w 10"/>
                <a:gd name="T17" fmla="*/ 34 h 34"/>
                <a:gd name="T18" fmla="*/ 7 w 10"/>
                <a:gd name="T19" fmla="*/ 22 h 34"/>
                <a:gd name="T20" fmla="*/ 7 w 10"/>
                <a:gd name="T21" fmla="*/ 5 h 34"/>
                <a:gd name="T22" fmla="*/ 7 w 10"/>
                <a:gd name="T23" fmla="*/ 2 h 34"/>
                <a:gd name="T24" fmla="*/ 8 w 10"/>
                <a:gd name="T25" fmla="*/ 1 h 34"/>
                <a:gd name="T26" fmla="*/ 10 w 10"/>
                <a:gd name="T27" fmla="*/ 1 h 34"/>
                <a:gd name="T28" fmla="*/ 10 w 10"/>
                <a:gd name="T29" fmla="*/ 0 h 34"/>
                <a:gd name="T30" fmla="*/ 0 w 10"/>
                <a:gd name="T31" fmla="*/ 0 h 34"/>
                <a:gd name="T32" fmla="*/ 0 w 10"/>
                <a:gd name="T33" fmla="*/ 1 h 34"/>
                <a:gd name="T34" fmla="*/ 2 w 10"/>
                <a:gd name="T35" fmla="*/ 1 h 34"/>
                <a:gd name="T36" fmla="*/ 3 w 10"/>
                <a:gd name="T37" fmla="*/ 2 h 34"/>
                <a:gd name="T38" fmla="*/ 3 w 10"/>
                <a:gd name="T39" fmla="*/ 5 h 34"/>
                <a:gd name="T40" fmla="*/ 3 w 10"/>
                <a:gd name="T41" fmla="*/ 13 h 34"/>
                <a:gd name="T42" fmla="*/ 3 w 10"/>
                <a:gd name="T43" fmla="*/ 18 h 34"/>
                <a:gd name="T44" fmla="*/ 2 w 10"/>
                <a:gd name="T45" fmla="*/ 19 h 34"/>
                <a:gd name="T46" fmla="*/ 1 w 10"/>
                <a:gd name="T47" fmla="*/ 19 h 34"/>
                <a:gd name="T48" fmla="*/ 0 w 10"/>
                <a:gd name="T49" fmla="*/ 19 h 34"/>
                <a:gd name="T50" fmla="*/ 0 w 10"/>
                <a:gd name="T51" fmla="*/ 20 h 34"/>
                <a:gd name="T52" fmla="*/ 6 w 10"/>
                <a:gd name="T53" fmla="*/ 22 h 34"/>
                <a:gd name="T54" fmla="*/ 7 w 10"/>
                <a:gd name="T5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" h="34">
                  <a:moveTo>
                    <a:pt x="5" y="34"/>
                  </a:moveTo>
                  <a:cubicBezTo>
                    <a:pt x="5" y="34"/>
                    <a:pt x="6" y="33"/>
                    <a:pt x="7" y="33"/>
                  </a:cubicBezTo>
                  <a:cubicBezTo>
                    <a:pt x="7" y="32"/>
                    <a:pt x="7" y="32"/>
                    <a:pt x="7" y="31"/>
                  </a:cubicBezTo>
                  <a:cubicBezTo>
                    <a:pt x="7" y="30"/>
                    <a:pt x="7" y="29"/>
                    <a:pt x="7" y="29"/>
                  </a:cubicBezTo>
                  <a:cubicBezTo>
                    <a:pt x="6" y="28"/>
                    <a:pt x="5" y="28"/>
                    <a:pt x="5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30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ubicBezTo>
                    <a:pt x="3" y="33"/>
                    <a:pt x="4" y="34"/>
                    <a:pt x="5" y="34"/>
                  </a:cubicBezTo>
                  <a:close/>
                  <a:moveTo>
                    <a:pt x="7" y="22"/>
                  </a:moveTo>
                  <a:lnTo>
                    <a:pt x="7" y="5"/>
                  </a:lnTo>
                  <a:cubicBezTo>
                    <a:pt x="7" y="4"/>
                    <a:pt x="7" y="3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13"/>
                  </a:lnTo>
                  <a:cubicBezTo>
                    <a:pt x="3" y="16"/>
                    <a:pt x="3" y="17"/>
                    <a:pt x="3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19"/>
                    <a:pt x="2" y="19"/>
                    <a:pt x="1" y="19"/>
                  </a:cubicBezTo>
                  <a:cubicBezTo>
                    <a:pt x="1" y="19"/>
                    <a:pt x="1" y="19"/>
                    <a:pt x="0" y="19"/>
                  </a:cubicBezTo>
                  <a:lnTo>
                    <a:pt x="0" y="20"/>
                  </a:lnTo>
                  <a:lnTo>
                    <a:pt x="6" y="22"/>
                  </a:lnTo>
                  <a:lnTo>
                    <a:pt x="7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4" name="Freeform 250">
              <a:extLst>
                <a:ext uri="{FF2B5EF4-FFF2-40B4-BE49-F238E27FC236}">
                  <a16:creationId xmlns:a16="http://schemas.microsoft.com/office/drawing/2014/main" id="{1FD166F4-F690-491A-85D2-0042B782B9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29" y="3143"/>
              <a:ext cx="29" cy="61"/>
            </a:xfrm>
            <a:custGeom>
              <a:avLst/>
              <a:gdLst>
                <a:gd name="T0" fmla="*/ 8 w 14"/>
                <a:gd name="T1" fmla="*/ 29 h 29"/>
                <a:gd name="T2" fmla="*/ 8 w 14"/>
                <a:gd name="T3" fmla="*/ 22 h 29"/>
                <a:gd name="T4" fmla="*/ 13 w 14"/>
                <a:gd name="T5" fmla="*/ 22 h 29"/>
                <a:gd name="T6" fmla="*/ 13 w 14"/>
                <a:gd name="T7" fmla="*/ 20 h 29"/>
                <a:gd name="T8" fmla="*/ 8 w 14"/>
                <a:gd name="T9" fmla="*/ 20 h 29"/>
                <a:gd name="T10" fmla="*/ 8 w 14"/>
                <a:gd name="T11" fmla="*/ 6 h 29"/>
                <a:gd name="T12" fmla="*/ 9 w 14"/>
                <a:gd name="T13" fmla="*/ 3 h 29"/>
                <a:gd name="T14" fmla="*/ 10 w 14"/>
                <a:gd name="T15" fmla="*/ 3 h 29"/>
                <a:gd name="T16" fmla="*/ 12 w 14"/>
                <a:gd name="T17" fmla="*/ 3 h 29"/>
                <a:gd name="T18" fmla="*/ 13 w 14"/>
                <a:gd name="T19" fmla="*/ 4 h 29"/>
                <a:gd name="T20" fmla="*/ 14 w 14"/>
                <a:gd name="T21" fmla="*/ 4 h 29"/>
                <a:gd name="T22" fmla="*/ 11 w 14"/>
                <a:gd name="T23" fmla="*/ 1 h 29"/>
                <a:gd name="T24" fmla="*/ 8 w 14"/>
                <a:gd name="T25" fmla="*/ 0 h 29"/>
                <a:gd name="T26" fmla="*/ 6 w 14"/>
                <a:gd name="T27" fmla="*/ 0 h 29"/>
                <a:gd name="T28" fmla="*/ 4 w 14"/>
                <a:gd name="T29" fmla="*/ 2 h 29"/>
                <a:gd name="T30" fmla="*/ 4 w 14"/>
                <a:gd name="T31" fmla="*/ 5 h 29"/>
                <a:gd name="T32" fmla="*/ 4 w 14"/>
                <a:gd name="T33" fmla="*/ 20 h 29"/>
                <a:gd name="T34" fmla="*/ 0 w 14"/>
                <a:gd name="T35" fmla="*/ 20 h 29"/>
                <a:gd name="T36" fmla="*/ 0 w 14"/>
                <a:gd name="T37" fmla="*/ 21 h 29"/>
                <a:gd name="T38" fmla="*/ 3 w 14"/>
                <a:gd name="T39" fmla="*/ 22 h 29"/>
                <a:gd name="T40" fmla="*/ 6 w 14"/>
                <a:gd name="T41" fmla="*/ 25 h 29"/>
                <a:gd name="T42" fmla="*/ 7 w 14"/>
                <a:gd name="T43" fmla="*/ 29 h 29"/>
                <a:gd name="T44" fmla="*/ 8 w 14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29">
                  <a:moveTo>
                    <a:pt x="8" y="29"/>
                  </a:moveTo>
                  <a:lnTo>
                    <a:pt x="8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8" y="20"/>
                  </a:lnTo>
                  <a:lnTo>
                    <a:pt x="8" y="6"/>
                  </a:lnTo>
                  <a:cubicBezTo>
                    <a:pt x="8" y="5"/>
                    <a:pt x="8" y="4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lnTo>
                    <a:pt x="14" y="4"/>
                  </a:lnTo>
                  <a:cubicBezTo>
                    <a:pt x="13" y="3"/>
                    <a:pt x="13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1"/>
                    <a:pt x="5" y="1"/>
                    <a:pt x="4" y="2"/>
                  </a:cubicBezTo>
                  <a:cubicBezTo>
                    <a:pt x="4" y="3"/>
                    <a:pt x="4" y="4"/>
                    <a:pt x="4" y="5"/>
                  </a:cubicBezTo>
                  <a:lnTo>
                    <a:pt x="4" y="20"/>
                  </a:lnTo>
                  <a:lnTo>
                    <a:pt x="0" y="20"/>
                  </a:lnTo>
                  <a:lnTo>
                    <a:pt x="0" y="21"/>
                  </a:ln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4"/>
                    <a:pt x="6" y="25"/>
                  </a:cubicBezTo>
                  <a:cubicBezTo>
                    <a:pt x="6" y="26"/>
                    <a:pt x="7" y="27"/>
                    <a:pt x="7" y="29"/>
                  </a:cubicBezTo>
                  <a:lnTo>
                    <a:pt x="8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5" name="Freeform 251">
              <a:extLst>
                <a:ext uri="{FF2B5EF4-FFF2-40B4-BE49-F238E27FC236}">
                  <a16:creationId xmlns:a16="http://schemas.microsoft.com/office/drawing/2014/main" id="{6A8F8031-1315-4FD0-9622-F0C46244E04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58" y="3158"/>
              <a:ext cx="48" cy="67"/>
            </a:xfrm>
            <a:custGeom>
              <a:avLst/>
              <a:gdLst>
                <a:gd name="T0" fmla="*/ 0 w 23"/>
                <a:gd name="T1" fmla="*/ 32 h 32"/>
                <a:gd name="T2" fmla="*/ 10 w 23"/>
                <a:gd name="T3" fmla="*/ 32 h 32"/>
                <a:gd name="T4" fmla="*/ 10 w 23"/>
                <a:gd name="T5" fmla="*/ 31 h 32"/>
                <a:gd name="T6" fmla="*/ 10 w 23"/>
                <a:gd name="T7" fmla="*/ 31 h 32"/>
                <a:gd name="T8" fmla="*/ 8 w 23"/>
                <a:gd name="T9" fmla="*/ 31 h 32"/>
                <a:gd name="T10" fmla="*/ 8 w 23"/>
                <a:gd name="T11" fmla="*/ 29 h 32"/>
                <a:gd name="T12" fmla="*/ 8 w 23"/>
                <a:gd name="T13" fmla="*/ 27 h 32"/>
                <a:gd name="T14" fmla="*/ 14 w 23"/>
                <a:gd name="T15" fmla="*/ 16 h 32"/>
                <a:gd name="T16" fmla="*/ 18 w 23"/>
                <a:gd name="T17" fmla="*/ 28 h 32"/>
                <a:gd name="T18" fmla="*/ 19 w 23"/>
                <a:gd name="T19" fmla="*/ 30 h 32"/>
                <a:gd name="T20" fmla="*/ 19 w 23"/>
                <a:gd name="T21" fmla="*/ 30 h 32"/>
                <a:gd name="T22" fmla="*/ 18 w 23"/>
                <a:gd name="T23" fmla="*/ 31 h 32"/>
                <a:gd name="T24" fmla="*/ 17 w 23"/>
                <a:gd name="T25" fmla="*/ 31 h 32"/>
                <a:gd name="T26" fmla="*/ 17 w 23"/>
                <a:gd name="T27" fmla="*/ 32 h 32"/>
                <a:gd name="T28" fmla="*/ 23 w 23"/>
                <a:gd name="T29" fmla="*/ 32 h 32"/>
                <a:gd name="T30" fmla="*/ 23 w 23"/>
                <a:gd name="T31" fmla="*/ 31 h 32"/>
                <a:gd name="T32" fmla="*/ 22 w 23"/>
                <a:gd name="T33" fmla="*/ 31 h 32"/>
                <a:gd name="T34" fmla="*/ 21 w 23"/>
                <a:gd name="T35" fmla="*/ 30 h 32"/>
                <a:gd name="T36" fmla="*/ 20 w 23"/>
                <a:gd name="T37" fmla="*/ 28 h 32"/>
                <a:gd name="T38" fmla="*/ 11 w 23"/>
                <a:gd name="T39" fmla="*/ 7 h 32"/>
                <a:gd name="T40" fmla="*/ 8 w 23"/>
                <a:gd name="T41" fmla="*/ 1 h 32"/>
                <a:gd name="T42" fmla="*/ 4 w 23"/>
                <a:gd name="T43" fmla="*/ 0 h 32"/>
                <a:gd name="T44" fmla="*/ 2 w 23"/>
                <a:gd name="T45" fmla="*/ 0 h 32"/>
                <a:gd name="T46" fmla="*/ 1 w 23"/>
                <a:gd name="T47" fmla="*/ 3 h 32"/>
                <a:gd name="T48" fmla="*/ 2 w 23"/>
                <a:gd name="T49" fmla="*/ 4 h 32"/>
                <a:gd name="T50" fmla="*/ 3 w 23"/>
                <a:gd name="T51" fmla="*/ 5 h 32"/>
                <a:gd name="T52" fmla="*/ 6 w 23"/>
                <a:gd name="T53" fmla="*/ 4 h 32"/>
                <a:gd name="T54" fmla="*/ 7 w 23"/>
                <a:gd name="T55" fmla="*/ 4 h 32"/>
                <a:gd name="T56" fmla="*/ 8 w 23"/>
                <a:gd name="T57" fmla="*/ 5 h 32"/>
                <a:gd name="T58" fmla="*/ 10 w 23"/>
                <a:gd name="T59" fmla="*/ 8 h 32"/>
                <a:gd name="T60" fmla="*/ 12 w 23"/>
                <a:gd name="T61" fmla="*/ 11 h 32"/>
                <a:gd name="T62" fmla="*/ 4 w 23"/>
                <a:gd name="T63" fmla="*/ 27 h 32"/>
                <a:gd name="T64" fmla="*/ 3 w 23"/>
                <a:gd name="T65" fmla="*/ 29 h 32"/>
                <a:gd name="T66" fmla="*/ 2 w 23"/>
                <a:gd name="T67" fmla="*/ 30 h 32"/>
                <a:gd name="T68" fmla="*/ 0 w 23"/>
                <a:gd name="T69" fmla="*/ 31 h 32"/>
                <a:gd name="T70" fmla="*/ 0 w 23"/>
                <a:gd name="T7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32">
                  <a:moveTo>
                    <a:pt x="0" y="32"/>
                  </a:move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cubicBezTo>
                    <a:pt x="9" y="31"/>
                    <a:pt x="8" y="31"/>
                    <a:pt x="8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lnTo>
                    <a:pt x="14" y="16"/>
                  </a:lnTo>
                  <a:lnTo>
                    <a:pt x="18" y="28"/>
                  </a:lnTo>
                  <a:cubicBezTo>
                    <a:pt x="19" y="28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8" y="31"/>
                    <a:pt x="17" y="31"/>
                    <a:pt x="17" y="31"/>
                  </a:cubicBezTo>
                  <a:lnTo>
                    <a:pt x="17" y="32"/>
                  </a:lnTo>
                  <a:lnTo>
                    <a:pt x="23" y="32"/>
                  </a:lnTo>
                  <a:lnTo>
                    <a:pt x="23" y="31"/>
                  </a:lnTo>
                  <a:cubicBezTo>
                    <a:pt x="23" y="31"/>
                    <a:pt x="22" y="31"/>
                    <a:pt x="22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9"/>
                    <a:pt x="20" y="29"/>
                    <a:pt x="20" y="28"/>
                  </a:cubicBezTo>
                  <a:lnTo>
                    <a:pt x="11" y="7"/>
                  </a:lnTo>
                  <a:cubicBezTo>
                    <a:pt x="11" y="4"/>
                    <a:pt x="9" y="3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8" y="4"/>
                    <a:pt x="8" y="5"/>
                  </a:cubicBezTo>
                  <a:cubicBezTo>
                    <a:pt x="9" y="5"/>
                    <a:pt x="10" y="6"/>
                    <a:pt x="10" y="8"/>
                  </a:cubicBezTo>
                  <a:lnTo>
                    <a:pt x="12" y="11"/>
                  </a:lnTo>
                  <a:lnTo>
                    <a:pt x="4" y="27"/>
                  </a:lnTo>
                  <a:cubicBezTo>
                    <a:pt x="4" y="28"/>
                    <a:pt x="3" y="28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0" y="31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6" name="Freeform 252">
              <a:extLst>
                <a:ext uri="{FF2B5EF4-FFF2-40B4-BE49-F238E27FC236}">
                  <a16:creationId xmlns:a16="http://schemas.microsoft.com/office/drawing/2014/main" id="{54C7C04C-A0DC-492F-A6C4-0CA1B04368C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05" y="3083"/>
              <a:ext cx="85" cy="68"/>
            </a:xfrm>
            <a:custGeom>
              <a:avLst/>
              <a:gdLst>
                <a:gd name="T0" fmla="*/ 19 w 41"/>
                <a:gd name="T1" fmla="*/ 0 h 32"/>
                <a:gd name="T2" fmla="*/ 6 w 41"/>
                <a:gd name="T3" fmla="*/ 27 h 32"/>
                <a:gd name="T4" fmla="*/ 6 w 41"/>
                <a:gd name="T5" fmla="*/ 6 h 32"/>
                <a:gd name="T6" fmla="*/ 7 w 41"/>
                <a:gd name="T7" fmla="*/ 2 h 32"/>
                <a:gd name="T8" fmla="*/ 9 w 41"/>
                <a:gd name="T9" fmla="*/ 1 h 32"/>
                <a:gd name="T10" fmla="*/ 11 w 41"/>
                <a:gd name="T11" fmla="*/ 1 h 32"/>
                <a:gd name="T12" fmla="*/ 11 w 41"/>
                <a:gd name="T13" fmla="*/ 0 h 32"/>
                <a:gd name="T14" fmla="*/ 0 w 41"/>
                <a:gd name="T15" fmla="*/ 0 h 32"/>
                <a:gd name="T16" fmla="*/ 0 w 41"/>
                <a:gd name="T17" fmla="*/ 1 h 32"/>
                <a:gd name="T18" fmla="*/ 1 w 41"/>
                <a:gd name="T19" fmla="*/ 1 h 32"/>
                <a:gd name="T20" fmla="*/ 4 w 41"/>
                <a:gd name="T21" fmla="*/ 2 h 32"/>
                <a:gd name="T22" fmla="*/ 4 w 41"/>
                <a:gd name="T23" fmla="*/ 6 h 32"/>
                <a:gd name="T24" fmla="*/ 4 w 41"/>
                <a:gd name="T25" fmla="*/ 27 h 32"/>
                <a:gd name="T26" fmla="*/ 4 w 41"/>
                <a:gd name="T27" fmla="*/ 30 h 32"/>
                <a:gd name="T28" fmla="*/ 2 w 41"/>
                <a:gd name="T29" fmla="*/ 31 h 32"/>
                <a:gd name="T30" fmla="*/ 0 w 41"/>
                <a:gd name="T31" fmla="*/ 32 h 32"/>
                <a:gd name="T32" fmla="*/ 0 w 41"/>
                <a:gd name="T33" fmla="*/ 32 h 32"/>
                <a:gd name="T34" fmla="*/ 9 w 41"/>
                <a:gd name="T35" fmla="*/ 32 h 32"/>
                <a:gd name="T36" fmla="*/ 20 w 41"/>
                <a:gd name="T37" fmla="*/ 7 h 32"/>
                <a:gd name="T38" fmla="*/ 32 w 41"/>
                <a:gd name="T39" fmla="*/ 32 h 32"/>
                <a:gd name="T40" fmla="*/ 41 w 41"/>
                <a:gd name="T41" fmla="*/ 32 h 32"/>
                <a:gd name="T42" fmla="*/ 41 w 41"/>
                <a:gd name="T43" fmla="*/ 32 h 32"/>
                <a:gd name="T44" fmla="*/ 40 w 41"/>
                <a:gd name="T45" fmla="*/ 32 h 32"/>
                <a:gd name="T46" fmla="*/ 37 w 41"/>
                <a:gd name="T47" fmla="*/ 30 h 32"/>
                <a:gd name="T48" fmla="*/ 37 w 41"/>
                <a:gd name="T49" fmla="*/ 27 h 32"/>
                <a:gd name="T50" fmla="*/ 37 w 41"/>
                <a:gd name="T51" fmla="*/ 6 h 32"/>
                <a:gd name="T52" fmla="*/ 37 w 41"/>
                <a:gd name="T53" fmla="*/ 2 h 32"/>
                <a:gd name="T54" fmla="*/ 40 w 41"/>
                <a:gd name="T55" fmla="*/ 1 h 32"/>
                <a:gd name="T56" fmla="*/ 41 w 41"/>
                <a:gd name="T57" fmla="*/ 1 h 32"/>
                <a:gd name="T58" fmla="*/ 41 w 41"/>
                <a:gd name="T59" fmla="*/ 0 h 32"/>
                <a:gd name="T60" fmla="*/ 28 w 41"/>
                <a:gd name="T61" fmla="*/ 0 h 32"/>
                <a:gd name="T62" fmla="*/ 28 w 41"/>
                <a:gd name="T63" fmla="*/ 1 h 32"/>
                <a:gd name="T64" fmla="*/ 29 w 41"/>
                <a:gd name="T65" fmla="*/ 1 h 32"/>
                <a:gd name="T66" fmla="*/ 32 w 41"/>
                <a:gd name="T67" fmla="*/ 2 h 32"/>
                <a:gd name="T68" fmla="*/ 32 w 41"/>
                <a:gd name="T69" fmla="*/ 6 h 32"/>
                <a:gd name="T70" fmla="*/ 32 w 41"/>
                <a:gd name="T71" fmla="*/ 27 h 32"/>
                <a:gd name="T72" fmla="*/ 19 w 4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32">
                  <a:moveTo>
                    <a:pt x="19" y="0"/>
                  </a:moveTo>
                  <a:lnTo>
                    <a:pt x="6" y="27"/>
                  </a:lnTo>
                  <a:lnTo>
                    <a:pt x="6" y="6"/>
                  </a:lnTo>
                  <a:cubicBezTo>
                    <a:pt x="6" y="3"/>
                    <a:pt x="6" y="2"/>
                    <a:pt x="7" y="2"/>
                  </a:cubicBezTo>
                  <a:cubicBezTo>
                    <a:pt x="7" y="1"/>
                    <a:pt x="8" y="1"/>
                    <a:pt x="9" y="1"/>
                  </a:cubicBezTo>
                  <a:lnTo>
                    <a:pt x="11" y="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cubicBezTo>
                    <a:pt x="2" y="1"/>
                    <a:pt x="3" y="1"/>
                    <a:pt x="4" y="2"/>
                  </a:cubicBezTo>
                  <a:cubicBezTo>
                    <a:pt x="4" y="2"/>
                    <a:pt x="4" y="4"/>
                    <a:pt x="4" y="6"/>
                  </a:cubicBezTo>
                  <a:lnTo>
                    <a:pt x="4" y="27"/>
                  </a:lnTo>
                  <a:cubicBezTo>
                    <a:pt x="4" y="28"/>
                    <a:pt x="4" y="29"/>
                    <a:pt x="4" y="30"/>
                  </a:cubicBezTo>
                  <a:cubicBezTo>
                    <a:pt x="3" y="30"/>
                    <a:pt x="3" y="31"/>
                    <a:pt x="2" y="31"/>
                  </a:cubicBezTo>
                  <a:cubicBezTo>
                    <a:pt x="2" y="31"/>
                    <a:pt x="1" y="32"/>
                    <a:pt x="0" y="32"/>
                  </a:cubicBezTo>
                  <a:lnTo>
                    <a:pt x="0" y="32"/>
                  </a:lnTo>
                  <a:lnTo>
                    <a:pt x="9" y="32"/>
                  </a:lnTo>
                  <a:lnTo>
                    <a:pt x="20" y="7"/>
                  </a:lnTo>
                  <a:lnTo>
                    <a:pt x="32" y="32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0" y="32"/>
                  </a:lnTo>
                  <a:cubicBezTo>
                    <a:pt x="39" y="32"/>
                    <a:pt x="38" y="31"/>
                    <a:pt x="37" y="30"/>
                  </a:cubicBezTo>
                  <a:cubicBezTo>
                    <a:pt x="37" y="30"/>
                    <a:pt x="37" y="28"/>
                    <a:pt x="37" y="27"/>
                  </a:cubicBezTo>
                  <a:lnTo>
                    <a:pt x="37" y="6"/>
                  </a:lnTo>
                  <a:cubicBezTo>
                    <a:pt x="37" y="3"/>
                    <a:pt x="37" y="2"/>
                    <a:pt x="37" y="2"/>
                  </a:cubicBezTo>
                  <a:cubicBezTo>
                    <a:pt x="38" y="1"/>
                    <a:pt x="39" y="1"/>
                    <a:pt x="40" y="1"/>
                  </a:cubicBezTo>
                  <a:lnTo>
                    <a:pt x="41" y="1"/>
                  </a:lnTo>
                  <a:lnTo>
                    <a:pt x="41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9" y="1"/>
                  </a:lnTo>
                  <a:cubicBezTo>
                    <a:pt x="30" y="1"/>
                    <a:pt x="31" y="1"/>
                    <a:pt x="32" y="2"/>
                  </a:cubicBezTo>
                  <a:cubicBezTo>
                    <a:pt x="32" y="2"/>
                    <a:pt x="32" y="4"/>
                    <a:pt x="32" y="6"/>
                  </a:cubicBezTo>
                  <a:lnTo>
                    <a:pt x="32" y="2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7" name="Freeform 253">
              <a:extLst>
                <a:ext uri="{FF2B5EF4-FFF2-40B4-BE49-F238E27FC236}">
                  <a16:creationId xmlns:a16="http://schemas.microsoft.com/office/drawing/2014/main" id="{5F1D9176-1586-4980-B57E-2F9287FC7C89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795" y="3105"/>
              <a:ext cx="37" cy="46"/>
            </a:xfrm>
            <a:custGeom>
              <a:avLst/>
              <a:gdLst>
                <a:gd name="T0" fmla="*/ 4 w 18"/>
                <a:gd name="T1" fmla="*/ 14 h 22"/>
                <a:gd name="T2" fmla="*/ 6 w 18"/>
                <a:gd name="T3" fmla="*/ 6 h 22"/>
                <a:gd name="T4" fmla="*/ 11 w 18"/>
                <a:gd name="T5" fmla="*/ 4 h 22"/>
                <a:gd name="T6" fmla="*/ 15 w 18"/>
                <a:gd name="T7" fmla="*/ 5 h 22"/>
                <a:gd name="T8" fmla="*/ 18 w 18"/>
                <a:gd name="T9" fmla="*/ 9 h 22"/>
                <a:gd name="T10" fmla="*/ 18 w 18"/>
                <a:gd name="T11" fmla="*/ 8 h 22"/>
                <a:gd name="T12" fmla="*/ 15 w 18"/>
                <a:gd name="T13" fmla="*/ 2 h 22"/>
                <a:gd name="T14" fmla="*/ 9 w 18"/>
                <a:gd name="T15" fmla="*/ 0 h 22"/>
                <a:gd name="T16" fmla="*/ 3 w 18"/>
                <a:gd name="T17" fmla="*/ 3 h 22"/>
                <a:gd name="T18" fmla="*/ 0 w 18"/>
                <a:gd name="T19" fmla="*/ 11 h 22"/>
                <a:gd name="T20" fmla="*/ 3 w 18"/>
                <a:gd name="T21" fmla="*/ 19 h 22"/>
                <a:gd name="T22" fmla="*/ 10 w 18"/>
                <a:gd name="T23" fmla="*/ 22 h 22"/>
                <a:gd name="T24" fmla="*/ 16 w 18"/>
                <a:gd name="T25" fmla="*/ 20 h 22"/>
                <a:gd name="T26" fmla="*/ 18 w 18"/>
                <a:gd name="T27" fmla="*/ 14 h 22"/>
                <a:gd name="T28" fmla="*/ 4 w 18"/>
                <a:gd name="T29" fmla="*/ 14 h 22"/>
                <a:gd name="T30" fmla="*/ 4 w 18"/>
                <a:gd name="T31" fmla="*/ 15 h 22"/>
                <a:gd name="T32" fmla="*/ 13 w 18"/>
                <a:gd name="T33" fmla="*/ 15 h 22"/>
                <a:gd name="T34" fmla="*/ 13 w 18"/>
                <a:gd name="T35" fmla="*/ 18 h 22"/>
                <a:gd name="T36" fmla="*/ 11 w 18"/>
                <a:gd name="T37" fmla="*/ 20 h 22"/>
                <a:gd name="T38" fmla="*/ 9 w 18"/>
                <a:gd name="T39" fmla="*/ 21 h 22"/>
                <a:gd name="T40" fmla="*/ 5 w 18"/>
                <a:gd name="T41" fmla="*/ 19 h 22"/>
                <a:gd name="T42" fmla="*/ 4 w 18"/>
                <a:gd name="T4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2">
                  <a:moveTo>
                    <a:pt x="4" y="14"/>
                  </a:moveTo>
                  <a:cubicBezTo>
                    <a:pt x="4" y="10"/>
                    <a:pt x="4" y="8"/>
                    <a:pt x="6" y="6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3" y="4"/>
                    <a:pt x="14" y="4"/>
                    <a:pt x="15" y="5"/>
                  </a:cubicBezTo>
                  <a:cubicBezTo>
                    <a:pt x="16" y="5"/>
                    <a:pt x="17" y="7"/>
                    <a:pt x="18" y="9"/>
                  </a:cubicBezTo>
                  <a:lnTo>
                    <a:pt x="18" y="8"/>
                  </a:lnTo>
                  <a:cubicBezTo>
                    <a:pt x="18" y="6"/>
                    <a:pt x="17" y="4"/>
                    <a:pt x="15" y="2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1"/>
                  </a:cubicBezTo>
                  <a:cubicBezTo>
                    <a:pt x="0" y="14"/>
                    <a:pt x="1" y="17"/>
                    <a:pt x="3" y="19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4" y="21"/>
                    <a:pt x="16" y="20"/>
                  </a:cubicBezTo>
                  <a:cubicBezTo>
                    <a:pt x="17" y="18"/>
                    <a:pt x="18" y="16"/>
                    <a:pt x="18" y="14"/>
                  </a:cubicBezTo>
                  <a:lnTo>
                    <a:pt x="4" y="14"/>
                  </a:lnTo>
                  <a:close/>
                  <a:moveTo>
                    <a:pt x="4" y="15"/>
                  </a:moveTo>
                  <a:lnTo>
                    <a:pt x="13" y="15"/>
                  </a:lnTo>
                  <a:cubicBezTo>
                    <a:pt x="13" y="16"/>
                    <a:pt x="13" y="17"/>
                    <a:pt x="13" y="18"/>
                  </a:cubicBezTo>
                  <a:cubicBezTo>
                    <a:pt x="12" y="19"/>
                    <a:pt x="12" y="19"/>
                    <a:pt x="11" y="20"/>
                  </a:cubicBezTo>
                  <a:cubicBezTo>
                    <a:pt x="10" y="20"/>
                    <a:pt x="9" y="21"/>
                    <a:pt x="9" y="21"/>
                  </a:cubicBezTo>
                  <a:cubicBezTo>
                    <a:pt x="7" y="21"/>
                    <a:pt x="6" y="20"/>
                    <a:pt x="5" y="19"/>
                  </a:cubicBezTo>
                  <a:cubicBezTo>
                    <a:pt x="4" y="18"/>
                    <a:pt x="4" y="17"/>
                    <a:pt x="4" y="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Freeform 254">
              <a:extLst>
                <a:ext uri="{FF2B5EF4-FFF2-40B4-BE49-F238E27FC236}">
                  <a16:creationId xmlns:a16="http://schemas.microsoft.com/office/drawing/2014/main" id="{82323FDE-7A63-4CB2-8ED2-3B34C0F7D0D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36" y="3090"/>
              <a:ext cx="29" cy="61"/>
            </a:xfrm>
            <a:custGeom>
              <a:avLst/>
              <a:gdLst>
                <a:gd name="T0" fmla="*/ 8 w 14"/>
                <a:gd name="T1" fmla="*/ 29 h 29"/>
                <a:gd name="T2" fmla="*/ 8 w 14"/>
                <a:gd name="T3" fmla="*/ 22 h 29"/>
                <a:gd name="T4" fmla="*/ 13 w 14"/>
                <a:gd name="T5" fmla="*/ 22 h 29"/>
                <a:gd name="T6" fmla="*/ 13 w 14"/>
                <a:gd name="T7" fmla="*/ 20 h 29"/>
                <a:gd name="T8" fmla="*/ 8 w 14"/>
                <a:gd name="T9" fmla="*/ 20 h 29"/>
                <a:gd name="T10" fmla="*/ 8 w 14"/>
                <a:gd name="T11" fmla="*/ 6 h 29"/>
                <a:gd name="T12" fmla="*/ 8 w 14"/>
                <a:gd name="T13" fmla="*/ 3 h 29"/>
                <a:gd name="T14" fmla="*/ 10 w 14"/>
                <a:gd name="T15" fmla="*/ 3 h 29"/>
                <a:gd name="T16" fmla="*/ 11 w 14"/>
                <a:gd name="T17" fmla="*/ 3 h 29"/>
                <a:gd name="T18" fmla="*/ 13 w 14"/>
                <a:gd name="T19" fmla="*/ 4 h 29"/>
                <a:gd name="T20" fmla="*/ 14 w 14"/>
                <a:gd name="T21" fmla="*/ 4 h 29"/>
                <a:gd name="T22" fmla="*/ 11 w 14"/>
                <a:gd name="T23" fmla="*/ 1 h 29"/>
                <a:gd name="T24" fmla="*/ 8 w 14"/>
                <a:gd name="T25" fmla="*/ 0 h 29"/>
                <a:gd name="T26" fmla="*/ 6 w 14"/>
                <a:gd name="T27" fmla="*/ 0 h 29"/>
                <a:gd name="T28" fmla="*/ 4 w 14"/>
                <a:gd name="T29" fmla="*/ 2 h 29"/>
                <a:gd name="T30" fmla="*/ 4 w 14"/>
                <a:gd name="T31" fmla="*/ 5 h 29"/>
                <a:gd name="T32" fmla="*/ 4 w 14"/>
                <a:gd name="T33" fmla="*/ 20 h 29"/>
                <a:gd name="T34" fmla="*/ 0 w 14"/>
                <a:gd name="T35" fmla="*/ 20 h 29"/>
                <a:gd name="T36" fmla="*/ 0 w 14"/>
                <a:gd name="T37" fmla="*/ 21 h 29"/>
                <a:gd name="T38" fmla="*/ 3 w 14"/>
                <a:gd name="T39" fmla="*/ 22 h 29"/>
                <a:gd name="T40" fmla="*/ 5 w 14"/>
                <a:gd name="T41" fmla="*/ 25 h 29"/>
                <a:gd name="T42" fmla="*/ 7 w 14"/>
                <a:gd name="T43" fmla="*/ 29 h 29"/>
                <a:gd name="T44" fmla="*/ 8 w 14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29">
                  <a:moveTo>
                    <a:pt x="8" y="29"/>
                  </a:moveTo>
                  <a:lnTo>
                    <a:pt x="8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8" y="20"/>
                  </a:lnTo>
                  <a:lnTo>
                    <a:pt x="8" y="6"/>
                  </a:lnTo>
                  <a:cubicBezTo>
                    <a:pt x="8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2" y="3"/>
                    <a:pt x="12" y="4"/>
                    <a:pt x="13" y="4"/>
                  </a:cubicBezTo>
                  <a:lnTo>
                    <a:pt x="14" y="4"/>
                  </a:lnTo>
                  <a:cubicBezTo>
                    <a:pt x="13" y="3"/>
                    <a:pt x="12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1"/>
                    <a:pt x="4" y="1"/>
                    <a:pt x="4" y="2"/>
                  </a:cubicBezTo>
                  <a:cubicBezTo>
                    <a:pt x="4" y="3"/>
                    <a:pt x="4" y="4"/>
                    <a:pt x="4" y="5"/>
                  </a:cubicBezTo>
                  <a:lnTo>
                    <a:pt x="4" y="20"/>
                  </a:lnTo>
                  <a:lnTo>
                    <a:pt x="0" y="20"/>
                  </a:lnTo>
                  <a:lnTo>
                    <a:pt x="0" y="21"/>
                  </a:lnTo>
                  <a:cubicBezTo>
                    <a:pt x="1" y="21"/>
                    <a:pt x="2" y="22"/>
                    <a:pt x="3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6" y="26"/>
                    <a:pt x="6" y="27"/>
                    <a:pt x="7" y="29"/>
                  </a:cubicBezTo>
                  <a:lnTo>
                    <a:pt x="8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9" name="Freeform 255">
              <a:extLst>
                <a:ext uri="{FF2B5EF4-FFF2-40B4-BE49-F238E27FC236}">
                  <a16:creationId xmlns:a16="http://schemas.microsoft.com/office/drawing/2014/main" id="{9D84B2E8-DD1F-413F-9BAD-F2CF5B7FB77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65" y="3079"/>
              <a:ext cx="48" cy="72"/>
            </a:xfrm>
            <a:custGeom>
              <a:avLst/>
              <a:gdLst>
                <a:gd name="T0" fmla="*/ 7 w 23"/>
                <a:gd name="T1" fmla="*/ 34 h 34"/>
                <a:gd name="T2" fmla="*/ 7 w 23"/>
                <a:gd name="T3" fmla="*/ 17 h 34"/>
                <a:gd name="T4" fmla="*/ 11 w 23"/>
                <a:gd name="T5" fmla="*/ 21 h 34"/>
                <a:gd name="T6" fmla="*/ 14 w 23"/>
                <a:gd name="T7" fmla="*/ 22 h 34"/>
                <a:gd name="T8" fmla="*/ 18 w 23"/>
                <a:gd name="T9" fmla="*/ 21 h 34"/>
                <a:gd name="T10" fmla="*/ 20 w 23"/>
                <a:gd name="T11" fmla="*/ 18 h 34"/>
                <a:gd name="T12" fmla="*/ 20 w 23"/>
                <a:gd name="T13" fmla="*/ 13 h 34"/>
                <a:gd name="T14" fmla="*/ 20 w 23"/>
                <a:gd name="T15" fmla="*/ 5 h 34"/>
                <a:gd name="T16" fmla="*/ 20 w 23"/>
                <a:gd name="T17" fmla="*/ 2 h 34"/>
                <a:gd name="T18" fmla="*/ 21 w 23"/>
                <a:gd name="T19" fmla="*/ 1 h 34"/>
                <a:gd name="T20" fmla="*/ 23 w 23"/>
                <a:gd name="T21" fmla="*/ 1 h 34"/>
                <a:gd name="T22" fmla="*/ 23 w 23"/>
                <a:gd name="T23" fmla="*/ 0 h 34"/>
                <a:gd name="T24" fmla="*/ 13 w 23"/>
                <a:gd name="T25" fmla="*/ 0 h 34"/>
                <a:gd name="T26" fmla="*/ 13 w 23"/>
                <a:gd name="T27" fmla="*/ 1 h 34"/>
                <a:gd name="T28" fmla="*/ 13 w 23"/>
                <a:gd name="T29" fmla="*/ 1 h 34"/>
                <a:gd name="T30" fmla="*/ 15 w 23"/>
                <a:gd name="T31" fmla="*/ 1 h 34"/>
                <a:gd name="T32" fmla="*/ 16 w 23"/>
                <a:gd name="T33" fmla="*/ 3 h 34"/>
                <a:gd name="T34" fmla="*/ 16 w 23"/>
                <a:gd name="T35" fmla="*/ 5 h 34"/>
                <a:gd name="T36" fmla="*/ 16 w 23"/>
                <a:gd name="T37" fmla="*/ 12 h 34"/>
                <a:gd name="T38" fmla="*/ 16 w 23"/>
                <a:gd name="T39" fmla="*/ 17 h 34"/>
                <a:gd name="T40" fmla="*/ 14 w 23"/>
                <a:gd name="T41" fmla="*/ 19 h 34"/>
                <a:gd name="T42" fmla="*/ 13 w 23"/>
                <a:gd name="T43" fmla="*/ 19 h 34"/>
                <a:gd name="T44" fmla="*/ 10 w 23"/>
                <a:gd name="T45" fmla="*/ 18 h 34"/>
                <a:gd name="T46" fmla="*/ 7 w 23"/>
                <a:gd name="T47" fmla="*/ 16 h 34"/>
                <a:gd name="T48" fmla="*/ 7 w 23"/>
                <a:gd name="T49" fmla="*/ 5 h 34"/>
                <a:gd name="T50" fmla="*/ 7 w 23"/>
                <a:gd name="T51" fmla="*/ 2 h 34"/>
                <a:gd name="T52" fmla="*/ 8 w 23"/>
                <a:gd name="T53" fmla="*/ 1 h 34"/>
                <a:gd name="T54" fmla="*/ 10 w 23"/>
                <a:gd name="T55" fmla="*/ 1 h 34"/>
                <a:gd name="T56" fmla="*/ 10 w 23"/>
                <a:gd name="T57" fmla="*/ 0 h 34"/>
                <a:gd name="T58" fmla="*/ 0 w 23"/>
                <a:gd name="T59" fmla="*/ 0 h 34"/>
                <a:gd name="T60" fmla="*/ 0 w 23"/>
                <a:gd name="T61" fmla="*/ 1 h 34"/>
                <a:gd name="T62" fmla="*/ 2 w 23"/>
                <a:gd name="T63" fmla="*/ 1 h 34"/>
                <a:gd name="T64" fmla="*/ 3 w 23"/>
                <a:gd name="T65" fmla="*/ 2 h 34"/>
                <a:gd name="T66" fmla="*/ 3 w 23"/>
                <a:gd name="T67" fmla="*/ 5 h 34"/>
                <a:gd name="T68" fmla="*/ 3 w 23"/>
                <a:gd name="T69" fmla="*/ 25 h 34"/>
                <a:gd name="T70" fmla="*/ 3 w 23"/>
                <a:gd name="T71" fmla="*/ 29 h 34"/>
                <a:gd name="T72" fmla="*/ 2 w 23"/>
                <a:gd name="T73" fmla="*/ 31 h 34"/>
                <a:gd name="T74" fmla="*/ 2 w 23"/>
                <a:gd name="T75" fmla="*/ 31 h 34"/>
                <a:gd name="T76" fmla="*/ 0 w 23"/>
                <a:gd name="T77" fmla="*/ 31 h 34"/>
                <a:gd name="T78" fmla="*/ 0 w 23"/>
                <a:gd name="T79" fmla="*/ 31 h 34"/>
                <a:gd name="T80" fmla="*/ 6 w 23"/>
                <a:gd name="T81" fmla="*/ 34 h 34"/>
                <a:gd name="T82" fmla="*/ 7 w 23"/>
                <a:gd name="T8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" h="34">
                  <a:moveTo>
                    <a:pt x="7" y="34"/>
                  </a:moveTo>
                  <a:lnTo>
                    <a:pt x="7" y="17"/>
                  </a:lnTo>
                  <a:cubicBezTo>
                    <a:pt x="9" y="19"/>
                    <a:pt x="10" y="21"/>
                    <a:pt x="11" y="21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16" y="22"/>
                    <a:pt x="17" y="22"/>
                    <a:pt x="18" y="21"/>
                  </a:cubicBezTo>
                  <a:cubicBezTo>
                    <a:pt x="18" y="20"/>
                    <a:pt x="19" y="19"/>
                    <a:pt x="20" y="18"/>
                  </a:cubicBezTo>
                  <a:cubicBezTo>
                    <a:pt x="20" y="17"/>
                    <a:pt x="20" y="15"/>
                    <a:pt x="20" y="13"/>
                  </a:cubicBezTo>
                  <a:lnTo>
                    <a:pt x="20" y="5"/>
                  </a:lnTo>
                  <a:cubicBezTo>
                    <a:pt x="20" y="4"/>
                    <a:pt x="20" y="3"/>
                    <a:pt x="20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1"/>
                    <a:pt x="22" y="1"/>
                    <a:pt x="23" y="1"/>
                  </a:cubicBezTo>
                  <a:lnTo>
                    <a:pt x="2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cubicBezTo>
                    <a:pt x="14" y="1"/>
                    <a:pt x="15" y="1"/>
                    <a:pt x="15" y="1"/>
                  </a:cubicBezTo>
                  <a:cubicBezTo>
                    <a:pt x="16" y="1"/>
                    <a:pt x="16" y="2"/>
                    <a:pt x="16" y="3"/>
                  </a:cubicBezTo>
                  <a:cubicBezTo>
                    <a:pt x="16" y="3"/>
                    <a:pt x="16" y="4"/>
                    <a:pt x="16" y="5"/>
                  </a:cubicBezTo>
                  <a:lnTo>
                    <a:pt x="16" y="12"/>
                  </a:lnTo>
                  <a:cubicBezTo>
                    <a:pt x="16" y="15"/>
                    <a:pt x="16" y="16"/>
                    <a:pt x="16" y="17"/>
                  </a:cubicBezTo>
                  <a:cubicBezTo>
                    <a:pt x="15" y="18"/>
                    <a:pt x="15" y="18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2" y="19"/>
                    <a:pt x="11" y="19"/>
                    <a:pt x="10" y="18"/>
                  </a:cubicBezTo>
                  <a:cubicBezTo>
                    <a:pt x="9" y="18"/>
                    <a:pt x="8" y="17"/>
                    <a:pt x="7" y="16"/>
                  </a:cubicBezTo>
                  <a:lnTo>
                    <a:pt x="7" y="5"/>
                  </a:ln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lnTo>
                    <a:pt x="10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lnTo>
                    <a:pt x="3" y="25"/>
                  </a:lnTo>
                  <a:cubicBezTo>
                    <a:pt x="3" y="27"/>
                    <a:pt x="3" y="29"/>
                    <a:pt x="3" y="29"/>
                  </a:cubicBezTo>
                  <a:cubicBezTo>
                    <a:pt x="3" y="30"/>
                    <a:pt x="3" y="30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1"/>
                    <a:pt x="0" y="31"/>
                  </a:cubicBezTo>
                  <a:lnTo>
                    <a:pt x="0" y="31"/>
                  </a:lnTo>
                  <a:lnTo>
                    <a:pt x="6" y="34"/>
                  </a:lnTo>
                  <a:lnTo>
                    <a:pt x="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Freeform 256">
              <a:extLst>
                <a:ext uri="{FF2B5EF4-FFF2-40B4-BE49-F238E27FC236}">
                  <a16:creationId xmlns:a16="http://schemas.microsoft.com/office/drawing/2014/main" id="{28452B9C-9449-4DE2-A07E-91A50BC4B799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917" y="3105"/>
              <a:ext cx="44" cy="46"/>
            </a:xfrm>
            <a:custGeom>
              <a:avLst/>
              <a:gdLst>
                <a:gd name="T0" fmla="*/ 10 w 21"/>
                <a:gd name="T1" fmla="*/ 22 h 22"/>
                <a:gd name="T2" fmla="*/ 18 w 21"/>
                <a:gd name="T3" fmla="*/ 18 h 22"/>
                <a:gd name="T4" fmla="*/ 21 w 21"/>
                <a:gd name="T5" fmla="*/ 11 h 22"/>
                <a:gd name="T6" fmla="*/ 19 w 21"/>
                <a:gd name="T7" fmla="*/ 5 h 22"/>
                <a:gd name="T8" fmla="*/ 15 w 21"/>
                <a:gd name="T9" fmla="*/ 1 h 22"/>
                <a:gd name="T10" fmla="*/ 10 w 21"/>
                <a:gd name="T11" fmla="*/ 0 h 22"/>
                <a:gd name="T12" fmla="*/ 2 w 21"/>
                <a:gd name="T13" fmla="*/ 3 h 22"/>
                <a:gd name="T14" fmla="*/ 0 w 21"/>
                <a:gd name="T15" fmla="*/ 11 h 22"/>
                <a:gd name="T16" fmla="*/ 1 w 21"/>
                <a:gd name="T17" fmla="*/ 16 h 22"/>
                <a:gd name="T18" fmla="*/ 5 w 21"/>
                <a:gd name="T19" fmla="*/ 21 h 22"/>
                <a:gd name="T20" fmla="*/ 10 w 21"/>
                <a:gd name="T21" fmla="*/ 22 h 22"/>
                <a:gd name="T22" fmla="*/ 10 w 21"/>
                <a:gd name="T23" fmla="*/ 21 h 22"/>
                <a:gd name="T24" fmla="*/ 7 w 21"/>
                <a:gd name="T25" fmla="*/ 20 h 22"/>
                <a:gd name="T26" fmla="*/ 5 w 21"/>
                <a:gd name="T27" fmla="*/ 17 h 22"/>
                <a:gd name="T28" fmla="*/ 4 w 21"/>
                <a:gd name="T29" fmla="*/ 13 h 22"/>
                <a:gd name="T30" fmla="*/ 6 w 21"/>
                <a:gd name="T31" fmla="*/ 4 h 22"/>
                <a:gd name="T32" fmla="*/ 11 w 21"/>
                <a:gd name="T33" fmla="*/ 1 h 22"/>
                <a:gd name="T34" fmla="*/ 15 w 21"/>
                <a:gd name="T35" fmla="*/ 3 h 22"/>
                <a:gd name="T36" fmla="*/ 17 w 21"/>
                <a:gd name="T37" fmla="*/ 9 h 22"/>
                <a:gd name="T38" fmla="*/ 14 w 21"/>
                <a:gd name="T39" fmla="*/ 18 h 22"/>
                <a:gd name="T40" fmla="*/ 10 w 21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22">
                  <a:moveTo>
                    <a:pt x="10" y="22"/>
                  </a:moveTo>
                  <a:cubicBezTo>
                    <a:pt x="14" y="22"/>
                    <a:pt x="16" y="21"/>
                    <a:pt x="18" y="18"/>
                  </a:cubicBezTo>
                  <a:cubicBezTo>
                    <a:pt x="20" y="16"/>
                    <a:pt x="21" y="14"/>
                    <a:pt x="21" y="11"/>
                  </a:cubicBezTo>
                  <a:cubicBezTo>
                    <a:pt x="21" y="9"/>
                    <a:pt x="20" y="7"/>
                    <a:pt x="19" y="5"/>
                  </a:cubicBezTo>
                  <a:cubicBezTo>
                    <a:pt x="18" y="4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7" y="0"/>
                    <a:pt x="4" y="1"/>
                    <a:pt x="2" y="3"/>
                  </a:cubicBezTo>
                  <a:cubicBezTo>
                    <a:pt x="1" y="6"/>
                    <a:pt x="0" y="8"/>
                    <a:pt x="0" y="11"/>
                  </a:cubicBezTo>
                  <a:cubicBezTo>
                    <a:pt x="0" y="13"/>
                    <a:pt x="1" y="15"/>
                    <a:pt x="1" y="16"/>
                  </a:cubicBezTo>
                  <a:cubicBezTo>
                    <a:pt x="2" y="18"/>
                    <a:pt x="4" y="20"/>
                    <a:pt x="5" y="21"/>
                  </a:cubicBezTo>
                  <a:cubicBezTo>
                    <a:pt x="7" y="22"/>
                    <a:pt x="9" y="22"/>
                    <a:pt x="10" y="22"/>
                  </a:cubicBezTo>
                  <a:close/>
                  <a:moveTo>
                    <a:pt x="10" y="21"/>
                  </a:moveTo>
                  <a:cubicBezTo>
                    <a:pt x="9" y="21"/>
                    <a:pt x="8" y="20"/>
                    <a:pt x="7" y="20"/>
                  </a:cubicBezTo>
                  <a:cubicBezTo>
                    <a:pt x="6" y="19"/>
                    <a:pt x="5" y="18"/>
                    <a:pt x="5" y="17"/>
                  </a:cubicBezTo>
                  <a:cubicBezTo>
                    <a:pt x="4" y="16"/>
                    <a:pt x="4" y="14"/>
                    <a:pt x="4" y="13"/>
                  </a:cubicBezTo>
                  <a:cubicBezTo>
                    <a:pt x="4" y="9"/>
                    <a:pt x="5" y="7"/>
                    <a:pt x="6" y="4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3" y="1"/>
                    <a:pt x="14" y="2"/>
                    <a:pt x="15" y="3"/>
                  </a:cubicBezTo>
                  <a:cubicBezTo>
                    <a:pt x="16" y="4"/>
                    <a:pt x="17" y="6"/>
                    <a:pt x="17" y="9"/>
                  </a:cubicBezTo>
                  <a:cubicBezTo>
                    <a:pt x="17" y="13"/>
                    <a:pt x="16" y="16"/>
                    <a:pt x="14" y="18"/>
                  </a:cubicBezTo>
                  <a:cubicBezTo>
                    <a:pt x="13" y="20"/>
                    <a:pt x="11" y="21"/>
                    <a:pt x="10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1" name="Freeform 257">
              <a:extLst>
                <a:ext uri="{FF2B5EF4-FFF2-40B4-BE49-F238E27FC236}">
                  <a16:creationId xmlns:a16="http://schemas.microsoft.com/office/drawing/2014/main" id="{E296199A-2A1B-453D-AD78-29752C723596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967" y="3079"/>
              <a:ext cx="45" cy="72"/>
            </a:xfrm>
            <a:custGeom>
              <a:avLst/>
              <a:gdLst>
                <a:gd name="T0" fmla="*/ 15 w 22"/>
                <a:gd name="T1" fmla="*/ 3 h 34"/>
                <a:gd name="T2" fmla="*/ 12 w 22"/>
                <a:gd name="T3" fmla="*/ 0 h 34"/>
                <a:gd name="T4" fmla="*/ 9 w 22"/>
                <a:gd name="T5" fmla="*/ 0 h 34"/>
                <a:gd name="T6" fmla="*/ 3 w 22"/>
                <a:gd name="T7" fmla="*/ 2 h 34"/>
                <a:gd name="T8" fmla="*/ 0 w 22"/>
                <a:gd name="T9" fmla="*/ 10 h 34"/>
                <a:gd name="T10" fmla="*/ 3 w 22"/>
                <a:gd name="T11" fmla="*/ 18 h 34"/>
                <a:gd name="T12" fmla="*/ 10 w 22"/>
                <a:gd name="T13" fmla="*/ 22 h 34"/>
                <a:gd name="T14" fmla="*/ 15 w 22"/>
                <a:gd name="T15" fmla="*/ 20 h 34"/>
                <a:gd name="T16" fmla="*/ 15 w 22"/>
                <a:gd name="T17" fmla="*/ 25 h 34"/>
                <a:gd name="T18" fmla="*/ 15 w 22"/>
                <a:gd name="T19" fmla="*/ 29 h 34"/>
                <a:gd name="T20" fmla="*/ 14 w 22"/>
                <a:gd name="T21" fmla="*/ 31 h 34"/>
                <a:gd name="T22" fmla="*/ 14 w 22"/>
                <a:gd name="T23" fmla="*/ 31 h 34"/>
                <a:gd name="T24" fmla="*/ 12 w 22"/>
                <a:gd name="T25" fmla="*/ 31 h 34"/>
                <a:gd name="T26" fmla="*/ 12 w 22"/>
                <a:gd name="T27" fmla="*/ 31 h 34"/>
                <a:gd name="T28" fmla="*/ 18 w 22"/>
                <a:gd name="T29" fmla="*/ 34 h 34"/>
                <a:gd name="T30" fmla="*/ 19 w 22"/>
                <a:gd name="T31" fmla="*/ 34 h 34"/>
                <a:gd name="T32" fmla="*/ 19 w 22"/>
                <a:gd name="T33" fmla="*/ 9 h 34"/>
                <a:gd name="T34" fmla="*/ 19 w 22"/>
                <a:gd name="T35" fmla="*/ 4 h 34"/>
                <a:gd name="T36" fmla="*/ 20 w 22"/>
                <a:gd name="T37" fmla="*/ 3 h 34"/>
                <a:gd name="T38" fmla="*/ 20 w 22"/>
                <a:gd name="T39" fmla="*/ 2 h 34"/>
                <a:gd name="T40" fmla="*/ 22 w 22"/>
                <a:gd name="T41" fmla="*/ 3 h 34"/>
                <a:gd name="T42" fmla="*/ 22 w 22"/>
                <a:gd name="T43" fmla="*/ 2 h 34"/>
                <a:gd name="T44" fmla="*/ 16 w 22"/>
                <a:gd name="T45" fmla="*/ 0 h 34"/>
                <a:gd name="T46" fmla="*/ 15 w 22"/>
                <a:gd name="T47" fmla="*/ 0 h 34"/>
                <a:gd name="T48" fmla="*/ 15 w 22"/>
                <a:gd name="T49" fmla="*/ 3 h 34"/>
                <a:gd name="T50" fmla="*/ 15 w 22"/>
                <a:gd name="T51" fmla="*/ 5 h 34"/>
                <a:gd name="T52" fmla="*/ 15 w 22"/>
                <a:gd name="T53" fmla="*/ 15 h 34"/>
                <a:gd name="T54" fmla="*/ 14 w 22"/>
                <a:gd name="T55" fmla="*/ 18 h 34"/>
                <a:gd name="T56" fmla="*/ 12 w 22"/>
                <a:gd name="T57" fmla="*/ 20 h 34"/>
                <a:gd name="T58" fmla="*/ 10 w 22"/>
                <a:gd name="T59" fmla="*/ 21 h 34"/>
                <a:gd name="T60" fmla="*/ 6 w 22"/>
                <a:gd name="T61" fmla="*/ 19 h 34"/>
                <a:gd name="T62" fmla="*/ 4 w 22"/>
                <a:gd name="T63" fmla="*/ 12 h 34"/>
                <a:gd name="T64" fmla="*/ 6 w 22"/>
                <a:gd name="T65" fmla="*/ 5 h 34"/>
                <a:gd name="T66" fmla="*/ 11 w 22"/>
                <a:gd name="T67" fmla="*/ 3 h 34"/>
                <a:gd name="T68" fmla="*/ 15 w 22"/>
                <a:gd name="T6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" h="34">
                  <a:moveTo>
                    <a:pt x="15" y="3"/>
                  </a:moveTo>
                  <a:cubicBezTo>
                    <a:pt x="14" y="2"/>
                    <a:pt x="13" y="1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13"/>
                    <a:pt x="1" y="16"/>
                    <a:pt x="3" y="18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4" y="21"/>
                    <a:pt x="15" y="20"/>
                  </a:cubicBezTo>
                  <a:lnTo>
                    <a:pt x="15" y="25"/>
                  </a:lnTo>
                  <a:cubicBezTo>
                    <a:pt x="15" y="27"/>
                    <a:pt x="15" y="29"/>
                    <a:pt x="15" y="29"/>
                  </a:cubicBezTo>
                  <a:cubicBezTo>
                    <a:pt x="15" y="30"/>
                    <a:pt x="15" y="30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2" y="31"/>
                  </a:cubicBezTo>
                  <a:lnTo>
                    <a:pt x="12" y="31"/>
                  </a:lnTo>
                  <a:lnTo>
                    <a:pt x="18" y="34"/>
                  </a:lnTo>
                  <a:lnTo>
                    <a:pt x="19" y="34"/>
                  </a:lnTo>
                  <a:lnTo>
                    <a:pt x="19" y="9"/>
                  </a:lnTo>
                  <a:cubicBezTo>
                    <a:pt x="19" y="6"/>
                    <a:pt x="19" y="4"/>
                    <a:pt x="19" y="4"/>
                  </a:cubicBezTo>
                  <a:cubicBezTo>
                    <a:pt x="19" y="3"/>
                    <a:pt x="19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2" y="3"/>
                  </a:cubicBezTo>
                  <a:lnTo>
                    <a:pt x="22" y="2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3"/>
                  </a:lnTo>
                  <a:close/>
                  <a:moveTo>
                    <a:pt x="15" y="5"/>
                  </a:moveTo>
                  <a:lnTo>
                    <a:pt x="15" y="15"/>
                  </a:lnTo>
                  <a:cubicBezTo>
                    <a:pt x="15" y="16"/>
                    <a:pt x="15" y="17"/>
                    <a:pt x="14" y="18"/>
                  </a:cubicBezTo>
                  <a:cubicBezTo>
                    <a:pt x="14" y="19"/>
                    <a:pt x="13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9" y="21"/>
                    <a:pt x="7" y="20"/>
                    <a:pt x="6" y="19"/>
                  </a:cubicBezTo>
                  <a:cubicBezTo>
                    <a:pt x="5" y="17"/>
                    <a:pt x="4" y="15"/>
                    <a:pt x="4" y="12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3"/>
                    <a:pt x="9" y="3"/>
                    <a:pt x="11" y="3"/>
                  </a:cubicBezTo>
                  <a:cubicBezTo>
                    <a:pt x="12" y="3"/>
                    <a:pt x="14" y="3"/>
                    <a:pt x="15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2" name="Freeform 258">
              <a:extLst>
                <a:ext uri="{FF2B5EF4-FFF2-40B4-BE49-F238E27FC236}">
                  <a16:creationId xmlns:a16="http://schemas.microsoft.com/office/drawing/2014/main" id="{F8DC9F6F-ACC4-43AC-B299-E1FFCDD0AB3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19" y="3105"/>
              <a:ext cx="31" cy="46"/>
            </a:xfrm>
            <a:custGeom>
              <a:avLst/>
              <a:gdLst>
                <a:gd name="T0" fmla="*/ 13 w 15"/>
                <a:gd name="T1" fmla="*/ 22 h 22"/>
                <a:gd name="T2" fmla="*/ 13 w 15"/>
                <a:gd name="T3" fmla="*/ 15 h 22"/>
                <a:gd name="T4" fmla="*/ 13 w 15"/>
                <a:gd name="T5" fmla="*/ 15 h 22"/>
                <a:gd name="T6" fmla="*/ 10 w 15"/>
                <a:gd name="T7" fmla="*/ 19 h 22"/>
                <a:gd name="T8" fmla="*/ 7 w 15"/>
                <a:gd name="T9" fmla="*/ 21 h 22"/>
                <a:gd name="T10" fmla="*/ 4 w 15"/>
                <a:gd name="T11" fmla="*/ 20 h 22"/>
                <a:gd name="T12" fmla="*/ 3 w 15"/>
                <a:gd name="T13" fmla="*/ 18 h 22"/>
                <a:gd name="T14" fmla="*/ 4 w 15"/>
                <a:gd name="T15" fmla="*/ 16 h 22"/>
                <a:gd name="T16" fmla="*/ 6 w 15"/>
                <a:gd name="T17" fmla="*/ 14 h 22"/>
                <a:gd name="T18" fmla="*/ 10 w 15"/>
                <a:gd name="T19" fmla="*/ 12 h 22"/>
                <a:gd name="T20" fmla="*/ 15 w 15"/>
                <a:gd name="T21" fmla="*/ 6 h 22"/>
                <a:gd name="T22" fmla="*/ 12 w 15"/>
                <a:gd name="T23" fmla="*/ 1 h 22"/>
                <a:gd name="T24" fmla="*/ 7 w 15"/>
                <a:gd name="T25" fmla="*/ 0 h 22"/>
                <a:gd name="T26" fmla="*/ 3 w 15"/>
                <a:gd name="T27" fmla="*/ 0 h 22"/>
                <a:gd name="T28" fmla="*/ 1 w 15"/>
                <a:gd name="T29" fmla="*/ 1 h 22"/>
                <a:gd name="T30" fmla="*/ 1 w 15"/>
                <a:gd name="T31" fmla="*/ 0 h 22"/>
                <a:gd name="T32" fmla="*/ 0 w 15"/>
                <a:gd name="T33" fmla="*/ 0 h 22"/>
                <a:gd name="T34" fmla="*/ 0 w 15"/>
                <a:gd name="T35" fmla="*/ 7 h 22"/>
                <a:gd name="T36" fmla="*/ 1 w 15"/>
                <a:gd name="T37" fmla="*/ 7 h 22"/>
                <a:gd name="T38" fmla="*/ 3 w 15"/>
                <a:gd name="T39" fmla="*/ 3 h 22"/>
                <a:gd name="T40" fmla="*/ 7 w 15"/>
                <a:gd name="T41" fmla="*/ 1 h 22"/>
                <a:gd name="T42" fmla="*/ 10 w 15"/>
                <a:gd name="T43" fmla="*/ 2 h 22"/>
                <a:gd name="T44" fmla="*/ 11 w 15"/>
                <a:gd name="T45" fmla="*/ 4 h 22"/>
                <a:gd name="T46" fmla="*/ 10 w 15"/>
                <a:gd name="T47" fmla="*/ 7 h 22"/>
                <a:gd name="T48" fmla="*/ 6 w 15"/>
                <a:gd name="T49" fmla="*/ 10 h 22"/>
                <a:gd name="T50" fmla="*/ 1 w 15"/>
                <a:gd name="T51" fmla="*/ 13 h 22"/>
                <a:gd name="T52" fmla="*/ 0 w 15"/>
                <a:gd name="T53" fmla="*/ 16 h 22"/>
                <a:gd name="T54" fmla="*/ 2 w 15"/>
                <a:gd name="T55" fmla="*/ 20 h 22"/>
                <a:gd name="T56" fmla="*/ 7 w 15"/>
                <a:gd name="T57" fmla="*/ 22 h 22"/>
                <a:gd name="T58" fmla="*/ 10 w 15"/>
                <a:gd name="T59" fmla="*/ 21 h 22"/>
                <a:gd name="T60" fmla="*/ 11 w 15"/>
                <a:gd name="T61" fmla="*/ 21 h 22"/>
                <a:gd name="T62" fmla="*/ 12 w 15"/>
                <a:gd name="T63" fmla="*/ 21 h 22"/>
                <a:gd name="T64" fmla="*/ 13 w 15"/>
                <a:gd name="T6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22">
                  <a:moveTo>
                    <a:pt x="13" y="22"/>
                  </a:moveTo>
                  <a:lnTo>
                    <a:pt x="13" y="15"/>
                  </a:lnTo>
                  <a:lnTo>
                    <a:pt x="13" y="15"/>
                  </a:lnTo>
                  <a:cubicBezTo>
                    <a:pt x="12" y="17"/>
                    <a:pt x="11" y="18"/>
                    <a:pt x="10" y="19"/>
                  </a:cubicBezTo>
                  <a:cubicBezTo>
                    <a:pt x="9" y="20"/>
                    <a:pt x="8" y="21"/>
                    <a:pt x="7" y="21"/>
                  </a:cubicBezTo>
                  <a:cubicBezTo>
                    <a:pt x="6" y="21"/>
                    <a:pt x="5" y="20"/>
                    <a:pt x="4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7"/>
                    <a:pt x="3" y="16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lnTo>
                    <a:pt x="10" y="12"/>
                  </a:lnTo>
                  <a:cubicBezTo>
                    <a:pt x="13" y="11"/>
                    <a:pt x="15" y="9"/>
                    <a:pt x="15" y="6"/>
                  </a:cubicBezTo>
                  <a:cubicBezTo>
                    <a:pt x="15" y="4"/>
                    <a:pt x="14" y="3"/>
                    <a:pt x="12" y="1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lnTo>
                    <a:pt x="0" y="0"/>
                  </a:lnTo>
                  <a:lnTo>
                    <a:pt x="0" y="7"/>
                  </a:lnTo>
                  <a:lnTo>
                    <a:pt x="1" y="7"/>
                  </a:ln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6" y="1"/>
                    <a:pt x="7" y="1"/>
                  </a:cubicBezTo>
                  <a:cubicBezTo>
                    <a:pt x="8" y="1"/>
                    <a:pt x="9" y="1"/>
                    <a:pt x="10" y="2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5"/>
                    <a:pt x="11" y="6"/>
                    <a:pt x="10" y="7"/>
                  </a:cubicBezTo>
                  <a:cubicBezTo>
                    <a:pt x="9" y="8"/>
                    <a:pt x="8" y="9"/>
                    <a:pt x="6" y="10"/>
                  </a:cubicBezTo>
                  <a:cubicBezTo>
                    <a:pt x="3" y="11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3" y="21"/>
                    <a:pt x="5" y="22"/>
                    <a:pt x="7" y="22"/>
                  </a:cubicBezTo>
                  <a:cubicBezTo>
                    <a:pt x="8" y="22"/>
                    <a:pt x="9" y="22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2"/>
                    <a:pt x="13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Freeform 259">
              <a:extLst>
                <a:ext uri="{FF2B5EF4-FFF2-40B4-BE49-F238E27FC236}">
                  <a16:creationId xmlns:a16="http://schemas.microsoft.com/office/drawing/2014/main" id="{E3D860A0-2E75-4E0E-804A-DB6FB902B6B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97" y="2098"/>
              <a:ext cx="75" cy="93"/>
            </a:xfrm>
            <a:custGeom>
              <a:avLst/>
              <a:gdLst>
                <a:gd name="T0" fmla="*/ 24 w 36"/>
                <a:gd name="T1" fmla="*/ 32 h 44"/>
                <a:gd name="T2" fmla="*/ 17 w 36"/>
                <a:gd name="T3" fmla="*/ 44 h 44"/>
                <a:gd name="T4" fmla="*/ 0 w 36"/>
                <a:gd name="T5" fmla="*/ 0 h 44"/>
                <a:gd name="T6" fmla="*/ 0 w 36"/>
                <a:gd name="T7" fmla="*/ 0 h 44"/>
                <a:gd name="T8" fmla="*/ 36 w 36"/>
                <a:gd name="T9" fmla="*/ 30 h 44"/>
                <a:gd name="T10" fmla="*/ 24 w 36"/>
                <a:gd name="T1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4">
                  <a:moveTo>
                    <a:pt x="24" y="32"/>
                  </a:moveTo>
                  <a:lnTo>
                    <a:pt x="17" y="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30"/>
                  </a:lnTo>
                  <a:lnTo>
                    <a:pt x="24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4" name="Freeform 260">
              <a:extLst>
                <a:ext uri="{FF2B5EF4-FFF2-40B4-BE49-F238E27FC236}">
                  <a16:creationId xmlns:a16="http://schemas.microsoft.com/office/drawing/2014/main" id="{5269A5D6-3352-4019-89DA-D4E57992175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77" y="2081"/>
              <a:ext cx="77" cy="93"/>
            </a:xfrm>
            <a:custGeom>
              <a:avLst/>
              <a:gdLst>
                <a:gd name="T0" fmla="*/ 13 w 37"/>
                <a:gd name="T1" fmla="*/ 32 h 44"/>
                <a:gd name="T2" fmla="*/ 19 w 37"/>
                <a:gd name="T3" fmla="*/ 44 h 44"/>
                <a:gd name="T4" fmla="*/ 37 w 37"/>
                <a:gd name="T5" fmla="*/ 0 h 44"/>
                <a:gd name="T6" fmla="*/ 37 w 37"/>
                <a:gd name="T7" fmla="*/ 0 h 44"/>
                <a:gd name="T8" fmla="*/ 0 w 37"/>
                <a:gd name="T9" fmla="*/ 30 h 44"/>
                <a:gd name="T10" fmla="*/ 13 w 37"/>
                <a:gd name="T1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4">
                  <a:moveTo>
                    <a:pt x="13" y="32"/>
                  </a:moveTo>
                  <a:lnTo>
                    <a:pt x="19" y="44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0" y="3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Line 261">
              <a:extLst>
                <a:ext uri="{FF2B5EF4-FFF2-40B4-BE49-F238E27FC236}">
                  <a16:creationId xmlns:a16="http://schemas.microsoft.com/office/drawing/2014/main" id="{9FA4BE66-C491-4A8B-AFC9-232C80DCB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" y="1882"/>
              <a:ext cx="172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6" name="Line 262">
              <a:extLst>
                <a:ext uri="{FF2B5EF4-FFF2-40B4-BE49-F238E27FC236}">
                  <a16:creationId xmlns:a16="http://schemas.microsoft.com/office/drawing/2014/main" id="{6770F943-65F1-4468-9214-66607DC2F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7" y="1865"/>
              <a:ext cx="170" cy="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87" name="Freeform 263">
              <a:extLst>
                <a:ext uri="{FF2B5EF4-FFF2-40B4-BE49-F238E27FC236}">
                  <a16:creationId xmlns:a16="http://schemas.microsoft.com/office/drawing/2014/main" id="{C4F1B3FE-C847-421A-85BB-86C3B956B5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37" y="1693"/>
              <a:ext cx="96" cy="49"/>
            </a:xfrm>
            <a:custGeom>
              <a:avLst/>
              <a:gdLst>
                <a:gd name="T0" fmla="*/ 6 w 46"/>
                <a:gd name="T1" fmla="*/ 12 h 23"/>
                <a:gd name="T2" fmla="*/ 0 w 46"/>
                <a:gd name="T3" fmla="*/ 0 h 23"/>
                <a:gd name="T4" fmla="*/ 46 w 46"/>
                <a:gd name="T5" fmla="*/ 11 h 23"/>
                <a:gd name="T6" fmla="*/ 46 w 46"/>
                <a:gd name="T7" fmla="*/ 11 h 23"/>
                <a:gd name="T8" fmla="*/ 0 w 46"/>
                <a:gd name="T9" fmla="*/ 23 h 23"/>
                <a:gd name="T10" fmla="*/ 6 w 46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3">
                  <a:moveTo>
                    <a:pt x="6" y="12"/>
                  </a:moveTo>
                  <a:lnTo>
                    <a:pt x="0" y="0"/>
                  </a:lnTo>
                  <a:lnTo>
                    <a:pt x="46" y="11"/>
                  </a:lnTo>
                  <a:lnTo>
                    <a:pt x="46" y="11"/>
                  </a:lnTo>
                  <a:lnTo>
                    <a:pt x="0" y="23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8" name="Freeform 264">
              <a:extLst>
                <a:ext uri="{FF2B5EF4-FFF2-40B4-BE49-F238E27FC236}">
                  <a16:creationId xmlns:a16="http://schemas.microsoft.com/office/drawing/2014/main" id="{1DF0646E-286F-47C9-9878-9AD39C2BD78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26" y="1693"/>
              <a:ext cx="96" cy="49"/>
            </a:xfrm>
            <a:custGeom>
              <a:avLst/>
              <a:gdLst>
                <a:gd name="T0" fmla="*/ 40 w 46"/>
                <a:gd name="T1" fmla="*/ 12 h 23"/>
                <a:gd name="T2" fmla="*/ 46 w 46"/>
                <a:gd name="T3" fmla="*/ 0 h 23"/>
                <a:gd name="T4" fmla="*/ 0 w 46"/>
                <a:gd name="T5" fmla="*/ 11 h 23"/>
                <a:gd name="T6" fmla="*/ 0 w 46"/>
                <a:gd name="T7" fmla="*/ 11 h 23"/>
                <a:gd name="T8" fmla="*/ 46 w 46"/>
                <a:gd name="T9" fmla="*/ 23 h 23"/>
                <a:gd name="T10" fmla="*/ 40 w 46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3">
                  <a:moveTo>
                    <a:pt x="40" y="12"/>
                  </a:moveTo>
                  <a:lnTo>
                    <a:pt x="46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6" y="23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9" name="Line 265">
              <a:extLst>
                <a:ext uri="{FF2B5EF4-FFF2-40B4-BE49-F238E27FC236}">
                  <a16:creationId xmlns:a16="http://schemas.microsoft.com/office/drawing/2014/main" id="{32A6B3FC-0AC3-486F-918E-FBDA204E9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1717"/>
              <a:ext cx="40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Freeform 266">
              <a:extLst>
                <a:ext uri="{FF2B5EF4-FFF2-40B4-BE49-F238E27FC236}">
                  <a16:creationId xmlns:a16="http://schemas.microsoft.com/office/drawing/2014/main" id="{3FE20892-E1C7-45A1-96AA-6E8BED753DC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59" y="2827"/>
              <a:ext cx="50" cy="98"/>
            </a:xfrm>
            <a:custGeom>
              <a:avLst/>
              <a:gdLst>
                <a:gd name="T0" fmla="*/ 12 w 24"/>
                <a:gd name="T1" fmla="*/ 40 h 46"/>
                <a:gd name="T2" fmla="*/ 24 w 24"/>
                <a:gd name="T3" fmla="*/ 46 h 46"/>
                <a:gd name="T4" fmla="*/ 12 w 24"/>
                <a:gd name="T5" fmla="*/ 0 h 46"/>
                <a:gd name="T6" fmla="*/ 12 w 24"/>
                <a:gd name="T7" fmla="*/ 0 h 46"/>
                <a:gd name="T8" fmla="*/ 0 w 24"/>
                <a:gd name="T9" fmla="*/ 45 h 46"/>
                <a:gd name="T10" fmla="*/ 12 w 24"/>
                <a:gd name="T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6">
                  <a:moveTo>
                    <a:pt x="12" y="40"/>
                  </a:moveTo>
                  <a:lnTo>
                    <a:pt x="24" y="4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45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1" name="Line 267">
              <a:extLst>
                <a:ext uri="{FF2B5EF4-FFF2-40B4-BE49-F238E27FC236}">
                  <a16:creationId xmlns:a16="http://schemas.microsoft.com/office/drawing/2014/main" id="{D4D394FE-52A3-4529-93C7-40609E60E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2605"/>
              <a:ext cx="1" cy="2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2" name="Freeform 268">
              <a:extLst>
                <a:ext uri="{FF2B5EF4-FFF2-40B4-BE49-F238E27FC236}">
                  <a16:creationId xmlns:a16="http://schemas.microsoft.com/office/drawing/2014/main" id="{7F3674CE-3C7E-40BE-A47E-AC473EC3FA5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04" y="3090"/>
              <a:ext cx="93" cy="51"/>
            </a:xfrm>
            <a:custGeom>
              <a:avLst/>
              <a:gdLst>
                <a:gd name="T0" fmla="*/ 6 w 45"/>
                <a:gd name="T1" fmla="*/ 12 h 24"/>
                <a:gd name="T2" fmla="*/ 0 w 45"/>
                <a:gd name="T3" fmla="*/ 0 h 24"/>
                <a:gd name="T4" fmla="*/ 45 w 45"/>
                <a:gd name="T5" fmla="*/ 12 h 24"/>
                <a:gd name="T6" fmla="*/ 45 w 45"/>
                <a:gd name="T7" fmla="*/ 12 h 24"/>
                <a:gd name="T8" fmla="*/ 0 w 45"/>
                <a:gd name="T9" fmla="*/ 24 h 24"/>
                <a:gd name="T10" fmla="*/ 6 w 45"/>
                <a:gd name="T1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4">
                  <a:moveTo>
                    <a:pt x="6" y="12"/>
                  </a:moveTo>
                  <a:lnTo>
                    <a:pt x="0" y="0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0" y="24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774B5E1-10E6-41B7-ABAE-9E2DEBF36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for Conceptualizing Quantitative Research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4ABB04-49CC-4931-A4D0-79FF6ACCF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57600" cy="453072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 sz="2600"/>
              <a:t>Overall purpose or objective</a:t>
            </a:r>
          </a:p>
          <a:p>
            <a:pPr>
              <a:spcAft>
                <a:spcPct val="20000"/>
              </a:spcAft>
            </a:pPr>
            <a:r>
              <a:rPr lang="en-US" altLang="en-US" sz="2600"/>
              <a:t>Research literature</a:t>
            </a:r>
          </a:p>
          <a:p>
            <a:pPr>
              <a:spcAft>
                <a:spcPct val="20000"/>
              </a:spcAft>
            </a:pPr>
            <a:r>
              <a:rPr lang="en-US" altLang="en-US" sz="2600"/>
              <a:t>Research questions and hypotheses</a:t>
            </a:r>
          </a:p>
          <a:p>
            <a:pPr>
              <a:spcAft>
                <a:spcPct val="20000"/>
              </a:spcAft>
            </a:pPr>
            <a:r>
              <a:rPr lang="en-US" altLang="en-US" sz="2600"/>
              <a:t>Selecting appropriate methods</a:t>
            </a:r>
          </a:p>
          <a:p>
            <a:pPr>
              <a:spcAft>
                <a:spcPct val="20000"/>
              </a:spcAft>
            </a:pPr>
            <a:r>
              <a:rPr lang="en-US" altLang="en-US" sz="2600"/>
              <a:t>Validity and reliability of the data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33295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B986D-70F1-4922-8CBF-77BE30AC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0B97-F700-44C0-941F-6666C17F0EB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4FE7C0-CD14-4AD6-8103-49568BA40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the Foundation </a:t>
            </a:r>
            <a:br>
              <a:rPr lang="en-US" altLang="en-US"/>
            </a:br>
            <a:r>
              <a:rPr lang="en-US" altLang="en-US"/>
              <a:t>for Quantitative Research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87A6FE1-1CDE-4045-A2E4-2DB982A6F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Concept </a:t>
            </a:r>
          </a:p>
          <a:p>
            <a:pPr lvl="1"/>
            <a:r>
              <a:rPr lang="en-US" altLang="en-US" sz="2400"/>
              <a:t>Abstract thinking to distinguish it from other elements</a:t>
            </a:r>
          </a:p>
          <a:p>
            <a:r>
              <a:rPr lang="en-US" altLang="en-US" sz="2800"/>
              <a:t>Construct </a:t>
            </a:r>
          </a:p>
          <a:p>
            <a:pPr lvl="1"/>
            <a:r>
              <a:rPr lang="en-US" altLang="en-US" sz="2400"/>
              <a:t>Theoretical definition of a concept; must be observable or measurable; linked to other concepts</a:t>
            </a:r>
          </a:p>
          <a:p>
            <a:r>
              <a:rPr lang="en-US" altLang="en-US" sz="2800"/>
              <a:t>Variable </a:t>
            </a:r>
          </a:p>
          <a:p>
            <a:pPr lvl="1"/>
            <a:r>
              <a:rPr lang="en-US" altLang="en-US" sz="2400"/>
              <a:t>Presented in research questions and hypotheses</a:t>
            </a:r>
          </a:p>
          <a:p>
            <a:r>
              <a:rPr lang="en-US" altLang="en-US" sz="2800"/>
              <a:t>Operationalization </a:t>
            </a:r>
          </a:p>
          <a:p>
            <a:pPr lvl="1"/>
            <a:r>
              <a:rPr lang="en-US" altLang="en-US" sz="2400"/>
              <a:t>Specifically how the variable is observed or measured</a:t>
            </a:r>
          </a:p>
        </p:txBody>
      </p:sp>
    </p:spTree>
    <p:extLst>
      <p:ext uri="{BB962C8B-B14F-4D97-AF65-F5344CB8AC3E}">
        <p14:creationId xmlns:p14="http://schemas.microsoft.com/office/powerpoint/2010/main" val="3209113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4B45E-D083-4844-ABE0-00FCB0A6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71B8-5E60-4561-8F82-220BE0CC0398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4BB876F-EC1B-489F-B297-C140756A5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Hypotheses </a:t>
            </a:r>
            <a:br>
              <a:rPr lang="en-US" altLang="en-US"/>
            </a:br>
            <a:r>
              <a:rPr lang="en-US" altLang="en-US"/>
              <a:t>for Quantitative Research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AEB3CB-8AD1-403F-9B94-D287FDC47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5000"/>
              </a:spcAft>
            </a:pPr>
            <a:r>
              <a:rPr lang="en-US" altLang="en-US"/>
              <a:t>Educated guess or presumption based on literature</a:t>
            </a:r>
          </a:p>
          <a:p>
            <a:pPr>
              <a:spcAft>
                <a:spcPct val="15000"/>
              </a:spcAft>
            </a:pPr>
            <a:r>
              <a:rPr lang="en-US" altLang="en-US"/>
              <a:t>States the nature of the relationship between two or more variables</a:t>
            </a:r>
          </a:p>
          <a:p>
            <a:pPr>
              <a:spcAft>
                <a:spcPct val="15000"/>
              </a:spcAft>
            </a:pPr>
            <a:r>
              <a:rPr lang="en-US" altLang="en-US"/>
              <a:t>Predicts the research outcome</a:t>
            </a:r>
          </a:p>
          <a:p>
            <a:pPr>
              <a:spcAft>
                <a:spcPct val="15000"/>
              </a:spcAft>
            </a:pPr>
            <a:r>
              <a:rPr lang="en-US" altLang="en-US"/>
              <a:t>Research study designed to test the relationship described in the hypothesis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03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9B88-BE06-4FF5-9145-CFFC131E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1FC9-7728-496E-B3AE-7A870B8B46B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F10D4AD-B5A9-4878-A881-B3A1FB280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Quantitative </a:t>
            </a:r>
            <a:br>
              <a:rPr lang="en-US" altLang="en-US"/>
            </a:br>
            <a:r>
              <a:rPr lang="en-US" altLang="en-US"/>
              <a:t>Research Hypotheses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0FED6E-085A-42EA-907A-364D3FEF2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Directional hypothesis</a:t>
            </a:r>
          </a:p>
          <a:p>
            <a:pPr lvl="1"/>
            <a:r>
              <a:rPr lang="en-US" altLang="en-US"/>
              <a:t>Precise statement indicating the nature and direction of the relationship/difference between variables</a:t>
            </a:r>
          </a:p>
          <a:p>
            <a:r>
              <a:rPr lang="en-US" altLang="en-US"/>
              <a:t>Nondirectional hypothesis</a:t>
            </a:r>
          </a:p>
          <a:p>
            <a:pPr lvl="1"/>
            <a:r>
              <a:rPr lang="en-US" altLang="en-US"/>
              <a:t>States only that relationship/difference will occur</a:t>
            </a:r>
          </a:p>
        </p:txBody>
      </p:sp>
    </p:spTree>
    <p:extLst>
      <p:ext uri="{BB962C8B-B14F-4D97-AF65-F5344CB8AC3E}">
        <p14:creationId xmlns:p14="http://schemas.microsoft.com/office/powerpoint/2010/main" val="17336514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F75A8-24AE-4EA8-BA6C-0831EA93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989-A34F-4354-9508-DA6AAB65CB7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D3A8D26-8A15-4AE2-8876-E6209C84A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Assessing Hypotheses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E9AD129-83B1-4703-8D43-47FBFDFD3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Simply stated?</a:t>
            </a:r>
          </a:p>
          <a:p>
            <a:pPr marL="609600" indent="-609600"/>
            <a:r>
              <a:rPr lang="en-US" altLang="en-US"/>
              <a:t>Single sentence?</a:t>
            </a:r>
          </a:p>
          <a:p>
            <a:pPr marL="609600" indent="-609600"/>
            <a:r>
              <a:rPr lang="en-US" altLang="en-US"/>
              <a:t>At least two variables?</a:t>
            </a:r>
          </a:p>
          <a:p>
            <a:pPr marL="609600" indent="-609600"/>
            <a:r>
              <a:rPr lang="en-US" altLang="en-US"/>
              <a:t>Variables clearly stated?</a:t>
            </a:r>
          </a:p>
          <a:p>
            <a:pPr marL="609600" indent="-609600"/>
            <a:r>
              <a:rPr lang="en-US" altLang="en-US"/>
              <a:t>Is the relationship/difference precisely stated?</a:t>
            </a:r>
          </a:p>
          <a:p>
            <a:pPr marL="609600" indent="-609600"/>
            <a:r>
              <a:rPr lang="en-US" altLang="en-US"/>
              <a:t>Testable?</a:t>
            </a:r>
          </a:p>
          <a:p>
            <a:pPr marL="609600" indent="-609600">
              <a:buFontTx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949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6359-7F70-43D6-B35B-EE10AE6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812-60FA-42EF-9A53-B17C1AAF3F9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47EBFCD-FBFA-47CF-BDFE-2FCDA332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Hypotheses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C982F66-99A5-43B6-931D-BEC4C4757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en-US" altLang="en-US"/>
              <a:t>Implicit complementary statement to the research hypothesis</a:t>
            </a:r>
          </a:p>
          <a:p>
            <a:pPr>
              <a:spcAft>
                <a:spcPct val="10000"/>
              </a:spcAft>
            </a:pPr>
            <a:r>
              <a:rPr lang="en-US" altLang="en-US"/>
              <a:t>States no relationship/difference exists between variables</a:t>
            </a:r>
          </a:p>
          <a:p>
            <a:pPr>
              <a:spcAft>
                <a:spcPct val="10000"/>
              </a:spcAft>
            </a:pPr>
            <a:r>
              <a:rPr lang="en-US" altLang="en-US"/>
              <a:t>Statistical test performed on the null</a:t>
            </a:r>
          </a:p>
          <a:p>
            <a:pPr>
              <a:spcAft>
                <a:spcPct val="10000"/>
              </a:spcAft>
            </a:pPr>
            <a:r>
              <a:rPr lang="en-US" altLang="en-US"/>
              <a:t>Assumed to be true until support for the research hypothesis is demonstrated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169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2A7D2-2AB6-44B9-8F14-67413AED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3ECB-5E69-430A-BB96-CF0BE6A9AAFF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33794" name="Rectangle 1026">
            <a:extLst>
              <a:ext uri="{FF2B5EF4-FFF2-40B4-BE49-F238E27FC236}">
                <a16:creationId xmlns:a16="http://schemas.microsoft.com/office/drawing/2014/main" id="{F6A4A837-1A6E-45F9-907A-ABA397C77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Traditions </a:t>
            </a:r>
            <a:br>
              <a:rPr lang="en-US" altLang="en-US"/>
            </a:br>
            <a:r>
              <a:rPr lang="en-US" altLang="en-US"/>
              <a:t>in the Use of Hypotheses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8EF3E0AB-96A9-4453-A28F-303218C89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endParaRPr lang="en-US" altLang="en-US"/>
          </a:p>
          <a:p>
            <a:pPr>
              <a:spcAft>
                <a:spcPct val="25000"/>
              </a:spcAft>
            </a:pPr>
            <a:r>
              <a:rPr lang="en-US" altLang="en-US"/>
              <a:t>Hypotheses are always tentative</a:t>
            </a:r>
          </a:p>
          <a:p>
            <a:pPr>
              <a:spcAft>
                <a:spcPct val="25000"/>
              </a:spcAft>
            </a:pPr>
            <a:r>
              <a:rPr lang="en-US" altLang="en-US"/>
              <a:t>Research hypothesis, not the null hypothesis, is the focus of the research and presented in the research report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773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7409-DD9F-4518-AF50-72D36D4B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F9E-9D7A-4F44-8D32-785951656171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F208DC4-1481-4DFC-BCDD-8B45D0F84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Questions </a:t>
            </a:r>
            <a:br>
              <a:rPr lang="en-US" altLang="en-US"/>
            </a:br>
            <a:r>
              <a:rPr lang="en-US" altLang="en-US"/>
              <a:t>in Quantitative Research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8CF61A6-D25C-451B-B997-3E153833B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Preferred when little is known about a communication phenomenon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Used when previous studies report conflicting results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Used to describe communication phenomena</a:t>
            </a:r>
          </a:p>
        </p:txBody>
      </p:sp>
    </p:spTree>
    <p:extLst>
      <p:ext uri="{BB962C8B-B14F-4D97-AF65-F5344CB8AC3E}">
        <p14:creationId xmlns:p14="http://schemas.microsoft.com/office/powerpoint/2010/main" val="120049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5 - Learning Objectives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395536" y="1013147"/>
            <a:ext cx="856895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The course content provides some necessary context for operating and using analytical models that drive business impact.</a:t>
            </a:r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The material will focus on using research driven approaches to formulate and explore business problems using data analytics.</a:t>
            </a:r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The primary purpose of an analytical model is to generate information to a person that is curious and can generate meaningful and challenging questions.</a:t>
            </a:r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The ability to generate these questions is based on thinking skills and research methods.</a:t>
            </a:r>
          </a:p>
          <a:p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Benefits to the organization are genera</a:t>
            </a:r>
            <a:r>
              <a:rPr lang="en-CA" sz="1800" dirty="0">
                <a:latin typeface="Times" panose="02020603050405020304" pitchFamily="18" charset="0"/>
                <a:cs typeface="Times" panose="02020603050405020304" pitchFamily="18" charset="0"/>
              </a:rPr>
              <a:t>ted if valuable insights are generated that can be applied to address business challenges based on the interaction between curious people, analytical models and a robust methodology. </a:t>
            </a:r>
          </a:p>
        </p:txBody>
      </p:sp>
    </p:spTree>
    <p:extLst>
      <p:ext uri="{BB962C8B-B14F-4D97-AF65-F5344CB8AC3E}">
        <p14:creationId xmlns:p14="http://schemas.microsoft.com/office/powerpoint/2010/main" val="3371515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38F5E-A650-4828-956E-6C90FC4F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841D-0ABA-46FA-AD9C-75D7700F555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BF20041-20E3-4AC2-BEBA-759E95F54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Variables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274B8CB-CDB7-490D-8ABC-C1BE33FA2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Variable </a:t>
            </a:r>
          </a:p>
          <a:p>
            <a:pPr lvl="1">
              <a:spcAft>
                <a:spcPct val="15000"/>
              </a:spcAft>
            </a:pPr>
            <a:r>
              <a:rPr lang="en-US" altLang="en-US"/>
              <a:t>Element that is identified in the hypothesis or research question</a:t>
            </a:r>
          </a:p>
          <a:p>
            <a:pPr lvl="1">
              <a:spcAft>
                <a:spcPct val="15000"/>
              </a:spcAft>
            </a:pPr>
            <a:r>
              <a:rPr lang="en-US" altLang="en-US"/>
              <a:t>Property or characteristic of people or things that </a:t>
            </a:r>
            <a:r>
              <a:rPr lang="en-US" altLang="en-US" i="1"/>
              <a:t>varies</a:t>
            </a:r>
            <a:r>
              <a:rPr lang="en-US" altLang="en-US"/>
              <a:t> in quality or magnitude </a:t>
            </a:r>
          </a:p>
          <a:p>
            <a:pPr lvl="1">
              <a:spcAft>
                <a:spcPct val="15000"/>
              </a:spcAft>
            </a:pPr>
            <a:r>
              <a:rPr lang="en-US" altLang="en-US"/>
              <a:t>Must have two or more levels</a:t>
            </a:r>
          </a:p>
          <a:p>
            <a:pPr lvl="1">
              <a:spcAft>
                <a:spcPct val="15000"/>
              </a:spcAft>
            </a:pPr>
            <a:r>
              <a:rPr lang="en-US" altLang="en-US"/>
              <a:t>Must be identified as independent or dependent</a:t>
            </a:r>
          </a:p>
        </p:txBody>
      </p:sp>
    </p:spTree>
    <p:extLst>
      <p:ext uri="{BB962C8B-B14F-4D97-AF65-F5344CB8AC3E}">
        <p14:creationId xmlns:p14="http://schemas.microsoft.com/office/powerpoint/2010/main" val="2976186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5BDE-D3AC-4A38-80C9-D18A43C1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9ED7-40C5-441E-94C4-03C5179953BE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FCAE83C-1A17-4001-9FE7-50C9D9519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Variables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1F74FC7-B733-4E96-BDFC-416276F3B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Manipulation or variation of this variable is the cause of change in other variables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Technically, independent variable is the term reserved for experimental studies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Also called antecedent variable, experimental variable, treatment variable, causal variable,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1234905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E7F5-7D26-426F-A872-12CEEA0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DE68-696B-4308-9B79-59FEE79247C4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5F69BD8-37F3-4ECD-A48D-E96835C6E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Dependent Variables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88CD34C-7549-4CB9-99C8-54D9DC96B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The variable of primary interest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Research question/hypothesis describes, explains, or predicts changes in it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The variable that is influenced or changed by the independent variable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In non-experimental research, also called criterion variable, 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632174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3B1C1-259A-4A3C-BF1C-7D93004A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3B83-7984-4512-880A-3180CF067777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7AB0CE5-4D02-41D3-BB93-630A910F9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Relationship Between Independent and Dependent Variables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1177F0F-93FF-474C-92D6-A4166FDB0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Cannot specify independent variables without specifying dependent variables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Number of independent and dependent variables depends on the nature and complexity of the study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The number and type of variables dictates which statistical test will be used</a:t>
            </a:r>
          </a:p>
        </p:txBody>
      </p:sp>
    </p:spTree>
    <p:extLst>
      <p:ext uri="{BB962C8B-B14F-4D97-AF65-F5344CB8AC3E}">
        <p14:creationId xmlns:p14="http://schemas.microsoft.com/office/powerpoint/2010/main" val="3449277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1FAA6-7122-4793-AEEE-CC95AF7B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BE45-0F46-44C3-84E2-7DF9C109DA5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54D81F9-8C0F-4678-80E9-E4362DA34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Intervening and </a:t>
            </a:r>
            <a:br>
              <a:rPr lang="en-US" altLang="en-US"/>
            </a:br>
            <a:r>
              <a:rPr lang="en-US" altLang="en-US"/>
              <a:t>Confounding Variables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92465AC-BE92-43A4-93A9-564119B5F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/>
              <a:t>Intervening variable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/>
              <a:t>Explains or provides a link between IV and DV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/>
              <a:t>Relationship between the IV and DV can only be explained when the intervening variable is present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/>
              <a:t>Confounding variable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/>
              <a:t>Confuses or obscures the effect of independent on dependent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/>
              <a:t>Makes it difficult to isolate the effects of the independent variable		</a:t>
            </a:r>
          </a:p>
        </p:txBody>
      </p:sp>
    </p:spTree>
    <p:extLst>
      <p:ext uri="{BB962C8B-B14F-4D97-AF65-F5344CB8AC3E}">
        <p14:creationId xmlns:p14="http://schemas.microsoft.com/office/powerpoint/2010/main" val="2033205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5C6E6-5C74-47BB-8A64-738A2967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B9C1-DB2F-4CC4-A34F-2F64633B1A8B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7E245C-B249-4113-86F7-5AEFCDC68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Operationalizing Variables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3771337-1384-4EA2-A433-5551D06C5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All variables need an operationalization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Multiple operationalizations exist for most variables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Specifies the way in which variable is observed or measured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Practical and useful?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Justified argument?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Coincides with the conceptual definition?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326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39AEB-B389-4812-A4E6-BBDD8E00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0A29-191C-411F-972C-35909C9FA9B7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C29DA06-4BA1-46DA-AB77-A969AD98F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the Case </a:t>
            </a:r>
            <a:br>
              <a:rPr lang="en-US" altLang="en-US"/>
            </a:br>
            <a:r>
              <a:rPr lang="en-US" altLang="en-US"/>
              <a:t>for Quantitative Research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5A472D2-FEDC-45B4-9717-56E0CA527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5000"/>
              </a:spcAft>
            </a:pPr>
            <a:r>
              <a:rPr lang="en-US" altLang="en-US" sz="2800"/>
              <a:t>Advantages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Tradition and history implies rigor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Numbers and statistics allows precise and exact comparisons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Generalization of findings</a:t>
            </a:r>
          </a:p>
          <a:p>
            <a:pPr>
              <a:spcAft>
                <a:spcPct val="15000"/>
              </a:spcAft>
            </a:pPr>
            <a:r>
              <a:rPr lang="en-US" altLang="en-US" sz="2800"/>
              <a:t>Limitations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Cannot capture complexity of communication over time</a:t>
            </a:r>
          </a:p>
          <a:p>
            <a:pPr lvl="1">
              <a:spcAft>
                <a:spcPct val="15000"/>
              </a:spcAft>
            </a:pPr>
            <a:r>
              <a:rPr lang="en-US" altLang="en-US" sz="2400"/>
              <a:t>Difficult to apply outside of controlled environments</a:t>
            </a:r>
          </a:p>
          <a:p>
            <a:pPr lvl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452661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06C8D-EF13-42B6-A195-4CBC58F9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1A82-96C4-4FE5-96AD-62214EE5F194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9BE4FA8-59C8-4FE8-BB69-7C9016684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 of Reliability and Validity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81D6197-3B15-4A89-9A99-7DC2000E6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Reliability = </a:t>
            </a:r>
            <a:r>
              <a:rPr lang="en-US" altLang="en-US" i="1"/>
              <a:t>consistency</a:t>
            </a:r>
            <a:r>
              <a:rPr lang="en-US" altLang="en-US"/>
              <a:t> in procedures and in reactions of participants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Validity = </a:t>
            </a:r>
            <a:r>
              <a:rPr lang="en-US" altLang="en-US" i="1"/>
              <a:t>truth</a:t>
            </a:r>
            <a:r>
              <a:rPr lang="en-US" altLang="en-US"/>
              <a:t> - Does it measure what it intended to measure?</a:t>
            </a:r>
          </a:p>
          <a:p>
            <a:pPr>
              <a:spcAft>
                <a:spcPct val="20000"/>
              </a:spcAft>
            </a:pPr>
            <a:r>
              <a:rPr lang="en-US" altLang="en-US"/>
              <a:t>When reliability and validity are achieved, data are free from systematic errors</a:t>
            </a:r>
          </a:p>
        </p:txBody>
      </p:sp>
    </p:spTree>
    <p:extLst>
      <p:ext uri="{BB962C8B-B14F-4D97-AF65-F5344CB8AC3E}">
        <p14:creationId xmlns:p14="http://schemas.microsoft.com/office/powerpoint/2010/main" val="15708800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39EB-FE00-4858-B8A2-DAE832AE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2307-8B1E-489D-B320-D74A4CAFDF7E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1B24702-8A8C-461F-8E55-F9B6857D0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Threats to Reliability and Validity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23F0879-F96E-41EE-BBB6-68E2520EA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If measuring device cannot make fine distinctions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If measuring device cannot capture people/things that differ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When attempting to measure something irrelevant or unknown to respondent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/>
              <a:t>Can measuring device really capture the phenomenon?</a:t>
            </a:r>
          </a:p>
        </p:txBody>
      </p:sp>
    </p:spTree>
    <p:extLst>
      <p:ext uri="{BB962C8B-B14F-4D97-AF65-F5344CB8AC3E}">
        <p14:creationId xmlns:p14="http://schemas.microsoft.com/office/powerpoint/2010/main" val="3503880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64E58-C5F6-4C60-9BD5-B7034909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39F-7DDA-4D39-88B3-ACD784A00E23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EA505C3-512D-4872-A781-A26D4D963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Sources of Variation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339A487-766B-4E33-B6A8-733D6794D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Variation must represent true differences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Other sources of variation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Factors not measured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Personal factors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Differences in situational factors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Differences in research administration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Number of items measured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Unclear measuring device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Mechanical or procedural issues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Statistical processing of data</a:t>
            </a:r>
          </a:p>
        </p:txBody>
      </p:sp>
    </p:spTree>
    <p:extLst>
      <p:ext uri="{BB962C8B-B14F-4D97-AF65-F5344CB8AC3E}">
        <p14:creationId xmlns:p14="http://schemas.microsoft.com/office/powerpoint/2010/main" val="243265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5 - Learning Objectives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611560" y="1013147"/>
            <a:ext cx="835292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Day 5 you will learn</a:t>
            </a:r>
            <a:r>
              <a:rPr lang="en-US" sz="1600" dirty="0"/>
              <a:t> to: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Identify and describe the approach and objectives of research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two different types of research methods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how research methods enable successful business impact of data analytics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Discover the business questions you are trying to answer with data analytics.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Determine if your data is appropriate to support your  analytics initiative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some data collection techniques and some related sampling concerns  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Recognize how Operational Excellence initiatives drive analytics requirements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Check your data for some common issues in Python and interpret results from a regression model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Have a general understanding of what kinds of models for analysis are readily available in </a:t>
            </a:r>
            <a:r>
              <a:rPr lang="en-US" sz="1800" dirty="0" err="1">
                <a:latin typeface="Times" panose="02020603050405020304" pitchFamily="18" charset="0"/>
                <a:cs typeface="Times" panose="02020603050405020304" pitchFamily="18" charset="0"/>
              </a:rPr>
              <a:t>Sci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-kit Learn Python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035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3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3568" y="1340768"/>
            <a:ext cx="7992888" cy="49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In the scientific method an experiment is an empirical procedure that arbitrates competing models or hypotheses.</a:t>
            </a:r>
          </a:p>
          <a:p>
            <a:endParaRPr lang="en-CA" sz="20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Researchers use experimentation to test existing theories or new hypotheses to support or disprove them.</a:t>
            </a:r>
          </a:p>
          <a:p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An experiment usually tests a hypothesis, which is an expectation about how a particular process or phenomenon works. </a:t>
            </a:r>
          </a:p>
          <a:p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An experiment may also aim to answer a "what-if" question, without a specific expectation about what the experiment reveals, or to confirm prior results. </a:t>
            </a:r>
          </a:p>
          <a:p>
            <a:endParaRPr lang="en-CA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anose="02020603050405020304" pitchFamily="18" charset="0"/>
                <a:cs typeface="Times" panose="02020603050405020304" pitchFamily="18" charset="0"/>
              </a:rPr>
              <a:t>If an experiment is carefully conducted, the results usually either support or disprove the hypothesis. </a:t>
            </a:r>
          </a:p>
          <a:p>
            <a:pPr algn="r"/>
            <a:r>
              <a:rPr lang="en-CA" sz="1100" dirty="0">
                <a:latin typeface="Times" panose="02020603050405020304" pitchFamily="18" charset="0"/>
                <a:cs typeface="Times" panose="02020603050405020304" pitchFamily="18" charset="0"/>
              </a:rPr>
              <a:t>- Source Wikipedia</a:t>
            </a:r>
          </a:p>
        </p:txBody>
      </p:sp>
    </p:spTree>
    <p:extLst>
      <p:ext uri="{BB962C8B-B14F-4D97-AF65-F5344CB8AC3E}">
        <p14:creationId xmlns:p14="http://schemas.microsoft.com/office/powerpoint/2010/main" val="814123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C7534BA-8D3B-418C-B6C6-850935147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Scientific Reasoning (Logic)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0B9062A5-C98E-4585-9376-0176A577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36838"/>
            <a:ext cx="1584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3200"/>
              <a:t>General Theory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A69974EC-8011-4B43-A967-738DFB19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636838"/>
            <a:ext cx="2232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3200"/>
              <a:t>Specific Observation</a:t>
            </a:r>
          </a:p>
        </p:txBody>
      </p:sp>
      <p:grpSp>
        <p:nvGrpSpPr>
          <p:cNvPr id="139284" name="Group 20">
            <a:extLst>
              <a:ext uri="{FF2B5EF4-FFF2-40B4-BE49-F238E27FC236}">
                <a16:creationId xmlns:a16="http://schemas.microsoft.com/office/drawing/2014/main" id="{003BC3F5-FC87-4368-9FD2-54157608232F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141663"/>
            <a:ext cx="3887787" cy="647700"/>
            <a:chOff x="1565" y="1979"/>
            <a:chExt cx="2449" cy="408"/>
          </a:xfrm>
        </p:grpSpPr>
        <p:sp>
          <p:nvSpPr>
            <p:cNvPr id="44047" name="AutoShape 13">
              <a:extLst>
                <a:ext uri="{FF2B5EF4-FFF2-40B4-BE49-F238E27FC236}">
                  <a16:creationId xmlns:a16="http://schemas.microsoft.com/office/drawing/2014/main" id="{F6E486E4-BB07-4BEF-A759-D5FEA72101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5" y="1979"/>
              <a:ext cx="2449" cy="408"/>
            </a:xfrm>
            <a:prstGeom prst="rightArrow">
              <a:avLst>
                <a:gd name="adj1" fmla="val 50000"/>
                <a:gd name="adj2" fmla="val 15006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48" name="Text Box 7">
              <a:extLst>
                <a:ext uri="{FF2B5EF4-FFF2-40B4-BE49-F238E27FC236}">
                  <a16:creationId xmlns:a16="http://schemas.microsoft.com/office/drawing/2014/main" id="{AB4BBCF2-02E4-4172-895A-228B417B3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024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u="sng"/>
                <a:t>Inductive Reasoning</a:t>
              </a:r>
            </a:p>
          </p:txBody>
        </p:sp>
      </p:grpSp>
      <p:sp>
        <p:nvSpPr>
          <p:cNvPr id="139273" name="Text Box 9">
            <a:extLst>
              <a:ext uri="{FF2B5EF4-FFF2-40B4-BE49-F238E27FC236}">
                <a16:creationId xmlns:a16="http://schemas.microsoft.com/office/drawing/2014/main" id="{EAE323F1-AAC8-4C60-9DBC-9BE609391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3902075"/>
            <a:ext cx="410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Formation of a theory grounded in your own observations</a:t>
            </a:r>
          </a:p>
        </p:txBody>
      </p:sp>
      <p:grpSp>
        <p:nvGrpSpPr>
          <p:cNvPr id="139283" name="Group 19">
            <a:extLst>
              <a:ext uri="{FF2B5EF4-FFF2-40B4-BE49-F238E27FC236}">
                <a16:creationId xmlns:a16="http://schemas.microsoft.com/office/drawing/2014/main" id="{BBB7EF9C-AEDF-4519-ACD8-8753B732DA84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565400"/>
            <a:ext cx="3887788" cy="647700"/>
            <a:chOff x="1610" y="1616"/>
            <a:chExt cx="2449" cy="408"/>
          </a:xfrm>
        </p:grpSpPr>
        <p:sp>
          <p:nvSpPr>
            <p:cNvPr id="44045" name="AutoShape 11">
              <a:extLst>
                <a:ext uri="{FF2B5EF4-FFF2-40B4-BE49-F238E27FC236}">
                  <a16:creationId xmlns:a16="http://schemas.microsoft.com/office/drawing/2014/main" id="{C8CEA4F0-72E7-4CB7-B7B4-D25628FF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616"/>
              <a:ext cx="2449" cy="408"/>
            </a:xfrm>
            <a:prstGeom prst="rightArrow">
              <a:avLst>
                <a:gd name="adj1" fmla="val 50000"/>
                <a:gd name="adj2" fmla="val 15006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CC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46" name="Text Box 10">
              <a:extLst>
                <a:ext uri="{FF2B5EF4-FFF2-40B4-BE49-F238E27FC236}">
                  <a16:creationId xmlns:a16="http://schemas.microsoft.com/office/drawing/2014/main" id="{87FCBD66-AFF0-4F99-95AE-936B816CC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45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u="sng"/>
                <a:t>Deductive Reasoning</a:t>
              </a:r>
            </a:p>
          </p:txBody>
        </p:sp>
      </p:grp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5574BE98-AC12-4847-97D1-A3567A1B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743075"/>
            <a:ext cx="417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Confirmation of a theory from your own observations</a:t>
            </a:r>
          </a:p>
        </p:txBody>
      </p:sp>
      <p:sp>
        <p:nvSpPr>
          <p:cNvPr id="139278" name="Text Box 14">
            <a:extLst>
              <a:ext uri="{FF2B5EF4-FFF2-40B4-BE49-F238E27FC236}">
                <a16:creationId xmlns:a16="http://schemas.microsoft.com/office/drawing/2014/main" id="{138F7C40-C675-452D-927F-60CC9A52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26841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>
                <a:solidFill>
                  <a:srgbClr val="33CCCC"/>
                </a:solidFill>
              </a:rPr>
              <a:t>Quantitative?</a:t>
            </a:r>
          </a:p>
        </p:txBody>
      </p:sp>
      <p:sp>
        <p:nvSpPr>
          <p:cNvPr id="139279" name="Text Box 15">
            <a:extLst>
              <a:ext uri="{FF2B5EF4-FFF2-40B4-BE49-F238E27FC236}">
                <a16:creationId xmlns:a16="http://schemas.microsoft.com/office/drawing/2014/main" id="{AB3CBA03-3082-498D-8655-C84EF563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86886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>
                <a:solidFill>
                  <a:srgbClr val="33CCCC"/>
                </a:solidFill>
              </a:rPr>
              <a:t>Qualitative?</a:t>
            </a:r>
          </a:p>
        </p:txBody>
      </p:sp>
      <p:pic>
        <p:nvPicPr>
          <p:cNvPr id="139280" name="Picture 16" descr="Sigmund Freud portrait">
            <a:hlinkClick r:id="rId3"/>
            <a:extLst>
              <a:ext uri="{FF2B5EF4-FFF2-40B4-BE49-F238E27FC236}">
                <a16:creationId xmlns:a16="http://schemas.microsoft.com/office/drawing/2014/main" id="{95BE77D6-76E5-44F5-82BC-5FBC681E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92600"/>
            <a:ext cx="1019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82" name="Picture 18" descr="blackswan1">
            <a:extLst>
              <a:ext uri="{FF2B5EF4-FFF2-40B4-BE49-F238E27FC236}">
                <a16:creationId xmlns:a16="http://schemas.microsoft.com/office/drawing/2014/main" id="{9CA78B7E-4CE9-49F7-A8CA-8F8AB31D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341438"/>
            <a:ext cx="137160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696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/>
      <p:bldP spid="139276" grpId="0"/>
      <p:bldP spid="139278" grpId="0"/>
      <p:bldP spid="13927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B5AAA9D-8AC1-4CDF-8768-61E022F42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>
                <a:ea typeface="MS PGothic" pitchFamily="34" charset="-128"/>
              </a:rPr>
              <a:t>Choice of Research Strategy…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63A5DFAA-EFAB-4CDF-81C4-E7485DDA9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79525"/>
            <a:ext cx="8640763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Based on:</a:t>
            </a:r>
          </a:p>
          <a:p>
            <a:pPr lvl="1" eaLnBrk="1" hangingPunct="1">
              <a:defRPr/>
            </a:pPr>
            <a:r>
              <a:rPr lang="en-GB">
                <a:ea typeface="ＭＳ Ｐゴシック" charset="0"/>
              </a:rPr>
              <a:t>Epistemology </a:t>
            </a:r>
            <a:r>
              <a:rPr lang="en-GB" sz="2400">
                <a:ea typeface="ＭＳ Ｐゴシック" charset="0"/>
              </a:rPr>
              <a:t>(How should we be attempting to assess knowledge?) </a:t>
            </a:r>
          </a:p>
          <a:p>
            <a:pPr lvl="2" eaLnBrk="1" hangingPunct="1">
              <a:defRPr/>
            </a:pPr>
            <a:r>
              <a:rPr lang="en-GB" sz="2000">
                <a:ea typeface="ＭＳ Ｐゴシック" charset="0"/>
              </a:rPr>
              <a:t>Positivism = explain a phenomena</a:t>
            </a:r>
          </a:p>
          <a:p>
            <a:pPr lvl="2" eaLnBrk="1" hangingPunct="1">
              <a:defRPr/>
            </a:pPr>
            <a:r>
              <a:rPr lang="en-GB" sz="2000">
                <a:ea typeface="ＭＳ Ｐゴシック" charset="0"/>
              </a:rPr>
              <a:t>Interpretivism = understand a phenomena</a:t>
            </a:r>
          </a:p>
          <a:p>
            <a:pPr lvl="1" eaLnBrk="1" hangingPunct="1">
              <a:defRPr/>
            </a:pPr>
            <a:r>
              <a:rPr lang="en-GB">
                <a:ea typeface="ＭＳ Ｐゴシック" charset="0"/>
              </a:rPr>
              <a:t>Ontology </a:t>
            </a:r>
            <a:r>
              <a:rPr lang="en-GB" sz="2400">
                <a:ea typeface="ＭＳ Ｐゴシック" charset="0"/>
              </a:rPr>
              <a:t>(Does the data exist in a tangible or an intangible form?)</a:t>
            </a:r>
          </a:p>
          <a:p>
            <a:pPr lvl="2" eaLnBrk="1" hangingPunct="1">
              <a:defRPr/>
            </a:pPr>
            <a:r>
              <a:rPr lang="en-GB" sz="2000">
                <a:ea typeface="ＭＳ Ｐゴシック" charset="0"/>
              </a:rPr>
              <a:t>Objectivism = explain independent external outcomes</a:t>
            </a:r>
          </a:p>
          <a:p>
            <a:pPr lvl="2" eaLnBrk="1" hangingPunct="1">
              <a:defRPr/>
            </a:pPr>
            <a:r>
              <a:rPr lang="en-GB" sz="2000">
                <a:ea typeface="ＭＳ Ｐゴシック" charset="0"/>
              </a:rPr>
              <a:t>Constructionism = understand how social factors interact</a:t>
            </a:r>
          </a:p>
        </p:txBody>
      </p:sp>
    </p:spTree>
    <p:extLst>
      <p:ext uri="{BB962C8B-B14F-4D97-AF65-F5344CB8AC3E}">
        <p14:creationId xmlns:p14="http://schemas.microsoft.com/office/powerpoint/2010/main" val="4134024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026D22D-F8C9-4F52-B093-B1531176E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>
                <a:ea typeface="MS PGothic" pitchFamily="34" charset="-128"/>
              </a:rPr>
              <a:t>Choice of Research Strategy…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3E6FBF9-E455-43D7-A710-13931D4E8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00200"/>
            <a:ext cx="864235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  <a:cs typeface="+mn-cs"/>
              </a:rPr>
              <a:t>Study in the natural sciences often requires a </a:t>
            </a:r>
            <a:r>
              <a:rPr lang="en-GB" i="1">
                <a:solidFill>
                  <a:schemeClr val="accent2"/>
                </a:solidFill>
                <a:ea typeface="ＭＳ Ｐゴシック" charset="0"/>
                <a:cs typeface="+mn-cs"/>
              </a:rPr>
              <a:t>positivistic epistemology</a:t>
            </a:r>
            <a:r>
              <a:rPr lang="en-GB">
                <a:ea typeface="ＭＳ Ｐゴシック" charset="0"/>
                <a:cs typeface="+mn-cs"/>
              </a:rPr>
              <a:t> and an </a:t>
            </a:r>
            <a:r>
              <a:rPr lang="en-GB" i="1">
                <a:solidFill>
                  <a:schemeClr val="accent2"/>
                </a:solidFill>
                <a:ea typeface="ＭＳ Ｐゴシック" charset="0"/>
                <a:cs typeface="+mn-cs"/>
              </a:rPr>
              <a:t>objectivistic ontology</a:t>
            </a:r>
            <a:endParaRPr lang="en-GB"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  <a:cs typeface="+mn-cs"/>
              </a:rPr>
              <a:t>Study in the social sciences often requires an  </a:t>
            </a:r>
            <a:r>
              <a:rPr lang="en-GB" i="1">
                <a:solidFill>
                  <a:schemeClr val="accent2"/>
                </a:solidFill>
                <a:ea typeface="ＭＳ Ｐゴシック" charset="0"/>
                <a:cs typeface="+mn-cs"/>
              </a:rPr>
              <a:t>interpretive epistemology</a:t>
            </a:r>
            <a:r>
              <a:rPr lang="en-GB">
                <a:ea typeface="ＭＳ Ｐゴシック" charset="0"/>
                <a:cs typeface="+mn-cs"/>
              </a:rPr>
              <a:t> and a </a:t>
            </a:r>
            <a:r>
              <a:rPr lang="en-GB" i="1">
                <a:solidFill>
                  <a:schemeClr val="accent2"/>
                </a:solidFill>
                <a:ea typeface="ＭＳ Ｐゴシック" charset="0"/>
                <a:cs typeface="+mn-cs"/>
              </a:rPr>
              <a:t>constructionist ontology</a:t>
            </a:r>
            <a:r>
              <a:rPr lang="en-GB">
                <a:ea typeface="ＭＳ Ｐゴシック" charset="0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i="1">
                <a:ea typeface="ＭＳ Ｐゴシック" charset="0"/>
                <a:cs typeface="+mn-cs"/>
              </a:rPr>
              <a:t>However</a:t>
            </a:r>
            <a:r>
              <a:rPr lang="en-GB">
                <a:ea typeface="ＭＳ Ｐゴシック" charset="0"/>
                <a:cs typeface="+mn-cs"/>
              </a:rPr>
              <a:t>, it is occasionally possible to combine these strategies by coding qualitative data quantitatively (i.e. Athlete = 1 ; Non-Athlete = 2)</a:t>
            </a:r>
          </a:p>
        </p:txBody>
      </p:sp>
    </p:spTree>
    <p:extLst>
      <p:ext uri="{BB962C8B-B14F-4D97-AF65-F5344CB8AC3E}">
        <p14:creationId xmlns:p14="http://schemas.microsoft.com/office/powerpoint/2010/main" val="923702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6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Concepts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1560" y="997050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In statistics, quality assurance, and survey methodology, sampling is concerned with the selection of a subset of individuals from within a statistical population to estimate characteristics of the whole population. 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Two advantages of sampling are that the cost is lower and data collection is faster than measuring the entire population.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Each observation measures one or more properties (such as weight, location, color) of observable bodies distinguished as independent objects or individuals. 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Results from probability theory and statistical theory are employed to guide the practice. 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In business research, sampling is widely used for gathering information about a population. </a:t>
            </a:r>
          </a:p>
          <a:p>
            <a:endParaRPr lang="en-CA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CA" sz="1600" dirty="0">
                <a:latin typeface="Times" panose="02020603050405020304" pitchFamily="18" charset="0"/>
                <a:cs typeface="Times" panose="02020603050405020304" pitchFamily="18" charset="0"/>
              </a:rPr>
              <a:t>The sampling process comprises several stages: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Defining the population of concern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Specifying a sampling frame, a set of items or events possible to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Specifying a sampling method for selecting items or events from the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Determining the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Implementing the sampling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Times" panose="02020603050405020304" pitchFamily="18" charset="0"/>
                <a:cs typeface="Times" panose="02020603050405020304" pitchFamily="18" charset="0"/>
              </a:rPr>
              <a:t>Sampling and data collecting</a:t>
            </a:r>
          </a:p>
          <a:p>
            <a:pPr algn="r"/>
            <a:r>
              <a:rPr lang="en-CA" sz="1100" dirty="0">
                <a:latin typeface="Times" panose="02020603050405020304" pitchFamily="18" charset="0"/>
                <a:cs typeface="Times" panose="02020603050405020304" pitchFamily="18" charset="0"/>
              </a:rPr>
              <a:t>- Source Wikipedia</a:t>
            </a:r>
          </a:p>
        </p:txBody>
      </p:sp>
    </p:spTree>
    <p:extLst>
      <p:ext uri="{BB962C8B-B14F-4D97-AF65-F5344CB8AC3E}">
        <p14:creationId xmlns:p14="http://schemas.microsoft.com/office/powerpoint/2010/main" val="2882491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39" descr="smarties">
            <a:extLst>
              <a:ext uri="{FF2B5EF4-FFF2-40B4-BE49-F238E27FC236}">
                <a16:creationId xmlns:a16="http://schemas.microsoft.com/office/drawing/2014/main" id="{366299A5-D750-493A-9629-96C3E1BF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-85725"/>
            <a:ext cx="9324975" cy="592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>
            <a:extLst>
              <a:ext uri="{FF2B5EF4-FFF2-40B4-BE49-F238E27FC236}">
                <a16:creationId xmlns:a16="http://schemas.microsoft.com/office/drawing/2014/main" id="{D161CE3C-1619-4E69-9CB1-5768074E2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-161925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6000" b="1">
                <a:solidFill>
                  <a:schemeClr val="bg1"/>
                </a:solidFill>
                <a:ea typeface="ＭＳ Ｐゴシック" charset="0"/>
                <a:cs typeface="+mj-cs"/>
              </a:rPr>
              <a:t>Sampling</a:t>
            </a:r>
          </a:p>
        </p:txBody>
      </p:sp>
      <p:sp>
        <p:nvSpPr>
          <p:cNvPr id="143502" name="Rectangle 142">
            <a:extLst>
              <a:ext uri="{FF2B5EF4-FFF2-40B4-BE49-F238E27FC236}">
                <a16:creationId xmlns:a16="http://schemas.microsoft.com/office/drawing/2014/main" id="{178C23ED-8CEE-4D50-8180-413F0D8D2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763588"/>
            <a:ext cx="9324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GB" sz="4000" b="1">
                <a:solidFill>
                  <a:schemeClr val="bg1"/>
                </a:solidFill>
                <a:latin typeface="Times New Roman" charset="0"/>
                <a:ea typeface="ＭＳ Ｐゴシック" charset="0"/>
              </a:rPr>
              <a:t>-Split into research teams</a:t>
            </a:r>
            <a:endParaRPr lang="en-GB" sz="4400" b="1">
              <a:solidFill>
                <a:schemeClr val="bg1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3505" name="Rectangle 145">
            <a:extLst>
              <a:ext uri="{FF2B5EF4-FFF2-40B4-BE49-F238E27FC236}">
                <a16:creationId xmlns:a16="http://schemas.microsoft.com/office/drawing/2014/main" id="{42ED93EE-8EF2-4632-B9CB-21B20319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933575"/>
            <a:ext cx="9080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4000" b="1">
                <a:solidFill>
                  <a:schemeClr val="bg1"/>
                </a:solidFill>
              </a:rPr>
              <a:t>-Each person take a ‘sample’ of Smarties</a:t>
            </a:r>
          </a:p>
        </p:txBody>
      </p:sp>
      <p:sp>
        <p:nvSpPr>
          <p:cNvPr id="143506" name="Rectangle 146">
            <a:extLst>
              <a:ext uri="{FF2B5EF4-FFF2-40B4-BE49-F238E27FC236}">
                <a16:creationId xmlns:a16="http://schemas.microsoft.com/office/drawing/2014/main" id="{8850EE99-BE98-4202-95D7-74061825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3027363"/>
            <a:ext cx="91646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000" b="1">
                <a:solidFill>
                  <a:schemeClr val="bg1"/>
                </a:solidFill>
                <a:latin typeface="Times New Roman" charset="0"/>
                <a:ea typeface="ＭＳ Ｐゴシック" charset="0"/>
              </a:rPr>
              <a:t>-Each group record the total number of </a:t>
            </a:r>
          </a:p>
          <a:p>
            <a:pPr>
              <a:defRPr/>
            </a:pPr>
            <a:r>
              <a:rPr lang="en-GB" sz="4000" b="1">
                <a:solidFill>
                  <a:schemeClr val="bg1"/>
                </a:solidFill>
                <a:latin typeface="Times New Roman" charset="0"/>
                <a:ea typeface="ＭＳ Ｐゴシック" charset="0"/>
              </a:rPr>
              <a:t>Smarties and the number of red Smarties</a:t>
            </a:r>
          </a:p>
        </p:txBody>
      </p:sp>
    </p:spTree>
    <p:extLst>
      <p:ext uri="{BB962C8B-B14F-4D97-AF65-F5344CB8AC3E}">
        <p14:creationId xmlns:p14="http://schemas.microsoft.com/office/powerpoint/2010/main" val="176961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2" grpId="0"/>
      <p:bldP spid="143505" grpId="0"/>
      <p:bldP spid="1435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8CA01AF-B0C4-4522-B185-C2002A336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Sampling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A6F2B5F7-393C-4736-8114-C04DABE5DDD1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692150"/>
            <a:ext cx="428625" cy="2752725"/>
            <a:chOff x="2400" y="1488"/>
            <a:chExt cx="270" cy="1734"/>
          </a:xfrm>
        </p:grpSpPr>
        <p:graphicFrame>
          <p:nvGraphicFramePr>
            <p:cNvPr id="42101" name="Object 4">
              <a:extLst>
                <a:ext uri="{FF2B5EF4-FFF2-40B4-BE49-F238E27FC236}">
                  <a16:creationId xmlns:a16="http://schemas.microsoft.com/office/drawing/2014/main" id="{CB675A50-ADF0-4AAF-AFE6-3C2162F2C6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" name="Bitmap Image" r:id="rId4" imgW="428798" imgH="695238" progId="Paint.Picture">
                    <p:embed/>
                  </p:oleObj>
                </mc:Choice>
                <mc:Fallback>
                  <p:oleObj name="Bitmap Image" r:id="rId4" imgW="428798" imgH="695238" progId="Paint.Picture">
                    <p:embed/>
                    <p:pic>
                      <p:nvPicPr>
                        <p:cNvPr id="42101" name="Object 4">
                          <a:extLst>
                            <a:ext uri="{FF2B5EF4-FFF2-40B4-BE49-F238E27FC236}">
                              <a16:creationId xmlns:a16="http://schemas.microsoft.com/office/drawing/2014/main" id="{CB675A50-ADF0-4AAF-AFE6-3C2162F2C6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2" name="Object 5">
              <a:extLst>
                <a:ext uri="{FF2B5EF4-FFF2-40B4-BE49-F238E27FC236}">
                  <a16:creationId xmlns:a16="http://schemas.microsoft.com/office/drawing/2014/main" id="{2F45BB57-BCE8-4270-B16B-14C3D4678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" name="Bitmap Image" r:id="rId6" imgW="428798" imgH="695238" progId="Paint.Picture">
                    <p:embed/>
                  </p:oleObj>
                </mc:Choice>
                <mc:Fallback>
                  <p:oleObj name="Bitmap Image" r:id="rId6" imgW="428798" imgH="695238" progId="Paint.Picture">
                    <p:embed/>
                    <p:pic>
                      <p:nvPicPr>
                        <p:cNvPr id="42102" name="Object 5">
                          <a:extLst>
                            <a:ext uri="{FF2B5EF4-FFF2-40B4-BE49-F238E27FC236}">
                              <a16:creationId xmlns:a16="http://schemas.microsoft.com/office/drawing/2014/main" id="{2F45BB57-BCE8-4270-B16B-14C3D4678F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3" name="Object 6">
              <a:extLst>
                <a:ext uri="{FF2B5EF4-FFF2-40B4-BE49-F238E27FC236}">
                  <a16:creationId xmlns:a16="http://schemas.microsoft.com/office/drawing/2014/main" id="{E802149B-8DDF-4E97-BE15-B4DFBC0096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" name="Bitmap Image" r:id="rId7" imgW="428798" imgH="695238" progId="Paint.Picture">
                    <p:embed/>
                  </p:oleObj>
                </mc:Choice>
                <mc:Fallback>
                  <p:oleObj name="Bitmap Image" r:id="rId7" imgW="428798" imgH="695238" progId="Paint.Picture">
                    <p:embed/>
                    <p:pic>
                      <p:nvPicPr>
                        <p:cNvPr id="42103" name="Object 6">
                          <a:extLst>
                            <a:ext uri="{FF2B5EF4-FFF2-40B4-BE49-F238E27FC236}">
                              <a16:creationId xmlns:a16="http://schemas.microsoft.com/office/drawing/2014/main" id="{E802149B-8DDF-4E97-BE15-B4DFBC0096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4" name="Object 7">
              <a:extLst>
                <a:ext uri="{FF2B5EF4-FFF2-40B4-BE49-F238E27FC236}">
                  <a16:creationId xmlns:a16="http://schemas.microsoft.com/office/drawing/2014/main" id="{5F61B778-FC64-413D-A36C-A262DD4421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" name="Bitmap Image" r:id="rId8" imgW="428798" imgH="695238" progId="Paint.Picture">
                    <p:embed/>
                  </p:oleObj>
                </mc:Choice>
                <mc:Fallback>
                  <p:oleObj name="Bitmap Image" r:id="rId8" imgW="428798" imgH="695238" progId="Paint.Picture">
                    <p:embed/>
                    <p:pic>
                      <p:nvPicPr>
                        <p:cNvPr id="42104" name="Object 7">
                          <a:extLst>
                            <a:ext uri="{FF2B5EF4-FFF2-40B4-BE49-F238E27FC236}">
                              <a16:creationId xmlns:a16="http://schemas.microsoft.com/office/drawing/2014/main" id="{5F61B778-FC64-413D-A36C-A262DD4421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8" name="Group 8">
            <a:extLst>
              <a:ext uri="{FF2B5EF4-FFF2-40B4-BE49-F238E27FC236}">
                <a16:creationId xmlns:a16="http://schemas.microsoft.com/office/drawing/2014/main" id="{FF83542C-7AE5-4EC8-B112-B1170FBA95F2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692150"/>
            <a:ext cx="428625" cy="2752725"/>
            <a:chOff x="2400" y="1488"/>
            <a:chExt cx="270" cy="1734"/>
          </a:xfrm>
        </p:grpSpPr>
        <p:graphicFrame>
          <p:nvGraphicFramePr>
            <p:cNvPr id="42097" name="Object 9">
              <a:extLst>
                <a:ext uri="{FF2B5EF4-FFF2-40B4-BE49-F238E27FC236}">
                  <a16:creationId xmlns:a16="http://schemas.microsoft.com/office/drawing/2014/main" id="{493B86C2-E3C5-472C-8328-80838BAE83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" name="Bitmap Image" r:id="rId9" imgW="428798" imgH="695238" progId="Paint.Picture">
                    <p:embed/>
                  </p:oleObj>
                </mc:Choice>
                <mc:Fallback>
                  <p:oleObj name="Bitmap Image" r:id="rId9" imgW="428798" imgH="695238" progId="Paint.Picture">
                    <p:embed/>
                    <p:pic>
                      <p:nvPicPr>
                        <p:cNvPr id="42097" name="Object 9">
                          <a:extLst>
                            <a:ext uri="{FF2B5EF4-FFF2-40B4-BE49-F238E27FC236}">
                              <a16:creationId xmlns:a16="http://schemas.microsoft.com/office/drawing/2014/main" id="{493B86C2-E3C5-472C-8328-80838BAE83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8" name="Object 10">
              <a:extLst>
                <a:ext uri="{FF2B5EF4-FFF2-40B4-BE49-F238E27FC236}">
                  <a16:creationId xmlns:a16="http://schemas.microsoft.com/office/drawing/2014/main" id="{F8E08883-CB13-4544-8362-6AF7FC99C7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" name="Bitmap Image" r:id="rId10" imgW="428798" imgH="695238" progId="Paint.Picture">
                    <p:embed/>
                  </p:oleObj>
                </mc:Choice>
                <mc:Fallback>
                  <p:oleObj name="Bitmap Image" r:id="rId10" imgW="428798" imgH="695238" progId="Paint.Picture">
                    <p:embed/>
                    <p:pic>
                      <p:nvPicPr>
                        <p:cNvPr id="42098" name="Object 10">
                          <a:extLst>
                            <a:ext uri="{FF2B5EF4-FFF2-40B4-BE49-F238E27FC236}">
                              <a16:creationId xmlns:a16="http://schemas.microsoft.com/office/drawing/2014/main" id="{F8E08883-CB13-4544-8362-6AF7FC99C7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9" name="Object 11">
              <a:extLst>
                <a:ext uri="{FF2B5EF4-FFF2-40B4-BE49-F238E27FC236}">
                  <a16:creationId xmlns:a16="http://schemas.microsoft.com/office/drawing/2014/main" id="{C82D3639-B5A0-4FD9-8CEF-F3429AFBD8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" name="Bitmap Image" r:id="rId11" imgW="428798" imgH="695238" progId="Paint.Picture">
                    <p:embed/>
                  </p:oleObj>
                </mc:Choice>
                <mc:Fallback>
                  <p:oleObj name="Bitmap Image" r:id="rId11" imgW="428798" imgH="695238" progId="Paint.Picture">
                    <p:embed/>
                    <p:pic>
                      <p:nvPicPr>
                        <p:cNvPr id="42099" name="Object 11">
                          <a:extLst>
                            <a:ext uri="{FF2B5EF4-FFF2-40B4-BE49-F238E27FC236}">
                              <a16:creationId xmlns:a16="http://schemas.microsoft.com/office/drawing/2014/main" id="{C82D3639-B5A0-4FD9-8CEF-F3429AFBD8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0" name="Object 12">
              <a:extLst>
                <a:ext uri="{FF2B5EF4-FFF2-40B4-BE49-F238E27FC236}">
                  <a16:creationId xmlns:a16="http://schemas.microsoft.com/office/drawing/2014/main" id="{0B25FBAF-414E-4225-8CAD-FBA5A76400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" name="Bitmap Image" r:id="rId12" imgW="428798" imgH="695238" progId="Paint.Picture">
                    <p:embed/>
                  </p:oleObj>
                </mc:Choice>
                <mc:Fallback>
                  <p:oleObj name="Bitmap Image" r:id="rId12" imgW="428798" imgH="695238" progId="Paint.Picture">
                    <p:embed/>
                    <p:pic>
                      <p:nvPicPr>
                        <p:cNvPr id="42100" name="Object 12">
                          <a:extLst>
                            <a:ext uri="{FF2B5EF4-FFF2-40B4-BE49-F238E27FC236}">
                              <a16:creationId xmlns:a16="http://schemas.microsoft.com/office/drawing/2014/main" id="{0B25FBAF-414E-4225-8CAD-FBA5A76400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9" name="Group 13">
            <a:extLst>
              <a:ext uri="{FF2B5EF4-FFF2-40B4-BE49-F238E27FC236}">
                <a16:creationId xmlns:a16="http://schemas.microsoft.com/office/drawing/2014/main" id="{4DEFB0C0-9B4F-4C39-8C2D-30CCF984F158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692150"/>
            <a:ext cx="428625" cy="2752725"/>
            <a:chOff x="2400" y="1488"/>
            <a:chExt cx="270" cy="1734"/>
          </a:xfrm>
        </p:grpSpPr>
        <p:graphicFrame>
          <p:nvGraphicFramePr>
            <p:cNvPr id="42093" name="Object 14">
              <a:extLst>
                <a:ext uri="{FF2B5EF4-FFF2-40B4-BE49-F238E27FC236}">
                  <a16:creationId xmlns:a16="http://schemas.microsoft.com/office/drawing/2014/main" id="{10D829DB-82D4-4CD3-BBAD-59C965430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" name="Bitmap Image" r:id="rId13" imgW="428798" imgH="695238" progId="Paint.Picture">
                    <p:embed/>
                  </p:oleObj>
                </mc:Choice>
                <mc:Fallback>
                  <p:oleObj name="Bitmap Image" r:id="rId13" imgW="428798" imgH="695238" progId="Paint.Picture">
                    <p:embed/>
                    <p:pic>
                      <p:nvPicPr>
                        <p:cNvPr id="42093" name="Object 14">
                          <a:extLst>
                            <a:ext uri="{FF2B5EF4-FFF2-40B4-BE49-F238E27FC236}">
                              <a16:creationId xmlns:a16="http://schemas.microsoft.com/office/drawing/2014/main" id="{10D829DB-82D4-4CD3-BBAD-59C9654306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4" name="Object 15">
              <a:extLst>
                <a:ext uri="{FF2B5EF4-FFF2-40B4-BE49-F238E27FC236}">
                  <a16:creationId xmlns:a16="http://schemas.microsoft.com/office/drawing/2014/main" id="{1004646F-3246-43FA-A9F5-46489FAA66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" name="Bitmap Image" r:id="rId14" imgW="428798" imgH="695238" progId="Paint.Picture">
                    <p:embed/>
                  </p:oleObj>
                </mc:Choice>
                <mc:Fallback>
                  <p:oleObj name="Bitmap Image" r:id="rId14" imgW="428798" imgH="695238" progId="Paint.Picture">
                    <p:embed/>
                    <p:pic>
                      <p:nvPicPr>
                        <p:cNvPr id="42094" name="Object 15">
                          <a:extLst>
                            <a:ext uri="{FF2B5EF4-FFF2-40B4-BE49-F238E27FC236}">
                              <a16:creationId xmlns:a16="http://schemas.microsoft.com/office/drawing/2014/main" id="{1004646F-3246-43FA-A9F5-46489FAA66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5" name="Object 16">
              <a:extLst>
                <a:ext uri="{FF2B5EF4-FFF2-40B4-BE49-F238E27FC236}">
                  <a16:creationId xmlns:a16="http://schemas.microsoft.com/office/drawing/2014/main" id="{2C5F9111-8EF4-41AA-80A9-CDB3F2AB7C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" name="Bitmap Image" r:id="rId15" imgW="428798" imgH="695238" progId="Paint.Picture">
                    <p:embed/>
                  </p:oleObj>
                </mc:Choice>
                <mc:Fallback>
                  <p:oleObj name="Bitmap Image" r:id="rId15" imgW="428798" imgH="695238" progId="Paint.Picture">
                    <p:embed/>
                    <p:pic>
                      <p:nvPicPr>
                        <p:cNvPr id="42095" name="Object 16">
                          <a:extLst>
                            <a:ext uri="{FF2B5EF4-FFF2-40B4-BE49-F238E27FC236}">
                              <a16:creationId xmlns:a16="http://schemas.microsoft.com/office/drawing/2014/main" id="{2C5F9111-8EF4-41AA-80A9-CDB3F2AB7C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6" name="Object 17">
              <a:extLst>
                <a:ext uri="{FF2B5EF4-FFF2-40B4-BE49-F238E27FC236}">
                  <a16:creationId xmlns:a16="http://schemas.microsoft.com/office/drawing/2014/main" id="{3A75EF06-34ED-4870-9000-1963279212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" name="Bitmap Image" r:id="rId16" imgW="428798" imgH="695238" progId="Paint.Picture">
                    <p:embed/>
                  </p:oleObj>
                </mc:Choice>
                <mc:Fallback>
                  <p:oleObj name="Bitmap Image" r:id="rId16" imgW="428798" imgH="695238" progId="Paint.Picture">
                    <p:embed/>
                    <p:pic>
                      <p:nvPicPr>
                        <p:cNvPr id="42096" name="Object 17">
                          <a:extLst>
                            <a:ext uri="{FF2B5EF4-FFF2-40B4-BE49-F238E27FC236}">
                              <a16:creationId xmlns:a16="http://schemas.microsoft.com/office/drawing/2014/main" id="{3A75EF06-34ED-4870-9000-1963279212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0" name="Group 18">
            <a:extLst>
              <a:ext uri="{FF2B5EF4-FFF2-40B4-BE49-F238E27FC236}">
                <a16:creationId xmlns:a16="http://schemas.microsoft.com/office/drawing/2014/main" id="{0D7217D0-DFC5-4AF4-9678-EE67B94E4723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692150"/>
            <a:ext cx="428625" cy="2752725"/>
            <a:chOff x="2400" y="1488"/>
            <a:chExt cx="270" cy="1734"/>
          </a:xfrm>
        </p:grpSpPr>
        <p:graphicFrame>
          <p:nvGraphicFramePr>
            <p:cNvPr id="42089" name="Object 19">
              <a:extLst>
                <a:ext uri="{FF2B5EF4-FFF2-40B4-BE49-F238E27FC236}">
                  <a16:creationId xmlns:a16="http://schemas.microsoft.com/office/drawing/2014/main" id="{B5D25162-4661-4B93-9026-E008D6992B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" name="Bitmap Image" r:id="rId17" imgW="428798" imgH="695238" progId="Paint.Picture">
                    <p:embed/>
                  </p:oleObj>
                </mc:Choice>
                <mc:Fallback>
                  <p:oleObj name="Bitmap Image" r:id="rId17" imgW="428798" imgH="695238" progId="Paint.Picture">
                    <p:embed/>
                    <p:pic>
                      <p:nvPicPr>
                        <p:cNvPr id="42089" name="Object 19">
                          <a:extLst>
                            <a:ext uri="{FF2B5EF4-FFF2-40B4-BE49-F238E27FC236}">
                              <a16:creationId xmlns:a16="http://schemas.microsoft.com/office/drawing/2014/main" id="{B5D25162-4661-4B93-9026-E008D6992B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0" name="Object 20">
              <a:extLst>
                <a:ext uri="{FF2B5EF4-FFF2-40B4-BE49-F238E27FC236}">
                  <a16:creationId xmlns:a16="http://schemas.microsoft.com/office/drawing/2014/main" id="{C656B108-3131-4105-B0CE-48D8D69B57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" name="Bitmap Image" r:id="rId18" imgW="428798" imgH="695238" progId="Paint.Picture">
                    <p:embed/>
                  </p:oleObj>
                </mc:Choice>
                <mc:Fallback>
                  <p:oleObj name="Bitmap Image" r:id="rId18" imgW="428798" imgH="695238" progId="Paint.Picture">
                    <p:embed/>
                    <p:pic>
                      <p:nvPicPr>
                        <p:cNvPr id="42090" name="Object 20">
                          <a:extLst>
                            <a:ext uri="{FF2B5EF4-FFF2-40B4-BE49-F238E27FC236}">
                              <a16:creationId xmlns:a16="http://schemas.microsoft.com/office/drawing/2014/main" id="{C656B108-3131-4105-B0CE-48D8D69B57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1" name="Object 21">
              <a:extLst>
                <a:ext uri="{FF2B5EF4-FFF2-40B4-BE49-F238E27FC236}">
                  <a16:creationId xmlns:a16="http://schemas.microsoft.com/office/drawing/2014/main" id="{D6F4AF38-F9CA-4981-980C-700D2873F5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" name="Bitmap Image" r:id="rId19" imgW="428798" imgH="695238" progId="Paint.Picture">
                    <p:embed/>
                  </p:oleObj>
                </mc:Choice>
                <mc:Fallback>
                  <p:oleObj name="Bitmap Image" r:id="rId19" imgW="428798" imgH="695238" progId="Paint.Picture">
                    <p:embed/>
                    <p:pic>
                      <p:nvPicPr>
                        <p:cNvPr id="42091" name="Object 21">
                          <a:extLst>
                            <a:ext uri="{FF2B5EF4-FFF2-40B4-BE49-F238E27FC236}">
                              <a16:creationId xmlns:a16="http://schemas.microsoft.com/office/drawing/2014/main" id="{D6F4AF38-F9CA-4981-980C-700D2873F5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2" name="Object 22">
              <a:extLst>
                <a:ext uri="{FF2B5EF4-FFF2-40B4-BE49-F238E27FC236}">
                  <a16:creationId xmlns:a16="http://schemas.microsoft.com/office/drawing/2014/main" id="{47A4BD62-3860-4009-89E6-B97367F04A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1" name="Bitmap Image" r:id="rId20" imgW="428798" imgH="695238" progId="Paint.Picture">
                    <p:embed/>
                  </p:oleObj>
                </mc:Choice>
                <mc:Fallback>
                  <p:oleObj name="Bitmap Image" r:id="rId20" imgW="428798" imgH="695238" progId="Paint.Picture">
                    <p:embed/>
                    <p:pic>
                      <p:nvPicPr>
                        <p:cNvPr id="42092" name="Object 22">
                          <a:extLst>
                            <a:ext uri="{FF2B5EF4-FFF2-40B4-BE49-F238E27FC236}">
                              <a16:creationId xmlns:a16="http://schemas.microsoft.com/office/drawing/2014/main" id="{47A4BD62-3860-4009-89E6-B97367F04A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1" name="Group 23">
            <a:extLst>
              <a:ext uri="{FF2B5EF4-FFF2-40B4-BE49-F238E27FC236}">
                <a16:creationId xmlns:a16="http://schemas.microsoft.com/office/drawing/2014/main" id="{0B515E13-A631-4312-B039-A30CC34F5093}"/>
              </a:ext>
            </a:extLst>
          </p:cNvPr>
          <p:cNvGrpSpPr>
            <a:grpSpLocks/>
          </p:cNvGrpSpPr>
          <p:nvPr/>
        </p:nvGrpSpPr>
        <p:grpSpPr bwMode="auto">
          <a:xfrm>
            <a:off x="3711575" y="692150"/>
            <a:ext cx="428625" cy="2752725"/>
            <a:chOff x="2400" y="1488"/>
            <a:chExt cx="270" cy="1734"/>
          </a:xfrm>
        </p:grpSpPr>
        <p:graphicFrame>
          <p:nvGraphicFramePr>
            <p:cNvPr id="42085" name="Object 24">
              <a:extLst>
                <a:ext uri="{FF2B5EF4-FFF2-40B4-BE49-F238E27FC236}">
                  <a16:creationId xmlns:a16="http://schemas.microsoft.com/office/drawing/2014/main" id="{E3604925-F6E7-4016-A45D-9EE629590B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" name="Bitmap Image" r:id="rId21" imgW="428798" imgH="695238" progId="Paint.Picture">
                    <p:embed/>
                  </p:oleObj>
                </mc:Choice>
                <mc:Fallback>
                  <p:oleObj name="Bitmap Image" r:id="rId21" imgW="428798" imgH="695238" progId="Paint.Picture">
                    <p:embed/>
                    <p:pic>
                      <p:nvPicPr>
                        <p:cNvPr id="42085" name="Object 24">
                          <a:extLst>
                            <a:ext uri="{FF2B5EF4-FFF2-40B4-BE49-F238E27FC236}">
                              <a16:creationId xmlns:a16="http://schemas.microsoft.com/office/drawing/2014/main" id="{E3604925-F6E7-4016-A45D-9EE629590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6" name="Object 25">
              <a:extLst>
                <a:ext uri="{FF2B5EF4-FFF2-40B4-BE49-F238E27FC236}">
                  <a16:creationId xmlns:a16="http://schemas.microsoft.com/office/drawing/2014/main" id="{2FD6CDE3-71B1-4749-B428-BD67627981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3" name="Bitmap Image" r:id="rId22" imgW="428798" imgH="695238" progId="Paint.Picture">
                    <p:embed/>
                  </p:oleObj>
                </mc:Choice>
                <mc:Fallback>
                  <p:oleObj name="Bitmap Image" r:id="rId22" imgW="428798" imgH="695238" progId="Paint.Picture">
                    <p:embed/>
                    <p:pic>
                      <p:nvPicPr>
                        <p:cNvPr id="42086" name="Object 25">
                          <a:extLst>
                            <a:ext uri="{FF2B5EF4-FFF2-40B4-BE49-F238E27FC236}">
                              <a16:creationId xmlns:a16="http://schemas.microsoft.com/office/drawing/2014/main" id="{2FD6CDE3-71B1-4749-B428-BD67627981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7" name="Object 26">
              <a:extLst>
                <a:ext uri="{FF2B5EF4-FFF2-40B4-BE49-F238E27FC236}">
                  <a16:creationId xmlns:a16="http://schemas.microsoft.com/office/drawing/2014/main" id="{713ACEAF-4457-4D17-B52F-C734D63CD3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" name="Bitmap Image" r:id="rId23" imgW="428798" imgH="695238" progId="Paint.Picture">
                    <p:embed/>
                  </p:oleObj>
                </mc:Choice>
                <mc:Fallback>
                  <p:oleObj name="Bitmap Image" r:id="rId23" imgW="428798" imgH="695238" progId="Paint.Picture">
                    <p:embed/>
                    <p:pic>
                      <p:nvPicPr>
                        <p:cNvPr id="42087" name="Object 26">
                          <a:extLst>
                            <a:ext uri="{FF2B5EF4-FFF2-40B4-BE49-F238E27FC236}">
                              <a16:creationId xmlns:a16="http://schemas.microsoft.com/office/drawing/2014/main" id="{713ACEAF-4457-4D17-B52F-C734D63CD3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8" name="Object 27">
              <a:extLst>
                <a:ext uri="{FF2B5EF4-FFF2-40B4-BE49-F238E27FC236}">
                  <a16:creationId xmlns:a16="http://schemas.microsoft.com/office/drawing/2014/main" id="{8CB09427-8259-41EE-975C-0D1D169168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" name="Bitmap Image" r:id="rId24" imgW="428798" imgH="695238" progId="Paint.Picture">
                    <p:embed/>
                  </p:oleObj>
                </mc:Choice>
                <mc:Fallback>
                  <p:oleObj name="Bitmap Image" r:id="rId24" imgW="428798" imgH="695238" progId="Paint.Picture">
                    <p:embed/>
                    <p:pic>
                      <p:nvPicPr>
                        <p:cNvPr id="42088" name="Object 27">
                          <a:extLst>
                            <a:ext uri="{FF2B5EF4-FFF2-40B4-BE49-F238E27FC236}">
                              <a16:creationId xmlns:a16="http://schemas.microsoft.com/office/drawing/2014/main" id="{8CB09427-8259-41EE-975C-0D1D169168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2" name="Group 28">
            <a:extLst>
              <a:ext uri="{FF2B5EF4-FFF2-40B4-BE49-F238E27FC236}">
                <a16:creationId xmlns:a16="http://schemas.microsoft.com/office/drawing/2014/main" id="{D9B968E8-1A79-4DB3-ACC0-EEF2DB922D9C}"/>
              </a:ext>
            </a:extLst>
          </p:cNvPr>
          <p:cNvGrpSpPr>
            <a:grpSpLocks/>
          </p:cNvGrpSpPr>
          <p:nvPr/>
        </p:nvGrpSpPr>
        <p:grpSpPr bwMode="auto">
          <a:xfrm>
            <a:off x="4144963" y="692150"/>
            <a:ext cx="428625" cy="2752725"/>
            <a:chOff x="2400" y="1488"/>
            <a:chExt cx="270" cy="1734"/>
          </a:xfrm>
        </p:grpSpPr>
        <p:graphicFrame>
          <p:nvGraphicFramePr>
            <p:cNvPr id="42081" name="Object 29">
              <a:extLst>
                <a:ext uri="{FF2B5EF4-FFF2-40B4-BE49-F238E27FC236}">
                  <a16:creationId xmlns:a16="http://schemas.microsoft.com/office/drawing/2014/main" id="{A4C8CE81-0F78-4852-97A3-D3A5788FB5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" name="Bitmap Image" r:id="rId25" imgW="428798" imgH="695238" progId="Paint.Picture">
                    <p:embed/>
                  </p:oleObj>
                </mc:Choice>
                <mc:Fallback>
                  <p:oleObj name="Bitmap Image" r:id="rId25" imgW="428798" imgH="695238" progId="Paint.Picture">
                    <p:embed/>
                    <p:pic>
                      <p:nvPicPr>
                        <p:cNvPr id="42081" name="Object 29">
                          <a:extLst>
                            <a:ext uri="{FF2B5EF4-FFF2-40B4-BE49-F238E27FC236}">
                              <a16:creationId xmlns:a16="http://schemas.microsoft.com/office/drawing/2014/main" id="{A4C8CE81-0F78-4852-97A3-D3A5788FB5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2" name="Object 30">
              <a:extLst>
                <a:ext uri="{FF2B5EF4-FFF2-40B4-BE49-F238E27FC236}">
                  <a16:creationId xmlns:a16="http://schemas.microsoft.com/office/drawing/2014/main" id="{5B01CFB3-FB84-441B-82EA-DAE182E209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" name="Bitmap Image" r:id="rId26" imgW="428798" imgH="695238" progId="Paint.Picture">
                    <p:embed/>
                  </p:oleObj>
                </mc:Choice>
                <mc:Fallback>
                  <p:oleObj name="Bitmap Image" r:id="rId26" imgW="428798" imgH="695238" progId="Paint.Picture">
                    <p:embed/>
                    <p:pic>
                      <p:nvPicPr>
                        <p:cNvPr id="42082" name="Object 30">
                          <a:extLst>
                            <a:ext uri="{FF2B5EF4-FFF2-40B4-BE49-F238E27FC236}">
                              <a16:creationId xmlns:a16="http://schemas.microsoft.com/office/drawing/2014/main" id="{5B01CFB3-FB84-441B-82EA-DAE182E209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3" name="Object 31">
              <a:extLst>
                <a:ext uri="{FF2B5EF4-FFF2-40B4-BE49-F238E27FC236}">
                  <a16:creationId xmlns:a16="http://schemas.microsoft.com/office/drawing/2014/main" id="{D9D013FC-E5BE-4D5B-AF31-0E293091DD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" name="Bitmap Image" r:id="rId27" imgW="428798" imgH="695238" progId="Paint.Picture">
                    <p:embed/>
                  </p:oleObj>
                </mc:Choice>
                <mc:Fallback>
                  <p:oleObj name="Bitmap Image" r:id="rId27" imgW="428798" imgH="695238" progId="Paint.Picture">
                    <p:embed/>
                    <p:pic>
                      <p:nvPicPr>
                        <p:cNvPr id="42083" name="Object 31">
                          <a:extLst>
                            <a:ext uri="{FF2B5EF4-FFF2-40B4-BE49-F238E27FC236}">
                              <a16:creationId xmlns:a16="http://schemas.microsoft.com/office/drawing/2014/main" id="{D9D013FC-E5BE-4D5B-AF31-0E293091DD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4" name="Object 32">
              <a:extLst>
                <a:ext uri="{FF2B5EF4-FFF2-40B4-BE49-F238E27FC236}">
                  <a16:creationId xmlns:a16="http://schemas.microsoft.com/office/drawing/2014/main" id="{B32B69AE-167D-4A4E-9025-80C2568ADD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" name="Bitmap Image" r:id="rId28" imgW="428798" imgH="695238" progId="Paint.Picture">
                    <p:embed/>
                  </p:oleObj>
                </mc:Choice>
                <mc:Fallback>
                  <p:oleObj name="Bitmap Image" r:id="rId28" imgW="428798" imgH="695238" progId="Paint.Picture">
                    <p:embed/>
                    <p:pic>
                      <p:nvPicPr>
                        <p:cNvPr id="42084" name="Object 32">
                          <a:extLst>
                            <a:ext uri="{FF2B5EF4-FFF2-40B4-BE49-F238E27FC236}">
                              <a16:creationId xmlns:a16="http://schemas.microsoft.com/office/drawing/2014/main" id="{B32B69AE-167D-4A4E-9025-80C2568ADD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3" name="Group 33">
            <a:extLst>
              <a:ext uri="{FF2B5EF4-FFF2-40B4-BE49-F238E27FC236}">
                <a16:creationId xmlns:a16="http://schemas.microsoft.com/office/drawing/2014/main" id="{8782CB89-440E-4B0F-BCA1-3333396CF429}"/>
              </a:ext>
            </a:extLst>
          </p:cNvPr>
          <p:cNvGrpSpPr>
            <a:grpSpLocks/>
          </p:cNvGrpSpPr>
          <p:nvPr/>
        </p:nvGrpSpPr>
        <p:grpSpPr bwMode="auto">
          <a:xfrm>
            <a:off x="4576763" y="692150"/>
            <a:ext cx="428625" cy="2752725"/>
            <a:chOff x="2400" y="1488"/>
            <a:chExt cx="270" cy="1734"/>
          </a:xfrm>
        </p:grpSpPr>
        <p:graphicFrame>
          <p:nvGraphicFramePr>
            <p:cNvPr id="42077" name="Object 34">
              <a:extLst>
                <a:ext uri="{FF2B5EF4-FFF2-40B4-BE49-F238E27FC236}">
                  <a16:creationId xmlns:a16="http://schemas.microsoft.com/office/drawing/2014/main" id="{A1B5C7B4-AE24-4005-8001-3108B31DD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0" name="Bitmap Image" r:id="rId29" imgW="428798" imgH="695238" progId="Paint.Picture">
                    <p:embed/>
                  </p:oleObj>
                </mc:Choice>
                <mc:Fallback>
                  <p:oleObj name="Bitmap Image" r:id="rId29" imgW="428798" imgH="695238" progId="Paint.Picture">
                    <p:embed/>
                    <p:pic>
                      <p:nvPicPr>
                        <p:cNvPr id="42077" name="Object 34">
                          <a:extLst>
                            <a:ext uri="{FF2B5EF4-FFF2-40B4-BE49-F238E27FC236}">
                              <a16:creationId xmlns:a16="http://schemas.microsoft.com/office/drawing/2014/main" id="{A1B5C7B4-AE24-4005-8001-3108B31DD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8" name="Object 35">
              <a:extLst>
                <a:ext uri="{FF2B5EF4-FFF2-40B4-BE49-F238E27FC236}">
                  <a16:creationId xmlns:a16="http://schemas.microsoft.com/office/drawing/2014/main" id="{D4BCE30B-3571-41E6-AF0A-0BE5BE62A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" name="Bitmap Image" r:id="rId30" imgW="428798" imgH="695238" progId="Paint.Picture">
                    <p:embed/>
                  </p:oleObj>
                </mc:Choice>
                <mc:Fallback>
                  <p:oleObj name="Bitmap Image" r:id="rId30" imgW="428798" imgH="695238" progId="Paint.Picture">
                    <p:embed/>
                    <p:pic>
                      <p:nvPicPr>
                        <p:cNvPr id="42078" name="Object 35">
                          <a:extLst>
                            <a:ext uri="{FF2B5EF4-FFF2-40B4-BE49-F238E27FC236}">
                              <a16:creationId xmlns:a16="http://schemas.microsoft.com/office/drawing/2014/main" id="{D4BCE30B-3571-41E6-AF0A-0BE5BE62A4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9" name="Object 36">
              <a:extLst>
                <a:ext uri="{FF2B5EF4-FFF2-40B4-BE49-F238E27FC236}">
                  <a16:creationId xmlns:a16="http://schemas.microsoft.com/office/drawing/2014/main" id="{6D002F3E-461A-4B27-B5F7-B50584679B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2" name="Bitmap Image" r:id="rId31" imgW="428798" imgH="695238" progId="Paint.Picture">
                    <p:embed/>
                  </p:oleObj>
                </mc:Choice>
                <mc:Fallback>
                  <p:oleObj name="Bitmap Image" r:id="rId31" imgW="428798" imgH="695238" progId="Paint.Picture">
                    <p:embed/>
                    <p:pic>
                      <p:nvPicPr>
                        <p:cNvPr id="42079" name="Object 36">
                          <a:extLst>
                            <a:ext uri="{FF2B5EF4-FFF2-40B4-BE49-F238E27FC236}">
                              <a16:creationId xmlns:a16="http://schemas.microsoft.com/office/drawing/2014/main" id="{6D002F3E-461A-4B27-B5F7-B50584679B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0" name="Object 37">
              <a:extLst>
                <a:ext uri="{FF2B5EF4-FFF2-40B4-BE49-F238E27FC236}">
                  <a16:creationId xmlns:a16="http://schemas.microsoft.com/office/drawing/2014/main" id="{C2D160E9-A936-468F-BF57-27A92E957B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" name="Bitmap Image" r:id="rId32" imgW="428798" imgH="695238" progId="Paint.Picture">
                    <p:embed/>
                  </p:oleObj>
                </mc:Choice>
                <mc:Fallback>
                  <p:oleObj name="Bitmap Image" r:id="rId32" imgW="428798" imgH="695238" progId="Paint.Picture">
                    <p:embed/>
                    <p:pic>
                      <p:nvPicPr>
                        <p:cNvPr id="42080" name="Object 37">
                          <a:extLst>
                            <a:ext uri="{FF2B5EF4-FFF2-40B4-BE49-F238E27FC236}">
                              <a16:creationId xmlns:a16="http://schemas.microsoft.com/office/drawing/2014/main" id="{C2D160E9-A936-468F-BF57-27A92E957B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4" name="Group 38">
            <a:extLst>
              <a:ext uri="{FF2B5EF4-FFF2-40B4-BE49-F238E27FC236}">
                <a16:creationId xmlns:a16="http://schemas.microsoft.com/office/drawing/2014/main" id="{E21DAAA3-3767-46BF-84EB-DC1B69F26659}"/>
              </a:ext>
            </a:extLst>
          </p:cNvPr>
          <p:cNvGrpSpPr>
            <a:grpSpLocks/>
          </p:cNvGrpSpPr>
          <p:nvPr/>
        </p:nvGrpSpPr>
        <p:grpSpPr bwMode="auto">
          <a:xfrm>
            <a:off x="5008563" y="692150"/>
            <a:ext cx="428625" cy="2752725"/>
            <a:chOff x="2400" y="1488"/>
            <a:chExt cx="270" cy="1734"/>
          </a:xfrm>
        </p:grpSpPr>
        <p:graphicFrame>
          <p:nvGraphicFramePr>
            <p:cNvPr id="42073" name="Object 39">
              <a:extLst>
                <a:ext uri="{FF2B5EF4-FFF2-40B4-BE49-F238E27FC236}">
                  <a16:creationId xmlns:a16="http://schemas.microsoft.com/office/drawing/2014/main" id="{48C81007-3F1E-42E0-BD86-E43A97D94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" name="Bitmap Image" r:id="rId33" imgW="428798" imgH="695238" progId="Paint.Picture">
                    <p:embed/>
                  </p:oleObj>
                </mc:Choice>
                <mc:Fallback>
                  <p:oleObj name="Bitmap Image" r:id="rId33" imgW="428798" imgH="695238" progId="Paint.Picture">
                    <p:embed/>
                    <p:pic>
                      <p:nvPicPr>
                        <p:cNvPr id="42073" name="Object 39">
                          <a:extLst>
                            <a:ext uri="{FF2B5EF4-FFF2-40B4-BE49-F238E27FC236}">
                              <a16:creationId xmlns:a16="http://schemas.microsoft.com/office/drawing/2014/main" id="{48C81007-3F1E-42E0-BD86-E43A97D945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4" name="Object 40">
              <a:extLst>
                <a:ext uri="{FF2B5EF4-FFF2-40B4-BE49-F238E27FC236}">
                  <a16:creationId xmlns:a16="http://schemas.microsoft.com/office/drawing/2014/main" id="{FD4C8A47-499D-4306-96B2-16053AE12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" name="Bitmap Image" r:id="rId34" imgW="428798" imgH="695238" progId="Paint.Picture">
                    <p:embed/>
                  </p:oleObj>
                </mc:Choice>
                <mc:Fallback>
                  <p:oleObj name="Bitmap Image" r:id="rId34" imgW="428798" imgH="695238" progId="Paint.Picture">
                    <p:embed/>
                    <p:pic>
                      <p:nvPicPr>
                        <p:cNvPr id="42074" name="Object 40">
                          <a:extLst>
                            <a:ext uri="{FF2B5EF4-FFF2-40B4-BE49-F238E27FC236}">
                              <a16:creationId xmlns:a16="http://schemas.microsoft.com/office/drawing/2014/main" id="{FD4C8A47-499D-4306-96B2-16053AE12F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5" name="Object 41">
              <a:extLst>
                <a:ext uri="{FF2B5EF4-FFF2-40B4-BE49-F238E27FC236}">
                  <a16:creationId xmlns:a16="http://schemas.microsoft.com/office/drawing/2014/main" id="{F93DF174-CBD9-4B62-B565-5846F63F76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" name="Bitmap Image" r:id="rId35" imgW="428798" imgH="695238" progId="Paint.Picture">
                    <p:embed/>
                  </p:oleObj>
                </mc:Choice>
                <mc:Fallback>
                  <p:oleObj name="Bitmap Image" r:id="rId35" imgW="428798" imgH="695238" progId="Paint.Picture">
                    <p:embed/>
                    <p:pic>
                      <p:nvPicPr>
                        <p:cNvPr id="42075" name="Object 41">
                          <a:extLst>
                            <a:ext uri="{FF2B5EF4-FFF2-40B4-BE49-F238E27FC236}">
                              <a16:creationId xmlns:a16="http://schemas.microsoft.com/office/drawing/2014/main" id="{F93DF174-CBD9-4B62-B565-5846F63F76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6" name="Object 42">
              <a:extLst>
                <a:ext uri="{FF2B5EF4-FFF2-40B4-BE49-F238E27FC236}">
                  <a16:creationId xmlns:a16="http://schemas.microsoft.com/office/drawing/2014/main" id="{35468E63-EEC5-4335-891D-1E4A025E9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" name="Bitmap Image" r:id="rId36" imgW="428798" imgH="695238" progId="Paint.Picture">
                    <p:embed/>
                  </p:oleObj>
                </mc:Choice>
                <mc:Fallback>
                  <p:oleObj name="Bitmap Image" r:id="rId36" imgW="428798" imgH="695238" progId="Paint.Picture">
                    <p:embed/>
                    <p:pic>
                      <p:nvPicPr>
                        <p:cNvPr id="42076" name="Object 42">
                          <a:extLst>
                            <a:ext uri="{FF2B5EF4-FFF2-40B4-BE49-F238E27FC236}">
                              <a16:creationId xmlns:a16="http://schemas.microsoft.com/office/drawing/2014/main" id="{35468E63-EEC5-4335-891D-1E4A025E9E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5" name="Group 43">
            <a:extLst>
              <a:ext uri="{FF2B5EF4-FFF2-40B4-BE49-F238E27FC236}">
                <a16:creationId xmlns:a16="http://schemas.microsoft.com/office/drawing/2014/main" id="{A600B25C-0A49-404E-8A26-FC2F0CB6F403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692150"/>
            <a:ext cx="428625" cy="2752725"/>
            <a:chOff x="2400" y="1488"/>
            <a:chExt cx="270" cy="1734"/>
          </a:xfrm>
        </p:grpSpPr>
        <p:graphicFrame>
          <p:nvGraphicFramePr>
            <p:cNvPr id="42069" name="Object 44">
              <a:extLst>
                <a:ext uri="{FF2B5EF4-FFF2-40B4-BE49-F238E27FC236}">
                  <a16:creationId xmlns:a16="http://schemas.microsoft.com/office/drawing/2014/main" id="{FD2A5E47-7B27-4740-B973-29F76B222C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" name="Bitmap Image" r:id="rId37" imgW="428798" imgH="695238" progId="Paint.Picture">
                    <p:embed/>
                  </p:oleObj>
                </mc:Choice>
                <mc:Fallback>
                  <p:oleObj name="Bitmap Image" r:id="rId37" imgW="428798" imgH="695238" progId="Paint.Picture">
                    <p:embed/>
                    <p:pic>
                      <p:nvPicPr>
                        <p:cNvPr id="42069" name="Object 44">
                          <a:extLst>
                            <a:ext uri="{FF2B5EF4-FFF2-40B4-BE49-F238E27FC236}">
                              <a16:creationId xmlns:a16="http://schemas.microsoft.com/office/drawing/2014/main" id="{FD2A5E47-7B27-4740-B973-29F76B222C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0" name="Object 45">
              <a:extLst>
                <a:ext uri="{FF2B5EF4-FFF2-40B4-BE49-F238E27FC236}">
                  <a16:creationId xmlns:a16="http://schemas.microsoft.com/office/drawing/2014/main" id="{D14FE97E-DF53-4A6F-970A-5FBA123CF5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9" name="Bitmap Image" r:id="rId38" imgW="428798" imgH="695238" progId="Paint.Picture">
                    <p:embed/>
                  </p:oleObj>
                </mc:Choice>
                <mc:Fallback>
                  <p:oleObj name="Bitmap Image" r:id="rId38" imgW="428798" imgH="695238" progId="Paint.Picture">
                    <p:embed/>
                    <p:pic>
                      <p:nvPicPr>
                        <p:cNvPr id="42070" name="Object 45">
                          <a:extLst>
                            <a:ext uri="{FF2B5EF4-FFF2-40B4-BE49-F238E27FC236}">
                              <a16:creationId xmlns:a16="http://schemas.microsoft.com/office/drawing/2014/main" id="{D14FE97E-DF53-4A6F-970A-5FBA123CF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1" name="Object 46">
              <a:extLst>
                <a:ext uri="{FF2B5EF4-FFF2-40B4-BE49-F238E27FC236}">
                  <a16:creationId xmlns:a16="http://schemas.microsoft.com/office/drawing/2014/main" id="{7D47F9E9-372D-4639-9826-C5770BD45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" name="Bitmap Image" r:id="rId39" imgW="428798" imgH="695238" progId="Paint.Picture">
                    <p:embed/>
                  </p:oleObj>
                </mc:Choice>
                <mc:Fallback>
                  <p:oleObj name="Bitmap Image" r:id="rId39" imgW="428798" imgH="695238" progId="Paint.Picture">
                    <p:embed/>
                    <p:pic>
                      <p:nvPicPr>
                        <p:cNvPr id="42071" name="Object 46">
                          <a:extLst>
                            <a:ext uri="{FF2B5EF4-FFF2-40B4-BE49-F238E27FC236}">
                              <a16:creationId xmlns:a16="http://schemas.microsoft.com/office/drawing/2014/main" id="{7D47F9E9-372D-4639-9826-C5770BD45B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2" name="Object 47">
              <a:extLst>
                <a:ext uri="{FF2B5EF4-FFF2-40B4-BE49-F238E27FC236}">
                  <a16:creationId xmlns:a16="http://schemas.microsoft.com/office/drawing/2014/main" id="{91A46CA6-61EB-4AEC-9800-6F988C1F50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" name="Bitmap Image" r:id="rId40" imgW="428798" imgH="695238" progId="Paint.Picture">
                    <p:embed/>
                  </p:oleObj>
                </mc:Choice>
                <mc:Fallback>
                  <p:oleObj name="Bitmap Image" r:id="rId40" imgW="428798" imgH="695238" progId="Paint.Picture">
                    <p:embed/>
                    <p:pic>
                      <p:nvPicPr>
                        <p:cNvPr id="42072" name="Object 47">
                          <a:extLst>
                            <a:ext uri="{FF2B5EF4-FFF2-40B4-BE49-F238E27FC236}">
                              <a16:creationId xmlns:a16="http://schemas.microsoft.com/office/drawing/2014/main" id="{91A46CA6-61EB-4AEC-9800-6F988C1F50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6" name="Group 48">
            <a:extLst>
              <a:ext uri="{FF2B5EF4-FFF2-40B4-BE49-F238E27FC236}">
                <a16:creationId xmlns:a16="http://schemas.microsoft.com/office/drawing/2014/main" id="{603D02B1-CB2A-4701-BAA9-873B6640D93B}"/>
              </a:ext>
            </a:extLst>
          </p:cNvPr>
          <p:cNvGrpSpPr>
            <a:grpSpLocks/>
          </p:cNvGrpSpPr>
          <p:nvPr/>
        </p:nvGrpSpPr>
        <p:grpSpPr bwMode="auto">
          <a:xfrm>
            <a:off x="5873750" y="692150"/>
            <a:ext cx="428625" cy="2752725"/>
            <a:chOff x="2400" y="1488"/>
            <a:chExt cx="270" cy="1734"/>
          </a:xfrm>
        </p:grpSpPr>
        <p:graphicFrame>
          <p:nvGraphicFramePr>
            <p:cNvPr id="42065" name="Object 49">
              <a:extLst>
                <a:ext uri="{FF2B5EF4-FFF2-40B4-BE49-F238E27FC236}">
                  <a16:creationId xmlns:a16="http://schemas.microsoft.com/office/drawing/2014/main" id="{1036B65C-5624-4DAE-935A-59C0C3C8C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" name="Bitmap Image" r:id="rId41" imgW="428798" imgH="695238" progId="Paint.Picture">
                    <p:embed/>
                  </p:oleObj>
                </mc:Choice>
                <mc:Fallback>
                  <p:oleObj name="Bitmap Image" r:id="rId41" imgW="428798" imgH="695238" progId="Paint.Picture">
                    <p:embed/>
                    <p:pic>
                      <p:nvPicPr>
                        <p:cNvPr id="42065" name="Object 49">
                          <a:extLst>
                            <a:ext uri="{FF2B5EF4-FFF2-40B4-BE49-F238E27FC236}">
                              <a16:creationId xmlns:a16="http://schemas.microsoft.com/office/drawing/2014/main" id="{1036B65C-5624-4DAE-935A-59C0C3C8C8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6" name="Object 50">
              <a:extLst>
                <a:ext uri="{FF2B5EF4-FFF2-40B4-BE49-F238E27FC236}">
                  <a16:creationId xmlns:a16="http://schemas.microsoft.com/office/drawing/2014/main" id="{32594A8C-628E-4AF9-A8ED-5D645C3E05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3" name="Bitmap Image" r:id="rId42" imgW="428798" imgH="695238" progId="Paint.Picture">
                    <p:embed/>
                  </p:oleObj>
                </mc:Choice>
                <mc:Fallback>
                  <p:oleObj name="Bitmap Image" r:id="rId42" imgW="428798" imgH="695238" progId="Paint.Picture">
                    <p:embed/>
                    <p:pic>
                      <p:nvPicPr>
                        <p:cNvPr id="42066" name="Object 50">
                          <a:extLst>
                            <a:ext uri="{FF2B5EF4-FFF2-40B4-BE49-F238E27FC236}">
                              <a16:creationId xmlns:a16="http://schemas.microsoft.com/office/drawing/2014/main" id="{32594A8C-628E-4AF9-A8ED-5D645C3E05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7" name="Object 51">
              <a:extLst>
                <a:ext uri="{FF2B5EF4-FFF2-40B4-BE49-F238E27FC236}">
                  <a16:creationId xmlns:a16="http://schemas.microsoft.com/office/drawing/2014/main" id="{C06F2467-118D-41A9-92B8-11DCF60A1A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4" name="Bitmap Image" r:id="rId43" imgW="428798" imgH="695238" progId="Paint.Picture">
                    <p:embed/>
                  </p:oleObj>
                </mc:Choice>
                <mc:Fallback>
                  <p:oleObj name="Bitmap Image" r:id="rId43" imgW="428798" imgH="695238" progId="Paint.Picture">
                    <p:embed/>
                    <p:pic>
                      <p:nvPicPr>
                        <p:cNvPr id="42067" name="Object 51">
                          <a:extLst>
                            <a:ext uri="{FF2B5EF4-FFF2-40B4-BE49-F238E27FC236}">
                              <a16:creationId xmlns:a16="http://schemas.microsoft.com/office/drawing/2014/main" id="{C06F2467-118D-41A9-92B8-11DCF60A1A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8" name="Object 52">
              <a:extLst>
                <a:ext uri="{FF2B5EF4-FFF2-40B4-BE49-F238E27FC236}">
                  <a16:creationId xmlns:a16="http://schemas.microsoft.com/office/drawing/2014/main" id="{C6CD33BC-2156-45B3-ACF2-B8B0FF01A4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" name="Bitmap Image" r:id="rId44" imgW="428798" imgH="695238" progId="Paint.Picture">
                    <p:embed/>
                  </p:oleObj>
                </mc:Choice>
                <mc:Fallback>
                  <p:oleObj name="Bitmap Image" r:id="rId44" imgW="428798" imgH="695238" progId="Paint.Picture">
                    <p:embed/>
                    <p:pic>
                      <p:nvPicPr>
                        <p:cNvPr id="42068" name="Object 52">
                          <a:extLst>
                            <a:ext uri="{FF2B5EF4-FFF2-40B4-BE49-F238E27FC236}">
                              <a16:creationId xmlns:a16="http://schemas.microsoft.com/office/drawing/2014/main" id="{C6CD33BC-2156-45B3-ACF2-B8B0FF01A4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7" name="Group 53">
            <a:extLst>
              <a:ext uri="{FF2B5EF4-FFF2-40B4-BE49-F238E27FC236}">
                <a16:creationId xmlns:a16="http://schemas.microsoft.com/office/drawing/2014/main" id="{F3EDD98D-5DAC-4BB2-B2A8-41F8545494BC}"/>
              </a:ext>
            </a:extLst>
          </p:cNvPr>
          <p:cNvGrpSpPr>
            <a:grpSpLocks/>
          </p:cNvGrpSpPr>
          <p:nvPr/>
        </p:nvGrpSpPr>
        <p:grpSpPr bwMode="auto">
          <a:xfrm>
            <a:off x="6305550" y="692150"/>
            <a:ext cx="428625" cy="2752725"/>
            <a:chOff x="2400" y="1488"/>
            <a:chExt cx="270" cy="1734"/>
          </a:xfrm>
        </p:grpSpPr>
        <p:graphicFrame>
          <p:nvGraphicFramePr>
            <p:cNvPr id="42061" name="Object 54">
              <a:extLst>
                <a:ext uri="{FF2B5EF4-FFF2-40B4-BE49-F238E27FC236}">
                  <a16:creationId xmlns:a16="http://schemas.microsoft.com/office/drawing/2014/main" id="{24BC5860-0244-48DE-AFCB-714EA9250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" name="Bitmap Image" r:id="rId45" imgW="428798" imgH="695238" progId="Paint.Picture">
                    <p:embed/>
                  </p:oleObj>
                </mc:Choice>
                <mc:Fallback>
                  <p:oleObj name="Bitmap Image" r:id="rId45" imgW="428798" imgH="695238" progId="Paint.Picture">
                    <p:embed/>
                    <p:pic>
                      <p:nvPicPr>
                        <p:cNvPr id="42061" name="Object 54">
                          <a:extLst>
                            <a:ext uri="{FF2B5EF4-FFF2-40B4-BE49-F238E27FC236}">
                              <a16:creationId xmlns:a16="http://schemas.microsoft.com/office/drawing/2014/main" id="{24BC5860-0244-48DE-AFCB-714EA9250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2" name="Object 55">
              <a:extLst>
                <a:ext uri="{FF2B5EF4-FFF2-40B4-BE49-F238E27FC236}">
                  <a16:creationId xmlns:a16="http://schemas.microsoft.com/office/drawing/2014/main" id="{DE6626A2-E507-4446-86FE-65E20B578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" name="Bitmap Image" r:id="rId46" imgW="428798" imgH="695238" progId="Paint.Picture">
                    <p:embed/>
                  </p:oleObj>
                </mc:Choice>
                <mc:Fallback>
                  <p:oleObj name="Bitmap Image" r:id="rId46" imgW="428798" imgH="695238" progId="Paint.Picture">
                    <p:embed/>
                    <p:pic>
                      <p:nvPicPr>
                        <p:cNvPr id="42062" name="Object 55">
                          <a:extLst>
                            <a:ext uri="{FF2B5EF4-FFF2-40B4-BE49-F238E27FC236}">
                              <a16:creationId xmlns:a16="http://schemas.microsoft.com/office/drawing/2014/main" id="{DE6626A2-E507-4446-86FE-65E20B578A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3" name="Object 56">
              <a:extLst>
                <a:ext uri="{FF2B5EF4-FFF2-40B4-BE49-F238E27FC236}">
                  <a16:creationId xmlns:a16="http://schemas.microsoft.com/office/drawing/2014/main" id="{59815AEE-DBFD-49A5-A3BE-D0C934C24B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" name="Bitmap Image" r:id="rId47" imgW="428798" imgH="695238" progId="Paint.Picture">
                    <p:embed/>
                  </p:oleObj>
                </mc:Choice>
                <mc:Fallback>
                  <p:oleObj name="Bitmap Image" r:id="rId47" imgW="428798" imgH="695238" progId="Paint.Picture">
                    <p:embed/>
                    <p:pic>
                      <p:nvPicPr>
                        <p:cNvPr id="42063" name="Object 56">
                          <a:extLst>
                            <a:ext uri="{FF2B5EF4-FFF2-40B4-BE49-F238E27FC236}">
                              <a16:creationId xmlns:a16="http://schemas.microsoft.com/office/drawing/2014/main" id="{59815AEE-DBFD-49A5-A3BE-D0C934C24B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4" name="Object 57">
              <a:extLst>
                <a:ext uri="{FF2B5EF4-FFF2-40B4-BE49-F238E27FC236}">
                  <a16:creationId xmlns:a16="http://schemas.microsoft.com/office/drawing/2014/main" id="{47BBAFD7-3F7E-4293-9FA5-48835AB325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" name="Bitmap Image" r:id="rId48" imgW="428798" imgH="695238" progId="Paint.Picture">
                    <p:embed/>
                  </p:oleObj>
                </mc:Choice>
                <mc:Fallback>
                  <p:oleObj name="Bitmap Image" r:id="rId48" imgW="428798" imgH="695238" progId="Paint.Picture">
                    <p:embed/>
                    <p:pic>
                      <p:nvPicPr>
                        <p:cNvPr id="42064" name="Object 57">
                          <a:extLst>
                            <a:ext uri="{FF2B5EF4-FFF2-40B4-BE49-F238E27FC236}">
                              <a16:creationId xmlns:a16="http://schemas.microsoft.com/office/drawing/2014/main" id="{47BBAFD7-3F7E-4293-9FA5-48835AB325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8" name="Group 58">
            <a:extLst>
              <a:ext uri="{FF2B5EF4-FFF2-40B4-BE49-F238E27FC236}">
                <a16:creationId xmlns:a16="http://schemas.microsoft.com/office/drawing/2014/main" id="{B901BE49-520F-49AA-90DB-04FBA8AADA55}"/>
              </a:ext>
            </a:extLst>
          </p:cNvPr>
          <p:cNvGrpSpPr>
            <a:grpSpLocks/>
          </p:cNvGrpSpPr>
          <p:nvPr/>
        </p:nvGrpSpPr>
        <p:grpSpPr bwMode="auto">
          <a:xfrm>
            <a:off x="6737350" y="692150"/>
            <a:ext cx="428625" cy="2752725"/>
            <a:chOff x="2400" y="1488"/>
            <a:chExt cx="270" cy="1734"/>
          </a:xfrm>
        </p:grpSpPr>
        <p:graphicFrame>
          <p:nvGraphicFramePr>
            <p:cNvPr id="42057" name="Object 59">
              <a:extLst>
                <a:ext uri="{FF2B5EF4-FFF2-40B4-BE49-F238E27FC236}">
                  <a16:creationId xmlns:a16="http://schemas.microsoft.com/office/drawing/2014/main" id="{D2B407D7-A88C-49B5-AD19-EB3E4D7C8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" name="Bitmap Image" r:id="rId49" imgW="428798" imgH="695238" progId="Paint.Picture">
                    <p:embed/>
                  </p:oleObj>
                </mc:Choice>
                <mc:Fallback>
                  <p:oleObj name="Bitmap Image" r:id="rId49" imgW="428798" imgH="695238" progId="Paint.Picture">
                    <p:embed/>
                    <p:pic>
                      <p:nvPicPr>
                        <p:cNvPr id="42057" name="Object 59">
                          <a:extLst>
                            <a:ext uri="{FF2B5EF4-FFF2-40B4-BE49-F238E27FC236}">
                              <a16:creationId xmlns:a16="http://schemas.microsoft.com/office/drawing/2014/main" id="{D2B407D7-A88C-49B5-AD19-EB3E4D7C8B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8" name="Object 60">
              <a:extLst>
                <a:ext uri="{FF2B5EF4-FFF2-40B4-BE49-F238E27FC236}">
                  <a16:creationId xmlns:a16="http://schemas.microsoft.com/office/drawing/2014/main" id="{F704BE94-2C58-416B-8AAC-F1CA370D1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" name="Bitmap Image" r:id="rId50" imgW="428798" imgH="695238" progId="Paint.Picture">
                    <p:embed/>
                  </p:oleObj>
                </mc:Choice>
                <mc:Fallback>
                  <p:oleObj name="Bitmap Image" r:id="rId50" imgW="428798" imgH="695238" progId="Paint.Picture">
                    <p:embed/>
                    <p:pic>
                      <p:nvPicPr>
                        <p:cNvPr id="42058" name="Object 60">
                          <a:extLst>
                            <a:ext uri="{FF2B5EF4-FFF2-40B4-BE49-F238E27FC236}">
                              <a16:creationId xmlns:a16="http://schemas.microsoft.com/office/drawing/2014/main" id="{F704BE94-2C58-416B-8AAC-F1CA370D11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9" name="Object 61">
              <a:extLst>
                <a:ext uri="{FF2B5EF4-FFF2-40B4-BE49-F238E27FC236}">
                  <a16:creationId xmlns:a16="http://schemas.microsoft.com/office/drawing/2014/main" id="{A2DAB768-073E-405C-9591-9425F03726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2" name="Bitmap Image" r:id="rId51" imgW="428798" imgH="695238" progId="Paint.Picture">
                    <p:embed/>
                  </p:oleObj>
                </mc:Choice>
                <mc:Fallback>
                  <p:oleObj name="Bitmap Image" r:id="rId51" imgW="428798" imgH="695238" progId="Paint.Picture">
                    <p:embed/>
                    <p:pic>
                      <p:nvPicPr>
                        <p:cNvPr id="42059" name="Object 61">
                          <a:extLst>
                            <a:ext uri="{FF2B5EF4-FFF2-40B4-BE49-F238E27FC236}">
                              <a16:creationId xmlns:a16="http://schemas.microsoft.com/office/drawing/2014/main" id="{A2DAB768-073E-405C-9591-9425F03726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60" name="Object 62">
              <a:extLst>
                <a:ext uri="{FF2B5EF4-FFF2-40B4-BE49-F238E27FC236}">
                  <a16:creationId xmlns:a16="http://schemas.microsoft.com/office/drawing/2014/main" id="{E96FA23D-FB74-4A74-B5A3-DC91DE2D3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3" name="Bitmap Image" r:id="rId52" imgW="428798" imgH="695238" progId="Paint.Picture">
                    <p:embed/>
                  </p:oleObj>
                </mc:Choice>
                <mc:Fallback>
                  <p:oleObj name="Bitmap Image" r:id="rId52" imgW="428798" imgH="695238" progId="Paint.Picture">
                    <p:embed/>
                    <p:pic>
                      <p:nvPicPr>
                        <p:cNvPr id="42060" name="Object 62">
                          <a:extLst>
                            <a:ext uri="{FF2B5EF4-FFF2-40B4-BE49-F238E27FC236}">
                              <a16:creationId xmlns:a16="http://schemas.microsoft.com/office/drawing/2014/main" id="{E96FA23D-FB74-4A74-B5A3-DC91DE2D32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9" name="Group 63">
            <a:extLst>
              <a:ext uri="{FF2B5EF4-FFF2-40B4-BE49-F238E27FC236}">
                <a16:creationId xmlns:a16="http://schemas.microsoft.com/office/drawing/2014/main" id="{4FFEAD39-F541-47B9-B1C7-61E827AE942D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692150"/>
            <a:ext cx="428625" cy="2752725"/>
            <a:chOff x="2400" y="1488"/>
            <a:chExt cx="270" cy="1734"/>
          </a:xfrm>
        </p:grpSpPr>
        <p:graphicFrame>
          <p:nvGraphicFramePr>
            <p:cNvPr id="42053" name="Object 64">
              <a:extLst>
                <a:ext uri="{FF2B5EF4-FFF2-40B4-BE49-F238E27FC236}">
                  <a16:creationId xmlns:a16="http://schemas.microsoft.com/office/drawing/2014/main" id="{39DF2430-B82C-4386-B29F-C8E775007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4" name="Bitmap Image" r:id="rId53" imgW="428798" imgH="695238" progId="Paint.Picture">
                    <p:embed/>
                  </p:oleObj>
                </mc:Choice>
                <mc:Fallback>
                  <p:oleObj name="Bitmap Image" r:id="rId53" imgW="428798" imgH="695238" progId="Paint.Picture">
                    <p:embed/>
                    <p:pic>
                      <p:nvPicPr>
                        <p:cNvPr id="42053" name="Object 64">
                          <a:extLst>
                            <a:ext uri="{FF2B5EF4-FFF2-40B4-BE49-F238E27FC236}">
                              <a16:creationId xmlns:a16="http://schemas.microsoft.com/office/drawing/2014/main" id="{39DF2430-B82C-4386-B29F-C8E7750072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4" name="Object 65">
              <a:extLst>
                <a:ext uri="{FF2B5EF4-FFF2-40B4-BE49-F238E27FC236}">
                  <a16:creationId xmlns:a16="http://schemas.microsoft.com/office/drawing/2014/main" id="{309B0436-AA27-4DBB-86C5-107587ACDC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" name="Bitmap Image" r:id="rId54" imgW="428798" imgH="695238" progId="Paint.Picture">
                    <p:embed/>
                  </p:oleObj>
                </mc:Choice>
                <mc:Fallback>
                  <p:oleObj name="Bitmap Image" r:id="rId54" imgW="428798" imgH="695238" progId="Paint.Picture">
                    <p:embed/>
                    <p:pic>
                      <p:nvPicPr>
                        <p:cNvPr id="42054" name="Object 65">
                          <a:extLst>
                            <a:ext uri="{FF2B5EF4-FFF2-40B4-BE49-F238E27FC236}">
                              <a16:creationId xmlns:a16="http://schemas.microsoft.com/office/drawing/2014/main" id="{309B0436-AA27-4DBB-86C5-107587ACDC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5" name="Object 66">
              <a:extLst>
                <a:ext uri="{FF2B5EF4-FFF2-40B4-BE49-F238E27FC236}">
                  <a16:creationId xmlns:a16="http://schemas.microsoft.com/office/drawing/2014/main" id="{3AD9CC19-AF86-40A0-BE89-2C95A5131D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" name="Bitmap Image" r:id="rId55" imgW="428798" imgH="695238" progId="Paint.Picture">
                    <p:embed/>
                  </p:oleObj>
                </mc:Choice>
                <mc:Fallback>
                  <p:oleObj name="Bitmap Image" r:id="rId55" imgW="428798" imgH="695238" progId="Paint.Picture">
                    <p:embed/>
                    <p:pic>
                      <p:nvPicPr>
                        <p:cNvPr id="42055" name="Object 66">
                          <a:extLst>
                            <a:ext uri="{FF2B5EF4-FFF2-40B4-BE49-F238E27FC236}">
                              <a16:creationId xmlns:a16="http://schemas.microsoft.com/office/drawing/2014/main" id="{3AD9CC19-AF86-40A0-BE89-2C95A5131D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6" name="Object 67">
              <a:extLst>
                <a:ext uri="{FF2B5EF4-FFF2-40B4-BE49-F238E27FC236}">
                  <a16:creationId xmlns:a16="http://schemas.microsoft.com/office/drawing/2014/main" id="{AE31F537-A39D-4A4B-98E0-03E8981C8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" name="Bitmap Image" r:id="rId56" imgW="428798" imgH="695238" progId="Paint.Picture">
                    <p:embed/>
                  </p:oleObj>
                </mc:Choice>
                <mc:Fallback>
                  <p:oleObj name="Bitmap Image" r:id="rId56" imgW="428798" imgH="695238" progId="Paint.Picture">
                    <p:embed/>
                    <p:pic>
                      <p:nvPicPr>
                        <p:cNvPr id="42056" name="Object 67">
                          <a:extLst>
                            <a:ext uri="{FF2B5EF4-FFF2-40B4-BE49-F238E27FC236}">
                              <a16:creationId xmlns:a16="http://schemas.microsoft.com/office/drawing/2014/main" id="{AE31F537-A39D-4A4B-98E0-03E8981C80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0" name="Group 68">
            <a:extLst>
              <a:ext uri="{FF2B5EF4-FFF2-40B4-BE49-F238E27FC236}">
                <a16:creationId xmlns:a16="http://schemas.microsoft.com/office/drawing/2014/main" id="{9A002A4A-CF56-4EBE-B5E1-BCA2FA6A38D4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692150"/>
            <a:ext cx="428625" cy="2752725"/>
            <a:chOff x="2400" y="1488"/>
            <a:chExt cx="270" cy="1734"/>
          </a:xfrm>
        </p:grpSpPr>
        <p:graphicFrame>
          <p:nvGraphicFramePr>
            <p:cNvPr id="42049" name="Object 69">
              <a:extLst>
                <a:ext uri="{FF2B5EF4-FFF2-40B4-BE49-F238E27FC236}">
                  <a16:creationId xmlns:a16="http://schemas.microsoft.com/office/drawing/2014/main" id="{CB06C2D5-8D65-4C2C-9444-958907CCD0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" name="Bitmap Image" r:id="rId57" imgW="428798" imgH="695238" progId="Paint.Picture">
                    <p:embed/>
                  </p:oleObj>
                </mc:Choice>
                <mc:Fallback>
                  <p:oleObj name="Bitmap Image" r:id="rId57" imgW="428798" imgH="695238" progId="Paint.Picture">
                    <p:embed/>
                    <p:pic>
                      <p:nvPicPr>
                        <p:cNvPr id="42049" name="Object 69">
                          <a:extLst>
                            <a:ext uri="{FF2B5EF4-FFF2-40B4-BE49-F238E27FC236}">
                              <a16:creationId xmlns:a16="http://schemas.microsoft.com/office/drawing/2014/main" id="{CB06C2D5-8D65-4C2C-9444-958907CCD0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0" name="Object 70">
              <a:extLst>
                <a:ext uri="{FF2B5EF4-FFF2-40B4-BE49-F238E27FC236}">
                  <a16:creationId xmlns:a16="http://schemas.microsoft.com/office/drawing/2014/main" id="{5A88317E-0A5E-499F-88FF-A6D894B29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" name="Bitmap Image" r:id="rId58" imgW="428798" imgH="695238" progId="Paint.Picture">
                    <p:embed/>
                  </p:oleObj>
                </mc:Choice>
                <mc:Fallback>
                  <p:oleObj name="Bitmap Image" r:id="rId58" imgW="428798" imgH="695238" progId="Paint.Picture">
                    <p:embed/>
                    <p:pic>
                      <p:nvPicPr>
                        <p:cNvPr id="42050" name="Object 70">
                          <a:extLst>
                            <a:ext uri="{FF2B5EF4-FFF2-40B4-BE49-F238E27FC236}">
                              <a16:creationId xmlns:a16="http://schemas.microsoft.com/office/drawing/2014/main" id="{5A88317E-0A5E-499F-88FF-A6D894B29B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1" name="Object 71">
              <a:extLst>
                <a:ext uri="{FF2B5EF4-FFF2-40B4-BE49-F238E27FC236}">
                  <a16:creationId xmlns:a16="http://schemas.microsoft.com/office/drawing/2014/main" id="{15162704-11A3-4EB8-99D8-665B2AA625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" name="Bitmap Image" r:id="rId59" imgW="428798" imgH="695238" progId="Paint.Picture">
                    <p:embed/>
                  </p:oleObj>
                </mc:Choice>
                <mc:Fallback>
                  <p:oleObj name="Bitmap Image" r:id="rId59" imgW="428798" imgH="695238" progId="Paint.Picture">
                    <p:embed/>
                    <p:pic>
                      <p:nvPicPr>
                        <p:cNvPr id="42051" name="Object 71">
                          <a:extLst>
                            <a:ext uri="{FF2B5EF4-FFF2-40B4-BE49-F238E27FC236}">
                              <a16:creationId xmlns:a16="http://schemas.microsoft.com/office/drawing/2014/main" id="{15162704-11A3-4EB8-99D8-665B2AA625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2" name="Object 72">
              <a:extLst>
                <a:ext uri="{FF2B5EF4-FFF2-40B4-BE49-F238E27FC236}">
                  <a16:creationId xmlns:a16="http://schemas.microsoft.com/office/drawing/2014/main" id="{86B8FEE9-ED2A-4D35-8402-9B1B2B6C3C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" name="Bitmap Image" r:id="rId60" imgW="428798" imgH="695238" progId="Paint.Picture">
                    <p:embed/>
                  </p:oleObj>
                </mc:Choice>
                <mc:Fallback>
                  <p:oleObj name="Bitmap Image" r:id="rId60" imgW="428798" imgH="695238" progId="Paint.Picture">
                    <p:embed/>
                    <p:pic>
                      <p:nvPicPr>
                        <p:cNvPr id="42052" name="Object 72">
                          <a:extLst>
                            <a:ext uri="{FF2B5EF4-FFF2-40B4-BE49-F238E27FC236}">
                              <a16:creationId xmlns:a16="http://schemas.microsoft.com/office/drawing/2014/main" id="{86B8FEE9-ED2A-4D35-8402-9B1B2B6C3C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1" name="Group 73">
            <a:extLst>
              <a:ext uri="{FF2B5EF4-FFF2-40B4-BE49-F238E27FC236}">
                <a16:creationId xmlns:a16="http://schemas.microsoft.com/office/drawing/2014/main" id="{53D363E1-825B-410A-9315-DBDD910408D9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692150"/>
            <a:ext cx="428625" cy="2752725"/>
            <a:chOff x="2400" y="1488"/>
            <a:chExt cx="270" cy="1734"/>
          </a:xfrm>
        </p:grpSpPr>
        <p:graphicFrame>
          <p:nvGraphicFramePr>
            <p:cNvPr id="42045" name="Object 74">
              <a:extLst>
                <a:ext uri="{FF2B5EF4-FFF2-40B4-BE49-F238E27FC236}">
                  <a16:creationId xmlns:a16="http://schemas.microsoft.com/office/drawing/2014/main" id="{773D8693-51FF-40F4-B7F0-74D071DA5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2" name="Bitmap Image" r:id="rId61" imgW="428798" imgH="695238" progId="Paint.Picture">
                    <p:embed/>
                  </p:oleObj>
                </mc:Choice>
                <mc:Fallback>
                  <p:oleObj name="Bitmap Image" r:id="rId61" imgW="428798" imgH="695238" progId="Paint.Picture">
                    <p:embed/>
                    <p:pic>
                      <p:nvPicPr>
                        <p:cNvPr id="42045" name="Object 74">
                          <a:extLst>
                            <a:ext uri="{FF2B5EF4-FFF2-40B4-BE49-F238E27FC236}">
                              <a16:creationId xmlns:a16="http://schemas.microsoft.com/office/drawing/2014/main" id="{773D8693-51FF-40F4-B7F0-74D071DA5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6" name="Object 75">
              <a:extLst>
                <a:ext uri="{FF2B5EF4-FFF2-40B4-BE49-F238E27FC236}">
                  <a16:creationId xmlns:a16="http://schemas.microsoft.com/office/drawing/2014/main" id="{47B8A7A3-0231-4E0B-867C-FE9327B1E5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" name="Bitmap Image" r:id="rId62" imgW="428798" imgH="695238" progId="Paint.Picture">
                    <p:embed/>
                  </p:oleObj>
                </mc:Choice>
                <mc:Fallback>
                  <p:oleObj name="Bitmap Image" r:id="rId62" imgW="428798" imgH="695238" progId="Paint.Picture">
                    <p:embed/>
                    <p:pic>
                      <p:nvPicPr>
                        <p:cNvPr id="42046" name="Object 75">
                          <a:extLst>
                            <a:ext uri="{FF2B5EF4-FFF2-40B4-BE49-F238E27FC236}">
                              <a16:creationId xmlns:a16="http://schemas.microsoft.com/office/drawing/2014/main" id="{47B8A7A3-0231-4E0B-867C-FE9327B1E5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7" name="Object 76">
              <a:extLst>
                <a:ext uri="{FF2B5EF4-FFF2-40B4-BE49-F238E27FC236}">
                  <a16:creationId xmlns:a16="http://schemas.microsoft.com/office/drawing/2014/main" id="{B8B48FD7-3E47-4045-8D22-F1D37757C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" name="Bitmap Image" r:id="rId63" imgW="428798" imgH="695238" progId="Paint.Picture">
                    <p:embed/>
                  </p:oleObj>
                </mc:Choice>
                <mc:Fallback>
                  <p:oleObj name="Bitmap Image" r:id="rId63" imgW="428798" imgH="695238" progId="Paint.Picture">
                    <p:embed/>
                    <p:pic>
                      <p:nvPicPr>
                        <p:cNvPr id="42047" name="Object 76">
                          <a:extLst>
                            <a:ext uri="{FF2B5EF4-FFF2-40B4-BE49-F238E27FC236}">
                              <a16:creationId xmlns:a16="http://schemas.microsoft.com/office/drawing/2014/main" id="{B8B48FD7-3E47-4045-8D22-F1D37757CF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8" name="Object 77">
              <a:extLst>
                <a:ext uri="{FF2B5EF4-FFF2-40B4-BE49-F238E27FC236}">
                  <a16:creationId xmlns:a16="http://schemas.microsoft.com/office/drawing/2014/main" id="{79DBE859-92E9-415D-B6D9-7BEBAC621B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" name="Bitmap Image" r:id="rId64" imgW="428798" imgH="695238" progId="Paint.Picture">
                    <p:embed/>
                  </p:oleObj>
                </mc:Choice>
                <mc:Fallback>
                  <p:oleObj name="Bitmap Image" r:id="rId64" imgW="428798" imgH="695238" progId="Paint.Picture">
                    <p:embed/>
                    <p:pic>
                      <p:nvPicPr>
                        <p:cNvPr id="42048" name="Object 77">
                          <a:extLst>
                            <a:ext uri="{FF2B5EF4-FFF2-40B4-BE49-F238E27FC236}">
                              <a16:creationId xmlns:a16="http://schemas.microsoft.com/office/drawing/2014/main" id="{79DBE859-92E9-415D-B6D9-7BEBAC621B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2" name="Group 78">
            <a:extLst>
              <a:ext uri="{FF2B5EF4-FFF2-40B4-BE49-F238E27FC236}">
                <a16:creationId xmlns:a16="http://schemas.microsoft.com/office/drawing/2014/main" id="{3BC23A1A-DBD2-49BE-BE49-CFEBC5DCC9E8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692150"/>
            <a:ext cx="428625" cy="2752725"/>
            <a:chOff x="2400" y="1488"/>
            <a:chExt cx="270" cy="1734"/>
          </a:xfrm>
        </p:grpSpPr>
        <p:graphicFrame>
          <p:nvGraphicFramePr>
            <p:cNvPr id="42041" name="Object 79">
              <a:extLst>
                <a:ext uri="{FF2B5EF4-FFF2-40B4-BE49-F238E27FC236}">
                  <a16:creationId xmlns:a16="http://schemas.microsoft.com/office/drawing/2014/main" id="{B23A3E40-CD9E-4490-9DC4-DF1E9829D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" name="Bitmap Image" r:id="rId65" imgW="428798" imgH="695238" progId="Paint.Picture">
                    <p:embed/>
                  </p:oleObj>
                </mc:Choice>
                <mc:Fallback>
                  <p:oleObj name="Bitmap Image" r:id="rId65" imgW="428798" imgH="695238" progId="Paint.Picture">
                    <p:embed/>
                    <p:pic>
                      <p:nvPicPr>
                        <p:cNvPr id="42041" name="Object 79">
                          <a:extLst>
                            <a:ext uri="{FF2B5EF4-FFF2-40B4-BE49-F238E27FC236}">
                              <a16:creationId xmlns:a16="http://schemas.microsoft.com/office/drawing/2014/main" id="{B23A3E40-CD9E-4490-9DC4-DF1E9829D0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2" name="Object 80">
              <a:extLst>
                <a:ext uri="{FF2B5EF4-FFF2-40B4-BE49-F238E27FC236}">
                  <a16:creationId xmlns:a16="http://schemas.microsoft.com/office/drawing/2014/main" id="{7550AAE4-A5AF-4420-9657-5F6F53EF48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" name="Bitmap Image" r:id="rId66" imgW="428798" imgH="695238" progId="Paint.Picture">
                    <p:embed/>
                  </p:oleObj>
                </mc:Choice>
                <mc:Fallback>
                  <p:oleObj name="Bitmap Image" r:id="rId66" imgW="428798" imgH="695238" progId="Paint.Picture">
                    <p:embed/>
                    <p:pic>
                      <p:nvPicPr>
                        <p:cNvPr id="42042" name="Object 80">
                          <a:extLst>
                            <a:ext uri="{FF2B5EF4-FFF2-40B4-BE49-F238E27FC236}">
                              <a16:creationId xmlns:a16="http://schemas.microsoft.com/office/drawing/2014/main" id="{7550AAE4-A5AF-4420-9657-5F6F53EF48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3" name="Object 81">
              <a:extLst>
                <a:ext uri="{FF2B5EF4-FFF2-40B4-BE49-F238E27FC236}">
                  <a16:creationId xmlns:a16="http://schemas.microsoft.com/office/drawing/2014/main" id="{B4C18D4C-7B99-4EC9-91A7-41BDDF89B3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8" name="Bitmap Image" r:id="rId67" imgW="428798" imgH="695238" progId="Paint.Picture">
                    <p:embed/>
                  </p:oleObj>
                </mc:Choice>
                <mc:Fallback>
                  <p:oleObj name="Bitmap Image" r:id="rId67" imgW="428798" imgH="695238" progId="Paint.Picture">
                    <p:embed/>
                    <p:pic>
                      <p:nvPicPr>
                        <p:cNvPr id="42043" name="Object 81">
                          <a:extLst>
                            <a:ext uri="{FF2B5EF4-FFF2-40B4-BE49-F238E27FC236}">
                              <a16:creationId xmlns:a16="http://schemas.microsoft.com/office/drawing/2014/main" id="{B4C18D4C-7B99-4EC9-91A7-41BDDF89B3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4" name="Object 82">
              <a:extLst>
                <a:ext uri="{FF2B5EF4-FFF2-40B4-BE49-F238E27FC236}">
                  <a16:creationId xmlns:a16="http://schemas.microsoft.com/office/drawing/2014/main" id="{09DACC4E-6FF1-45A6-8883-BF5699271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9" name="Bitmap Image" r:id="rId68" imgW="428798" imgH="695238" progId="Paint.Picture">
                    <p:embed/>
                  </p:oleObj>
                </mc:Choice>
                <mc:Fallback>
                  <p:oleObj name="Bitmap Image" r:id="rId68" imgW="428798" imgH="695238" progId="Paint.Picture">
                    <p:embed/>
                    <p:pic>
                      <p:nvPicPr>
                        <p:cNvPr id="42044" name="Object 82">
                          <a:extLst>
                            <a:ext uri="{FF2B5EF4-FFF2-40B4-BE49-F238E27FC236}">
                              <a16:creationId xmlns:a16="http://schemas.microsoft.com/office/drawing/2014/main" id="{09DACC4E-6FF1-45A6-8883-BF56992713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3" name="Group 83">
            <a:extLst>
              <a:ext uri="{FF2B5EF4-FFF2-40B4-BE49-F238E27FC236}">
                <a16:creationId xmlns:a16="http://schemas.microsoft.com/office/drawing/2014/main" id="{B8129C63-ECE3-45FE-A65C-6C1AA6193882}"/>
              </a:ext>
            </a:extLst>
          </p:cNvPr>
          <p:cNvGrpSpPr>
            <a:grpSpLocks/>
          </p:cNvGrpSpPr>
          <p:nvPr/>
        </p:nvGrpSpPr>
        <p:grpSpPr bwMode="auto">
          <a:xfrm>
            <a:off x="6302375" y="692150"/>
            <a:ext cx="428625" cy="2752725"/>
            <a:chOff x="2400" y="1488"/>
            <a:chExt cx="270" cy="1734"/>
          </a:xfrm>
        </p:grpSpPr>
        <p:graphicFrame>
          <p:nvGraphicFramePr>
            <p:cNvPr id="42037" name="Object 84">
              <a:extLst>
                <a:ext uri="{FF2B5EF4-FFF2-40B4-BE49-F238E27FC236}">
                  <a16:creationId xmlns:a16="http://schemas.microsoft.com/office/drawing/2014/main" id="{7E3F3CE0-663B-4D2A-95E3-67BF201FA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" name="Bitmap Image" r:id="rId69" imgW="428798" imgH="695238" progId="Paint.Picture">
                    <p:embed/>
                  </p:oleObj>
                </mc:Choice>
                <mc:Fallback>
                  <p:oleObj name="Bitmap Image" r:id="rId69" imgW="428798" imgH="695238" progId="Paint.Picture">
                    <p:embed/>
                    <p:pic>
                      <p:nvPicPr>
                        <p:cNvPr id="42037" name="Object 84">
                          <a:extLst>
                            <a:ext uri="{FF2B5EF4-FFF2-40B4-BE49-F238E27FC236}">
                              <a16:creationId xmlns:a16="http://schemas.microsoft.com/office/drawing/2014/main" id="{7E3F3CE0-663B-4D2A-95E3-67BF201FA9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8" name="Object 85">
              <a:extLst>
                <a:ext uri="{FF2B5EF4-FFF2-40B4-BE49-F238E27FC236}">
                  <a16:creationId xmlns:a16="http://schemas.microsoft.com/office/drawing/2014/main" id="{525E3C61-24CC-4327-9EA6-8920BD66EA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" name="Bitmap Image" r:id="rId70" imgW="428798" imgH="695238" progId="Paint.Picture">
                    <p:embed/>
                  </p:oleObj>
                </mc:Choice>
                <mc:Fallback>
                  <p:oleObj name="Bitmap Image" r:id="rId70" imgW="428798" imgH="695238" progId="Paint.Picture">
                    <p:embed/>
                    <p:pic>
                      <p:nvPicPr>
                        <p:cNvPr id="42038" name="Object 85">
                          <a:extLst>
                            <a:ext uri="{FF2B5EF4-FFF2-40B4-BE49-F238E27FC236}">
                              <a16:creationId xmlns:a16="http://schemas.microsoft.com/office/drawing/2014/main" id="{525E3C61-24CC-4327-9EA6-8920BD66EA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9" name="Object 86">
              <a:extLst>
                <a:ext uri="{FF2B5EF4-FFF2-40B4-BE49-F238E27FC236}">
                  <a16:creationId xmlns:a16="http://schemas.microsoft.com/office/drawing/2014/main" id="{7F91BD05-54A3-4EDC-AD36-7D0B87C39B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2" name="Bitmap Image" r:id="rId71" imgW="428798" imgH="695238" progId="Paint.Picture">
                    <p:embed/>
                  </p:oleObj>
                </mc:Choice>
                <mc:Fallback>
                  <p:oleObj name="Bitmap Image" r:id="rId71" imgW="428798" imgH="695238" progId="Paint.Picture">
                    <p:embed/>
                    <p:pic>
                      <p:nvPicPr>
                        <p:cNvPr id="42039" name="Object 86">
                          <a:extLst>
                            <a:ext uri="{FF2B5EF4-FFF2-40B4-BE49-F238E27FC236}">
                              <a16:creationId xmlns:a16="http://schemas.microsoft.com/office/drawing/2014/main" id="{7F91BD05-54A3-4EDC-AD36-7D0B87C39B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0" name="Object 87">
              <a:extLst>
                <a:ext uri="{FF2B5EF4-FFF2-40B4-BE49-F238E27FC236}">
                  <a16:creationId xmlns:a16="http://schemas.microsoft.com/office/drawing/2014/main" id="{0344E83C-DAB7-4215-A844-570F6D4A6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3" name="Bitmap Image" r:id="rId72" imgW="428798" imgH="695238" progId="Paint.Picture">
                    <p:embed/>
                  </p:oleObj>
                </mc:Choice>
                <mc:Fallback>
                  <p:oleObj name="Bitmap Image" r:id="rId72" imgW="428798" imgH="695238" progId="Paint.Picture">
                    <p:embed/>
                    <p:pic>
                      <p:nvPicPr>
                        <p:cNvPr id="42040" name="Object 87">
                          <a:extLst>
                            <a:ext uri="{FF2B5EF4-FFF2-40B4-BE49-F238E27FC236}">
                              <a16:creationId xmlns:a16="http://schemas.microsoft.com/office/drawing/2014/main" id="{0344E83C-DAB7-4215-A844-570F6D4A6E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4" name="Group 88">
            <a:extLst>
              <a:ext uri="{FF2B5EF4-FFF2-40B4-BE49-F238E27FC236}">
                <a16:creationId xmlns:a16="http://schemas.microsoft.com/office/drawing/2014/main" id="{D400DC57-4FF2-404D-AD5C-6BD546A7F6E1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692150"/>
            <a:ext cx="428625" cy="2752725"/>
            <a:chOff x="2400" y="1488"/>
            <a:chExt cx="270" cy="1734"/>
          </a:xfrm>
        </p:grpSpPr>
        <p:graphicFrame>
          <p:nvGraphicFramePr>
            <p:cNvPr id="42033" name="Object 89">
              <a:extLst>
                <a:ext uri="{FF2B5EF4-FFF2-40B4-BE49-F238E27FC236}">
                  <a16:creationId xmlns:a16="http://schemas.microsoft.com/office/drawing/2014/main" id="{58572C66-76D6-4930-9596-4AF9965823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" name="Bitmap Image" r:id="rId73" imgW="428798" imgH="695238" progId="Paint.Picture">
                    <p:embed/>
                  </p:oleObj>
                </mc:Choice>
                <mc:Fallback>
                  <p:oleObj name="Bitmap Image" r:id="rId73" imgW="428798" imgH="695238" progId="Paint.Picture">
                    <p:embed/>
                    <p:pic>
                      <p:nvPicPr>
                        <p:cNvPr id="42033" name="Object 89">
                          <a:extLst>
                            <a:ext uri="{FF2B5EF4-FFF2-40B4-BE49-F238E27FC236}">
                              <a16:creationId xmlns:a16="http://schemas.microsoft.com/office/drawing/2014/main" id="{58572C66-76D6-4930-9596-4AF9965823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4" name="Object 90">
              <a:extLst>
                <a:ext uri="{FF2B5EF4-FFF2-40B4-BE49-F238E27FC236}">
                  <a16:creationId xmlns:a16="http://schemas.microsoft.com/office/drawing/2014/main" id="{6ECE8737-7EB3-43AF-A64B-1BCC5B9EF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" name="Bitmap Image" r:id="rId74" imgW="428798" imgH="695238" progId="Paint.Picture">
                    <p:embed/>
                  </p:oleObj>
                </mc:Choice>
                <mc:Fallback>
                  <p:oleObj name="Bitmap Image" r:id="rId74" imgW="428798" imgH="695238" progId="Paint.Picture">
                    <p:embed/>
                    <p:pic>
                      <p:nvPicPr>
                        <p:cNvPr id="42034" name="Object 90">
                          <a:extLst>
                            <a:ext uri="{FF2B5EF4-FFF2-40B4-BE49-F238E27FC236}">
                              <a16:creationId xmlns:a16="http://schemas.microsoft.com/office/drawing/2014/main" id="{6ECE8737-7EB3-43AF-A64B-1BCC5B9EF8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5" name="Object 91">
              <a:extLst>
                <a:ext uri="{FF2B5EF4-FFF2-40B4-BE49-F238E27FC236}">
                  <a16:creationId xmlns:a16="http://schemas.microsoft.com/office/drawing/2014/main" id="{03DFDA87-41F8-4616-AE6B-78AFE7F5F4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" name="Bitmap Image" r:id="rId75" imgW="428798" imgH="695238" progId="Paint.Picture">
                    <p:embed/>
                  </p:oleObj>
                </mc:Choice>
                <mc:Fallback>
                  <p:oleObj name="Bitmap Image" r:id="rId75" imgW="428798" imgH="695238" progId="Paint.Picture">
                    <p:embed/>
                    <p:pic>
                      <p:nvPicPr>
                        <p:cNvPr id="42035" name="Object 91">
                          <a:extLst>
                            <a:ext uri="{FF2B5EF4-FFF2-40B4-BE49-F238E27FC236}">
                              <a16:creationId xmlns:a16="http://schemas.microsoft.com/office/drawing/2014/main" id="{03DFDA87-41F8-4616-AE6B-78AFE7F5F4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6" name="Object 92">
              <a:extLst>
                <a:ext uri="{FF2B5EF4-FFF2-40B4-BE49-F238E27FC236}">
                  <a16:creationId xmlns:a16="http://schemas.microsoft.com/office/drawing/2014/main" id="{DDDA481D-AD2F-4111-B5C7-B96AEA4DB8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" name="Bitmap Image" r:id="rId76" imgW="428798" imgH="695238" progId="Paint.Picture">
                    <p:embed/>
                  </p:oleObj>
                </mc:Choice>
                <mc:Fallback>
                  <p:oleObj name="Bitmap Image" r:id="rId76" imgW="428798" imgH="695238" progId="Paint.Picture">
                    <p:embed/>
                    <p:pic>
                      <p:nvPicPr>
                        <p:cNvPr id="42036" name="Object 92">
                          <a:extLst>
                            <a:ext uri="{FF2B5EF4-FFF2-40B4-BE49-F238E27FC236}">
                              <a16:creationId xmlns:a16="http://schemas.microsoft.com/office/drawing/2014/main" id="{DDDA481D-AD2F-4111-B5C7-B96AEA4DB8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5" name="Group 93">
            <a:extLst>
              <a:ext uri="{FF2B5EF4-FFF2-40B4-BE49-F238E27FC236}">
                <a16:creationId xmlns:a16="http://schemas.microsoft.com/office/drawing/2014/main" id="{37631201-83CC-47BC-9544-826EB5CD9A3A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692150"/>
            <a:ext cx="428625" cy="2752725"/>
            <a:chOff x="2400" y="1488"/>
            <a:chExt cx="270" cy="1734"/>
          </a:xfrm>
        </p:grpSpPr>
        <p:graphicFrame>
          <p:nvGraphicFramePr>
            <p:cNvPr id="42029" name="Object 94">
              <a:extLst>
                <a:ext uri="{FF2B5EF4-FFF2-40B4-BE49-F238E27FC236}">
                  <a16:creationId xmlns:a16="http://schemas.microsoft.com/office/drawing/2014/main" id="{E183FE07-D42A-4F56-AE70-DE5AC520D1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" name="Bitmap Image" r:id="rId77" imgW="428798" imgH="695238" progId="Paint.Picture">
                    <p:embed/>
                  </p:oleObj>
                </mc:Choice>
                <mc:Fallback>
                  <p:oleObj name="Bitmap Image" r:id="rId77" imgW="428798" imgH="695238" progId="Paint.Picture">
                    <p:embed/>
                    <p:pic>
                      <p:nvPicPr>
                        <p:cNvPr id="42029" name="Object 94">
                          <a:extLst>
                            <a:ext uri="{FF2B5EF4-FFF2-40B4-BE49-F238E27FC236}">
                              <a16:creationId xmlns:a16="http://schemas.microsoft.com/office/drawing/2014/main" id="{E183FE07-D42A-4F56-AE70-DE5AC520D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0" name="Object 95">
              <a:extLst>
                <a:ext uri="{FF2B5EF4-FFF2-40B4-BE49-F238E27FC236}">
                  <a16:creationId xmlns:a16="http://schemas.microsoft.com/office/drawing/2014/main" id="{2C75FA0F-6559-4DBC-B353-4C553AA74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" name="Bitmap Image" r:id="rId78" imgW="428798" imgH="695238" progId="Paint.Picture">
                    <p:embed/>
                  </p:oleObj>
                </mc:Choice>
                <mc:Fallback>
                  <p:oleObj name="Bitmap Image" r:id="rId78" imgW="428798" imgH="695238" progId="Paint.Picture">
                    <p:embed/>
                    <p:pic>
                      <p:nvPicPr>
                        <p:cNvPr id="42030" name="Object 95">
                          <a:extLst>
                            <a:ext uri="{FF2B5EF4-FFF2-40B4-BE49-F238E27FC236}">
                              <a16:creationId xmlns:a16="http://schemas.microsoft.com/office/drawing/2014/main" id="{2C75FA0F-6559-4DBC-B353-4C553AA74C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1" name="Object 96">
              <a:extLst>
                <a:ext uri="{FF2B5EF4-FFF2-40B4-BE49-F238E27FC236}">
                  <a16:creationId xmlns:a16="http://schemas.microsoft.com/office/drawing/2014/main" id="{EE22DBFF-192A-4F51-A48C-86CAC26008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" name="Bitmap Image" r:id="rId79" imgW="428798" imgH="695238" progId="Paint.Picture">
                    <p:embed/>
                  </p:oleObj>
                </mc:Choice>
                <mc:Fallback>
                  <p:oleObj name="Bitmap Image" r:id="rId79" imgW="428798" imgH="695238" progId="Paint.Picture">
                    <p:embed/>
                    <p:pic>
                      <p:nvPicPr>
                        <p:cNvPr id="42031" name="Object 96">
                          <a:extLst>
                            <a:ext uri="{FF2B5EF4-FFF2-40B4-BE49-F238E27FC236}">
                              <a16:creationId xmlns:a16="http://schemas.microsoft.com/office/drawing/2014/main" id="{EE22DBFF-192A-4F51-A48C-86CAC26008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2" name="Object 97">
              <a:extLst>
                <a:ext uri="{FF2B5EF4-FFF2-40B4-BE49-F238E27FC236}">
                  <a16:creationId xmlns:a16="http://schemas.microsoft.com/office/drawing/2014/main" id="{087770C5-2F77-43C1-A367-4CBF63685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" name="Bitmap Image" r:id="rId80" imgW="428798" imgH="695238" progId="Paint.Picture">
                    <p:embed/>
                  </p:oleObj>
                </mc:Choice>
                <mc:Fallback>
                  <p:oleObj name="Bitmap Image" r:id="rId80" imgW="428798" imgH="695238" progId="Paint.Picture">
                    <p:embed/>
                    <p:pic>
                      <p:nvPicPr>
                        <p:cNvPr id="42032" name="Object 97">
                          <a:extLst>
                            <a:ext uri="{FF2B5EF4-FFF2-40B4-BE49-F238E27FC236}">
                              <a16:creationId xmlns:a16="http://schemas.microsoft.com/office/drawing/2014/main" id="{087770C5-2F77-43C1-A367-4CBF63685A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6" name="Group 98">
            <a:extLst>
              <a:ext uri="{FF2B5EF4-FFF2-40B4-BE49-F238E27FC236}">
                <a16:creationId xmlns:a16="http://schemas.microsoft.com/office/drawing/2014/main" id="{EDBEE17E-B5C9-413F-82A1-D42AD1EA31A5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692150"/>
            <a:ext cx="428625" cy="2752725"/>
            <a:chOff x="2400" y="1488"/>
            <a:chExt cx="270" cy="1734"/>
          </a:xfrm>
        </p:grpSpPr>
        <p:graphicFrame>
          <p:nvGraphicFramePr>
            <p:cNvPr id="42025" name="Object 99">
              <a:extLst>
                <a:ext uri="{FF2B5EF4-FFF2-40B4-BE49-F238E27FC236}">
                  <a16:creationId xmlns:a16="http://schemas.microsoft.com/office/drawing/2014/main" id="{CB6660B9-5581-45A5-84AF-F19544A020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" name="Bitmap Image" r:id="rId81" imgW="428798" imgH="695238" progId="Paint.Picture">
                    <p:embed/>
                  </p:oleObj>
                </mc:Choice>
                <mc:Fallback>
                  <p:oleObj name="Bitmap Image" r:id="rId81" imgW="428798" imgH="695238" progId="Paint.Picture">
                    <p:embed/>
                    <p:pic>
                      <p:nvPicPr>
                        <p:cNvPr id="42025" name="Object 99">
                          <a:extLst>
                            <a:ext uri="{FF2B5EF4-FFF2-40B4-BE49-F238E27FC236}">
                              <a16:creationId xmlns:a16="http://schemas.microsoft.com/office/drawing/2014/main" id="{CB6660B9-5581-45A5-84AF-F19544A020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6" name="Object 100">
              <a:extLst>
                <a:ext uri="{FF2B5EF4-FFF2-40B4-BE49-F238E27FC236}">
                  <a16:creationId xmlns:a16="http://schemas.microsoft.com/office/drawing/2014/main" id="{BA784878-7866-422A-85FA-B72E8052E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" name="Bitmap Image" r:id="rId82" imgW="428798" imgH="695238" progId="Paint.Picture">
                    <p:embed/>
                  </p:oleObj>
                </mc:Choice>
                <mc:Fallback>
                  <p:oleObj name="Bitmap Image" r:id="rId82" imgW="428798" imgH="695238" progId="Paint.Picture">
                    <p:embed/>
                    <p:pic>
                      <p:nvPicPr>
                        <p:cNvPr id="42026" name="Object 100">
                          <a:extLst>
                            <a:ext uri="{FF2B5EF4-FFF2-40B4-BE49-F238E27FC236}">
                              <a16:creationId xmlns:a16="http://schemas.microsoft.com/office/drawing/2014/main" id="{BA784878-7866-422A-85FA-B72E8052E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7" name="Object 101">
              <a:extLst>
                <a:ext uri="{FF2B5EF4-FFF2-40B4-BE49-F238E27FC236}">
                  <a16:creationId xmlns:a16="http://schemas.microsoft.com/office/drawing/2014/main" id="{1441B9B9-D8FF-4773-848A-050F888E5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" name="Bitmap Image" r:id="rId83" imgW="428798" imgH="695238" progId="Paint.Picture">
                    <p:embed/>
                  </p:oleObj>
                </mc:Choice>
                <mc:Fallback>
                  <p:oleObj name="Bitmap Image" r:id="rId83" imgW="428798" imgH="695238" progId="Paint.Picture">
                    <p:embed/>
                    <p:pic>
                      <p:nvPicPr>
                        <p:cNvPr id="42027" name="Object 101">
                          <a:extLst>
                            <a:ext uri="{FF2B5EF4-FFF2-40B4-BE49-F238E27FC236}">
                              <a16:creationId xmlns:a16="http://schemas.microsoft.com/office/drawing/2014/main" id="{1441B9B9-D8FF-4773-848A-050F888E55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8" name="Object 102">
              <a:extLst>
                <a:ext uri="{FF2B5EF4-FFF2-40B4-BE49-F238E27FC236}">
                  <a16:creationId xmlns:a16="http://schemas.microsoft.com/office/drawing/2014/main" id="{C2319C71-DCE7-4C03-8FA4-059A5697EE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" name="Bitmap Image" r:id="rId84" imgW="428798" imgH="695238" progId="Paint.Picture">
                    <p:embed/>
                  </p:oleObj>
                </mc:Choice>
                <mc:Fallback>
                  <p:oleObj name="Bitmap Image" r:id="rId84" imgW="428798" imgH="695238" progId="Paint.Picture">
                    <p:embed/>
                    <p:pic>
                      <p:nvPicPr>
                        <p:cNvPr id="42028" name="Object 102">
                          <a:extLst>
                            <a:ext uri="{FF2B5EF4-FFF2-40B4-BE49-F238E27FC236}">
                              <a16:creationId xmlns:a16="http://schemas.microsoft.com/office/drawing/2014/main" id="{C2319C71-DCE7-4C03-8FA4-059A5697EE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7" name="Group 103">
            <a:extLst>
              <a:ext uri="{FF2B5EF4-FFF2-40B4-BE49-F238E27FC236}">
                <a16:creationId xmlns:a16="http://schemas.microsoft.com/office/drawing/2014/main" id="{413BF4E2-0207-4432-AF45-0E8314DC1CA6}"/>
              </a:ext>
            </a:extLst>
          </p:cNvPr>
          <p:cNvGrpSpPr>
            <a:grpSpLocks/>
          </p:cNvGrpSpPr>
          <p:nvPr/>
        </p:nvGrpSpPr>
        <p:grpSpPr bwMode="auto">
          <a:xfrm>
            <a:off x="8031163" y="692150"/>
            <a:ext cx="428625" cy="2752725"/>
            <a:chOff x="2400" y="1488"/>
            <a:chExt cx="270" cy="1734"/>
          </a:xfrm>
        </p:grpSpPr>
        <p:graphicFrame>
          <p:nvGraphicFramePr>
            <p:cNvPr id="42021" name="Object 104">
              <a:extLst>
                <a:ext uri="{FF2B5EF4-FFF2-40B4-BE49-F238E27FC236}">
                  <a16:creationId xmlns:a16="http://schemas.microsoft.com/office/drawing/2014/main" id="{FB9D499D-0B1E-4EE8-B2B4-A37DE22F7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" name="Bitmap Image" r:id="rId85" imgW="428798" imgH="695238" progId="Paint.Picture">
                    <p:embed/>
                  </p:oleObj>
                </mc:Choice>
                <mc:Fallback>
                  <p:oleObj name="Bitmap Image" r:id="rId85" imgW="428798" imgH="695238" progId="Paint.Picture">
                    <p:embed/>
                    <p:pic>
                      <p:nvPicPr>
                        <p:cNvPr id="42021" name="Object 104">
                          <a:extLst>
                            <a:ext uri="{FF2B5EF4-FFF2-40B4-BE49-F238E27FC236}">
                              <a16:creationId xmlns:a16="http://schemas.microsoft.com/office/drawing/2014/main" id="{FB9D499D-0B1E-4EE8-B2B4-A37DE22F79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2" name="Object 105">
              <a:extLst>
                <a:ext uri="{FF2B5EF4-FFF2-40B4-BE49-F238E27FC236}">
                  <a16:creationId xmlns:a16="http://schemas.microsoft.com/office/drawing/2014/main" id="{4DF97D27-43E8-436F-BA32-AD6677AA2F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" name="Bitmap Image" r:id="rId86" imgW="428798" imgH="695238" progId="Paint.Picture">
                    <p:embed/>
                  </p:oleObj>
                </mc:Choice>
                <mc:Fallback>
                  <p:oleObj name="Bitmap Image" r:id="rId86" imgW="428798" imgH="695238" progId="Paint.Picture">
                    <p:embed/>
                    <p:pic>
                      <p:nvPicPr>
                        <p:cNvPr id="42022" name="Object 105">
                          <a:extLst>
                            <a:ext uri="{FF2B5EF4-FFF2-40B4-BE49-F238E27FC236}">
                              <a16:creationId xmlns:a16="http://schemas.microsoft.com/office/drawing/2014/main" id="{4DF97D27-43E8-436F-BA32-AD6677AA2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3" name="Object 106">
              <a:extLst>
                <a:ext uri="{FF2B5EF4-FFF2-40B4-BE49-F238E27FC236}">
                  <a16:creationId xmlns:a16="http://schemas.microsoft.com/office/drawing/2014/main" id="{74C2425B-6EA9-4DD2-B1DD-A93FA6EC94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" name="Bitmap Image" r:id="rId87" imgW="428798" imgH="695238" progId="Paint.Picture">
                    <p:embed/>
                  </p:oleObj>
                </mc:Choice>
                <mc:Fallback>
                  <p:oleObj name="Bitmap Image" r:id="rId87" imgW="428798" imgH="695238" progId="Paint.Picture">
                    <p:embed/>
                    <p:pic>
                      <p:nvPicPr>
                        <p:cNvPr id="42023" name="Object 106">
                          <a:extLst>
                            <a:ext uri="{FF2B5EF4-FFF2-40B4-BE49-F238E27FC236}">
                              <a16:creationId xmlns:a16="http://schemas.microsoft.com/office/drawing/2014/main" id="{74C2425B-6EA9-4DD2-B1DD-A93FA6EC94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4" name="Object 107">
              <a:extLst>
                <a:ext uri="{FF2B5EF4-FFF2-40B4-BE49-F238E27FC236}">
                  <a16:creationId xmlns:a16="http://schemas.microsoft.com/office/drawing/2014/main" id="{EAEC13C4-88CA-4532-B0C8-D4E4E026B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" name="Bitmap Image" r:id="rId88" imgW="428798" imgH="695238" progId="Paint.Picture">
                    <p:embed/>
                  </p:oleObj>
                </mc:Choice>
                <mc:Fallback>
                  <p:oleObj name="Bitmap Image" r:id="rId88" imgW="428798" imgH="695238" progId="Paint.Picture">
                    <p:embed/>
                    <p:pic>
                      <p:nvPicPr>
                        <p:cNvPr id="42024" name="Object 107">
                          <a:extLst>
                            <a:ext uri="{FF2B5EF4-FFF2-40B4-BE49-F238E27FC236}">
                              <a16:creationId xmlns:a16="http://schemas.microsoft.com/office/drawing/2014/main" id="{EAEC13C4-88CA-4532-B0C8-D4E4E026B1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8" name="Group 108">
            <a:extLst>
              <a:ext uri="{FF2B5EF4-FFF2-40B4-BE49-F238E27FC236}">
                <a16:creationId xmlns:a16="http://schemas.microsoft.com/office/drawing/2014/main" id="{0206A9D2-A34B-4331-9065-E7B2501F4E3C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692150"/>
            <a:ext cx="428625" cy="2752725"/>
            <a:chOff x="2400" y="1488"/>
            <a:chExt cx="270" cy="1734"/>
          </a:xfrm>
        </p:grpSpPr>
        <p:graphicFrame>
          <p:nvGraphicFramePr>
            <p:cNvPr id="42017" name="Object 109">
              <a:extLst>
                <a:ext uri="{FF2B5EF4-FFF2-40B4-BE49-F238E27FC236}">
                  <a16:creationId xmlns:a16="http://schemas.microsoft.com/office/drawing/2014/main" id="{93B44C46-13F4-4B99-9CFD-AA7C36A96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" name="Bitmap Image" r:id="rId89" imgW="428798" imgH="695238" progId="Paint.Picture">
                    <p:embed/>
                  </p:oleObj>
                </mc:Choice>
                <mc:Fallback>
                  <p:oleObj name="Bitmap Image" r:id="rId89" imgW="428798" imgH="695238" progId="Paint.Picture">
                    <p:embed/>
                    <p:pic>
                      <p:nvPicPr>
                        <p:cNvPr id="42017" name="Object 109">
                          <a:extLst>
                            <a:ext uri="{FF2B5EF4-FFF2-40B4-BE49-F238E27FC236}">
                              <a16:creationId xmlns:a16="http://schemas.microsoft.com/office/drawing/2014/main" id="{93B44C46-13F4-4B99-9CFD-AA7C36A96D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8" name="Object 110">
              <a:extLst>
                <a:ext uri="{FF2B5EF4-FFF2-40B4-BE49-F238E27FC236}">
                  <a16:creationId xmlns:a16="http://schemas.microsoft.com/office/drawing/2014/main" id="{7617ECCF-5547-49CC-906B-D2CF3A9541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" name="Bitmap Image" r:id="rId90" imgW="428798" imgH="695238" progId="Paint.Picture">
                    <p:embed/>
                  </p:oleObj>
                </mc:Choice>
                <mc:Fallback>
                  <p:oleObj name="Bitmap Image" r:id="rId90" imgW="428798" imgH="695238" progId="Paint.Picture">
                    <p:embed/>
                    <p:pic>
                      <p:nvPicPr>
                        <p:cNvPr id="42018" name="Object 110">
                          <a:extLst>
                            <a:ext uri="{FF2B5EF4-FFF2-40B4-BE49-F238E27FC236}">
                              <a16:creationId xmlns:a16="http://schemas.microsoft.com/office/drawing/2014/main" id="{7617ECCF-5547-49CC-906B-D2CF3A9541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9" name="Object 111">
              <a:extLst>
                <a:ext uri="{FF2B5EF4-FFF2-40B4-BE49-F238E27FC236}">
                  <a16:creationId xmlns:a16="http://schemas.microsoft.com/office/drawing/2014/main" id="{C139E31F-8AC7-4551-B489-AAEA2D4EDC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" name="Bitmap Image" r:id="rId91" imgW="428798" imgH="695238" progId="Paint.Picture">
                    <p:embed/>
                  </p:oleObj>
                </mc:Choice>
                <mc:Fallback>
                  <p:oleObj name="Bitmap Image" r:id="rId91" imgW="428798" imgH="695238" progId="Paint.Picture">
                    <p:embed/>
                    <p:pic>
                      <p:nvPicPr>
                        <p:cNvPr id="42019" name="Object 111">
                          <a:extLst>
                            <a:ext uri="{FF2B5EF4-FFF2-40B4-BE49-F238E27FC236}">
                              <a16:creationId xmlns:a16="http://schemas.microsoft.com/office/drawing/2014/main" id="{C139E31F-8AC7-4551-B489-AAEA2D4EDC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0" name="Object 112">
              <a:extLst>
                <a:ext uri="{FF2B5EF4-FFF2-40B4-BE49-F238E27FC236}">
                  <a16:creationId xmlns:a16="http://schemas.microsoft.com/office/drawing/2014/main" id="{022C07A9-E505-49F8-A807-0833F39C7E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" name="Bitmap Image" r:id="rId92" imgW="428798" imgH="695238" progId="Paint.Picture">
                    <p:embed/>
                  </p:oleObj>
                </mc:Choice>
                <mc:Fallback>
                  <p:oleObj name="Bitmap Image" r:id="rId92" imgW="428798" imgH="695238" progId="Paint.Picture">
                    <p:embed/>
                    <p:pic>
                      <p:nvPicPr>
                        <p:cNvPr id="42020" name="Object 112">
                          <a:extLst>
                            <a:ext uri="{FF2B5EF4-FFF2-40B4-BE49-F238E27FC236}">
                              <a16:creationId xmlns:a16="http://schemas.microsoft.com/office/drawing/2014/main" id="{022C07A9-E505-49F8-A807-0833F39C7E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905" name="Group 113">
            <a:extLst>
              <a:ext uri="{FF2B5EF4-FFF2-40B4-BE49-F238E27FC236}">
                <a16:creationId xmlns:a16="http://schemas.microsoft.com/office/drawing/2014/main" id="{2B32AE81-4D0A-4739-8672-308AE6822471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692150"/>
            <a:ext cx="1512888" cy="2736850"/>
            <a:chOff x="-23" y="436"/>
            <a:chExt cx="953" cy="1724"/>
          </a:xfrm>
        </p:grpSpPr>
        <p:sp>
          <p:nvSpPr>
            <p:cNvPr id="39967" name="Text Box 114">
              <a:extLst>
                <a:ext uri="{FF2B5EF4-FFF2-40B4-BE49-F238E27FC236}">
                  <a16:creationId xmlns:a16="http://schemas.microsoft.com/office/drawing/2014/main" id="{5608093B-0306-47CE-8E84-DB4D99BCF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799"/>
              <a:ext cx="726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GB"/>
                <a:t>Target Pop.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b="1"/>
                <a:t>   (N)</a:t>
              </a:r>
            </a:p>
          </p:txBody>
        </p:sp>
        <p:sp>
          <p:nvSpPr>
            <p:cNvPr id="39968" name="AutoShape 115">
              <a:extLst>
                <a:ext uri="{FF2B5EF4-FFF2-40B4-BE49-F238E27FC236}">
                  <a16:creationId xmlns:a16="http://schemas.microsoft.com/office/drawing/2014/main" id="{1845585C-CF6E-4798-B2CA-28E6ADEA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436"/>
              <a:ext cx="227" cy="1724"/>
            </a:xfrm>
            <a:prstGeom prst="leftBrace">
              <a:avLst>
                <a:gd name="adj1" fmla="val 632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61908" name="Group 116">
            <a:extLst>
              <a:ext uri="{FF2B5EF4-FFF2-40B4-BE49-F238E27FC236}">
                <a16:creationId xmlns:a16="http://schemas.microsoft.com/office/drawing/2014/main" id="{7C7203C0-4811-41FF-A897-2E673E15B43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060575"/>
            <a:ext cx="3024188" cy="2087563"/>
            <a:chOff x="3424" y="1298"/>
            <a:chExt cx="1905" cy="1315"/>
          </a:xfrm>
        </p:grpSpPr>
        <p:sp>
          <p:nvSpPr>
            <p:cNvPr id="39964" name="Rectangle 117">
              <a:extLst>
                <a:ext uri="{FF2B5EF4-FFF2-40B4-BE49-F238E27FC236}">
                  <a16:creationId xmlns:a16="http://schemas.microsoft.com/office/drawing/2014/main" id="{DE222EEB-3A84-41A8-88B2-012001218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298"/>
              <a:ext cx="1905" cy="8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65" name="AutoShape 118">
              <a:extLst>
                <a:ext uri="{FF2B5EF4-FFF2-40B4-BE49-F238E27FC236}">
                  <a16:creationId xmlns:a16="http://schemas.microsoft.com/office/drawing/2014/main" id="{A096B893-35CE-41CD-BEEA-37D06D6AA64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263" y="1321"/>
              <a:ext cx="227" cy="1905"/>
            </a:xfrm>
            <a:prstGeom prst="leftBrace">
              <a:avLst>
                <a:gd name="adj1" fmla="val 6993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66" name="Text Box 119">
              <a:extLst>
                <a:ext uri="{FF2B5EF4-FFF2-40B4-BE49-F238E27FC236}">
                  <a16:creationId xmlns:a16="http://schemas.microsoft.com/office/drawing/2014/main" id="{E4AE8A24-0C7C-4843-A4F5-2206700FC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325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n-GB"/>
                <a:t>Sample </a:t>
              </a:r>
              <a:r>
                <a:rPr lang="en-GB" b="1"/>
                <a:t>(n)</a:t>
              </a:r>
            </a:p>
          </p:txBody>
        </p:sp>
      </p:grpSp>
      <p:sp>
        <p:nvSpPr>
          <p:cNvPr id="161912" name="Text Box 120">
            <a:extLst>
              <a:ext uri="{FF2B5EF4-FFF2-40B4-BE49-F238E27FC236}">
                <a16:creationId xmlns:a16="http://schemas.microsoft.com/office/drawing/2014/main" id="{8C25D787-55B8-4CED-9AFB-F8A4B2B4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62438"/>
            <a:ext cx="842486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/>
              <a:t>Effective Sampling produces a </a:t>
            </a:r>
            <a:r>
              <a:rPr lang="en-GB" b="1"/>
              <a:t>n</a:t>
            </a:r>
            <a:r>
              <a:rPr lang="en-GB"/>
              <a:t> which is representative of </a:t>
            </a:r>
            <a:r>
              <a:rPr lang="en-GB" b="1"/>
              <a:t>N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/>
              <a:t>Note: </a:t>
            </a:r>
            <a:r>
              <a:rPr lang="en-GB" b="1"/>
              <a:t>n</a:t>
            </a:r>
            <a:r>
              <a:rPr lang="en-GB"/>
              <a:t> is only ever representative of the </a:t>
            </a:r>
            <a:r>
              <a:rPr lang="en-GB" b="1"/>
              <a:t>N</a:t>
            </a:r>
            <a:r>
              <a:rPr lang="en-GB"/>
              <a:t> it was drawn from, i.e. not necessarily the general population.</a:t>
            </a:r>
          </a:p>
        </p:txBody>
      </p:sp>
    </p:spTree>
    <p:extLst>
      <p:ext uri="{BB962C8B-B14F-4D97-AF65-F5344CB8AC3E}">
        <p14:creationId xmlns:p14="http://schemas.microsoft.com/office/powerpoint/2010/main" val="746042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495A990-B274-48F1-B4EA-A7F56BC71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Sampling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5AF055EA-0148-4498-9154-FE35EF16D6E3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692150"/>
            <a:ext cx="428625" cy="2752725"/>
            <a:chOff x="2400" y="1488"/>
            <a:chExt cx="270" cy="1734"/>
          </a:xfrm>
        </p:grpSpPr>
        <p:graphicFrame>
          <p:nvGraphicFramePr>
            <p:cNvPr id="43130" name="Object 4">
              <a:extLst>
                <a:ext uri="{FF2B5EF4-FFF2-40B4-BE49-F238E27FC236}">
                  <a16:creationId xmlns:a16="http://schemas.microsoft.com/office/drawing/2014/main" id="{D7C7FBFF-2022-46CB-8230-A9084C68CC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" name="Bitmap Image" r:id="rId4" imgW="428798" imgH="695238" progId="Paint.Picture">
                    <p:embed/>
                  </p:oleObj>
                </mc:Choice>
                <mc:Fallback>
                  <p:oleObj name="Bitmap Image" r:id="rId4" imgW="428798" imgH="695238" progId="Paint.Picture">
                    <p:embed/>
                    <p:pic>
                      <p:nvPicPr>
                        <p:cNvPr id="43130" name="Object 4">
                          <a:extLst>
                            <a:ext uri="{FF2B5EF4-FFF2-40B4-BE49-F238E27FC236}">
                              <a16:creationId xmlns:a16="http://schemas.microsoft.com/office/drawing/2014/main" id="{D7C7FBFF-2022-46CB-8230-A9084C68CC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31" name="Object 5">
              <a:extLst>
                <a:ext uri="{FF2B5EF4-FFF2-40B4-BE49-F238E27FC236}">
                  <a16:creationId xmlns:a16="http://schemas.microsoft.com/office/drawing/2014/main" id="{04EC8879-6A8F-4240-862D-54957740F4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" name="Bitmap Image" r:id="rId6" imgW="428798" imgH="695238" progId="Paint.Picture">
                    <p:embed/>
                  </p:oleObj>
                </mc:Choice>
                <mc:Fallback>
                  <p:oleObj name="Bitmap Image" r:id="rId6" imgW="428798" imgH="695238" progId="Paint.Picture">
                    <p:embed/>
                    <p:pic>
                      <p:nvPicPr>
                        <p:cNvPr id="43131" name="Object 5">
                          <a:extLst>
                            <a:ext uri="{FF2B5EF4-FFF2-40B4-BE49-F238E27FC236}">
                              <a16:creationId xmlns:a16="http://schemas.microsoft.com/office/drawing/2014/main" id="{04EC8879-6A8F-4240-862D-54957740F4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32" name="Object 6">
              <a:extLst>
                <a:ext uri="{FF2B5EF4-FFF2-40B4-BE49-F238E27FC236}">
                  <a16:creationId xmlns:a16="http://schemas.microsoft.com/office/drawing/2014/main" id="{034E1B6B-ECFB-41D9-A40E-48ADCAB53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" name="Bitmap Image" r:id="rId7" imgW="428798" imgH="695238" progId="Paint.Picture">
                    <p:embed/>
                  </p:oleObj>
                </mc:Choice>
                <mc:Fallback>
                  <p:oleObj name="Bitmap Image" r:id="rId7" imgW="428798" imgH="695238" progId="Paint.Picture">
                    <p:embed/>
                    <p:pic>
                      <p:nvPicPr>
                        <p:cNvPr id="43132" name="Object 6">
                          <a:extLst>
                            <a:ext uri="{FF2B5EF4-FFF2-40B4-BE49-F238E27FC236}">
                              <a16:creationId xmlns:a16="http://schemas.microsoft.com/office/drawing/2014/main" id="{034E1B6B-ECFB-41D9-A40E-48ADCAB535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33" name="Object 7">
              <a:extLst>
                <a:ext uri="{FF2B5EF4-FFF2-40B4-BE49-F238E27FC236}">
                  <a16:creationId xmlns:a16="http://schemas.microsoft.com/office/drawing/2014/main" id="{DF130BC9-8A41-4FC4-833C-C493A47836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" name="Bitmap Image" r:id="rId8" imgW="428798" imgH="695238" progId="Paint.Picture">
                    <p:embed/>
                  </p:oleObj>
                </mc:Choice>
                <mc:Fallback>
                  <p:oleObj name="Bitmap Image" r:id="rId8" imgW="428798" imgH="695238" progId="Paint.Picture">
                    <p:embed/>
                    <p:pic>
                      <p:nvPicPr>
                        <p:cNvPr id="43133" name="Object 7">
                          <a:extLst>
                            <a:ext uri="{FF2B5EF4-FFF2-40B4-BE49-F238E27FC236}">
                              <a16:creationId xmlns:a16="http://schemas.microsoft.com/office/drawing/2014/main" id="{DF130BC9-8A41-4FC4-833C-C493A47836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2" name="Group 8">
            <a:extLst>
              <a:ext uri="{FF2B5EF4-FFF2-40B4-BE49-F238E27FC236}">
                <a16:creationId xmlns:a16="http://schemas.microsoft.com/office/drawing/2014/main" id="{546D8BE6-07CC-469D-BA85-E8149ACC9A40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692150"/>
            <a:ext cx="428625" cy="2752725"/>
            <a:chOff x="2400" y="1488"/>
            <a:chExt cx="270" cy="1734"/>
          </a:xfrm>
        </p:grpSpPr>
        <p:graphicFrame>
          <p:nvGraphicFramePr>
            <p:cNvPr id="43126" name="Object 9">
              <a:extLst>
                <a:ext uri="{FF2B5EF4-FFF2-40B4-BE49-F238E27FC236}">
                  <a16:creationId xmlns:a16="http://schemas.microsoft.com/office/drawing/2014/main" id="{D08FD0BF-ED90-4C7B-B477-82F1DCC5F7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" name="Bitmap Image" r:id="rId9" imgW="428798" imgH="695238" progId="Paint.Picture">
                    <p:embed/>
                  </p:oleObj>
                </mc:Choice>
                <mc:Fallback>
                  <p:oleObj name="Bitmap Image" r:id="rId9" imgW="428798" imgH="695238" progId="Paint.Picture">
                    <p:embed/>
                    <p:pic>
                      <p:nvPicPr>
                        <p:cNvPr id="43126" name="Object 9">
                          <a:extLst>
                            <a:ext uri="{FF2B5EF4-FFF2-40B4-BE49-F238E27FC236}">
                              <a16:creationId xmlns:a16="http://schemas.microsoft.com/office/drawing/2014/main" id="{D08FD0BF-ED90-4C7B-B477-82F1DCC5F7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7" name="Object 10">
              <a:extLst>
                <a:ext uri="{FF2B5EF4-FFF2-40B4-BE49-F238E27FC236}">
                  <a16:creationId xmlns:a16="http://schemas.microsoft.com/office/drawing/2014/main" id="{B226C270-D9E1-413A-A02E-1487A723A1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" name="Bitmap Image" r:id="rId10" imgW="428798" imgH="695238" progId="Paint.Picture">
                    <p:embed/>
                  </p:oleObj>
                </mc:Choice>
                <mc:Fallback>
                  <p:oleObj name="Bitmap Image" r:id="rId10" imgW="428798" imgH="695238" progId="Paint.Picture">
                    <p:embed/>
                    <p:pic>
                      <p:nvPicPr>
                        <p:cNvPr id="43127" name="Object 10">
                          <a:extLst>
                            <a:ext uri="{FF2B5EF4-FFF2-40B4-BE49-F238E27FC236}">
                              <a16:creationId xmlns:a16="http://schemas.microsoft.com/office/drawing/2014/main" id="{B226C270-D9E1-413A-A02E-1487A723A1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8" name="Object 11">
              <a:extLst>
                <a:ext uri="{FF2B5EF4-FFF2-40B4-BE49-F238E27FC236}">
                  <a16:creationId xmlns:a16="http://schemas.microsoft.com/office/drawing/2014/main" id="{1016770B-C009-4A78-8A14-28B71BDBA9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" name="Bitmap Image" r:id="rId11" imgW="428798" imgH="695238" progId="Paint.Picture">
                    <p:embed/>
                  </p:oleObj>
                </mc:Choice>
                <mc:Fallback>
                  <p:oleObj name="Bitmap Image" r:id="rId11" imgW="428798" imgH="695238" progId="Paint.Picture">
                    <p:embed/>
                    <p:pic>
                      <p:nvPicPr>
                        <p:cNvPr id="43128" name="Object 11">
                          <a:extLst>
                            <a:ext uri="{FF2B5EF4-FFF2-40B4-BE49-F238E27FC236}">
                              <a16:creationId xmlns:a16="http://schemas.microsoft.com/office/drawing/2014/main" id="{1016770B-C009-4A78-8A14-28B71BDBA9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9" name="Object 12">
              <a:extLst>
                <a:ext uri="{FF2B5EF4-FFF2-40B4-BE49-F238E27FC236}">
                  <a16:creationId xmlns:a16="http://schemas.microsoft.com/office/drawing/2014/main" id="{31395354-4205-4E6D-BCB1-94D87D9C9E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7" name="Bitmap Image" r:id="rId12" imgW="428798" imgH="695238" progId="Paint.Picture">
                    <p:embed/>
                  </p:oleObj>
                </mc:Choice>
                <mc:Fallback>
                  <p:oleObj name="Bitmap Image" r:id="rId12" imgW="428798" imgH="695238" progId="Paint.Picture">
                    <p:embed/>
                    <p:pic>
                      <p:nvPicPr>
                        <p:cNvPr id="43129" name="Object 12">
                          <a:extLst>
                            <a:ext uri="{FF2B5EF4-FFF2-40B4-BE49-F238E27FC236}">
                              <a16:creationId xmlns:a16="http://schemas.microsoft.com/office/drawing/2014/main" id="{31395354-4205-4E6D-BCB1-94D87D9C9E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3" name="Group 13">
            <a:extLst>
              <a:ext uri="{FF2B5EF4-FFF2-40B4-BE49-F238E27FC236}">
                <a16:creationId xmlns:a16="http://schemas.microsoft.com/office/drawing/2014/main" id="{23CA27A1-68D7-4EFC-A333-19DCFADA6A6F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692150"/>
            <a:ext cx="428625" cy="2752725"/>
            <a:chOff x="2400" y="1488"/>
            <a:chExt cx="270" cy="1734"/>
          </a:xfrm>
        </p:grpSpPr>
        <p:graphicFrame>
          <p:nvGraphicFramePr>
            <p:cNvPr id="43122" name="Object 14">
              <a:extLst>
                <a:ext uri="{FF2B5EF4-FFF2-40B4-BE49-F238E27FC236}">
                  <a16:creationId xmlns:a16="http://schemas.microsoft.com/office/drawing/2014/main" id="{CD675848-759E-4A63-9168-CAFE4D295D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" name="Bitmap Image" r:id="rId13" imgW="428798" imgH="695238" progId="Paint.Picture">
                    <p:embed/>
                  </p:oleObj>
                </mc:Choice>
                <mc:Fallback>
                  <p:oleObj name="Bitmap Image" r:id="rId13" imgW="428798" imgH="695238" progId="Paint.Picture">
                    <p:embed/>
                    <p:pic>
                      <p:nvPicPr>
                        <p:cNvPr id="43122" name="Object 14">
                          <a:extLst>
                            <a:ext uri="{FF2B5EF4-FFF2-40B4-BE49-F238E27FC236}">
                              <a16:creationId xmlns:a16="http://schemas.microsoft.com/office/drawing/2014/main" id="{CD675848-759E-4A63-9168-CAFE4D295D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3" name="Object 15">
              <a:extLst>
                <a:ext uri="{FF2B5EF4-FFF2-40B4-BE49-F238E27FC236}">
                  <a16:creationId xmlns:a16="http://schemas.microsoft.com/office/drawing/2014/main" id="{B9D7AD76-FE3B-4C40-9B98-0DE8622E9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" name="Bitmap Image" r:id="rId14" imgW="428798" imgH="695238" progId="Paint.Picture">
                    <p:embed/>
                  </p:oleObj>
                </mc:Choice>
                <mc:Fallback>
                  <p:oleObj name="Bitmap Image" r:id="rId14" imgW="428798" imgH="695238" progId="Paint.Picture">
                    <p:embed/>
                    <p:pic>
                      <p:nvPicPr>
                        <p:cNvPr id="43123" name="Object 15">
                          <a:extLst>
                            <a:ext uri="{FF2B5EF4-FFF2-40B4-BE49-F238E27FC236}">
                              <a16:creationId xmlns:a16="http://schemas.microsoft.com/office/drawing/2014/main" id="{B9D7AD76-FE3B-4C40-9B98-0DE8622E9B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4" name="Object 16">
              <a:extLst>
                <a:ext uri="{FF2B5EF4-FFF2-40B4-BE49-F238E27FC236}">
                  <a16:creationId xmlns:a16="http://schemas.microsoft.com/office/drawing/2014/main" id="{E7D67D6A-0CFF-47FB-978E-FB422CD82D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" name="Bitmap Image" r:id="rId15" imgW="428798" imgH="695238" progId="Paint.Picture">
                    <p:embed/>
                  </p:oleObj>
                </mc:Choice>
                <mc:Fallback>
                  <p:oleObj name="Bitmap Image" r:id="rId15" imgW="428798" imgH="695238" progId="Paint.Picture">
                    <p:embed/>
                    <p:pic>
                      <p:nvPicPr>
                        <p:cNvPr id="43124" name="Object 16">
                          <a:extLst>
                            <a:ext uri="{FF2B5EF4-FFF2-40B4-BE49-F238E27FC236}">
                              <a16:creationId xmlns:a16="http://schemas.microsoft.com/office/drawing/2014/main" id="{E7D67D6A-0CFF-47FB-978E-FB422CD82D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5" name="Object 17">
              <a:extLst>
                <a:ext uri="{FF2B5EF4-FFF2-40B4-BE49-F238E27FC236}">
                  <a16:creationId xmlns:a16="http://schemas.microsoft.com/office/drawing/2014/main" id="{6641977E-863D-4036-BC21-C643DB6A14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" name="Bitmap Image" r:id="rId16" imgW="428798" imgH="695238" progId="Paint.Picture">
                    <p:embed/>
                  </p:oleObj>
                </mc:Choice>
                <mc:Fallback>
                  <p:oleObj name="Bitmap Image" r:id="rId16" imgW="428798" imgH="695238" progId="Paint.Picture">
                    <p:embed/>
                    <p:pic>
                      <p:nvPicPr>
                        <p:cNvPr id="43125" name="Object 17">
                          <a:extLst>
                            <a:ext uri="{FF2B5EF4-FFF2-40B4-BE49-F238E27FC236}">
                              <a16:creationId xmlns:a16="http://schemas.microsoft.com/office/drawing/2014/main" id="{6641977E-863D-4036-BC21-C643DB6A14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4" name="Group 18">
            <a:extLst>
              <a:ext uri="{FF2B5EF4-FFF2-40B4-BE49-F238E27FC236}">
                <a16:creationId xmlns:a16="http://schemas.microsoft.com/office/drawing/2014/main" id="{6E08BC6E-1333-4E48-A8E3-12D88F923639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692150"/>
            <a:ext cx="428625" cy="2752725"/>
            <a:chOff x="2400" y="1488"/>
            <a:chExt cx="270" cy="1734"/>
          </a:xfrm>
        </p:grpSpPr>
        <p:graphicFrame>
          <p:nvGraphicFramePr>
            <p:cNvPr id="43118" name="Object 19">
              <a:extLst>
                <a:ext uri="{FF2B5EF4-FFF2-40B4-BE49-F238E27FC236}">
                  <a16:creationId xmlns:a16="http://schemas.microsoft.com/office/drawing/2014/main" id="{BD8F55C0-089D-4FAC-AB53-2965C8F23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" name="Bitmap Image" r:id="rId17" imgW="428798" imgH="695238" progId="Paint.Picture">
                    <p:embed/>
                  </p:oleObj>
                </mc:Choice>
                <mc:Fallback>
                  <p:oleObj name="Bitmap Image" r:id="rId17" imgW="428798" imgH="695238" progId="Paint.Picture">
                    <p:embed/>
                    <p:pic>
                      <p:nvPicPr>
                        <p:cNvPr id="43118" name="Object 19">
                          <a:extLst>
                            <a:ext uri="{FF2B5EF4-FFF2-40B4-BE49-F238E27FC236}">
                              <a16:creationId xmlns:a16="http://schemas.microsoft.com/office/drawing/2014/main" id="{BD8F55C0-089D-4FAC-AB53-2965C8F237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9" name="Object 20">
              <a:extLst>
                <a:ext uri="{FF2B5EF4-FFF2-40B4-BE49-F238E27FC236}">
                  <a16:creationId xmlns:a16="http://schemas.microsoft.com/office/drawing/2014/main" id="{4BC6799B-FED3-4511-BDDD-7D51EDFA5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3" name="Bitmap Image" r:id="rId18" imgW="428798" imgH="695238" progId="Paint.Picture">
                    <p:embed/>
                  </p:oleObj>
                </mc:Choice>
                <mc:Fallback>
                  <p:oleObj name="Bitmap Image" r:id="rId18" imgW="428798" imgH="695238" progId="Paint.Picture">
                    <p:embed/>
                    <p:pic>
                      <p:nvPicPr>
                        <p:cNvPr id="43119" name="Object 20">
                          <a:extLst>
                            <a:ext uri="{FF2B5EF4-FFF2-40B4-BE49-F238E27FC236}">
                              <a16:creationId xmlns:a16="http://schemas.microsoft.com/office/drawing/2014/main" id="{4BC6799B-FED3-4511-BDDD-7D51EDFA57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0" name="Object 21">
              <a:extLst>
                <a:ext uri="{FF2B5EF4-FFF2-40B4-BE49-F238E27FC236}">
                  <a16:creationId xmlns:a16="http://schemas.microsoft.com/office/drawing/2014/main" id="{AEF95AD2-0C99-41C2-8F85-EFF74234F6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" name="Bitmap Image" r:id="rId19" imgW="428798" imgH="695238" progId="Paint.Picture">
                    <p:embed/>
                  </p:oleObj>
                </mc:Choice>
                <mc:Fallback>
                  <p:oleObj name="Bitmap Image" r:id="rId19" imgW="428798" imgH="695238" progId="Paint.Picture">
                    <p:embed/>
                    <p:pic>
                      <p:nvPicPr>
                        <p:cNvPr id="43120" name="Object 21">
                          <a:extLst>
                            <a:ext uri="{FF2B5EF4-FFF2-40B4-BE49-F238E27FC236}">
                              <a16:creationId xmlns:a16="http://schemas.microsoft.com/office/drawing/2014/main" id="{AEF95AD2-0C99-41C2-8F85-EFF74234F6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21" name="Object 22">
              <a:extLst>
                <a:ext uri="{FF2B5EF4-FFF2-40B4-BE49-F238E27FC236}">
                  <a16:creationId xmlns:a16="http://schemas.microsoft.com/office/drawing/2014/main" id="{7AE8FA2B-9B7F-4164-B357-97E02748F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" name="Bitmap Image" r:id="rId20" imgW="428798" imgH="695238" progId="Paint.Picture">
                    <p:embed/>
                  </p:oleObj>
                </mc:Choice>
                <mc:Fallback>
                  <p:oleObj name="Bitmap Image" r:id="rId20" imgW="428798" imgH="695238" progId="Paint.Picture">
                    <p:embed/>
                    <p:pic>
                      <p:nvPicPr>
                        <p:cNvPr id="43121" name="Object 22">
                          <a:extLst>
                            <a:ext uri="{FF2B5EF4-FFF2-40B4-BE49-F238E27FC236}">
                              <a16:creationId xmlns:a16="http://schemas.microsoft.com/office/drawing/2014/main" id="{7AE8FA2B-9B7F-4164-B357-97E02748F1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5" name="Group 23">
            <a:extLst>
              <a:ext uri="{FF2B5EF4-FFF2-40B4-BE49-F238E27FC236}">
                <a16:creationId xmlns:a16="http://schemas.microsoft.com/office/drawing/2014/main" id="{38F2C419-5891-4341-ABFD-154DDC98E694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692150"/>
            <a:ext cx="428625" cy="2752725"/>
            <a:chOff x="2400" y="1488"/>
            <a:chExt cx="270" cy="1734"/>
          </a:xfrm>
        </p:grpSpPr>
        <p:graphicFrame>
          <p:nvGraphicFramePr>
            <p:cNvPr id="43114" name="Object 24">
              <a:extLst>
                <a:ext uri="{FF2B5EF4-FFF2-40B4-BE49-F238E27FC236}">
                  <a16:creationId xmlns:a16="http://schemas.microsoft.com/office/drawing/2014/main" id="{2487487D-F8E4-4BBA-8D28-AEE1286728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6" name="Bitmap Image" r:id="rId21" imgW="428798" imgH="695238" progId="Paint.Picture">
                    <p:embed/>
                  </p:oleObj>
                </mc:Choice>
                <mc:Fallback>
                  <p:oleObj name="Bitmap Image" r:id="rId21" imgW="428798" imgH="695238" progId="Paint.Picture">
                    <p:embed/>
                    <p:pic>
                      <p:nvPicPr>
                        <p:cNvPr id="43114" name="Object 24">
                          <a:extLst>
                            <a:ext uri="{FF2B5EF4-FFF2-40B4-BE49-F238E27FC236}">
                              <a16:creationId xmlns:a16="http://schemas.microsoft.com/office/drawing/2014/main" id="{2487487D-F8E4-4BBA-8D28-AEE1286728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5" name="Object 25">
              <a:extLst>
                <a:ext uri="{FF2B5EF4-FFF2-40B4-BE49-F238E27FC236}">
                  <a16:creationId xmlns:a16="http://schemas.microsoft.com/office/drawing/2014/main" id="{68D413AB-5897-450C-A191-9AB115618A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7" name="Bitmap Image" r:id="rId22" imgW="428798" imgH="695238" progId="Paint.Picture">
                    <p:embed/>
                  </p:oleObj>
                </mc:Choice>
                <mc:Fallback>
                  <p:oleObj name="Bitmap Image" r:id="rId22" imgW="428798" imgH="695238" progId="Paint.Picture">
                    <p:embed/>
                    <p:pic>
                      <p:nvPicPr>
                        <p:cNvPr id="43115" name="Object 25">
                          <a:extLst>
                            <a:ext uri="{FF2B5EF4-FFF2-40B4-BE49-F238E27FC236}">
                              <a16:creationId xmlns:a16="http://schemas.microsoft.com/office/drawing/2014/main" id="{68D413AB-5897-450C-A191-9AB115618A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6" name="Object 26">
              <a:extLst>
                <a:ext uri="{FF2B5EF4-FFF2-40B4-BE49-F238E27FC236}">
                  <a16:creationId xmlns:a16="http://schemas.microsoft.com/office/drawing/2014/main" id="{12D86EE9-74CB-4372-9A1F-056ECD1C4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" name="Bitmap Image" r:id="rId23" imgW="428798" imgH="695238" progId="Paint.Picture">
                    <p:embed/>
                  </p:oleObj>
                </mc:Choice>
                <mc:Fallback>
                  <p:oleObj name="Bitmap Image" r:id="rId23" imgW="428798" imgH="695238" progId="Paint.Picture">
                    <p:embed/>
                    <p:pic>
                      <p:nvPicPr>
                        <p:cNvPr id="43116" name="Object 26">
                          <a:extLst>
                            <a:ext uri="{FF2B5EF4-FFF2-40B4-BE49-F238E27FC236}">
                              <a16:creationId xmlns:a16="http://schemas.microsoft.com/office/drawing/2014/main" id="{12D86EE9-74CB-4372-9A1F-056ECD1C4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7" name="Object 27">
              <a:extLst>
                <a:ext uri="{FF2B5EF4-FFF2-40B4-BE49-F238E27FC236}">
                  <a16:creationId xmlns:a16="http://schemas.microsoft.com/office/drawing/2014/main" id="{414B5F4F-9878-4506-8005-F903A50FA4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9" name="Bitmap Image" r:id="rId24" imgW="428798" imgH="695238" progId="Paint.Picture">
                    <p:embed/>
                  </p:oleObj>
                </mc:Choice>
                <mc:Fallback>
                  <p:oleObj name="Bitmap Image" r:id="rId24" imgW="428798" imgH="695238" progId="Paint.Picture">
                    <p:embed/>
                    <p:pic>
                      <p:nvPicPr>
                        <p:cNvPr id="43117" name="Object 27">
                          <a:extLst>
                            <a:ext uri="{FF2B5EF4-FFF2-40B4-BE49-F238E27FC236}">
                              <a16:creationId xmlns:a16="http://schemas.microsoft.com/office/drawing/2014/main" id="{414B5F4F-9878-4506-8005-F903A50FA4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6" name="Group 28">
            <a:extLst>
              <a:ext uri="{FF2B5EF4-FFF2-40B4-BE49-F238E27FC236}">
                <a16:creationId xmlns:a16="http://schemas.microsoft.com/office/drawing/2014/main" id="{C2E30C32-F02F-4A90-9A61-2B066E2D9E18}"/>
              </a:ext>
            </a:extLst>
          </p:cNvPr>
          <p:cNvGrpSpPr>
            <a:grpSpLocks/>
          </p:cNvGrpSpPr>
          <p:nvPr/>
        </p:nvGrpSpPr>
        <p:grpSpPr bwMode="auto">
          <a:xfrm>
            <a:off x="3711575" y="692150"/>
            <a:ext cx="428625" cy="2752725"/>
            <a:chOff x="2400" y="1488"/>
            <a:chExt cx="270" cy="1734"/>
          </a:xfrm>
        </p:grpSpPr>
        <p:graphicFrame>
          <p:nvGraphicFramePr>
            <p:cNvPr id="43110" name="Object 29">
              <a:extLst>
                <a:ext uri="{FF2B5EF4-FFF2-40B4-BE49-F238E27FC236}">
                  <a16:creationId xmlns:a16="http://schemas.microsoft.com/office/drawing/2014/main" id="{6DCD4F99-3DAF-4327-8CEA-3422034B56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" name="Bitmap Image" r:id="rId25" imgW="428798" imgH="695238" progId="Paint.Picture">
                    <p:embed/>
                  </p:oleObj>
                </mc:Choice>
                <mc:Fallback>
                  <p:oleObj name="Bitmap Image" r:id="rId25" imgW="428798" imgH="695238" progId="Paint.Picture">
                    <p:embed/>
                    <p:pic>
                      <p:nvPicPr>
                        <p:cNvPr id="43110" name="Object 29">
                          <a:extLst>
                            <a:ext uri="{FF2B5EF4-FFF2-40B4-BE49-F238E27FC236}">
                              <a16:creationId xmlns:a16="http://schemas.microsoft.com/office/drawing/2014/main" id="{6DCD4F99-3DAF-4327-8CEA-3422034B56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" name="Object 30">
              <a:extLst>
                <a:ext uri="{FF2B5EF4-FFF2-40B4-BE49-F238E27FC236}">
                  <a16:creationId xmlns:a16="http://schemas.microsoft.com/office/drawing/2014/main" id="{4691736C-75EC-467A-B063-579E79D67D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" name="Bitmap Image" r:id="rId26" imgW="428798" imgH="695238" progId="Paint.Picture">
                    <p:embed/>
                  </p:oleObj>
                </mc:Choice>
                <mc:Fallback>
                  <p:oleObj name="Bitmap Image" r:id="rId26" imgW="428798" imgH="695238" progId="Paint.Picture">
                    <p:embed/>
                    <p:pic>
                      <p:nvPicPr>
                        <p:cNvPr id="43111" name="Object 30">
                          <a:extLst>
                            <a:ext uri="{FF2B5EF4-FFF2-40B4-BE49-F238E27FC236}">
                              <a16:creationId xmlns:a16="http://schemas.microsoft.com/office/drawing/2014/main" id="{4691736C-75EC-467A-B063-579E79D67D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2" name="Object 31">
              <a:extLst>
                <a:ext uri="{FF2B5EF4-FFF2-40B4-BE49-F238E27FC236}">
                  <a16:creationId xmlns:a16="http://schemas.microsoft.com/office/drawing/2014/main" id="{113723DE-CE57-4CF2-94D7-5DB0FC62C0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" name="Bitmap Image" r:id="rId27" imgW="428798" imgH="695238" progId="Paint.Picture">
                    <p:embed/>
                  </p:oleObj>
                </mc:Choice>
                <mc:Fallback>
                  <p:oleObj name="Bitmap Image" r:id="rId27" imgW="428798" imgH="695238" progId="Paint.Picture">
                    <p:embed/>
                    <p:pic>
                      <p:nvPicPr>
                        <p:cNvPr id="43112" name="Object 31">
                          <a:extLst>
                            <a:ext uri="{FF2B5EF4-FFF2-40B4-BE49-F238E27FC236}">
                              <a16:creationId xmlns:a16="http://schemas.microsoft.com/office/drawing/2014/main" id="{113723DE-CE57-4CF2-94D7-5DB0FC62C0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" name="Object 32">
              <a:extLst>
                <a:ext uri="{FF2B5EF4-FFF2-40B4-BE49-F238E27FC236}">
                  <a16:creationId xmlns:a16="http://schemas.microsoft.com/office/drawing/2014/main" id="{76371181-CDD9-4AC3-83FF-8177D6060E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" name="Bitmap Image" r:id="rId28" imgW="428798" imgH="695238" progId="Paint.Picture">
                    <p:embed/>
                  </p:oleObj>
                </mc:Choice>
                <mc:Fallback>
                  <p:oleObj name="Bitmap Image" r:id="rId28" imgW="428798" imgH="695238" progId="Paint.Picture">
                    <p:embed/>
                    <p:pic>
                      <p:nvPicPr>
                        <p:cNvPr id="43113" name="Object 32">
                          <a:extLst>
                            <a:ext uri="{FF2B5EF4-FFF2-40B4-BE49-F238E27FC236}">
                              <a16:creationId xmlns:a16="http://schemas.microsoft.com/office/drawing/2014/main" id="{76371181-CDD9-4AC3-83FF-8177D6060E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7" name="Group 33">
            <a:extLst>
              <a:ext uri="{FF2B5EF4-FFF2-40B4-BE49-F238E27FC236}">
                <a16:creationId xmlns:a16="http://schemas.microsoft.com/office/drawing/2014/main" id="{9FC561D2-FEFE-40F7-BCED-583FB9369944}"/>
              </a:ext>
            </a:extLst>
          </p:cNvPr>
          <p:cNvGrpSpPr>
            <a:grpSpLocks/>
          </p:cNvGrpSpPr>
          <p:nvPr/>
        </p:nvGrpSpPr>
        <p:grpSpPr bwMode="auto">
          <a:xfrm>
            <a:off x="4144963" y="692150"/>
            <a:ext cx="428625" cy="2752725"/>
            <a:chOff x="2400" y="1488"/>
            <a:chExt cx="270" cy="1734"/>
          </a:xfrm>
        </p:grpSpPr>
        <p:graphicFrame>
          <p:nvGraphicFramePr>
            <p:cNvPr id="43106" name="Object 34">
              <a:extLst>
                <a:ext uri="{FF2B5EF4-FFF2-40B4-BE49-F238E27FC236}">
                  <a16:creationId xmlns:a16="http://schemas.microsoft.com/office/drawing/2014/main" id="{85A72114-263A-4D8C-BE4E-D0EC8620B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" name="Bitmap Image" r:id="rId29" imgW="428798" imgH="695238" progId="Paint.Picture">
                    <p:embed/>
                  </p:oleObj>
                </mc:Choice>
                <mc:Fallback>
                  <p:oleObj name="Bitmap Image" r:id="rId29" imgW="428798" imgH="695238" progId="Paint.Picture">
                    <p:embed/>
                    <p:pic>
                      <p:nvPicPr>
                        <p:cNvPr id="43106" name="Object 34">
                          <a:extLst>
                            <a:ext uri="{FF2B5EF4-FFF2-40B4-BE49-F238E27FC236}">
                              <a16:creationId xmlns:a16="http://schemas.microsoft.com/office/drawing/2014/main" id="{85A72114-263A-4D8C-BE4E-D0EC8620B1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7" name="Object 35">
              <a:extLst>
                <a:ext uri="{FF2B5EF4-FFF2-40B4-BE49-F238E27FC236}">
                  <a16:creationId xmlns:a16="http://schemas.microsoft.com/office/drawing/2014/main" id="{7FEE6E8A-05E6-4F42-86BA-2B707C95FC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5" name="Bitmap Image" r:id="rId30" imgW="428798" imgH="695238" progId="Paint.Picture">
                    <p:embed/>
                  </p:oleObj>
                </mc:Choice>
                <mc:Fallback>
                  <p:oleObj name="Bitmap Image" r:id="rId30" imgW="428798" imgH="695238" progId="Paint.Picture">
                    <p:embed/>
                    <p:pic>
                      <p:nvPicPr>
                        <p:cNvPr id="43107" name="Object 35">
                          <a:extLst>
                            <a:ext uri="{FF2B5EF4-FFF2-40B4-BE49-F238E27FC236}">
                              <a16:creationId xmlns:a16="http://schemas.microsoft.com/office/drawing/2014/main" id="{7FEE6E8A-05E6-4F42-86BA-2B707C95FC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8" name="Object 36">
              <a:extLst>
                <a:ext uri="{FF2B5EF4-FFF2-40B4-BE49-F238E27FC236}">
                  <a16:creationId xmlns:a16="http://schemas.microsoft.com/office/drawing/2014/main" id="{8B96F611-E759-4C76-A937-5300FD17EC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" name="Bitmap Image" r:id="rId31" imgW="428798" imgH="695238" progId="Paint.Picture">
                    <p:embed/>
                  </p:oleObj>
                </mc:Choice>
                <mc:Fallback>
                  <p:oleObj name="Bitmap Image" r:id="rId31" imgW="428798" imgH="695238" progId="Paint.Picture">
                    <p:embed/>
                    <p:pic>
                      <p:nvPicPr>
                        <p:cNvPr id="43108" name="Object 36">
                          <a:extLst>
                            <a:ext uri="{FF2B5EF4-FFF2-40B4-BE49-F238E27FC236}">
                              <a16:creationId xmlns:a16="http://schemas.microsoft.com/office/drawing/2014/main" id="{8B96F611-E759-4C76-A937-5300FD17EC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9" name="Object 37">
              <a:extLst>
                <a:ext uri="{FF2B5EF4-FFF2-40B4-BE49-F238E27FC236}">
                  <a16:creationId xmlns:a16="http://schemas.microsoft.com/office/drawing/2014/main" id="{75BAFFF5-96C4-4727-811A-509904EFB3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" name="Bitmap Image" r:id="rId32" imgW="428798" imgH="695238" progId="Paint.Picture">
                    <p:embed/>
                  </p:oleObj>
                </mc:Choice>
                <mc:Fallback>
                  <p:oleObj name="Bitmap Image" r:id="rId32" imgW="428798" imgH="695238" progId="Paint.Picture">
                    <p:embed/>
                    <p:pic>
                      <p:nvPicPr>
                        <p:cNvPr id="43109" name="Object 37">
                          <a:extLst>
                            <a:ext uri="{FF2B5EF4-FFF2-40B4-BE49-F238E27FC236}">
                              <a16:creationId xmlns:a16="http://schemas.microsoft.com/office/drawing/2014/main" id="{75BAFFF5-96C4-4727-811A-509904EFB3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8" name="Group 38">
            <a:extLst>
              <a:ext uri="{FF2B5EF4-FFF2-40B4-BE49-F238E27FC236}">
                <a16:creationId xmlns:a16="http://schemas.microsoft.com/office/drawing/2014/main" id="{3BE9FB54-DF85-476E-A583-EA41178798C8}"/>
              </a:ext>
            </a:extLst>
          </p:cNvPr>
          <p:cNvGrpSpPr>
            <a:grpSpLocks/>
          </p:cNvGrpSpPr>
          <p:nvPr/>
        </p:nvGrpSpPr>
        <p:grpSpPr bwMode="auto">
          <a:xfrm>
            <a:off x="4576763" y="692150"/>
            <a:ext cx="428625" cy="2752725"/>
            <a:chOff x="2400" y="1488"/>
            <a:chExt cx="270" cy="1734"/>
          </a:xfrm>
        </p:grpSpPr>
        <p:graphicFrame>
          <p:nvGraphicFramePr>
            <p:cNvPr id="43102" name="Object 39">
              <a:extLst>
                <a:ext uri="{FF2B5EF4-FFF2-40B4-BE49-F238E27FC236}">
                  <a16:creationId xmlns:a16="http://schemas.microsoft.com/office/drawing/2014/main" id="{308453CF-3D3B-4DC0-AEBC-9FAF85772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8" name="Bitmap Image" r:id="rId33" imgW="428798" imgH="695238" progId="Paint.Picture">
                    <p:embed/>
                  </p:oleObj>
                </mc:Choice>
                <mc:Fallback>
                  <p:oleObj name="Bitmap Image" r:id="rId33" imgW="428798" imgH="695238" progId="Paint.Picture">
                    <p:embed/>
                    <p:pic>
                      <p:nvPicPr>
                        <p:cNvPr id="43102" name="Object 39">
                          <a:extLst>
                            <a:ext uri="{FF2B5EF4-FFF2-40B4-BE49-F238E27FC236}">
                              <a16:creationId xmlns:a16="http://schemas.microsoft.com/office/drawing/2014/main" id="{308453CF-3D3B-4DC0-AEBC-9FAF85772D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3" name="Object 40">
              <a:extLst>
                <a:ext uri="{FF2B5EF4-FFF2-40B4-BE49-F238E27FC236}">
                  <a16:creationId xmlns:a16="http://schemas.microsoft.com/office/drawing/2014/main" id="{BFB15FC6-DF1F-469A-AEA2-3E31A7D3D1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" name="Bitmap Image" r:id="rId34" imgW="428798" imgH="695238" progId="Paint.Picture">
                    <p:embed/>
                  </p:oleObj>
                </mc:Choice>
                <mc:Fallback>
                  <p:oleObj name="Bitmap Image" r:id="rId34" imgW="428798" imgH="695238" progId="Paint.Picture">
                    <p:embed/>
                    <p:pic>
                      <p:nvPicPr>
                        <p:cNvPr id="43103" name="Object 40">
                          <a:extLst>
                            <a:ext uri="{FF2B5EF4-FFF2-40B4-BE49-F238E27FC236}">
                              <a16:creationId xmlns:a16="http://schemas.microsoft.com/office/drawing/2014/main" id="{BFB15FC6-DF1F-469A-AEA2-3E31A7D3D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4" name="Object 41">
              <a:extLst>
                <a:ext uri="{FF2B5EF4-FFF2-40B4-BE49-F238E27FC236}">
                  <a16:creationId xmlns:a16="http://schemas.microsoft.com/office/drawing/2014/main" id="{ECD626C0-4356-44A1-A735-C0D15B591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" name="Bitmap Image" r:id="rId35" imgW="428798" imgH="695238" progId="Paint.Picture">
                    <p:embed/>
                  </p:oleObj>
                </mc:Choice>
                <mc:Fallback>
                  <p:oleObj name="Bitmap Image" r:id="rId35" imgW="428798" imgH="695238" progId="Paint.Picture">
                    <p:embed/>
                    <p:pic>
                      <p:nvPicPr>
                        <p:cNvPr id="43104" name="Object 41">
                          <a:extLst>
                            <a:ext uri="{FF2B5EF4-FFF2-40B4-BE49-F238E27FC236}">
                              <a16:creationId xmlns:a16="http://schemas.microsoft.com/office/drawing/2014/main" id="{ECD626C0-4356-44A1-A735-C0D15B591A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5" name="Object 42">
              <a:extLst>
                <a:ext uri="{FF2B5EF4-FFF2-40B4-BE49-F238E27FC236}">
                  <a16:creationId xmlns:a16="http://schemas.microsoft.com/office/drawing/2014/main" id="{B3A9DB0C-0B42-4F58-B759-D20F272DC3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1" name="Bitmap Image" r:id="rId36" imgW="428798" imgH="695238" progId="Paint.Picture">
                    <p:embed/>
                  </p:oleObj>
                </mc:Choice>
                <mc:Fallback>
                  <p:oleObj name="Bitmap Image" r:id="rId36" imgW="428798" imgH="695238" progId="Paint.Picture">
                    <p:embed/>
                    <p:pic>
                      <p:nvPicPr>
                        <p:cNvPr id="43105" name="Object 42">
                          <a:extLst>
                            <a:ext uri="{FF2B5EF4-FFF2-40B4-BE49-F238E27FC236}">
                              <a16:creationId xmlns:a16="http://schemas.microsoft.com/office/drawing/2014/main" id="{B3A9DB0C-0B42-4F58-B759-D20F272DC3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9" name="Group 43">
            <a:extLst>
              <a:ext uri="{FF2B5EF4-FFF2-40B4-BE49-F238E27FC236}">
                <a16:creationId xmlns:a16="http://schemas.microsoft.com/office/drawing/2014/main" id="{62ECD5B7-7113-4160-8FD6-BA44C5F995A0}"/>
              </a:ext>
            </a:extLst>
          </p:cNvPr>
          <p:cNvGrpSpPr>
            <a:grpSpLocks/>
          </p:cNvGrpSpPr>
          <p:nvPr/>
        </p:nvGrpSpPr>
        <p:grpSpPr bwMode="auto">
          <a:xfrm>
            <a:off x="5008563" y="692150"/>
            <a:ext cx="428625" cy="2752725"/>
            <a:chOff x="2400" y="1488"/>
            <a:chExt cx="270" cy="1734"/>
          </a:xfrm>
        </p:grpSpPr>
        <p:graphicFrame>
          <p:nvGraphicFramePr>
            <p:cNvPr id="43098" name="Object 44">
              <a:extLst>
                <a:ext uri="{FF2B5EF4-FFF2-40B4-BE49-F238E27FC236}">
                  <a16:creationId xmlns:a16="http://schemas.microsoft.com/office/drawing/2014/main" id="{37836ED7-FF91-413B-9CE5-0BCB88CA47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" name="Bitmap Image" r:id="rId37" imgW="428798" imgH="695238" progId="Paint.Picture">
                    <p:embed/>
                  </p:oleObj>
                </mc:Choice>
                <mc:Fallback>
                  <p:oleObj name="Bitmap Image" r:id="rId37" imgW="428798" imgH="695238" progId="Paint.Picture">
                    <p:embed/>
                    <p:pic>
                      <p:nvPicPr>
                        <p:cNvPr id="43098" name="Object 44">
                          <a:extLst>
                            <a:ext uri="{FF2B5EF4-FFF2-40B4-BE49-F238E27FC236}">
                              <a16:creationId xmlns:a16="http://schemas.microsoft.com/office/drawing/2014/main" id="{37836ED7-FF91-413B-9CE5-0BCB88CA47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9" name="Object 45">
              <a:extLst>
                <a:ext uri="{FF2B5EF4-FFF2-40B4-BE49-F238E27FC236}">
                  <a16:creationId xmlns:a16="http://schemas.microsoft.com/office/drawing/2014/main" id="{77CA2FA5-116F-4882-83C8-B7BA4BA0B7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" name="Bitmap Image" r:id="rId38" imgW="428798" imgH="695238" progId="Paint.Picture">
                    <p:embed/>
                  </p:oleObj>
                </mc:Choice>
                <mc:Fallback>
                  <p:oleObj name="Bitmap Image" r:id="rId38" imgW="428798" imgH="695238" progId="Paint.Picture">
                    <p:embed/>
                    <p:pic>
                      <p:nvPicPr>
                        <p:cNvPr id="43099" name="Object 45">
                          <a:extLst>
                            <a:ext uri="{FF2B5EF4-FFF2-40B4-BE49-F238E27FC236}">
                              <a16:creationId xmlns:a16="http://schemas.microsoft.com/office/drawing/2014/main" id="{77CA2FA5-116F-4882-83C8-B7BA4BA0B7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0" name="Object 46">
              <a:extLst>
                <a:ext uri="{FF2B5EF4-FFF2-40B4-BE49-F238E27FC236}">
                  <a16:creationId xmlns:a16="http://schemas.microsoft.com/office/drawing/2014/main" id="{F475A89C-A2B4-4C19-8815-63574DF3A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4" name="Bitmap Image" r:id="rId39" imgW="428798" imgH="695238" progId="Paint.Picture">
                    <p:embed/>
                  </p:oleObj>
                </mc:Choice>
                <mc:Fallback>
                  <p:oleObj name="Bitmap Image" r:id="rId39" imgW="428798" imgH="695238" progId="Paint.Picture">
                    <p:embed/>
                    <p:pic>
                      <p:nvPicPr>
                        <p:cNvPr id="43100" name="Object 46">
                          <a:extLst>
                            <a:ext uri="{FF2B5EF4-FFF2-40B4-BE49-F238E27FC236}">
                              <a16:creationId xmlns:a16="http://schemas.microsoft.com/office/drawing/2014/main" id="{F475A89C-A2B4-4C19-8815-63574DF3AC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1" name="Object 47">
              <a:extLst>
                <a:ext uri="{FF2B5EF4-FFF2-40B4-BE49-F238E27FC236}">
                  <a16:creationId xmlns:a16="http://schemas.microsoft.com/office/drawing/2014/main" id="{0A5B3DFA-574C-4DB9-8422-FFD12F5D1F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5" name="Bitmap Image" r:id="rId40" imgW="428798" imgH="695238" progId="Paint.Picture">
                    <p:embed/>
                  </p:oleObj>
                </mc:Choice>
                <mc:Fallback>
                  <p:oleObj name="Bitmap Image" r:id="rId40" imgW="428798" imgH="695238" progId="Paint.Picture">
                    <p:embed/>
                    <p:pic>
                      <p:nvPicPr>
                        <p:cNvPr id="43101" name="Object 47">
                          <a:extLst>
                            <a:ext uri="{FF2B5EF4-FFF2-40B4-BE49-F238E27FC236}">
                              <a16:creationId xmlns:a16="http://schemas.microsoft.com/office/drawing/2014/main" id="{0A5B3DFA-574C-4DB9-8422-FFD12F5D1F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0" name="Group 48">
            <a:extLst>
              <a:ext uri="{FF2B5EF4-FFF2-40B4-BE49-F238E27FC236}">
                <a16:creationId xmlns:a16="http://schemas.microsoft.com/office/drawing/2014/main" id="{3C4FD233-F00D-41B5-9608-99B4ADCC7CA7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692150"/>
            <a:ext cx="428625" cy="2752725"/>
            <a:chOff x="2400" y="1488"/>
            <a:chExt cx="270" cy="1734"/>
          </a:xfrm>
        </p:grpSpPr>
        <p:graphicFrame>
          <p:nvGraphicFramePr>
            <p:cNvPr id="43094" name="Object 49">
              <a:extLst>
                <a:ext uri="{FF2B5EF4-FFF2-40B4-BE49-F238E27FC236}">
                  <a16:creationId xmlns:a16="http://schemas.microsoft.com/office/drawing/2014/main" id="{623FB908-6BA0-4203-B1BF-1F172926D2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6" name="Bitmap Image" r:id="rId41" imgW="428798" imgH="695238" progId="Paint.Picture">
                    <p:embed/>
                  </p:oleObj>
                </mc:Choice>
                <mc:Fallback>
                  <p:oleObj name="Bitmap Image" r:id="rId41" imgW="428798" imgH="695238" progId="Paint.Picture">
                    <p:embed/>
                    <p:pic>
                      <p:nvPicPr>
                        <p:cNvPr id="43094" name="Object 49">
                          <a:extLst>
                            <a:ext uri="{FF2B5EF4-FFF2-40B4-BE49-F238E27FC236}">
                              <a16:creationId xmlns:a16="http://schemas.microsoft.com/office/drawing/2014/main" id="{623FB908-6BA0-4203-B1BF-1F172926D2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5" name="Object 50">
              <a:extLst>
                <a:ext uri="{FF2B5EF4-FFF2-40B4-BE49-F238E27FC236}">
                  <a16:creationId xmlns:a16="http://schemas.microsoft.com/office/drawing/2014/main" id="{866CA826-0953-4903-A994-BD3F7FA64D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7" name="Bitmap Image" r:id="rId42" imgW="428798" imgH="695238" progId="Paint.Picture">
                    <p:embed/>
                  </p:oleObj>
                </mc:Choice>
                <mc:Fallback>
                  <p:oleObj name="Bitmap Image" r:id="rId42" imgW="428798" imgH="695238" progId="Paint.Picture">
                    <p:embed/>
                    <p:pic>
                      <p:nvPicPr>
                        <p:cNvPr id="43095" name="Object 50">
                          <a:extLst>
                            <a:ext uri="{FF2B5EF4-FFF2-40B4-BE49-F238E27FC236}">
                              <a16:creationId xmlns:a16="http://schemas.microsoft.com/office/drawing/2014/main" id="{866CA826-0953-4903-A994-BD3F7FA64D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6" name="Object 51">
              <a:extLst>
                <a:ext uri="{FF2B5EF4-FFF2-40B4-BE49-F238E27FC236}">
                  <a16:creationId xmlns:a16="http://schemas.microsoft.com/office/drawing/2014/main" id="{0F42B454-D6B7-4F78-8F30-EEC12253D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8" name="Bitmap Image" r:id="rId43" imgW="428798" imgH="695238" progId="Paint.Picture">
                    <p:embed/>
                  </p:oleObj>
                </mc:Choice>
                <mc:Fallback>
                  <p:oleObj name="Bitmap Image" r:id="rId43" imgW="428798" imgH="695238" progId="Paint.Picture">
                    <p:embed/>
                    <p:pic>
                      <p:nvPicPr>
                        <p:cNvPr id="43096" name="Object 51">
                          <a:extLst>
                            <a:ext uri="{FF2B5EF4-FFF2-40B4-BE49-F238E27FC236}">
                              <a16:creationId xmlns:a16="http://schemas.microsoft.com/office/drawing/2014/main" id="{0F42B454-D6B7-4F78-8F30-EEC12253DC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7" name="Object 52">
              <a:extLst>
                <a:ext uri="{FF2B5EF4-FFF2-40B4-BE49-F238E27FC236}">
                  <a16:creationId xmlns:a16="http://schemas.microsoft.com/office/drawing/2014/main" id="{6E2AB0C8-7793-41C1-BD3D-DB30FFFC3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" name="Bitmap Image" r:id="rId44" imgW="428798" imgH="695238" progId="Paint.Picture">
                    <p:embed/>
                  </p:oleObj>
                </mc:Choice>
                <mc:Fallback>
                  <p:oleObj name="Bitmap Image" r:id="rId44" imgW="428798" imgH="695238" progId="Paint.Picture">
                    <p:embed/>
                    <p:pic>
                      <p:nvPicPr>
                        <p:cNvPr id="43097" name="Object 52">
                          <a:extLst>
                            <a:ext uri="{FF2B5EF4-FFF2-40B4-BE49-F238E27FC236}">
                              <a16:creationId xmlns:a16="http://schemas.microsoft.com/office/drawing/2014/main" id="{6E2AB0C8-7793-41C1-BD3D-DB30FFFC3D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1" name="Group 53">
            <a:extLst>
              <a:ext uri="{FF2B5EF4-FFF2-40B4-BE49-F238E27FC236}">
                <a16:creationId xmlns:a16="http://schemas.microsoft.com/office/drawing/2014/main" id="{256DDBB1-9519-4A63-9F60-799450168633}"/>
              </a:ext>
            </a:extLst>
          </p:cNvPr>
          <p:cNvGrpSpPr>
            <a:grpSpLocks/>
          </p:cNvGrpSpPr>
          <p:nvPr/>
        </p:nvGrpSpPr>
        <p:grpSpPr bwMode="auto">
          <a:xfrm>
            <a:off x="5873750" y="692150"/>
            <a:ext cx="428625" cy="2752725"/>
            <a:chOff x="2400" y="1488"/>
            <a:chExt cx="270" cy="1734"/>
          </a:xfrm>
        </p:grpSpPr>
        <p:graphicFrame>
          <p:nvGraphicFramePr>
            <p:cNvPr id="43090" name="Object 54">
              <a:extLst>
                <a:ext uri="{FF2B5EF4-FFF2-40B4-BE49-F238E27FC236}">
                  <a16:creationId xmlns:a16="http://schemas.microsoft.com/office/drawing/2014/main" id="{D567C2FF-5EF6-4C3C-AFED-69973821E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0" name="Bitmap Image" r:id="rId45" imgW="428798" imgH="695238" progId="Paint.Picture">
                    <p:embed/>
                  </p:oleObj>
                </mc:Choice>
                <mc:Fallback>
                  <p:oleObj name="Bitmap Image" r:id="rId45" imgW="428798" imgH="695238" progId="Paint.Picture">
                    <p:embed/>
                    <p:pic>
                      <p:nvPicPr>
                        <p:cNvPr id="43090" name="Object 54">
                          <a:extLst>
                            <a:ext uri="{FF2B5EF4-FFF2-40B4-BE49-F238E27FC236}">
                              <a16:creationId xmlns:a16="http://schemas.microsoft.com/office/drawing/2014/main" id="{D567C2FF-5EF6-4C3C-AFED-69973821E4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1" name="Object 55">
              <a:extLst>
                <a:ext uri="{FF2B5EF4-FFF2-40B4-BE49-F238E27FC236}">
                  <a16:creationId xmlns:a16="http://schemas.microsoft.com/office/drawing/2014/main" id="{7AD4B2DC-A647-4FC4-9E8A-57D3550E4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" name="Bitmap Image" r:id="rId46" imgW="428798" imgH="695238" progId="Paint.Picture">
                    <p:embed/>
                  </p:oleObj>
                </mc:Choice>
                <mc:Fallback>
                  <p:oleObj name="Bitmap Image" r:id="rId46" imgW="428798" imgH="695238" progId="Paint.Picture">
                    <p:embed/>
                    <p:pic>
                      <p:nvPicPr>
                        <p:cNvPr id="43091" name="Object 55">
                          <a:extLst>
                            <a:ext uri="{FF2B5EF4-FFF2-40B4-BE49-F238E27FC236}">
                              <a16:creationId xmlns:a16="http://schemas.microsoft.com/office/drawing/2014/main" id="{7AD4B2DC-A647-4FC4-9E8A-57D3550E4C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2" name="Object 56">
              <a:extLst>
                <a:ext uri="{FF2B5EF4-FFF2-40B4-BE49-F238E27FC236}">
                  <a16:creationId xmlns:a16="http://schemas.microsoft.com/office/drawing/2014/main" id="{BD020900-8A30-4205-82CF-9A1DC476E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" name="Bitmap Image" r:id="rId47" imgW="428798" imgH="695238" progId="Paint.Picture">
                    <p:embed/>
                  </p:oleObj>
                </mc:Choice>
                <mc:Fallback>
                  <p:oleObj name="Bitmap Image" r:id="rId47" imgW="428798" imgH="695238" progId="Paint.Picture">
                    <p:embed/>
                    <p:pic>
                      <p:nvPicPr>
                        <p:cNvPr id="43092" name="Object 56">
                          <a:extLst>
                            <a:ext uri="{FF2B5EF4-FFF2-40B4-BE49-F238E27FC236}">
                              <a16:creationId xmlns:a16="http://schemas.microsoft.com/office/drawing/2014/main" id="{BD020900-8A30-4205-82CF-9A1DC476E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3" name="Object 57">
              <a:extLst>
                <a:ext uri="{FF2B5EF4-FFF2-40B4-BE49-F238E27FC236}">
                  <a16:creationId xmlns:a16="http://schemas.microsoft.com/office/drawing/2014/main" id="{0900E6B1-73F5-4E9A-8B13-FAD03059C9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3" name="Bitmap Image" r:id="rId48" imgW="428798" imgH="695238" progId="Paint.Picture">
                    <p:embed/>
                  </p:oleObj>
                </mc:Choice>
                <mc:Fallback>
                  <p:oleObj name="Bitmap Image" r:id="rId48" imgW="428798" imgH="695238" progId="Paint.Picture">
                    <p:embed/>
                    <p:pic>
                      <p:nvPicPr>
                        <p:cNvPr id="43093" name="Object 57">
                          <a:extLst>
                            <a:ext uri="{FF2B5EF4-FFF2-40B4-BE49-F238E27FC236}">
                              <a16:creationId xmlns:a16="http://schemas.microsoft.com/office/drawing/2014/main" id="{0900E6B1-73F5-4E9A-8B13-FAD03059C9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2" name="Group 58">
            <a:extLst>
              <a:ext uri="{FF2B5EF4-FFF2-40B4-BE49-F238E27FC236}">
                <a16:creationId xmlns:a16="http://schemas.microsoft.com/office/drawing/2014/main" id="{FC84A37E-E008-4F76-AE68-3590086D18C2}"/>
              </a:ext>
            </a:extLst>
          </p:cNvPr>
          <p:cNvGrpSpPr>
            <a:grpSpLocks/>
          </p:cNvGrpSpPr>
          <p:nvPr/>
        </p:nvGrpSpPr>
        <p:grpSpPr bwMode="auto">
          <a:xfrm>
            <a:off x="6305550" y="692150"/>
            <a:ext cx="428625" cy="2752725"/>
            <a:chOff x="2400" y="1488"/>
            <a:chExt cx="270" cy="1734"/>
          </a:xfrm>
        </p:grpSpPr>
        <p:graphicFrame>
          <p:nvGraphicFramePr>
            <p:cNvPr id="43086" name="Object 59">
              <a:extLst>
                <a:ext uri="{FF2B5EF4-FFF2-40B4-BE49-F238E27FC236}">
                  <a16:creationId xmlns:a16="http://schemas.microsoft.com/office/drawing/2014/main" id="{9D841023-B453-491B-8A2D-C31EC61B8F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4" name="Bitmap Image" r:id="rId49" imgW="428798" imgH="695238" progId="Paint.Picture">
                    <p:embed/>
                  </p:oleObj>
                </mc:Choice>
                <mc:Fallback>
                  <p:oleObj name="Bitmap Image" r:id="rId49" imgW="428798" imgH="695238" progId="Paint.Picture">
                    <p:embed/>
                    <p:pic>
                      <p:nvPicPr>
                        <p:cNvPr id="43086" name="Object 59">
                          <a:extLst>
                            <a:ext uri="{FF2B5EF4-FFF2-40B4-BE49-F238E27FC236}">
                              <a16:creationId xmlns:a16="http://schemas.microsoft.com/office/drawing/2014/main" id="{9D841023-B453-491B-8A2D-C31EC61B8F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7" name="Object 60">
              <a:extLst>
                <a:ext uri="{FF2B5EF4-FFF2-40B4-BE49-F238E27FC236}">
                  <a16:creationId xmlns:a16="http://schemas.microsoft.com/office/drawing/2014/main" id="{5BF2C0EC-0549-48EE-8F20-1CB9689DCE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5" name="Bitmap Image" r:id="rId50" imgW="428798" imgH="695238" progId="Paint.Picture">
                    <p:embed/>
                  </p:oleObj>
                </mc:Choice>
                <mc:Fallback>
                  <p:oleObj name="Bitmap Image" r:id="rId50" imgW="428798" imgH="695238" progId="Paint.Picture">
                    <p:embed/>
                    <p:pic>
                      <p:nvPicPr>
                        <p:cNvPr id="43087" name="Object 60">
                          <a:extLst>
                            <a:ext uri="{FF2B5EF4-FFF2-40B4-BE49-F238E27FC236}">
                              <a16:creationId xmlns:a16="http://schemas.microsoft.com/office/drawing/2014/main" id="{5BF2C0EC-0549-48EE-8F20-1CB9689DCE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8" name="Object 61">
              <a:extLst>
                <a:ext uri="{FF2B5EF4-FFF2-40B4-BE49-F238E27FC236}">
                  <a16:creationId xmlns:a16="http://schemas.microsoft.com/office/drawing/2014/main" id="{973BBC19-48A3-4970-B041-72C412C56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6" name="Bitmap Image" r:id="rId51" imgW="428798" imgH="695238" progId="Paint.Picture">
                    <p:embed/>
                  </p:oleObj>
                </mc:Choice>
                <mc:Fallback>
                  <p:oleObj name="Bitmap Image" r:id="rId51" imgW="428798" imgH="695238" progId="Paint.Picture">
                    <p:embed/>
                    <p:pic>
                      <p:nvPicPr>
                        <p:cNvPr id="43088" name="Object 61">
                          <a:extLst>
                            <a:ext uri="{FF2B5EF4-FFF2-40B4-BE49-F238E27FC236}">
                              <a16:creationId xmlns:a16="http://schemas.microsoft.com/office/drawing/2014/main" id="{973BBC19-48A3-4970-B041-72C412C56A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9" name="Object 62">
              <a:extLst>
                <a:ext uri="{FF2B5EF4-FFF2-40B4-BE49-F238E27FC236}">
                  <a16:creationId xmlns:a16="http://schemas.microsoft.com/office/drawing/2014/main" id="{7E8B881A-5930-4428-BD94-8E7FCFB510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7" name="Bitmap Image" r:id="rId52" imgW="428798" imgH="695238" progId="Paint.Picture">
                    <p:embed/>
                  </p:oleObj>
                </mc:Choice>
                <mc:Fallback>
                  <p:oleObj name="Bitmap Image" r:id="rId52" imgW="428798" imgH="695238" progId="Paint.Picture">
                    <p:embed/>
                    <p:pic>
                      <p:nvPicPr>
                        <p:cNvPr id="43089" name="Object 62">
                          <a:extLst>
                            <a:ext uri="{FF2B5EF4-FFF2-40B4-BE49-F238E27FC236}">
                              <a16:creationId xmlns:a16="http://schemas.microsoft.com/office/drawing/2014/main" id="{7E8B881A-5930-4428-BD94-8E7FCFB51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3" name="Group 63">
            <a:extLst>
              <a:ext uri="{FF2B5EF4-FFF2-40B4-BE49-F238E27FC236}">
                <a16:creationId xmlns:a16="http://schemas.microsoft.com/office/drawing/2014/main" id="{FEF7BEF0-66EC-4757-AC19-F799E066303E}"/>
              </a:ext>
            </a:extLst>
          </p:cNvPr>
          <p:cNvGrpSpPr>
            <a:grpSpLocks/>
          </p:cNvGrpSpPr>
          <p:nvPr/>
        </p:nvGrpSpPr>
        <p:grpSpPr bwMode="auto">
          <a:xfrm>
            <a:off x="6737350" y="692150"/>
            <a:ext cx="428625" cy="2752725"/>
            <a:chOff x="2400" y="1488"/>
            <a:chExt cx="270" cy="1734"/>
          </a:xfrm>
        </p:grpSpPr>
        <p:graphicFrame>
          <p:nvGraphicFramePr>
            <p:cNvPr id="43082" name="Object 64">
              <a:extLst>
                <a:ext uri="{FF2B5EF4-FFF2-40B4-BE49-F238E27FC236}">
                  <a16:creationId xmlns:a16="http://schemas.microsoft.com/office/drawing/2014/main" id="{6E921BFD-C7E4-47FF-884B-68AE653C7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8" name="Bitmap Image" r:id="rId53" imgW="428798" imgH="695238" progId="Paint.Picture">
                    <p:embed/>
                  </p:oleObj>
                </mc:Choice>
                <mc:Fallback>
                  <p:oleObj name="Bitmap Image" r:id="rId53" imgW="428798" imgH="695238" progId="Paint.Picture">
                    <p:embed/>
                    <p:pic>
                      <p:nvPicPr>
                        <p:cNvPr id="43082" name="Object 64">
                          <a:extLst>
                            <a:ext uri="{FF2B5EF4-FFF2-40B4-BE49-F238E27FC236}">
                              <a16:creationId xmlns:a16="http://schemas.microsoft.com/office/drawing/2014/main" id="{6E921BFD-C7E4-47FF-884B-68AE653C77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3" name="Object 65">
              <a:extLst>
                <a:ext uri="{FF2B5EF4-FFF2-40B4-BE49-F238E27FC236}">
                  <a16:creationId xmlns:a16="http://schemas.microsoft.com/office/drawing/2014/main" id="{5DC01194-18EC-4816-8647-CA436236BD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9" name="Bitmap Image" r:id="rId54" imgW="428798" imgH="695238" progId="Paint.Picture">
                    <p:embed/>
                  </p:oleObj>
                </mc:Choice>
                <mc:Fallback>
                  <p:oleObj name="Bitmap Image" r:id="rId54" imgW="428798" imgH="695238" progId="Paint.Picture">
                    <p:embed/>
                    <p:pic>
                      <p:nvPicPr>
                        <p:cNvPr id="43083" name="Object 65">
                          <a:extLst>
                            <a:ext uri="{FF2B5EF4-FFF2-40B4-BE49-F238E27FC236}">
                              <a16:creationId xmlns:a16="http://schemas.microsoft.com/office/drawing/2014/main" id="{5DC01194-18EC-4816-8647-CA436236BD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4" name="Object 66">
              <a:extLst>
                <a:ext uri="{FF2B5EF4-FFF2-40B4-BE49-F238E27FC236}">
                  <a16:creationId xmlns:a16="http://schemas.microsoft.com/office/drawing/2014/main" id="{0879FDF0-DC57-4D0C-8FC0-CA10F4C2B2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" name="Bitmap Image" r:id="rId55" imgW="428798" imgH="695238" progId="Paint.Picture">
                    <p:embed/>
                  </p:oleObj>
                </mc:Choice>
                <mc:Fallback>
                  <p:oleObj name="Bitmap Image" r:id="rId55" imgW="428798" imgH="695238" progId="Paint.Picture">
                    <p:embed/>
                    <p:pic>
                      <p:nvPicPr>
                        <p:cNvPr id="43084" name="Object 66">
                          <a:extLst>
                            <a:ext uri="{FF2B5EF4-FFF2-40B4-BE49-F238E27FC236}">
                              <a16:creationId xmlns:a16="http://schemas.microsoft.com/office/drawing/2014/main" id="{0879FDF0-DC57-4D0C-8FC0-CA10F4C2B2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5" name="Object 67">
              <a:extLst>
                <a:ext uri="{FF2B5EF4-FFF2-40B4-BE49-F238E27FC236}">
                  <a16:creationId xmlns:a16="http://schemas.microsoft.com/office/drawing/2014/main" id="{1C2C89F3-9C4C-4B41-A519-FB58FE2B81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1" name="Bitmap Image" r:id="rId56" imgW="428798" imgH="695238" progId="Paint.Picture">
                    <p:embed/>
                  </p:oleObj>
                </mc:Choice>
                <mc:Fallback>
                  <p:oleObj name="Bitmap Image" r:id="rId56" imgW="428798" imgH="695238" progId="Paint.Picture">
                    <p:embed/>
                    <p:pic>
                      <p:nvPicPr>
                        <p:cNvPr id="43085" name="Object 67">
                          <a:extLst>
                            <a:ext uri="{FF2B5EF4-FFF2-40B4-BE49-F238E27FC236}">
                              <a16:creationId xmlns:a16="http://schemas.microsoft.com/office/drawing/2014/main" id="{1C2C89F3-9C4C-4B41-A519-FB58FE2B81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4" name="Group 68">
            <a:extLst>
              <a:ext uri="{FF2B5EF4-FFF2-40B4-BE49-F238E27FC236}">
                <a16:creationId xmlns:a16="http://schemas.microsoft.com/office/drawing/2014/main" id="{C4A20AE3-07AD-4A4B-968B-AC454F97834D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692150"/>
            <a:ext cx="428625" cy="2752725"/>
            <a:chOff x="2400" y="1488"/>
            <a:chExt cx="270" cy="1734"/>
          </a:xfrm>
        </p:grpSpPr>
        <p:graphicFrame>
          <p:nvGraphicFramePr>
            <p:cNvPr id="43078" name="Object 69">
              <a:extLst>
                <a:ext uri="{FF2B5EF4-FFF2-40B4-BE49-F238E27FC236}">
                  <a16:creationId xmlns:a16="http://schemas.microsoft.com/office/drawing/2014/main" id="{21F0F047-CAA3-4BA6-9A6D-352248466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" name="Bitmap Image" r:id="rId57" imgW="428798" imgH="695238" progId="Paint.Picture">
                    <p:embed/>
                  </p:oleObj>
                </mc:Choice>
                <mc:Fallback>
                  <p:oleObj name="Bitmap Image" r:id="rId57" imgW="428798" imgH="695238" progId="Paint.Picture">
                    <p:embed/>
                    <p:pic>
                      <p:nvPicPr>
                        <p:cNvPr id="43078" name="Object 69">
                          <a:extLst>
                            <a:ext uri="{FF2B5EF4-FFF2-40B4-BE49-F238E27FC236}">
                              <a16:creationId xmlns:a16="http://schemas.microsoft.com/office/drawing/2014/main" id="{21F0F047-CAA3-4BA6-9A6D-3522484665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9" name="Object 70">
              <a:extLst>
                <a:ext uri="{FF2B5EF4-FFF2-40B4-BE49-F238E27FC236}">
                  <a16:creationId xmlns:a16="http://schemas.microsoft.com/office/drawing/2014/main" id="{5B4D04E7-3D14-4B63-940D-5BEFCF2ACA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" name="Bitmap Image" r:id="rId58" imgW="428798" imgH="695238" progId="Paint.Picture">
                    <p:embed/>
                  </p:oleObj>
                </mc:Choice>
                <mc:Fallback>
                  <p:oleObj name="Bitmap Image" r:id="rId58" imgW="428798" imgH="695238" progId="Paint.Picture">
                    <p:embed/>
                    <p:pic>
                      <p:nvPicPr>
                        <p:cNvPr id="43079" name="Object 70">
                          <a:extLst>
                            <a:ext uri="{FF2B5EF4-FFF2-40B4-BE49-F238E27FC236}">
                              <a16:creationId xmlns:a16="http://schemas.microsoft.com/office/drawing/2014/main" id="{5B4D04E7-3D14-4B63-940D-5BEFCF2ACA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0" name="Object 71">
              <a:extLst>
                <a:ext uri="{FF2B5EF4-FFF2-40B4-BE49-F238E27FC236}">
                  <a16:creationId xmlns:a16="http://schemas.microsoft.com/office/drawing/2014/main" id="{6B0E5EBB-9B23-4D7D-BDD8-7100A71D47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" name="Bitmap Image" r:id="rId59" imgW="428798" imgH="695238" progId="Paint.Picture">
                    <p:embed/>
                  </p:oleObj>
                </mc:Choice>
                <mc:Fallback>
                  <p:oleObj name="Bitmap Image" r:id="rId59" imgW="428798" imgH="695238" progId="Paint.Picture">
                    <p:embed/>
                    <p:pic>
                      <p:nvPicPr>
                        <p:cNvPr id="43080" name="Object 71">
                          <a:extLst>
                            <a:ext uri="{FF2B5EF4-FFF2-40B4-BE49-F238E27FC236}">
                              <a16:creationId xmlns:a16="http://schemas.microsoft.com/office/drawing/2014/main" id="{6B0E5EBB-9B23-4D7D-BDD8-7100A71D47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1" name="Object 72">
              <a:extLst>
                <a:ext uri="{FF2B5EF4-FFF2-40B4-BE49-F238E27FC236}">
                  <a16:creationId xmlns:a16="http://schemas.microsoft.com/office/drawing/2014/main" id="{88A72618-7423-4CB9-8E25-EACA34A73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5" name="Bitmap Image" r:id="rId60" imgW="428798" imgH="695238" progId="Paint.Picture">
                    <p:embed/>
                  </p:oleObj>
                </mc:Choice>
                <mc:Fallback>
                  <p:oleObj name="Bitmap Image" r:id="rId60" imgW="428798" imgH="695238" progId="Paint.Picture">
                    <p:embed/>
                    <p:pic>
                      <p:nvPicPr>
                        <p:cNvPr id="43081" name="Object 72">
                          <a:extLst>
                            <a:ext uri="{FF2B5EF4-FFF2-40B4-BE49-F238E27FC236}">
                              <a16:creationId xmlns:a16="http://schemas.microsoft.com/office/drawing/2014/main" id="{88A72618-7423-4CB9-8E25-EACA34A734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5" name="Group 73">
            <a:extLst>
              <a:ext uri="{FF2B5EF4-FFF2-40B4-BE49-F238E27FC236}">
                <a16:creationId xmlns:a16="http://schemas.microsoft.com/office/drawing/2014/main" id="{720A6CBD-FFFF-4502-BE90-FCAA5323E282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692150"/>
            <a:ext cx="428625" cy="2752725"/>
            <a:chOff x="2400" y="1488"/>
            <a:chExt cx="270" cy="1734"/>
          </a:xfrm>
        </p:grpSpPr>
        <p:graphicFrame>
          <p:nvGraphicFramePr>
            <p:cNvPr id="43074" name="Object 74">
              <a:extLst>
                <a:ext uri="{FF2B5EF4-FFF2-40B4-BE49-F238E27FC236}">
                  <a16:creationId xmlns:a16="http://schemas.microsoft.com/office/drawing/2014/main" id="{EBFA1617-9494-423C-B707-C3AD37A400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" name="Bitmap Image" r:id="rId61" imgW="428798" imgH="695238" progId="Paint.Picture">
                    <p:embed/>
                  </p:oleObj>
                </mc:Choice>
                <mc:Fallback>
                  <p:oleObj name="Bitmap Image" r:id="rId61" imgW="428798" imgH="695238" progId="Paint.Picture">
                    <p:embed/>
                    <p:pic>
                      <p:nvPicPr>
                        <p:cNvPr id="43074" name="Object 74">
                          <a:extLst>
                            <a:ext uri="{FF2B5EF4-FFF2-40B4-BE49-F238E27FC236}">
                              <a16:creationId xmlns:a16="http://schemas.microsoft.com/office/drawing/2014/main" id="{EBFA1617-9494-423C-B707-C3AD37A400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5" name="Object 75">
              <a:extLst>
                <a:ext uri="{FF2B5EF4-FFF2-40B4-BE49-F238E27FC236}">
                  <a16:creationId xmlns:a16="http://schemas.microsoft.com/office/drawing/2014/main" id="{208D2546-CF61-419D-8EB9-93B1E86FA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7" name="Bitmap Image" r:id="rId62" imgW="428798" imgH="695238" progId="Paint.Picture">
                    <p:embed/>
                  </p:oleObj>
                </mc:Choice>
                <mc:Fallback>
                  <p:oleObj name="Bitmap Image" r:id="rId62" imgW="428798" imgH="695238" progId="Paint.Picture">
                    <p:embed/>
                    <p:pic>
                      <p:nvPicPr>
                        <p:cNvPr id="43075" name="Object 75">
                          <a:extLst>
                            <a:ext uri="{FF2B5EF4-FFF2-40B4-BE49-F238E27FC236}">
                              <a16:creationId xmlns:a16="http://schemas.microsoft.com/office/drawing/2014/main" id="{208D2546-CF61-419D-8EB9-93B1E86FA1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6" name="Object 76">
              <a:extLst>
                <a:ext uri="{FF2B5EF4-FFF2-40B4-BE49-F238E27FC236}">
                  <a16:creationId xmlns:a16="http://schemas.microsoft.com/office/drawing/2014/main" id="{37E503CF-4F4E-40F4-AD1E-4B6B972DB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8" name="Bitmap Image" r:id="rId63" imgW="428798" imgH="695238" progId="Paint.Picture">
                    <p:embed/>
                  </p:oleObj>
                </mc:Choice>
                <mc:Fallback>
                  <p:oleObj name="Bitmap Image" r:id="rId63" imgW="428798" imgH="695238" progId="Paint.Picture">
                    <p:embed/>
                    <p:pic>
                      <p:nvPicPr>
                        <p:cNvPr id="43076" name="Object 76">
                          <a:extLst>
                            <a:ext uri="{FF2B5EF4-FFF2-40B4-BE49-F238E27FC236}">
                              <a16:creationId xmlns:a16="http://schemas.microsoft.com/office/drawing/2014/main" id="{37E503CF-4F4E-40F4-AD1E-4B6B972DB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7" name="Object 77">
              <a:extLst>
                <a:ext uri="{FF2B5EF4-FFF2-40B4-BE49-F238E27FC236}">
                  <a16:creationId xmlns:a16="http://schemas.microsoft.com/office/drawing/2014/main" id="{6AF87EA1-0EAF-41D5-99D8-E5A7FAD50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" name="Bitmap Image" r:id="rId64" imgW="428798" imgH="695238" progId="Paint.Picture">
                    <p:embed/>
                  </p:oleObj>
                </mc:Choice>
                <mc:Fallback>
                  <p:oleObj name="Bitmap Image" r:id="rId64" imgW="428798" imgH="695238" progId="Paint.Picture">
                    <p:embed/>
                    <p:pic>
                      <p:nvPicPr>
                        <p:cNvPr id="43077" name="Object 77">
                          <a:extLst>
                            <a:ext uri="{FF2B5EF4-FFF2-40B4-BE49-F238E27FC236}">
                              <a16:creationId xmlns:a16="http://schemas.microsoft.com/office/drawing/2014/main" id="{6AF87EA1-0EAF-41D5-99D8-E5A7FAD50A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6" name="Group 78">
            <a:extLst>
              <a:ext uri="{FF2B5EF4-FFF2-40B4-BE49-F238E27FC236}">
                <a16:creationId xmlns:a16="http://schemas.microsoft.com/office/drawing/2014/main" id="{041B8D7A-A784-4063-938A-BBA7ED78FE2E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692150"/>
            <a:ext cx="428625" cy="2752725"/>
            <a:chOff x="2400" y="1488"/>
            <a:chExt cx="270" cy="1734"/>
          </a:xfrm>
        </p:grpSpPr>
        <p:graphicFrame>
          <p:nvGraphicFramePr>
            <p:cNvPr id="43070" name="Object 79">
              <a:extLst>
                <a:ext uri="{FF2B5EF4-FFF2-40B4-BE49-F238E27FC236}">
                  <a16:creationId xmlns:a16="http://schemas.microsoft.com/office/drawing/2014/main" id="{20611BBE-C824-4F87-A1A1-1870B8686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" name="Bitmap Image" r:id="rId65" imgW="428798" imgH="695238" progId="Paint.Picture">
                    <p:embed/>
                  </p:oleObj>
                </mc:Choice>
                <mc:Fallback>
                  <p:oleObj name="Bitmap Image" r:id="rId65" imgW="428798" imgH="695238" progId="Paint.Picture">
                    <p:embed/>
                    <p:pic>
                      <p:nvPicPr>
                        <p:cNvPr id="43070" name="Object 79">
                          <a:extLst>
                            <a:ext uri="{FF2B5EF4-FFF2-40B4-BE49-F238E27FC236}">
                              <a16:creationId xmlns:a16="http://schemas.microsoft.com/office/drawing/2014/main" id="{20611BBE-C824-4F87-A1A1-1870B86867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1" name="Object 80">
              <a:extLst>
                <a:ext uri="{FF2B5EF4-FFF2-40B4-BE49-F238E27FC236}">
                  <a16:creationId xmlns:a16="http://schemas.microsoft.com/office/drawing/2014/main" id="{C93E7175-6C94-4ABA-A745-8C958DE88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1" name="Bitmap Image" r:id="rId66" imgW="428798" imgH="695238" progId="Paint.Picture">
                    <p:embed/>
                  </p:oleObj>
                </mc:Choice>
                <mc:Fallback>
                  <p:oleObj name="Bitmap Image" r:id="rId66" imgW="428798" imgH="695238" progId="Paint.Picture">
                    <p:embed/>
                    <p:pic>
                      <p:nvPicPr>
                        <p:cNvPr id="43071" name="Object 80">
                          <a:extLst>
                            <a:ext uri="{FF2B5EF4-FFF2-40B4-BE49-F238E27FC236}">
                              <a16:creationId xmlns:a16="http://schemas.microsoft.com/office/drawing/2014/main" id="{C93E7175-6C94-4ABA-A745-8C958DE880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2" name="Object 81">
              <a:extLst>
                <a:ext uri="{FF2B5EF4-FFF2-40B4-BE49-F238E27FC236}">
                  <a16:creationId xmlns:a16="http://schemas.microsoft.com/office/drawing/2014/main" id="{F9FD756E-53F2-42C8-A757-5446489B94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2" name="Bitmap Image" r:id="rId67" imgW="428798" imgH="695238" progId="Paint.Picture">
                    <p:embed/>
                  </p:oleObj>
                </mc:Choice>
                <mc:Fallback>
                  <p:oleObj name="Bitmap Image" r:id="rId67" imgW="428798" imgH="695238" progId="Paint.Picture">
                    <p:embed/>
                    <p:pic>
                      <p:nvPicPr>
                        <p:cNvPr id="43072" name="Object 81">
                          <a:extLst>
                            <a:ext uri="{FF2B5EF4-FFF2-40B4-BE49-F238E27FC236}">
                              <a16:creationId xmlns:a16="http://schemas.microsoft.com/office/drawing/2014/main" id="{F9FD756E-53F2-42C8-A757-5446489B94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3" name="Object 82">
              <a:extLst>
                <a:ext uri="{FF2B5EF4-FFF2-40B4-BE49-F238E27FC236}">
                  <a16:creationId xmlns:a16="http://schemas.microsoft.com/office/drawing/2014/main" id="{2B2879B1-C44C-4A84-986A-0A2E182D8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3" name="Bitmap Image" r:id="rId68" imgW="428798" imgH="695238" progId="Paint.Picture">
                    <p:embed/>
                  </p:oleObj>
                </mc:Choice>
                <mc:Fallback>
                  <p:oleObj name="Bitmap Image" r:id="rId68" imgW="428798" imgH="695238" progId="Paint.Picture">
                    <p:embed/>
                    <p:pic>
                      <p:nvPicPr>
                        <p:cNvPr id="43073" name="Object 82">
                          <a:extLst>
                            <a:ext uri="{FF2B5EF4-FFF2-40B4-BE49-F238E27FC236}">
                              <a16:creationId xmlns:a16="http://schemas.microsoft.com/office/drawing/2014/main" id="{2B2879B1-C44C-4A84-986A-0A2E182D8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7" name="Group 83">
            <a:extLst>
              <a:ext uri="{FF2B5EF4-FFF2-40B4-BE49-F238E27FC236}">
                <a16:creationId xmlns:a16="http://schemas.microsoft.com/office/drawing/2014/main" id="{02B9AB15-0C51-47CE-A086-FEB743C44FB9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692150"/>
            <a:ext cx="428625" cy="2752725"/>
            <a:chOff x="2400" y="1488"/>
            <a:chExt cx="270" cy="1734"/>
          </a:xfrm>
        </p:grpSpPr>
        <p:graphicFrame>
          <p:nvGraphicFramePr>
            <p:cNvPr id="43066" name="Object 84">
              <a:extLst>
                <a:ext uri="{FF2B5EF4-FFF2-40B4-BE49-F238E27FC236}">
                  <a16:creationId xmlns:a16="http://schemas.microsoft.com/office/drawing/2014/main" id="{9AC17EA8-C7BE-4F64-8F35-061F1DA69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" name="Bitmap Image" r:id="rId69" imgW="428798" imgH="695238" progId="Paint.Picture">
                    <p:embed/>
                  </p:oleObj>
                </mc:Choice>
                <mc:Fallback>
                  <p:oleObj name="Bitmap Image" r:id="rId69" imgW="428798" imgH="695238" progId="Paint.Picture">
                    <p:embed/>
                    <p:pic>
                      <p:nvPicPr>
                        <p:cNvPr id="43066" name="Object 84">
                          <a:extLst>
                            <a:ext uri="{FF2B5EF4-FFF2-40B4-BE49-F238E27FC236}">
                              <a16:creationId xmlns:a16="http://schemas.microsoft.com/office/drawing/2014/main" id="{9AC17EA8-C7BE-4F64-8F35-061F1DA69F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7" name="Object 85">
              <a:extLst>
                <a:ext uri="{FF2B5EF4-FFF2-40B4-BE49-F238E27FC236}">
                  <a16:creationId xmlns:a16="http://schemas.microsoft.com/office/drawing/2014/main" id="{FD318A9D-4E40-4FB6-AADC-1260A7448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5" name="Bitmap Image" r:id="rId70" imgW="428798" imgH="695238" progId="Paint.Picture">
                    <p:embed/>
                  </p:oleObj>
                </mc:Choice>
                <mc:Fallback>
                  <p:oleObj name="Bitmap Image" r:id="rId70" imgW="428798" imgH="695238" progId="Paint.Picture">
                    <p:embed/>
                    <p:pic>
                      <p:nvPicPr>
                        <p:cNvPr id="43067" name="Object 85">
                          <a:extLst>
                            <a:ext uri="{FF2B5EF4-FFF2-40B4-BE49-F238E27FC236}">
                              <a16:creationId xmlns:a16="http://schemas.microsoft.com/office/drawing/2014/main" id="{FD318A9D-4E40-4FB6-AADC-1260A7448B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8" name="Object 86">
              <a:extLst>
                <a:ext uri="{FF2B5EF4-FFF2-40B4-BE49-F238E27FC236}">
                  <a16:creationId xmlns:a16="http://schemas.microsoft.com/office/drawing/2014/main" id="{37712AE6-CE86-4104-A493-15AF94BE6F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" name="Bitmap Image" r:id="rId71" imgW="428798" imgH="695238" progId="Paint.Picture">
                    <p:embed/>
                  </p:oleObj>
                </mc:Choice>
                <mc:Fallback>
                  <p:oleObj name="Bitmap Image" r:id="rId71" imgW="428798" imgH="695238" progId="Paint.Picture">
                    <p:embed/>
                    <p:pic>
                      <p:nvPicPr>
                        <p:cNvPr id="43068" name="Object 86">
                          <a:extLst>
                            <a:ext uri="{FF2B5EF4-FFF2-40B4-BE49-F238E27FC236}">
                              <a16:creationId xmlns:a16="http://schemas.microsoft.com/office/drawing/2014/main" id="{37712AE6-CE86-4104-A493-15AF94BE6F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9" name="Object 87">
              <a:extLst>
                <a:ext uri="{FF2B5EF4-FFF2-40B4-BE49-F238E27FC236}">
                  <a16:creationId xmlns:a16="http://schemas.microsoft.com/office/drawing/2014/main" id="{F97CB447-12D4-4143-9C5F-BC4669F519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7" name="Bitmap Image" r:id="rId72" imgW="428798" imgH="695238" progId="Paint.Picture">
                    <p:embed/>
                  </p:oleObj>
                </mc:Choice>
                <mc:Fallback>
                  <p:oleObj name="Bitmap Image" r:id="rId72" imgW="428798" imgH="695238" progId="Paint.Picture">
                    <p:embed/>
                    <p:pic>
                      <p:nvPicPr>
                        <p:cNvPr id="43069" name="Object 87">
                          <a:extLst>
                            <a:ext uri="{FF2B5EF4-FFF2-40B4-BE49-F238E27FC236}">
                              <a16:creationId xmlns:a16="http://schemas.microsoft.com/office/drawing/2014/main" id="{F97CB447-12D4-4143-9C5F-BC4669F519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8" name="Group 88">
            <a:extLst>
              <a:ext uri="{FF2B5EF4-FFF2-40B4-BE49-F238E27FC236}">
                <a16:creationId xmlns:a16="http://schemas.microsoft.com/office/drawing/2014/main" id="{C44A56A6-1B0D-4608-84CB-DFBC4126089E}"/>
              </a:ext>
            </a:extLst>
          </p:cNvPr>
          <p:cNvGrpSpPr>
            <a:grpSpLocks/>
          </p:cNvGrpSpPr>
          <p:nvPr/>
        </p:nvGrpSpPr>
        <p:grpSpPr bwMode="auto">
          <a:xfrm>
            <a:off x="6302375" y="692150"/>
            <a:ext cx="428625" cy="2752725"/>
            <a:chOff x="2400" y="1488"/>
            <a:chExt cx="270" cy="1734"/>
          </a:xfrm>
        </p:grpSpPr>
        <p:graphicFrame>
          <p:nvGraphicFramePr>
            <p:cNvPr id="43062" name="Object 89">
              <a:extLst>
                <a:ext uri="{FF2B5EF4-FFF2-40B4-BE49-F238E27FC236}">
                  <a16:creationId xmlns:a16="http://schemas.microsoft.com/office/drawing/2014/main" id="{78439D1E-BB7D-4C85-B5E3-2FA7CE2D61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8" name="Bitmap Image" r:id="rId73" imgW="428798" imgH="695238" progId="Paint.Picture">
                    <p:embed/>
                  </p:oleObj>
                </mc:Choice>
                <mc:Fallback>
                  <p:oleObj name="Bitmap Image" r:id="rId73" imgW="428798" imgH="695238" progId="Paint.Picture">
                    <p:embed/>
                    <p:pic>
                      <p:nvPicPr>
                        <p:cNvPr id="43062" name="Object 89">
                          <a:extLst>
                            <a:ext uri="{FF2B5EF4-FFF2-40B4-BE49-F238E27FC236}">
                              <a16:creationId xmlns:a16="http://schemas.microsoft.com/office/drawing/2014/main" id="{78439D1E-BB7D-4C85-B5E3-2FA7CE2D61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3" name="Object 90">
              <a:extLst>
                <a:ext uri="{FF2B5EF4-FFF2-40B4-BE49-F238E27FC236}">
                  <a16:creationId xmlns:a16="http://schemas.microsoft.com/office/drawing/2014/main" id="{5D1E071E-9F46-44F9-94AF-8AEE7AA54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9" name="Bitmap Image" r:id="rId74" imgW="428798" imgH="695238" progId="Paint.Picture">
                    <p:embed/>
                  </p:oleObj>
                </mc:Choice>
                <mc:Fallback>
                  <p:oleObj name="Bitmap Image" r:id="rId74" imgW="428798" imgH="695238" progId="Paint.Picture">
                    <p:embed/>
                    <p:pic>
                      <p:nvPicPr>
                        <p:cNvPr id="43063" name="Object 90">
                          <a:extLst>
                            <a:ext uri="{FF2B5EF4-FFF2-40B4-BE49-F238E27FC236}">
                              <a16:creationId xmlns:a16="http://schemas.microsoft.com/office/drawing/2014/main" id="{5D1E071E-9F46-44F9-94AF-8AEE7AA54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4" name="Object 91">
              <a:extLst>
                <a:ext uri="{FF2B5EF4-FFF2-40B4-BE49-F238E27FC236}">
                  <a16:creationId xmlns:a16="http://schemas.microsoft.com/office/drawing/2014/main" id="{F703849A-7F72-400C-86E6-644B51F9E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" name="Bitmap Image" r:id="rId75" imgW="428798" imgH="695238" progId="Paint.Picture">
                    <p:embed/>
                  </p:oleObj>
                </mc:Choice>
                <mc:Fallback>
                  <p:oleObj name="Bitmap Image" r:id="rId75" imgW="428798" imgH="695238" progId="Paint.Picture">
                    <p:embed/>
                    <p:pic>
                      <p:nvPicPr>
                        <p:cNvPr id="43064" name="Object 91">
                          <a:extLst>
                            <a:ext uri="{FF2B5EF4-FFF2-40B4-BE49-F238E27FC236}">
                              <a16:creationId xmlns:a16="http://schemas.microsoft.com/office/drawing/2014/main" id="{F703849A-7F72-400C-86E6-644B51F9EF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5" name="Object 92">
              <a:extLst>
                <a:ext uri="{FF2B5EF4-FFF2-40B4-BE49-F238E27FC236}">
                  <a16:creationId xmlns:a16="http://schemas.microsoft.com/office/drawing/2014/main" id="{5D990D82-3225-4C4C-B49E-0CC5E56266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" name="Bitmap Image" r:id="rId76" imgW="428798" imgH="695238" progId="Paint.Picture">
                    <p:embed/>
                  </p:oleObj>
                </mc:Choice>
                <mc:Fallback>
                  <p:oleObj name="Bitmap Image" r:id="rId76" imgW="428798" imgH="695238" progId="Paint.Picture">
                    <p:embed/>
                    <p:pic>
                      <p:nvPicPr>
                        <p:cNvPr id="43065" name="Object 92">
                          <a:extLst>
                            <a:ext uri="{FF2B5EF4-FFF2-40B4-BE49-F238E27FC236}">
                              <a16:creationId xmlns:a16="http://schemas.microsoft.com/office/drawing/2014/main" id="{5D990D82-3225-4C4C-B49E-0CC5E56266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9" name="Group 93">
            <a:extLst>
              <a:ext uri="{FF2B5EF4-FFF2-40B4-BE49-F238E27FC236}">
                <a16:creationId xmlns:a16="http://schemas.microsoft.com/office/drawing/2014/main" id="{FAB8D683-6475-4D1E-AFA0-B3161990C7AB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692150"/>
            <a:ext cx="428625" cy="2752725"/>
            <a:chOff x="2400" y="1488"/>
            <a:chExt cx="270" cy="1734"/>
          </a:xfrm>
        </p:grpSpPr>
        <p:graphicFrame>
          <p:nvGraphicFramePr>
            <p:cNvPr id="43058" name="Object 94">
              <a:extLst>
                <a:ext uri="{FF2B5EF4-FFF2-40B4-BE49-F238E27FC236}">
                  <a16:creationId xmlns:a16="http://schemas.microsoft.com/office/drawing/2014/main" id="{82ECA7C6-8EE5-4744-8200-2CFCC88BC7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" name="Bitmap Image" r:id="rId77" imgW="428798" imgH="695238" progId="Paint.Picture">
                    <p:embed/>
                  </p:oleObj>
                </mc:Choice>
                <mc:Fallback>
                  <p:oleObj name="Bitmap Image" r:id="rId77" imgW="428798" imgH="695238" progId="Paint.Picture">
                    <p:embed/>
                    <p:pic>
                      <p:nvPicPr>
                        <p:cNvPr id="43058" name="Object 94">
                          <a:extLst>
                            <a:ext uri="{FF2B5EF4-FFF2-40B4-BE49-F238E27FC236}">
                              <a16:creationId xmlns:a16="http://schemas.microsoft.com/office/drawing/2014/main" id="{82ECA7C6-8EE5-4744-8200-2CFCC88BC7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9" name="Object 95">
              <a:extLst>
                <a:ext uri="{FF2B5EF4-FFF2-40B4-BE49-F238E27FC236}">
                  <a16:creationId xmlns:a16="http://schemas.microsoft.com/office/drawing/2014/main" id="{5EC75508-4578-4355-98DE-E4DF9D3D24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" name="Bitmap Image" r:id="rId78" imgW="428798" imgH="695238" progId="Paint.Picture">
                    <p:embed/>
                  </p:oleObj>
                </mc:Choice>
                <mc:Fallback>
                  <p:oleObj name="Bitmap Image" r:id="rId78" imgW="428798" imgH="695238" progId="Paint.Picture">
                    <p:embed/>
                    <p:pic>
                      <p:nvPicPr>
                        <p:cNvPr id="43059" name="Object 95">
                          <a:extLst>
                            <a:ext uri="{FF2B5EF4-FFF2-40B4-BE49-F238E27FC236}">
                              <a16:creationId xmlns:a16="http://schemas.microsoft.com/office/drawing/2014/main" id="{5EC75508-4578-4355-98DE-E4DF9D3D2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0" name="Object 96">
              <a:extLst>
                <a:ext uri="{FF2B5EF4-FFF2-40B4-BE49-F238E27FC236}">
                  <a16:creationId xmlns:a16="http://schemas.microsoft.com/office/drawing/2014/main" id="{0CC459E4-E9ED-4A2E-9E63-F40A86E1DF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" name="Bitmap Image" r:id="rId79" imgW="428798" imgH="695238" progId="Paint.Picture">
                    <p:embed/>
                  </p:oleObj>
                </mc:Choice>
                <mc:Fallback>
                  <p:oleObj name="Bitmap Image" r:id="rId79" imgW="428798" imgH="695238" progId="Paint.Picture">
                    <p:embed/>
                    <p:pic>
                      <p:nvPicPr>
                        <p:cNvPr id="43060" name="Object 96">
                          <a:extLst>
                            <a:ext uri="{FF2B5EF4-FFF2-40B4-BE49-F238E27FC236}">
                              <a16:creationId xmlns:a16="http://schemas.microsoft.com/office/drawing/2014/main" id="{0CC459E4-E9ED-4A2E-9E63-F40A86E1DF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1" name="Object 97">
              <a:extLst>
                <a:ext uri="{FF2B5EF4-FFF2-40B4-BE49-F238E27FC236}">
                  <a16:creationId xmlns:a16="http://schemas.microsoft.com/office/drawing/2014/main" id="{72C9ECDC-E2ED-45B1-A242-5998925158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" name="Bitmap Image" r:id="rId80" imgW="428798" imgH="695238" progId="Paint.Picture">
                    <p:embed/>
                  </p:oleObj>
                </mc:Choice>
                <mc:Fallback>
                  <p:oleObj name="Bitmap Image" r:id="rId80" imgW="428798" imgH="695238" progId="Paint.Picture">
                    <p:embed/>
                    <p:pic>
                      <p:nvPicPr>
                        <p:cNvPr id="43061" name="Object 97">
                          <a:extLst>
                            <a:ext uri="{FF2B5EF4-FFF2-40B4-BE49-F238E27FC236}">
                              <a16:creationId xmlns:a16="http://schemas.microsoft.com/office/drawing/2014/main" id="{72C9ECDC-E2ED-45B1-A242-5998925158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0" name="Group 98">
            <a:extLst>
              <a:ext uri="{FF2B5EF4-FFF2-40B4-BE49-F238E27FC236}">
                <a16:creationId xmlns:a16="http://schemas.microsoft.com/office/drawing/2014/main" id="{E21D3A3F-D31E-442F-91AE-6AEB8ED1DD9B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692150"/>
            <a:ext cx="428625" cy="2752725"/>
            <a:chOff x="2400" y="1488"/>
            <a:chExt cx="270" cy="1734"/>
          </a:xfrm>
        </p:grpSpPr>
        <p:graphicFrame>
          <p:nvGraphicFramePr>
            <p:cNvPr id="43054" name="Object 99">
              <a:extLst>
                <a:ext uri="{FF2B5EF4-FFF2-40B4-BE49-F238E27FC236}">
                  <a16:creationId xmlns:a16="http://schemas.microsoft.com/office/drawing/2014/main" id="{E2B684AC-AE4F-4944-9CDC-5CBC3246DD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" name="Bitmap Image" r:id="rId81" imgW="428798" imgH="695238" progId="Paint.Picture">
                    <p:embed/>
                  </p:oleObj>
                </mc:Choice>
                <mc:Fallback>
                  <p:oleObj name="Bitmap Image" r:id="rId81" imgW="428798" imgH="695238" progId="Paint.Picture">
                    <p:embed/>
                    <p:pic>
                      <p:nvPicPr>
                        <p:cNvPr id="43054" name="Object 99">
                          <a:extLst>
                            <a:ext uri="{FF2B5EF4-FFF2-40B4-BE49-F238E27FC236}">
                              <a16:creationId xmlns:a16="http://schemas.microsoft.com/office/drawing/2014/main" id="{E2B684AC-AE4F-4944-9CDC-5CBC3246DD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5" name="Object 100">
              <a:extLst>
                <a:ext uri="{FF2B5EF4-FFF2-40B4-BE49-F238E27FC236}">
                  <a16:creationId xmlns:a16="http://schemas.microsoft.com/office/drawing/2014/main" id="{72A98288-1198-4D4D-AA41-E03DB0A54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" name="Bitmap Image" r:id="rId82" imgW="428798" imgH="695238" progId="Paint.Picture">
                    <p:embed/>
                  </p:oleObj>
                </mc:Choice>
                <mc:Fallback>
                  <p:oleObj name="Bitmap Image" r:id="rId82" imgW="428798" imgH="695238" progId="Paint.Picture">
                    <p:embed/>
                    <p:pic>
                      <p:nvPicPr>
                        <p:cNvPr id="43055" name="Object 100">
                          <a:extLst>
                            <a:ext uri="{FF2B5EF4-FFF2-40B4-BE49-F238E27FC236}">
                              <a16:creationId xmlns:a16="http://schemas.microsoft.com/office/drawing/2014/main" id="{72A98288-1198-4D4D-AA41-E03DB0A545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6" name="Object 101">
              <a:extLst>
                <a:ext uri="{FF2B5EF4-FFF2-40B4-BE49-F238E27FC236}">
                  <a16:creationId xmlns:a16="http://schemas.microsoft.com/office/drawing/2014/main" id="{91F1BA00-2519-48FB-B120-DDCA439FFD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" name="Bitmap Image" r:id="rId83" imgW="428798" imgH="695238" progId="Paint.Picture">
                    <p:embed/>
                  </p:oleObj>
                </mc:Choice>
                <mc:Fallback>
                  <p:oleObj name="Bitmap Image" r:id="rId83" imgW="428798" imgH="695238" progId="Paint.Picture">
                    <p:embed/>
                    <p:pic>
                      <p:nvPicPr>
                        <p:cNvPr id="43056" name="Object 101">
                          <a:extLst>
                            <a:ext uri="{FF2B5EF4-FFF2-40B4-BE49-F238E27FC236}">
                              <a16:creationId xmlns:a16="http://schemas.microsoft.com/office/drawing/2014/main" id="{91F1BA00-2519-48FB-B120-DDCA439FFD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7" name="Object 102">
              <a:extLst>
                <a:ext uri="{FF2B5EF4-FFF2-40B4-BE49-F238E27FC236}">
                  <a16:creationId xmlns:a16="http://schemas.microsoft.com/office/drawing/2014/main" id="{8FAD472A-D295-4664-B4D2-A1590D51E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" name="Bitmap Image" r:id="rId84" imgW="428798" imgH="695238" progId="Paint.Picture">
                    <p:embed/>
                  </p:oleObj>
                </mc:Choice>
                <mc:Fallback>
                  <p:oleObj name="Bitmap Image" r:id="rId84" imgW="428798" imgH="695238" progId="Paint.Picture">
                    <p:embed/>
                    <p:pic>
                      <p:nvPicPr>
                        <p:cNvPr id="43057" name="Object 102">
                          <a:extLst>
                            <a:ext uri="{FF2B5EF4-FFF2-40B4-BE49-F238E27FC236}">
                              <a16:creationId xmlns:a16="http://schemas.microsoft.com/office/drawing/2014/main" id="{8FAD472A-D295-4664-B4D2-A1590D51E9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1" name="Group 103">
            <a:extLst>
              <a:ext uri="{FF2B5EF4-FFF2-40B4-BE49-F238E27FC236}">
                <a16:creationId xmlns:a16="http://schemas.microsoft.com/office/drawing/2014/main" id="{B9A41B31-7EB0-4D2A-A85C-898B313C66A8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692150"/>
            <a:ext cx="428625" cy="2752725"/>
            <a:chOff x="2400" y="1488"/>
            <a:chExt cx="270" cy="1734"/>
          </a:xfrm>
        </p:grpSpPr>
        <p:graphicFrame>
          <p:nvGraphicFramePr>
            <p:cNvPr id="43050" name="Object 104">
              <a:extLst>
                <a:ext uri="{FF2B5EF4-FFF2-40B4-BE49-F238E27FC236}">
                  <a16:creationId xmlns:a16="http://schemas.microsoft.com/office/drawing/2014/main" id="{CC3E334D-BB9C-4907-8652-595641E90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" name="Bitmap Image" r:id="rId85" imgW="428798" imgH="695238" progId="Paint.Picture">
                    <p:embed/>
                  </p:oleObj>
                </mc:Choice>
                <mc:Fallback>
                  <p:oleObj name="Bitmap Image" r:id="rId85" imgW="428798" imgH="695238" progId="Paint.Picture">
                    <p:embed/>
                    <p:pic>
                      <p:nvPicPr>
                        <p:cNvPr id="43050" name="Object 104">
                          <a:extLst>
                            <a:ext uri="{FF2B5EF4-FFF2-40B4-BE49-F238E27FC236}">
                              <a16:creationId xmlns:a16="http://schemas.microsoft.com/office/drawing/2014/main" id="{CC3E334D-BB9C-4907-8652-595641E90E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1" name="Object 105">
              <a:extLst>
                <a:ext uri="{FF2B5EF4-FFF2-40B4-BE49-F238E27FC236}">
                  <a16:creationId xmlns:a16="http://schemas.microsoft.com/office/drawing/2014/main" id="{E5BD0EF1-59C3-4A49-89B3-54358B7A3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" name="Bitmap Image" r:id="rId86" imgW="428798" imgH="695238" progId="Paint.Picture">
                    <p:embed/>
                  </p:oleObj>
                </mc:Choice>
                <mc:Fallback>
                  <p:oleObj name="Bitmap Image" r:id="rId86" imgW="428798" imgH="695238" progId="Paint.Picture">
                    <p:embed/>
                    <p:pic>
                      <p:nvPicPr>
                        <p:cNvPr id="43051" name="Object 105">
                          <a:extLst>
                            <a:ext uri="{FF2B5EF4-FFF2-40B4-BE49-F238E27FC236}">
                              <a16:creationId xmlns:a16="http://schemas.microsoft.com/office/drawing/2014/main" id="{E5BD0EF1-59C3-4A49-89B3-54358B7A31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2" name="Object 106">
              <a:extLst>
                <a:ext uri="{FF2B5EF4-FFF2-40B4-BE49-F238E27FC236}">
                  <a16:creationId xmlns:a16="http://schemas.microsoft.com/office/drawing/2014/main" id="{513629ED-D79B-41F9-9919-C38DD45C1C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" name="Bitmap Image" r:id="rId87" imgW="428798" imgH="695238" progId="Paint.Picture">
                    <p:embed/>
                  </p:oleObj>
                </mc:Choice>
                <mc:Fallback>
                  <p:oleObj name="Bitmap Image" r:id="rId87" imgW="428798" imgH="695238" progId="Paint.Picture">
                    <p:embed/>
                    <p:pic>
                      <p:nvPicPr>
                        <p:cNvPr id="43052" name="Object 106">
                          <a:extLst>
                            <a:ext uri="{FF2B5EF4-FFF2-40B4-BE49-F238E27FC236}">
                              <a16:creationId xmlns:a16="http://schemas.microsoft.com/office/drawing/2014/main" id="{513629ED-D79B-41F9-9919-C38DD45C1C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3" name="Object 107">
              <a:extLst>
                <a:ext uri="{FF2B5EF4-FFF2-40B4-BE49-F238E27FC236}">
                  <a16:creationId xmlns:a16="http://schemas.microsoft.com/office/drawing/2014/main" id="{19BBD0D1-AC67-4267-A493-D879D20ADC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" name="Bitmap Image" r:id="rId88" imgW="428798" imgH="695238" progId="Paint.Picture">
                    <p:embed/>
                  </p:oleObj>
                </mc:Choice>
                <mc:Fallback>
                  <p:oleObj name="Bitmap Image" r:id="rId88" imgW="428798" imgH="695238" progId="Paint.Picture">
                    <p:embed/>
                    <p:pic>
                      <p:nvPicPr>
                        <p:cNvPr id="43053" name="Object 107">
                          <a:extLst>
                            <a:ext uri="{FF2B5EF4-FFF2-40B4-BE49-F238E27FC236}">
                              <a16:creationId xmlns:a16="http://schemas.microsoft.com/office/drawing/2014/main" id="{19BBD0D1-AC67-4267-A493-D879D20ADC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2" name="Group 108">
            <a:extLst>
              <a:ext uri="{FF2B5EF4-FFF2-40B4-BE49-F238E27FC236}">
                <a16:creationId xmlns:a16="http://schemas.microsoft.com/office/drawing/2014/main" id="{CA6F0682-E7A2-4A47-A573-AAE13416CCD5}"/>
              </a:ext>
            </a:extLst>
          </p:cNvPr>
          <p:cNvGrpSpPr>
            <a:grpSpLocks/>
          </p:cNvGrpSpPr>
          <p:nvPr/>
        </p:nvGrpSpPr>
        <p:grpSpPr bwMode="auto">
          <a:xfrm>
            <a:off x="8031163" y="692150"/>
            <a:ext cx="428625" cy="2752725"/>
            <a:chOff x="2400" y="1488"/>
            <a:chExt cx="270" cy="1734"/>
          </a:xfrm>
        </p:grpSpPr>
        <p:graphicFrame>
          <p:nvGraphicFramePr>
            <p:cNvPr id="43046" name="Object 109">
              <a:extLst>
                <a:ext uri="{FF2B5EF4-FFF2-40B4-BE49-F238E27FC236}">
                  <a16:creationId xmlns:a16="http://schemas.microsoft.com/office/drawing/2014/main" id="{7D66C167-6C95-4CDA-9A76-3A791BA38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84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" name="Bitmap Image" r:id="rId89" imgW="428798" imgH="695238" progId="Paint.Picture">
                    <p:embed/>
                  </p:oleObj>
                </mc:Choice>
                <mc:Fallback>
                  <p:oleObj name="Bitmap Image" r:id="rId89" imgW="428798" imgH="695238" progId="Paint.Picture">
                    <p:embed/>
                    <p:pic>
                      <p:nvPicPr>
                        <p:cNvPr id="43046" name="Object 109">
                          <a:extLst>
                            <a:ext uri="{FF2B5EF4-FFF2-40B4-BE49-F238E27FC236}">
                              <a16:creationId xmlns:a16="http://schemas.microsoft.com/office/drawing/2014/main" id="{7D66C167-6C95-4CDA-9A76-3A791BA388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7" name="Object 110">
              <a:extLst>
                <a:ext uri="{FF2B5EF4-FFF2-40B4-BE49-F238E27FC236}">
                  <a16:creationId xmlns:a16="http://schemas.microsoft.com/office/drawing/2014/main" id="{865C63CF-EC09-4BBA-A22F-6C7B756CF2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" name="Bitmap Image" r:id="rId90" imgW="428798" imgH="695238" progId="Paint.Picture">
                    <p:embed/>
                  </p:oleObj>
                </mc:Choice>
                <mc:Fallback>
                  <p:oleObj name="Bitmap Image" r:id="rId90" imgW="428798" imgH="695238" progId="Paint.Picture">
                    <p:embed/>
                    <p:pic>
                      <p:nvPicPr>
                        <p:cNvPr id="43047" name="Object 110">
                          <a:extLst>
                            <a:ext uri="{FF2B5EF4-FFF2-40B4-BE49-F238E27FC236}">
                              <a16:creationId xmlns:a16="http://schemas.microsoft.com/office/drawing/2014/main" id="{865C63CF-EC09-4BBA-A22F-6C7B756CF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8" name="Object 111">
              <a:extLst>
                <a:ext uri="{FF2B5EF4-FFF2-40B4-BE49-F238E27FC236}">
                  <a16:creationId xmlns:a16="http://schemas.microsoft.com/office/drawing/2014/main" id="{111D6DAA-5C31-43EB-AD39-B8E2CC630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920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" name="Bitmap Image" r:id="rId91" imgW="428798" imgH="695238" progId="Paint.Picture">
                    <p:embed/>
                  </p:oleObj>
                </mc:Choice>
                <mc:Fallback>
                  <p:oleObj name="Bitmap Image" r:id="rId91" imgW="428798" imgH="695238" progId="Paint.Picture">
                    <p:embed/>
                    <p:pic>
                      <p:nvPicPr>
                        <p:cNvPr id="43048" name="Object 111">
                          <a:extLst>
                            <a:ext uri="{FF2B5EF4-FFF2-40B4-BE49-F238E27FC236}">
                              <a16:creationId xmlns:a16="http://schemas.microsoft.com/office/drawing/2014/main" id="{111D6DAA-5C31-43EB-AD39-B8E2CC630A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20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9" name="Object 112">
              <a:extLst>
                <a:ext uri="{FF2B5EF4-FFF2-40B4-BE49-F238E27FC236}">
                  <a16:creationId xmlns:a16="http://schemas.microsoft.com/office/drawing/2014/main" id="{E9F51865-A53C-46BF-9374-31D86357C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88"/>
            <a:ext cx="27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" name="Bitmap Image" r:id="rId92" imgW="428798" imgH="695238" progId="Paint.Picture">
                    <p:embed/>
                  </p:oleObj>
                </mc:Choice>
                <mc:Fallback>
                  <p:oleObj name="Bitmap Image" r:id="rId92" imgW="428798" imgH="695238" progId="Paint.Picture">
                    <p:embed/>
                    <p:pic>
                      <p:nvPicPr>
                        <p:cNvPr id="43049" name="Object 112">
                          <a:extLst>
                            <a:ext uri="{FF2B5EF4-FFF2-40B4-BE49-F238E27FC236}">
                              <a16:creationId xmlns:a16="http://schemas.microsoft.com/office/drawing/2014/main" id="{E9F51865-A53C-46BF-9374-31D86357C8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88"/>
                          <a:ext cx="270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85" name="Rectangle 115">
            <a:extLst>
              <a:ext uri="{FF2B5EF4-FFF2-40B4-BE49-F238E27FC236}">
                <a16:creationId xmlns:a16="http://schemas.microsoft.com/office/drawing/2014/main" id="{2A46FB35-24DA-4592-AFFE-AC2CE3B6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060575"/>
            <a:ext cx="3024188" cy="13684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1671" name="AutoShape 119">
            <a:extLst>
              <a:ext uri="{FF2B5EF4-FFF2-40B4-BE49-F238E27FC236}">
                <a16:creationId xmlns:a16="http://schemas.microsoft.com/office/drawing/2014/main" id="{B6B2742E-560A-4252-8597-805A0694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429000"/>
            <a:ext cx="863600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1672" name="Text Box 120">
            <a:extLst>
              <a:ext uri="{FF2B5EF4-FFF2-40B4-BE49-F238E27FC236}">
                <a16:creationId xmlns:a16="http://schemas.microsoft.com/office/drawing/2014/main" id="{FC8B0F77-4BDE-48CE-BB55-7749EDA2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405447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Statistics</a:t>
            </a:r>
          </a:p>
        </p:txBody>
      </p:sp>
      <p:sp>
        <p:nvSpPr>
          <p:cNvPr id="151673" name="AutoShape 121">
            <a:extLst>
              <a:ext uri="{FF2B5EF4-FFF2-40B4-BE49-F238E27FC236}">
                <a16:creationId xmlns:a16="http://schemas.microsoft.com/office/drawing/2014/main" id="{F6ECFE82-8416-489C-B8C5-84E4E68B92B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95963" y="4581525"/>
            <a:ext cx="1368425" cy="1008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74" name="Text Box 122">
            <a:extLst>
              <a:ext uri="{FF2B5EF4-FFF2-40B4-BE49-F238E27FC236}">
                <a16:creationId xmlns:a16="http://schemas.microsoft.com/office/drawing/2014/main" id="{3788B4DE-21F6-471D-804B-0D8BE4D52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838700"/>
            <a:ext cx="4535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/>
              <a:t>The dependent variable can be generalised from </a:t>
            </a:r>
            <a:r>
              <a:rPr lang="en-GB" b="1"/>
              <a:t>n</a:t>
            </a:r>
            <a:r>
              <a:rPr lang="en-GB"/>
              <a:t> to </a:t>
            </a:r>
            <a:r>
              <a:rPr lang="en-GB" b="1"/>
              <a:t>N</a:t>
            </a:r>
          </a:p>
        </p:txBody>
      </p:sp>
      <p:grpSp>
        <p:nvGrpSpPr>
          <p:cNvPr id="151682" name="Group 130">
            <a:extLst>
              <a:ext uri="{FF2B5EF4-FFF2-40B4-BE49-F238E27FC236}">
                <a16:creationId xmlns:a16="http://schemas.microsoft.com/office/drawing/2014/main" id="{1B846B20-E73D-4C80-BE78-5653DA09D1FF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500438"/>
            <a:ext cx="3455987" cy="1368425"/>
            <a:chOff x="1111" y="2205"/>
            <a:chExt cx="2177" cy="862"/>
          </a:xfrm>
        </p:grpSpPr>
        <p:sp>
          <p:nvSpPr>
            <p:cNvPr id="40991" name="AutoShape 124">
              <a:extLst>
                <a:ext uri="{FF2B5EF4-FFF2-40B4-BE49-F238E27FC236}">
                  <a16:creationId xmlns:a16="http://schemas.microsoft.com/office/drawing/2014/main" id="{CBBA8525-6119-48E8-83B0-718CB749D2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744" y="2205"/>
              <a:ext cx="544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92" name="AutoShape 125">
              <a:extLst>
                <a:ext uri="{FF2B5EF4-FFF2-40B4-BE49-F238E27FC236}">
                  <a16:creationId xmlns:a16="http://schemas.microsoft.com/office/drawing/2014/main" id="{1E3E7853-49CB-4688-BA10-C1C70A6A1D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8" y="2205"/>
              <a:ext cx="544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43041" name="Group 129">
              <a:extLst>
                <a:ext uri="{FF2B5EF4-FFF2-40B4-BE49-F238E27FC236}">
                  <a16:creationId xmlns:a16="http://schemas.microsoft.com/office/drawing/2014/main" id="{521D8D8B-41E5-4A93-A24B-8C0E4B2B6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205"/>
              <a:ext cx="544" cy="862"/>
              <a:chOff x="1111" y="2205"/>
              <a:chExt cx="544" cy="862"/>
            </a:xfrm>
          </p:grpSpPr>
          <p:sp>
            <p:nvSpPr>
              <p:cNvPr id="40996" name="AutoShape 123">
                <a:extLst>
                  <a:ext uri="{FF2B5EF4-FFF2-40B4-BE49-F238E27FC236}">
                    <a16:creationId xmlns:a16="http://schemas.microsoft.com/office/drawing/2014/main" id="{116C6379-DDC2-40AB-B25F-5CCF086A2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111" y="2205"/>
                <a:ext cx="544" cy="363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0997" name="Rectangle 126">
                <a:extLst>
                  <a:ext uri="{FF2B5EF4-FFF2-40B4-BE49-F238E27FC236}">
                    <a16:creationId xmlns:a16="http://schemas.microsoft.com/office/drawing/2014/main" id="{C5779E0A-BE9C-4864-8605-5848F970D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341"/>
                <a:ext cx="272" cy="72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40994" name="Rectangle 127">
              <a:extLst>
                <a:ext uri="{FF2B5EF4-FFF2-40B4-BE49-F238E27FC236}">
                  <a16:creationId xmlns:a16="http://schemas.microsoft.com/office/drawing/2014/main" id="{0CD927ED-0108-4B08-8E21-AF3E0D144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41"/>
              <a:ext cx="272" cy="7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95" name="Rectangle 128">
              <a:extLst>
                <a:ext uri="{FF2B5EF4-FFF2-40B4-BE49-F238E27FC236}">
                  <a16:creationId xmlns:a16="http://schemas.microsoft.com/office/drawing/2014/main" id="{6F18D112-F347-41D1-B002-9D1266AFB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41"/>
              <a:ext cx="272" cy="7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267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1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71" grpId="0" animBg="1"/>
      <p:bldP spid="1516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84936074-F8FB-4FA7-8ABA-DC7833AA9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What is a Scientific Approach to Geography?</a:t>
            </a: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BF58FCF-0730-4244-ABFD-6266182A4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“Science is a personal and social human endeavor in which ideas and empirical evidence are logically applied to create and evaluate knowledge about reality.”   </a:t>
            </a:r>
            <a:r>
              <a:rPr lang="en-US" altLang="en-US" sz="1400"/>
              <a:t>Page 3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Loosely defined - A scientifically informed geography is one which uses a systematic empirical approach to produce its geographic knowledge.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3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85E257E-B489-44E3-BF48-2791E116E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Sampling Methods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570E39E0-6535-4D46-B19F-381D1DA0F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Random- All members of </a:t>
            </a:r>
            <a:r>
              <a:rPr lang="en-GB" b="1">
                <a:ea typeface="ＭＳ Ｐゴシック" charset="0"/>
                <a:cs typeface="+mn-cs"/>
              </a:rPr>
              <a:t>N</a:t>
            </a:r>
            <a:r>
              <a:rPr lang="en-GB">
                <a:ea typeface="ＭＳ Ｐゴシック" charset="0"/>
                <a:cs typeface="+mn-cs"/>
              </a:rPr>
              <a:t> have an equal chance of selection</a:t>
            </a:r>
          </a:p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Stage- Randomly select a group, then take sample</a:t>
            </a:r>
          </a:p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Cluster- Select a natural group to sample from</a:t>
            </a:r>
          </a:p>
          <a:p>
            <a:pPr eaLnBrk="1" hangingPunct="1">
              <a:buFontTx/>
              <a:buNone/>
              <a:defRPr/>
            </a:pPr>
            <a:endParaRPr lang="en-GB" sz="2400">
              <a:ea typeface="ＭＳ Ｐゴシック" charset="0"/>
              <a:cs typeface="+mn-cs"/>
            </a:endParaRPr>
          </a:p>
        </p:txBody>
      </p:sp>
      <p:grpSp>
        <p:nvGrpSpPr>
          <p:cNvPr id="153614" name="Group 14">
            <a:extLst>
              <a:ext uri="{FF2B5EF4-FFF2-40B4-BE49-F238E27FC236}">
                <a16:creationId xmlns:a16="http://schemas.microsoft.com/office/drawing/2014/main" id="{8111463A-FEE7-4FEF-811A-C083F53AC66E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589338"/>
            <a:ext cx="2592388" cy="703262"/>
            <a:chOff x="2200" y="2261"/>
            <a:chExt cx="1633" cy="443"/>
          </a:xfrm>
        </p:grpSpPr>
        <p:grpSp>
          <p:nvGrpSpPr>
            <p:cNvPr id="44041" name="Group 9">
              <a:extLst>
                <a:ext uri="{FF2B5EF4-FFF2-40B4-BE49-F238E27FC236}">
                  <a16:creationId xmlns:a16="http://schemas.microsoft.com/office/drawing/2014/main" id="{D9CB38AC-7B7B-40C6-A02D-CC89D47DE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261"/>
              <a:ext cx="1632" cy="443"/>
              <a:chOff x="2064" y="2523"/>
              <a:chExt cx="1632" cy="443"/>
            </a:xfrm>
          </p:grpSpPr>
          <p:sp>
            <p:nvSpPr>
              <p:cNvPr id="41995" name="Text Box 6">
                <a:extLst>
                  <a:ext uri="{FF2B5EF4-FFF2-40B4-BE49-F238E27FC236}">
                    <a16:creationId xmlns:a16="http://schemas.microsoft.com/office/drawing/2014/main" id="{1FFD40AD-4F42-41D8-80D9-144E30D71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523"/>
                <a:ext cx="1632" cy="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GB" sz="1600"/>
                  <a:t>School</a:t>
                </a:r>
              </a:p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GB" sz="1600"/>
                  <a:t>Class</a:t>
                </a:r>
              </a:p>
            </p:txBody>
          </p:sp>
          <p:sp>
            <p:nvSpPr>
              <p:cNvPr id="41996" name="AutoShape 8">
                <a:extLst>
                  <a:ext uri="{FF2B5EF4-FFF2-40B4-BE49-F238E27FC236}">
                    <a16:creationId xmlns:a16="http://schemas.microsoft.com/office/drawing/2014/main" id="{49C9221D-128C-4EC2-B0B1-13412027F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136" cy="1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41994" name="Text Box 10">
              <a:extLst>
                <a:ext uri="{FF2B5EF4-FFF2-40B4-BE49-F238E27FC236}">
                  <a16:creationId xmlns:a16="http://schemas.microsoft.com/office/drawing/2014/main" id="{92734743-0DCA-443F-A8E4-38F845B2E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2341"/>
              <a:ext cx="1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/>
                <a:t>e.g.</a:t>
              </a:r>
            </a:p>
          </p:txBody>
        </p:sp>
      </p:grpSp>
      <p:grpSp>
        <p:nvGrpSpPr>
          <p:cNvPr id="153612" name="Group 12">
            <a:extLst>
              <a:ext uri="{FF2B5EF4-FFF2-40B4-BE49-F238E27FC236}">
                <a16:creationId xmlns:a16="http://schemas.microsoft.com/office/drawing/2014/main" id="{C5FA06B8-44DC-4960-B704-591AAAC932F5}"/>
              </a:ext>
            </a:extLst>
          </p:cNvPr>
          <p:cNvGrpSpPr>
            <a:grpSpLocks/>
          </p:cNvGrpSpPr>
          <p:nvPr/>
        </p:nvGrpSpPr>
        <p:grpSpPr bwMode="auto">
          <a:xfrm>
            <a:off x="3997325" y="1851025"/>
            <a:ext cx="2087563" cy="857250"/>
            <a:chOff x="2518" y="1166"/>
            <a:chExt cx="1315" cy="540"/>
          </a:xfrm>
        </p:grpSpPr>
        <p:pic>
          <p:nvPicPr>
            <p:cNvPr id="44039" name="Picture 5" descr="home">
              <a:hlinkClick r:id="rId3"/>
              <a:extLst>
                <a:ext uri="{FF2B5EF4-FFF2-40B4-BE49-F238E27FC236}">
                  <a16:creationId xmlns:a16="http://schemas.microsoft.com/office/drawing/2014/main" id="{5D74F1E3-256E-46EC-B28A-BC0102E2D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1166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Text Box 11">
              <a:extLst>
                <a:ext uri="{FF2B5EF4-FFF2-40B4-BE49-F238E27FC236}">
                  <a16:creationId xmlns:a16="http://schemas.microsoft.com/office/drawing/2014/main" id="{A2ADD9B7-9000-4127-9492-8033417AD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1373"/>
              <a:ext cx="1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/>
                <a:t>e.g.</a:t>
              </a:r>
            </a:p>
          </p:txBody>
        </p:sp>
      </p:grpSp>
      <p:sp>
        <p:nvSpPr>
          <p:cNvPr id="153613" name="Text Box 13">
            <a:extLst>
              <a:ext uri="{FF2B5EF4-FFF2-40B4-BE49-F238E27FC236}">
                <a16:creationId xmlns:a16="http://schemas.microsoft.com/office/drawing/2014/main" id="{599907BD-001F-4E93-B3A7-40015F0A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5203825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e.g. local community</a:t>
            </a:r>
          </a:p>
        </p:txBody>
      </p:sp>
    </p:spTree>
    <p:extLst>
      <p:ext uri="{BB962C8B-B14F-4D97-AF65-F5344CB8AC3E}">
        <p14:creationId xmlns:p14="http://schemas.microsoft.com/office/powerpoint/2010/main" val="2095413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D05A20D-AAC2-41D0-9491-A5D722E5D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Sampling Methods</a:t>
            </a:r>
          </a:p>
        </p:txBody>
      </p:sp>
      <p:sp>
        <p:nvSpPr>
          <p:cNvPr id="154632" name="Rectangle 8">
            <a:extLst>
              <a:ext uri="{FF2B5EF4-FFF2-40B4-BE49-F238E27FC236}">
                <a16:creationId xmlns:a16="http://schemas.microsoft.com/office/drawing/2014/main" id="{15ABFD1A-515D-4FFA-88C3-8D6D77759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86800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  <a:cs typeface="+mn-cs"/>
              </a:rPr>
              <a:t>Stratified- identify strata and sample accordingly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  <a:cs typeface="+mn-cs"/>
              </a:rPr>
              <a:t>Systematic- e.g. every fourth person </a:t>
            </a:r>
            <a:r>
              <a:rPr lang="en-GB" i="1">
                <a:ea typeface="ＭＳ Ｐゴシック" charset="0"/>
                <a:cs typeface="+mn-cs"/>
              </a:rPr>
              <a:t>but</a:t>
            </a:r>
            <a:r>
              <a:rPr lang="en-GB">
                <a:ea typeface="ＭＳ Ｐゴシック" charset="0"/>
                <a:cs typeface="+mn-cs"/>
              </a:rPr>
              <a:t> starting at a random point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>
                <a:ea typeface="ＭＳ Ｐゴシック" charset="0"/>
                <a:cs typeface="+mn-cs"/>
              </a:rPr>
              <a:t>Opportunity- sample a convenient group</a:t>
            </a:r>
          </a:p>
        </p:txBody>
      </p:sp>
      <p:sp>
        <p:nvSpPr>
          <p:cNvPr id="154633" name="Text Box 9">
            <a:extLst>
              <a:ext uri="{FF2B5EF4-FFF2-40B4-BE49-F238E27FC236}">
                <a16:creationId xmlns:a16="http://schemas.microsoft.com/office/drawing/2014/main" id="{23E9B3B3-15AB-437D-AE54-EB08CD28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229225"/>
            <a:ext cx="396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3200" i="1">
                <a:solidFill>
                  <a:srgbClr val="FF3300"/>
                </a:solidFill>
              </a:rPr>
              <a:t>Avoid Researchers!</a:t>
            </a:r>
          </a:p>
        </p:txBody>
      </p:sp>
      <p:grpSp>
        <p:nvGrpSpPr>
          <p:cNvPr id="154651" name="Group 27">
            <a:extLst>
              <a:ext uri="{FF2B5EF4-FFF2-40B4-BE49-F238E27FC236}">
                <a16:creationId xmlns:a16="http://schemas.microsoft.com/office/drawing/2014/main" id="{5E95330F-86C1-4B72-8FC0-53379C28CA3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773238"/>
            <a:ext cx="6264275" cy="1333500"/>
            <a:chOff x="884" y="1117"/>
            <a:chExt cx="3946" cy="840"/>
          </a:xfrm>
        </p:grpSpPr>
        <p:sp>
          <p:nvSpPr>
            <p:cNvPr id="43014" name="Text Box 10">
              <a:extLst>
                <a:ext uri="{FF2B5EF4-FFF2-40B4-BE49-F238E27FC236}">
                  <a16:creationId xmlns:a16="http://schemas.microsoft.com/office/drawing/2014/main" id="{F107ECE5-52BA-46FC-9971-C6F50BEE4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117"/>
              <a:ext cx="3946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GB"/>
                <a:t>i.e.   </a:t>
              </a:r>
              <a:r>
                <a:rPr lang="en-GB" b="1"/>
                <a:t>Global Pop.</a:t>
              </a:r>
              <a:r>
                <a:rPr lang="en-GB"/>
                <a:t>                    </a:t>
              </a:r>
              <a:r>
                <a:rPr lang="en-GB" b="1"/>
                <a:t>Sample (n=100)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GB" b="1"/>
                <a:t>                 = 51%                               = 51              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GB" b="1"/>
                <a:t>                 = 49%                               = 49                 </a:t>
              </a:r>
            </a:p>
          </p:txBody>
        </p:sp>
        <p:grpSp>
          <p:nvGrpSpPr>
            <p:cNvPr id="45063" name="Group 19">
              <a:extLst>
                <a:ext uri="{FF2B5EF4-FFF2-40B4-BE49-F238E27FC236}">
                  <a16:creationId xmlns:a16="http://schemas.microsoft.com/office/drawing/2014/main" id="{D379A14A-FE74-4625-A383-4ED88DC0D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706"/>
              <a:ext cx="181" cy="182"/>
              <a:chOff x="1474" y="1434"/>
              <a:chExt cx="181" cy="182"/>
            </a:xfrm>
          </p:grpSpPr>
          <p:sp>
            <p:nvSpPr>
              <p:cNvPr id="43027" name="Line 14">
                <a:extLst>
                  <a:ext uri="{FF2B5EF4-FFF2-40B4-BE49-F238E27FC236}">
                    <a16:creationId xmlns:a16="http://schemas.microsoft.com/office/drawing/2014/main" id="{EC61BAD6-B467-444E-AE40-6F65BDFD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5" y="143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3028" name="Oval 13">
                <a:extLst>
                  <a:ext uri="{FF2B5EF4-FFF2-40B4-BE49-F238E27FC236}">
                    <a16:creationId xmlns:a16="http://schemas.microsoft.com/office/drawing/2014/main" id="{C21F48D3-056C-4B48-9646-19BA08190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480"/>
                <a:ext cx="136" cy="1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45064" name="Group 18">
              <a:extLst>
                <a:ext uri="{FF2B5EF4-FFF2-40B4-BE49-F238E27FC236}">
                  <a16:creationId xmlns:a16="http://schemas.microsoft.com/office/drawing/2014/main" id="{40AA138E-B37A-47DA-ACD6-F3B2F0B71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434"/>
              <a:ext cx="136" cy="227"/>
              <a:chOff x="1111" y="1434"/>
              <a:chExt cx="136" cy="227"/>
            </a:xfrm>
          </p:grpSpPr>
          <p:sp>
            <p:nvSpPr>
              <p:cNvPr id="43024" name="Oval 15">
                <a:extLst>
                  <a:ext uri="{FF2B5EF4-FFF2-40B4-BE49-F238E27FC236}">
                    <a16:creationId xmlns:a16="http://schemas.microsoft.com/office/drawing/2014/main" id="{CCA6D7BC-13F2-4C8F-BB02-52C4D4EA0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434"/>
                <a:ext cx="136" cy="1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3025" name="Line 16">
                <a:extLst>
                  <a:ext uri="{FF2B5EF4-FFF2-40B4-BE49-F238E27FC236}">
                    <a16:creationId xmlns:a16="http://schemas.microsoft.com/office/drawing/2014/main" id="{149CD2D0-5DCB-4949-AA15-6090CD395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8" y="1570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3026" name="Line 17">
                <a:extLst>
                  <a:ext uri="{FF2B5EF4-FFF2-40B4-BE49-F238E27FC236}">
                    <a16:creationId xmlns:a16="http://schemas.microsoft.com/office/drawing/2014/main" id="{B77721A7-613A-419E-A478-DD33E9B36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2" y="161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45065" name="Group 20">
              <a:extLst>
                <a:ext uri="{FF2B5EF4-FFF2-40B4-BE49-F238E27FC236}">
                  <a16:creationId xmlns:a16="http://schemas.microsoft.com/office/drawing/2014/main" id="{A381956B-DD3A-4EAA-8571-CD8485D9A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1706"/>
              <a:ext cx="181" cy="182"/>
              <a:chOff x="1474" y="1434"/>
              <a:chExt cx="181" cy="182"/>
            </a:xfrm>
          </p:grpSpPr>
          <p:sp>
            <p:nvSpPr>
              <p:cNvPr id="43022" name="Line 21">
                <a:extLst>
                  <a:ext uri="{FF2B5EF4-FFF2-40B4-BE49-F238E27FC236}">
                    <a16:creationId xmlns:a16="http://schemas.microsoft.com/office/drawing/2014/main" id="{0A72543A-1802-4A9A-BCA7-7AC7764B6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5" y="143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3023" name="Oval 22">
                <a:extLst>
                  <a:ext uri="{FF2B5EF4-FFF2-40B4-BE49-F238E27FC236}">
                    <a16:creationId xmlns:a16="http://schemas.microsoft.com/office/drawing/2014/main" id="{5492D40D-8D50-45EC-B856-B71609694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480"/>
                <a:ext cx="136" cy="1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45066" name="Group 23">
              <a:extLst>
                <a:ext uri="{FF2B5EF4-FFF2-40B4-BE49-F238E27FC236}">
                  <a16:creationId xmlns:a16="http://schemas.microsoft.com/office/drawing/2014/main" id="{4214528D-0E55-4379-80E5-EA2004E40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1434"/>
              <a:ext cx="136" cy="227"/>
              <a:chOff x="1111" y="1434"/>
              <a:chExt cx="136" cy="227"/>
            </a:xfrm>
          </p:grpSpPr>
          <p:sp>
            <p:nvSpPr>
              <p:cNvPr id="43019" name="Oval 24">
                <a:extLst>
                  <a:ext uri="{FF2B5EF4-FFF2-40B4-BE49-F238E27FC236}">
                    <a16:creationId xmlns:a16="http://schemas.microsoft.com/office/drawing/2014/main" id="{BCE5C601-A074-41CC-B29F-64F3EAE4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434"/>
                <a:ext cx="136" cy="1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3020" name="Line 25">
                <a:extLst>
                  <a:ext uri="{FF2B5EF4-FFF2-40B4-BE49-F238E27FC236}">
                    <a16:creationId xmlns:a16="http://schemas.microsoft.com/office/drawing/2014/main" id="{30243F0D-A1CD-4D5E-8A8D-D4E7EC47F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8" y="1570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3021" name="Line 26">
                <a:extLst>
                  <a:ext uri="{FF2B5EF4-FFF2-40B4-BE49-F238E27FC236}">
                    <a16:creationId xmlns:a16="http://schemas.microsoft.com/office/drawing/2014/main" id="{EDCBDF2F-5F42-481F-9FB0-FBB46FE43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2" y="161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229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4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46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Review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1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1560" y="1141512"/>
            <a:ext cx="8208912" cy="4343400"/>
          </a:xfrm>
        </p:spPr>
        <p:txBody>
          <a:bodyPr/>
          <a:lstStyle/>
          <a:p>
            <a:pPr marL="0" lv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questions that you should be able to answer by completing Day 5.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main purpose of research?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types of research activities exist?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scientific method compare to CRISP-DM?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some techniques for generating effective business questions?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practical definition of a hypothesis?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role does Operational Excellence play in generating effective business questions?</a:t>
            </a: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399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Summary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41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Lesson 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683568" y="1125032"/>
            <a:ext cx="828092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Day 5 you learned</a:t>
            </a:r>
            <a:r>
              <a:rPr lang="en-US" sz="1600" dirty="0"/>
              <a:t> to: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Identify and describe the approach and objectives of research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two different types of research methods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how research methods enable successful business impact of data analytics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Discover the business questions you are trying to answer with data analytics.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Determine if your data is appropriate to support your  analytics initiative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Describe some data collection techniques and some related sampling concerns  </a:t>
            </a: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Recognize how Operational Excellence initiatives drive analytics requirements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Check your data for some common issues in Python and interpret results from a regression model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Have a general understanding of what kinds of models for analysis are readily available in </a:t>
            </a:r>
            <a:r>
              <a:rPr lang="en-US" sz="1800" dirty="0" err="1">
                <a:latin typeface="Times" panose="02020603050405020304" pitchFamily="18" charset="0"/>
                <a:cs typeface="Times" panose="02020603050405020304" pitchFamily="18" charset="0"/>
              </a:rPr>
              <a:t>Sci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-kit Learn Python</a:t>
            </a:r>
            <a:endParaRPr lang="en-CA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5E128B4-A1AA-46D8-BC6D-63F0D495C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sz="4200"/>
              <a:t>Theoretical and Empirical symbiosis</a:t>
            </a:r>
            <a:r>
              <a:rPr lang="en-US" altLang="en-US"/>
              <a:t> 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6F8FD35-D6E1-4BB0-8844-A101FEE9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Ultimately both empirical and theoretical approaches must be used for a complete and well rounded research  approach</a:t>
            </a:r>
          </a:p>
          <a:p>
            <a:r>
              <a:rPr lang="en-US" altLang="en-US"/>
              <a:t>The balance of theoretical to empirical investigation does not have to be 50/50</a:t>
            </a:r>
          </a:p>
        </p:txBody>
      </p:sp>
    </p:spTree>
    <p:extLst>
      <p:ext uri="{BB962C8B-B14F-4D97-AF65-F5344CB8AC3E}">
        <p14:creationId xmlns:p14="http://schemas.microsoft.com/office/powerpoint/2010/main" val="20225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ession 11&amp;#x0D;&amp;#x0A;The Labour Context&amp;quot;&quot;/&gt;&lt;property id=&quot;20307&quot; value=&quot;320&quot;/&gt;&lt;/object&gt;&lt;object type=&quot;3&quot; unique_id=&quot;10005&quot;&gt;&lt;property id=&quot;20148&quot; value=&quot;5&quot;/&gt;&lt;property id=&quot;20300&quot; value=&quot;Slide 3&quot;/&gt;&lt;property id=&quot;20307&quot; value=&quot;384&quot;/&gt;&lt;/object&gt;&lt;object type=&quot;3&quot; unique_id=&quot;10006&quot;&gt;&lt;property id=&quot;20148&quot; value=&quot;5&quot;/&gt;&lt;property id=&quot;20300&quot; value=&quot;Slide 5&quot;/&gt;&lt;property id=&quot;20307&quot; value=&quot;385&quot;/&gt;&lt;/object&gt;&lt;object type=&quot;3&quot; unique_id=&quot;10007&quot;&gt;&lt;property id=&quot;20148&quot; value=&quot;5&quot;/&gt;&lt;property id=&quot;20300&quot; value=&quot;Slide 9&quot;/&gt;&lt;property id=&quot;20307&quot; value=&quot;371&quot;/&gt;&lt;/object&gt;&lt;object type=&quot;3&quot; unique_id=&quot;10014&quot;&gt;&lt;property id=&quot;20148&quot; value=&quot;5&quot;/&gt;&lt;property id=&quot;20300&quot; value=&quot;Slide 18&quot;/&gt;&lt;property id=&quot;20307&quot; value=&quot;377&quot;/&gt;&lt;/object&gt;&lt;object type=&quot;3&quot; unique_id=&quot;10020&quot;&gt;&lt;property id=&quot;20148&quot; value=&quot;5&quot;/&gt;&lt;property id=&quot;20300&quot; value=&quot;Slide 22&quot;/&gt;&lt;property id=&quot;20307&quot; value=&quot;382&quot;/&gt;&lt;/object&gt;&lt;object type=&quot;3&quot; unique_id=&quot;10021&quot;&gt;&lt;property id=&quot;20148&quot; value=&quot;5&quot;/&gt;&lt;property id=&quot;20300&quot; value=&quot;Slide 23&quot;/&gt;&lt;property id=&quot;20307&quot; value=&quot;389&quot;/&gt;&lt;/object&gt;&lt;object type=&quot;3&quot; unique_id=&quot;10022&quot;&gt;&lt;property id=&quot;20148&quot; value=&quot;5&quot;/&gt;&lt;property id=&quot;20300&quot; value=&quot;Slide 24&quot;/&gt;&lt;property id=&quot;20307&quot; value=&quot;390&quot;/&gt;&lt;/object&gt;&lt;object type=&quot;3&quot; unique_id=&quot;10023&quot;&gt;&lt;property id=&quot;20148&quot; value=&quot;5&quot;/&gt;&lt;property id=&quot;20300&quot; value=&quot;Slide 25 - &amp;quot;Designated Employee Groups&amp;#x0D;&amp;#x0A;Employment Equity Legislation&amp;quot;&quot;/&gt;&lt;property id=&quot;20307&quot; value=&quot;361&quot;/&gt;&lt;/object&gt;&lt;object type=&quot;3&quot; unique_id=&quot;10024&quot;&gt;&lt;property id=&quot;20148&quot; value=&quot;5&quot;/&gt;&lt;property id=&quot;20300&quot; value=&quot;Slide 26 - &amp;quot;Women&amp;quot;&quot;/&gt;&lt;property id=&quot;20307&quot; value=&quot;362&quot;/&gt;&lt;/object&gt;&lt;object type=&quot;3&quot; unique_id=&quot;10025&quot;&gt;&lt;property id=&quot;20148&quot; value=&quot;5&quot;/&gt;&lt;property id=&quot;20300&quot; value=&quot;Slide 27 - &amp;quot;First Nations and Aboriginals&amp;quot;&quot;/&gt;&lt;property id=&quot;20307&quot; value=&quot;363&quot;/&gt;&lt;/object&gt;&lt;object type=&quot;3&quot; unique_id=&quot;10026&quot;&gt;&lt;property id=&quot;20148&quot; value=&quot;5&quot;/&gt;&lt;property id=&quot;20300&quot; value=&quot;Slide 28 - &amp;quot;Individuals With Disabilities&amp;quot;&quot;/&gt;&lt;property id=&quot;20307&quot; value=&quot;364&quot;/&gt;&lt;/object&gt;&lt;object type=&quot;3&quot; unique_id=&quot;10027&quot;&gt;&lt;property id=&quot;20148&quot; value=&quot;5&quot;/&gt;&lt;property id=&quot;20300&quot; value=&quot;Slide 29 - &amp;quot;Visible Minorities&amp;quot;&quot;/&gt;&lt;property id=&quot;20307&quot; value=&quot;365&quot;/&gt;&lt;/object&gt;&lt;object type=&quot;3&quot; unique_id=&quot;10029&quot;&gt;&lt;property id=&quot;20148&quot; value=&quot;5&quot;/&gt;&lt;property id=&quot;20300&quot; value=&quot;Slide 30&quot;/&gt;&lt;property id=&quot;20307&quot; value=&quot;367&quot;/&gt;&lt;/object&gt;&lt;object type=&quot;3&quot; unique_id=&quot;10030&quot;&gt;&lt;property id=&quot;20148&quot; value=&quot;5&quot;/&gt;&lt;property id=&quot;20300&quot; value=&quot;Slide 31 - &amp;quot;Employment Equity Legislation&amp;quot;&quot;/&gt;&lt;property id=&quot;20307&quot; value=&quot;368&quot;/&gt;&lt;/object&gt;&lt;object type=&quot;3&quot; unique_id=&quot;11005&quot;&gt;&lt;property id=&quot;20148&quot; value=&quot;5&quot;/&gt;&lt;property id=&quot;20300&quot; value=&quot;Slide 2 - &amp;quot;THE LABOUR CONTEXT:  LET’S CONSIDER &amp;#x0D;&amp;#x0A;A FEW FUNDAMENTAL THEMES…&amp;quot;&quot;/&gt;&lt;property id=&quot;20307&quot; value=&quot;393&quot;/&gt;&lt;/object&gt;&lt;object type=&quot;3&quot; unique_id=&quot;11424&quot;&gt;&lt;property id=&quot;20148&quot; value=&quot;5&quot;/&gt;&lt;property id=&quot;20300&quot; value=&quot;Slide 20 - &amp;quot;CURRENT LABOUR ISSUES : DIVERSITY&amp;#x0D;&amp;#x0A;&amp;#x0D;&amp;#x0A;&amp;quot;&quot;/&gt;&lt;property id=&quot;20307&quot; value=&quot;403&quot;/&gt;&lt;/object&gt;&lt;object type=&quot;3&quot; unique_id=&quot;11426&quot;&gt;&lt;property id=&quot;20148&quot; value=&quot;5&quot;/&gt;&lt;property id=&quot;20300&quot; value=&quot;Slide 34 - &amp;quot;SUMMARY&amp;quot;&quot;/&gt;&lt;property id=&quot;20307&quot; value=&quot;402&quot;/&gt;&lt;/object&gt;&lt;object type=&quot;3&quot; unique_id=&quot;12231&quot;&gt;&lt;property id=&quot;20148&quot; value=&quot;5&quot;/&gt;&lt;property id=&quot;20300&quot; value=&quot;Slide 10 - &amp;quot;Nature of independent contractor relationship&amp;quot;&quot;/&gt;&lt;property id=&quot;20307&quot; value=&quot;412&quot;/&gt;&lt;/object&gt;&lt;object type=&quot;3&quot; unique_id=&quot;12233&quot;&gt;&lt;property id=&quot;20148&quot; value=&quot;5&quot;/&gt;&lt;property id=&quot;20300&quot; value=&quot;Slide 12 - &amp;quot;Court’s adjudication criteria&amp;quot;&quot;/&gt;&lt;property id=&quot;20307&quot; value=&quot;414&quot;/&gt;&lt;/object&gt;&lt;object type=&quot;3&quot; unique_id=&quot;12236&quot;&gt;&lt;property id=&quot;20148&quot; value=&quot;5&quot;/&gt;&lt;property id=&quot;20300&quot; value=&quot;Slide 14 - &amp;quot;1. Neoclassical Perspective&amp;quot;&quot;/&gt;&lt;property id=&quot;20307&quot; value=&quot;417&quot;/&gt;&lt;/object&gt;&lt;object type=&quot;3&quot; unique_id=&quot;12237&quot;&gt;&lt;property id=&quot;20148&quot; value=&quot;5&quot;/&gt;&lt;property id=&quot;20300&quot; value=&quot;Slide 15 - &amp;quot;2. Managerial Perspective&amp;quot;&quot;/&gt;&lt;property id=&quot;20307&quot; value=&quot;418&quot;/&gt;&lt;/object&gt;&lt;object type=&quot;3&quot; unique_id=&quot;12239&quot;&gt;&lt;property id=&quot;20148&quot; value=&quot;5&quot;/&gt;&lt;property id=&quot;20300&quot; value=&quot;Slide 16 - &amp;quot;3. Industrial Pluralist Perspective&amp;quot;&quot;/&gt;&lt;property id=&quot;20307&quot; value=&quot;420&quot;/&gt;&lt;/object&gt;&lt;object type=&quot;3&quot; unique_id=&quot;12242&quot;&gt;&lt;property id=&quot;20148&quot; value=&quot;5&quot;/&gt;&lt;property id=&quot;20300&quot; value=&quot;Slide 17 - &amp;quot;4. Critical Perspective&amp;quot;&quot;/&gt;&lt;property id=&quot;20307&quot; value=&quot;423&quot;/&gt;&lt;/object&gt;&lt;object type=&quot;3&quot; unique_id=&quot;12246&quot;&gt;&lt;property id=&quot;20148&quot; value=&quot;5&quot;/&gt;&lt;property id=&quot;20300&quot; value=&quot;Slide 32 - &amp;quot;Employment Equity Act &amp;quot;&quot;/&gt;&lt;property id=&quot;20307&quot; value=&quot;408&quot;/&gt;&lt;/object&gt;&lt;object type=&quot;3&quot; unique_id=&quot;12248&quot;&gt;&lt;property id=&quot;20148&quot; value=&quot;5&quot;/&gt;&lt;property id=&quot;20300&quot; value=&quot;Slide 33 - &amp;quot;Employment Equity Act&amp;quot;&quot;/&gt;&lt;property id=&quot;20307&quot; value=&quot;410&quot;/&gt;&lt;/object&gt;&lt;object type=&quot;3&quot; unique_id=&quot;12983&quot;&gt;&lt;property id=&quot;20148&quot; value=&quot;5&quot;/&gt;&lt;property id=&quot;20300&quot; value=&quot;Slide 6&quot;/&gt;&lt;property id=&quot;20307&quot; value=&quot;431&quot;/&gt;&lt;/object&gt;&lt;object type=&quot;3&quot; unique_id=&quot;12984&quot;&gt;&lt;property id=&quot;20148&quot; value=&quot;5&quot;/&gt;&lt;property id=&quot;20300&quot; value=&quot;Slide 7&quot;/&gt;&lt;property id=&quot;20307&quot; value=&quot;428&quot;/&gt;&lt;/object&gt;&lt;object type=&quot;3&quot; unique_id=&quot;12985&quot;&gt;&lt;property id=&quot;20148&quot; value=&quot;5&quot;/&gt;&lt;property id=&quot;20300&quot; value=&quot;Slide 8&quot;/&gt;&lt;property id=&quot;20307&quot; value=&quot;424&quot;/&gt;&lt;/object&gt;&lt;object type=&quot;3&quot; unique_id=&quot;13401&quot;&gt;&lt;property id=&quot;20148&quot; value=&quot;5&quot;/&gt;&lt;property id=&quot;20300&quot; value=&quot;Slide 13&quot;/&gt;&lt;property id=&quot;20307&quot; value=&quot;434&quot;/&gt;&lt;/object&gt;&lt;object type=&quot;3&quot; unique_id=&quot;13874&quot;&gt;&lt;property id=&quot;20148&quot; value=&quot;5&quot;/&gt;&lt;property id=&quot;20300&quot; value=&quot;Slide 11 - &amp;quot;Nature of independent contractor relationship&amp;quot;&quot;/&gt;&lt;property id=&quot;20307&quot; value=&quot;435&quot;/&gt;&lt;/object&gt;&lt;object type=&quot;3&quot; unique_id=&quot;14177&quot;&gt;&lt;property id=&quot;20148&quot; value=&quot;5&quot;/&gt;&lt;property id=&quot;20300&quot; value=&quot;Slide 21&quot;/&gt;&lt;property id=&quot;20307&quot; value=&quot;439&quot;/&gt;&lt;/object&gt;&lt;object type=&quot;3&quot; unique_id=&quot;15378&quot;&gt;&lt;property id=&quot;20148&quot; value=&quot;5&quot;/&gt;&lt;property id=&quot;20300&quot; value=&quot;Slide 4&quot;/&gt;&lt;property id=&quot;20307&quot; value=&quot;440&quot;/&gt;&lt;/object&gt;&lt;object type=&quot;3&quot; unique_id=&quot;15579&quot;&gt;&lt;property id=&quot;20148&quot; value=&quot;5&quot;/&gt;&lt;property id=&quot;20300&quot; value=&quot;Slide 19&quot;/&gt;&lt;property id=&quot;20307&quot; value=&quot;441&quot;/&gt;&lt;/object&gt;&lt;/object&gt;&lt;object type=&quot;8&quot; unique_id=&quot;1006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York U 2015 PPT">
  <a:themeElements>
    <a:clrScheme name="York">
      <a:dk1>
        <a:srgbClr val="000000"/>
      </a:dk1>
      <a:lt1>
        <a:sysClr val="window" lastClr="FFFFFF"/>
      </a:lt1>
      <a:dk2>
        <a:srgbClr val="E31837"/>
      </a:dk2>
      <a:lt2>
        <a:srgbClr val="666666"/>
      </a:lt2>
      <a:accent1>
        <a:srgbClr val="E31837"/>
      </a:accent1>
      <a:accent2>
        <a:srgbClr val="BFBFBF"/>
      </a:accent2>
      <a:accent3>
        <a:srgbClr val="666666"/>
      </a:accent3>
      <a:accent4>
        <a:srgbClr val="D59F0F"/>
      </a:accent4>
      <a:accent5>
        <a:srgbClr val="004A8D"/>
      </a:accent5>
      <a:accent6>
        <a:srgbClr val="B4A77A"/>
      </a:accent6>
      <a:hlink>
        <a:srgbClr val="E31837"/>
      </a:hlink>
      <a:folHlink>
        <a:srgbClr val="E31837"/>
      </a:folHlink>
    </a:clrScheme>
    <a:fontScheme name="Y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1837"/>
        </a:solidFill>
        <a:ln>
          <a:noFill/>
        </a:ln>
        <a:effectLst/>
      </a:spPr>
      <a:bodyPr rtlCol="0" anchor="ctr"/>
      <a:lstStyle>
        <a:defPPr algn="ctr">
          <a:defRPr>
            <a:ln>
              <a:noFill/>
            </a:ln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61965</TotalTime>
  <Words>3573</Words>
  <Application>Microsoft Office PowerPoint</Application>
  <PresentationFormat>On-screen Show (4:3)</PresentationFormat>
  <Paragraphs>721</Paragraphs>
  <Slides>85</Slides>
  <Notes>36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ＭＳ Ｐゴシック</vt:lpstr>
      <vt:lpstr>ＭＳ Ｐゴシック</vt:lpstr>
      <vt:lpstr>Arial</vt:lpstr>
      <vt:lpstr>Calibri</vt:lpstr>
      <vt:lpstr>Courier New</vt:lpstr>
      <vt:lpstr>Times</vt:lpstr>
      <vt:lpstr>Times New Roman</vt:lpstr>
      <vt:lpstr>Wingdings</vt:lpstr>
      <vt:lpstr>ヒラギノ角ゴ Pro W3</vt:lpstr>
      <vt:lpstr>York U 2015 PPT</vt:lpstr>
      <vt:lpstr>Bitmap Image</vt:lpstr>
      <vt:lpstr>Introduction to Big Data </vt:lpstr>
      <vt:lpstr>Review Previous Lesson </vt:lpstr>
      <vt:lpstr>Review Concepts from Day 4</vt:lpstr>
      <vt:lpstr>Day 5 – New Topics Introduced </vt:lpstr>
      <vt:lpstr>Learning Objectives for Day 5 </vt:lpstr>
      <vt:lpstr>Day 5 - Learning Objectives </vt:lpstr>
      <vt:lpstr>Day 5 - Learning Objectives </vt:lpstr>
      <vt:lpstr>What is a Scientific Approach to Geography?</vt:lpstr>
      <vt:lpstr>Theoretical and Empirical symbiosis  </vt:lpstr>
      <vt:lpstr>Non-Scientific ways of knowing</vt:lpstr>
      <vt:lpstr>Common Metaphysical Beliefs Within Science </vt:lpstr>
      <vt:lpstr>Metaphysical Beliefs: The nature of reality and the conceptual framework in which reality exists</vt:lpstr>
      <vt:lpstr>Progressive Goals of Science</vt:lpstr>
      <vt:lpstr>Goals of Science - Basic and Applied</vt:lpstr>
      <vt:lpstr>History and Development of Geography</vt:lpstr>
      <vt:lpstr>The importance of research methodology and question development</vt:lpstr>
      <vt:lpstr>Research Concepts</vt:lpstr>
      <vt:lpstr>Research Concepts Overview </vt:lpstr>
      <vt:lpstr>Quantitative versus Qualitative</vt:lpstr>
      <vt:lpstr>Understanding “Understanding”</vt:lpstr>
      <vt:lpstr>Research Methods </vt:lpstr>
      <vt:lpstr>Understanding</vt:lpstr>
      <vt:lpstr>Theory and philosophy</vt:lpstr>
      <vt:lpstr>Quantitative and Qualitative</vt:lpstr>
      <vt:lpstr>Qualitative data</vt:lpstr>
      <vt:lpstr>Qualitative methods: frameworks</vt:lpstr>
      <vt:lpstr>Qualitative methods: frameworks</vt:lpstr>
      <vt:lpstr>Qualitative data: examples</vt:lpstr>
      <vt:lpstr>Qualitative data: examples</vt:lpstr>
      <vt:lpstr>Qualitative data: examples</vt:lpstr>
      <vt:lpstr>Analysing the Qualitative</vt:lpstr>
      <vt:lpstr>The qualitative realm</vt:lpstr>
      <vt:lpstr>Scientific Method</vt:lpstr>
      <vt:lpstr>Scientific Method Overview </vt:lpstr>
      <vt:lpstr>What is Research?</vt:lpstr>
      <vt:lpstr>Research Process</vt:lpstr>
      <vt:lpstr>Research Continuum</vt:lpstr>
      <vt:lpstr>Research Continuum</vt:lpstr>
      <vt:lpstr>Research Continuum</vt:lpstr>
      <vt:lpstr>Research Continuum</vt:lpstr>
      <vt:lpstr>Research Continuum</vt:lpstr>
      <vt:lpstr>Research Continuum</vt:lpstr>
      <vt:lpstr>Research Design Continuum</vt:lpstr>
      <vt:lpstr>Analytical Research</vt:lpstr>
      <vt:lpstr>Descriptive Research</vt:lpstr>
      <vt:lpstr>Correlational Evidence</vt:lpstr>
      <vt:lpstr>PowerPoint Presentation</vt:lpstr>
      <vt:lpstr>PowerPoint Presentation</vt:lpstr>
      <vt:lpstr>Hypothesis</vt:lpstr>
      <vt:lpstr>Hypothesis Overview </vt:lpstr>
      <vt:lpstr>Quantitative Research</vt:lpstr>
      <vt:lpstr>Model for Conceptualizing Quantitative Research</vt:lpstr>
      <vt:lpstr>Creating the Foundation  for Quantitative Research</vt:lpstr>
      <vt:lpstr>Research Hypotheses  for Quantitative Research </vt:lpstr>
      <vt:lpstr>Quantitative  Research Hypotheses</vt:lpstr>
      <vt:lpstr>Assessing Hypotheses</vt:lpstr>
      <vt:lpstr>Null Hypotheses</vt:lpstr>
      <vt:lpstr>Research Traditions  in the Use of Hypotheses</vt:lpstr>
      <vt:lpstr>Research Questions  in Quantitative Research</vt:lpstr>
      <vt:lpstr>Types of Variables</vt:lpstr>
      <vt:lpstr>Independent Variables</vt:lpstr>
      <vt:lpstr>Dependent Variables</vt:lpstr>
      <vt:lpstr>Relationship Between Independent and Dependent Variables</vt:lpstr>
      <vt:lpstr>Intervening and  Confounding Variables</vt:lpstr>
      <vt:lpstr>Operationalizing Variables</vt:lpstr>
      <vt:lpstr>Making the Case  for Quantitative Research </vt:lpstr>
      <vt:lpstr>Issues of Reliability and Validity</vt:lpstr>
      <vt:lpstr>Threats to Reliability and Validity</vt:lpstr>
      <vt:lpstr>Other Sources of Variation</vt:lpstr>
      <vt:lpstr>Experiments</vt:lpstr>
      <vt:lpstr>Experiments Overview </vt:lpstr>
      <vt:lpstr>Scientific Reasoning (Logic)</vt:lpstr>
      <vt:lpstr>Choice of Research Strategy…</vt:lpstr>
      <vt:lpstr>Choice of Research Strategy…</vt:lpstr>
      <vt:lpstr>Sampling</vt:lpstr>
      <vt:lpstr>Sampling Concepts </vt:lpstr>
      <vt:lpstr>Sampling</vt:lpstr>
      <vt:lpstr>Sampling</vt:lpstr>
      <vt:lpstr>Sampling</vt:lpstr>
      <vt:lpstr>Sampling Methods</vt:lpstr>
      <vt:lpstr>Sampling Methods</vt:lpstr>
      <vt:lpstr>Lesson Review </vt:lpstr>
      <vt:lpstr>Lesson Review</vt:lpstr>
      <vt:lpstr>Lesson Summary </vt:lpstr>
      <vt:lpstr>Day 5 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 Exploring The Canadian Bussiness Environment: A Framework</dc:title>
  <dc:creator>Office</dc:creator>
  <cp:lastModifiedBy>MT</cp:lastModifiedBy>
  <cp:revision>1552</cp:revision>
  <dcterms:created xsi:type="dcterms:W3CDTF">2017-12-02T17:05:27Z</dcterms:created>
  <dcterms:modified xsi:type="dcterms:W3CDTF">2018-05-22T03:23:32Z</dcterms:modified>
</cp:coreProperties>
</file>