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1" r:id="rId1"/>
  </p:sldMasterIdLst>
  <p:notesMasterIdLst>
    <p:notesMasterId r:id="rId44"/>
  </p:notesMasterIdLst>
  <p:handoutMasterIdLst>
    <p:handoutMasterId r:id="rId45"/>
  </p:handoutMasterIdLst>
  <p:sldIdLst>
    <p:sldId id="494" r:id="rId2"/>
    <p:sldId id="635" r:id="rId3"/>
    <p:sldId id="682" r:id="rId4"/>
    <p:sldId id="683" r:id="rId5"/>
    <p:sldId id="632" r:id="rId6"/>
    <p:sldId id="636" r:id="rId7"/>
    <p:sldId id="617" r:id="rId8"/>
    <p:sldId id="572" r:id="rId9"/>
    <p:sldId id="702" r:id="rId10"/>
    <p:sldId id="703" r:id="rId11"/>
    <p:sldId id="704" r:id="rId12"/>
    <p:sldId id="735" r:id="rId13"/>
    <p:sldId id="736" r:id="rId14"/>
    <p:sldId id="742" r:id="rId15"/>
    <p:sldId id="705" r:id="rId16"/>
    <p:sldId id="737" r:id="rId17"/>
    <p:sldId id="697" r:id="rId18"/>
    <p:sldId id="706" r:id="rId19"/>
    <p:sldId id="707" r:id="rId20"/>
    <p:sldId id="738" r:id="rId21"/>
    <p:sldId id="739" r:id="rId22"/>
    <p:sldId id="740" r:id="rId23"/>
    <p:sldId id="698" r:id="rId24"/>
    <p:sldId id="711" r:id="rId25"/>
    <p:sldId id="729" r:id="rId26"/>
    <p:sldId id="728" r:id="rId27"/>
    <p:sldId id="745" r:id="rId28"/>
    <p:sldId id="730" r:id="rId29"/>
    <p:sldId id="746" r:id="rId30"/>
    <p:sldId id="741" r:id="rId31"/>
    <p:sldId id="743" r:id="rId32"/>
    <p:sldId id="727" r:id="rId33"/>
    <p:sldId id="744" r:id="rId34"/>
    <p:sldId id="723" r:id="rId35"/>
    <p:sldId id="724" r:id="rId36"/>
    <p:sldId id="699" r:id="rId37"/>
    <p:sldId id="715" r:id="rId38"/>
    <p:sldId id="717" r:id="rId39"/>
    <p:sldId id="734" r:id="rId40"/>
    <p:sldId id="629" r:id="rId41"/>
    <p:sldId id="619" r:id="rId42"/>
    <p:sldId id="630" r:id="rId43"/>
  </p:sldIdLst>
  <p:sldSz cx="9144000" cy="6858000" type="screen4x3"/>
  <p:notesSz cx="6858000" cy="9144000"/>
  <p:custDataLst>
    <p:tags r:id="rId46"/>
  </p:custDataLst>
  <p:defaultTextStyle>
    <a:defPPr>
      <a:defRPr lang="en-US"/>
    </a:defPPr>
    <a:lvl1pPr algn="l" rtl="0" eaLnBrk="0" fontAlgn="base" hangingPunct="0">
      <a:spcBef>
        <a:spcPct val="0"/>
      </a:spcBef>
      <a:spcAft>
        <a:spcPct val="0"/>
      </a:spcAft>
      <a:defRPr kern="1200">
        <a:solidFill>
          <a:schemeClr val="tx1"/>
        </a:solidFill>
        <a:latin typeface="Arial" charset="0"/>
        <a:ea typeface="Arial" charset="0"/>
        <a:cs typeface="Arial" charset="0"/>
      </a:defRPr>
    </a:lvl1pPr>
    <a:lvl2pPr marL="457200" algn="l" rtl="0" eaLnBrk="0" fontAlgn="base" hangingPunct="0">
      <a:spcBef>
        <a:spcPct val="0"/>
      </a:spcBef>
      <a:spcAft>
        <a:spcPct val="0"/>
      </a:spcAft>
      <a:defRPr kern="1200">
        <a:solidFill>
          <a:schemeClr val="tx1"/>
        </a:solidFill>
        <a:latin typeface="Arial" charset="0"/>
        <a:ea typeface="Arial" charset="0"/>
        <a:cs typeface="Arial" charset="0"/>
      </a:defRPr>
    </a:lvl2pPr>
    <a:lvl3pPr marL="914400" algn="l" rtl="0" eaLnBrk="0" fontAlgn="base" hangingPunct="0">
      <a:spcBef>
        <a:spcPct val="0"/>
      </a:spcBef>
      <a:spcAft>
        <a:spcPct val="0"/>
      </a:spcAft>
      <a:defRPr kern="1200">
        <a:solidFill>
          <a:schemeClr val="tx1"/>
        </a:solidFill>
        <a:latin typeface="Arial" charset="0"/>
        <a:ea typeface="Arial" charset="0"/>
        <a:cs typeface="Arial" charset="0"/>
      </a:defRPr>
    </a:lvl3pPr>
    <a:lvl4pPr marL="1371600" algn="l" rtl="0" eaLnBrk="0" fontAlgn="base" hangingPunct="0">
      <a:spcBef>
        <a:spcPct val="0"/>
      </a:spcBef>
      <a:spcAft>
        <a:spcPct val="0"/>
      </a:spcAft>
      <a:defRPr kern="1200">
        <a:solidFill>
          <a:schemeClr val="tx1"/>
        </a:solidFill>
        <a:latin typeface="Arial" charset="0"/>
        <a:ea typeface="Arial" charset="0"/>
        <a:cs typeface="Arial" charset="0"/>
      </a:defRPr>
    </a:lvl4pPr>
    <a:lvl5pPr marL="1828800" algn="l" rtl="0" eaLnBrk="0" fontAlgn="base" hangingPunct="0">
      <a:spcBef>
        <a:spcPct val="0"/>
      </a:spcBef>
      <a:spcAft>
        <a:spcPct val="0"/>
      </a:spcAft>
      <a:defRPr kern="1200">
        <a:solidFill>
          <a:schemeClr val="tx1"/>
        </a:solidFill>
        <a:latin typeface="Arial" charset="0"/>
        <a:ea typeface="Arial" charset="0"/>
        <a:cs typeface="Arial" charset="0"/>
      </a:defRPr>
    </a:lvl5pPr>
    <a:lvl6pPr marL="2286000" algn="l" defTabSz="914400" rtl="0" eaLnBrk="1" latinLnBrk="0" hangingPunct="1">
      <a:defRPr kern="1200">
        <a:solidFill>
          <a:schemeClr val="tx1"/>
        </a:solidFill>
        <a:latin typeface="Arial" charset="0"/>
        <a:ea typeface="Arial" charset="0"/>
        <a:cs typeface="Arial" charset="0"/>
      </a:defRPr>
    </a:lvl6pPr>
    <a:lvl7pPr marL="2743200" algn="l" defTabSz="914400" rtl="0" eaLnBrk="1" latinLnBrk="0" hangingPunct="1">
      <a:defRPr kern="1200">
        <a:solidFill>
          <a:schemeClr val="tx1"/>
        </a:solidFill>
        <a:latin typeface="Arial" charset="0"/>
        <a:ea typeface="Arial" charset="0"/>
        <a:cs typeface="Arial" charset="0"/>
      </a:defRPr>
    </a:lvl7pPr>
    <a:lvl8pPr marL="3200400" algn="l" defTabSz="914400" rtl="0" eaLnBrk="1" latinLnBrk="0" hangingPunct="1">
      <a:defRPr kern="1200">
        <a:solidFill>
          <a:schemeClr val="tx1"/>
        </a:solidFill>
        <a:latin typeface="Arial" charset="0"/>
        <a:ea typeface="Arial" charset="0"/>
        <a:cs typeface="Arial" charset="0"/>
      </a:defRPr>
    </a:lvl8pPr>
    <a:lvl9pPr marL="3657600" algn="l" defTabSz="914400" rtl="0" eaLnBrk="1" latinLnBrk="0" hangingPunct="1">
      <a:defRPr kern="1200">
        <a:solidFill>
          <a:schemeClr val="tx1"/>
        </a:solidFill>
        <a:latin typeface="Arial" charset="0"/>
        <a:ea typeface="Arial" charset="0"/>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urav Kumar" initials="MOU"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9C"/>
    <a:srgbClr val="DEED83"/>
    <a:srgbClr val="C1D08C"/>
    <a:srgbClr val="FCB021"/>
    <a:srgbClr val="D01E2C"/>
    <a:srgbClr val="660066"/>
    <a:srgbClr val="666699"/>
    <a:srgbClr val="006666"/>
    <a:srgbClr val="993300"/>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FECB4D8-DB02-4DC6-A0A2-4F2EBAE1DC9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27" autoAdjust="0"/>
    <p:restoredTop sz="93910" autoAdjust="0"/>
  </p:normalViewPr>
  <p:slideViewPr>
    <p:cSldViewPr>
      <p:cViewPr varScale="1">
        <p:scale>
          <a:sx n="77" d="100"/>
          <a:sy n="77" d="100"/>
        </p:scale>
        <p:origin x="1332"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83" d="100"/>
          <a:sy n="83" d="100"/>
        </p:scale>
        <p:origin x="-249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14A4940-BE1F-A04A-BEC9-959CE05F3776}" type="datetimeFigureOut">
              <a:rPr lang="en-US" smtClean="0"/>
              <a:pPr/>
              <a:t>4/12/2018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03EA152-AC38-A94C-8A82-3AA06EA49293}" type="slidenum">
              <a:rPr lang="en-US" smtClean="0"/>
              <a:pPr/>
              <a:t>‹#›</a:t>
            </a:fld>
            <a:endParaRPr lang="en-US"/>
          </a:p>
        </p:txBody>
      </p:sp>
    </p:spTree>
    <p:extLst>
      <p:ext uri="{BB962C8B-B14F-4D97-AF65-F5344CB8AC3E}">
        <p14:creationId xmlns:p14="http://schemas.microsoft.com/office/powerpoint/2010/main" val="37838915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defRPr>
            </a:lvl1pPr>
          </a:lstStyle>
          <a:p>
            <a:endParaRPr lang="fr-CA"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defRPr>
            </a:lvl1pPr>
          </a:lstStyle>
          <a:p>
            <a:fld id="{34B26DDB-4073-3C49-94B1-21DFE7424B87}" type="datetime1">
              <a:rPr lang="fr-CA" altLang="en-US"/>
              <a:pPr/>
              <a:t>2018-04-12</a:t>
            </a:fld>
            <a:endParaRPr lang="fr-CA"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fr-CA"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endParaRPr lang="fr-CA" alt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defRPr>
            </a:lvl1pPr>
          </a:lstStyle>
          <a:p>
            <a:endParaRPr lang="fr-CA"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defRPr>
            </a:lvl1pPr>
          </a:lstStyle>
          <a:p>
            <a:fld id="{3A2B51CA-69FC-6649-8254-54C2B7DFABF9}" type="slidenum">
              <a:rPr lang="fr-CA" altLang="en-US"/>
              <a:pPr/>
              <a:t>‹#›</a:t>
            </a:fld>
            <a:endParaRPr lang="fr-CA" altLang="en-US"/>
          </a:p>
        </p:txBody>
      </p:sp>
    </p:spTree>
    <p:extLst>
      <p:ext uri="{BB962C8B-B14F-4D97-AF65-F5344CB8AC3E}">
        <p14:creationId xmlns:p14="http://schemas.microsoft.com/office/powerpoint/2010/main" val="63784031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ＭＳ Ｐゴシック" panose="020B0600070205080204"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133600"/>
            <a:ext cx="8382000" cy="1600200"/>
          </a:xfrm>
        </p:spPr>
        <p:txBody>
          <a:bodyPr/>
          <a:lstStyle>
            <a:lvl1pPr algn="ctr">
              <a:defRPr>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533400" y="3810000"/>
            <a:ext cx="8400737" cy="457200"/>
          </a:xfrm>
        </p:spPr>
        <p:txBody>
          <a:bodyPr anchor="ctr">
            <a:no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079004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lang="en-CA" dirty="0"/>
          </a:p>
        </p:txBody>
      </p:sp>
      <p:sp>
        <p:nvSpPr>
          <p:cNvPr id="3" name="Text Placeholder 2"/>
          <p:cNvSpPr>
            <a:spLocks noGrp="1"/>
          </p:cNvSpPr>
          <p:nvPr>
            <p:ph type="body" idx="1"/>
          </p:nvPr>
        </p:nvSpPr>
        <p:spPr>
          <a:xfrm>
            <a:off x="457200" y="1535113"/>
            <a:ext cx="4114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114800" cy="3692525"/>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24400" y="1535113"/>
            <a:ext cx="4114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24400" y="2174875"/>
            <a:ext cx="4114800" cy="3692525"/>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12"/>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705E3A89-8642-BF44-AEFB-48C9C77F18C0}" type="slidenum">
              <a:rPr lang="en-US" altLang="en-US"/>
              <a:pPr>
                <a:defRPr/>
              </a:pPr>
              <a:t>‹#›</a:t>
            </a:fld>
            <a:endParaRPr lang="en-US" altLang="en-US"/>
          </a:p>
        </p:txBody>
      </p:sp>
    </p:spTree>
    <p:extLst>
      <p:ext uri="{BB962C8B-B14F-4D97-AF65-F5344CB8AC3E}">
        <p14:creationId xmlns:p14="http://schemas.microsoft.com/office/powerpoint/2010/main" val="1515720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124200" cy="1022350"/>
          </a:xfrm>
        </p:spPr>
        <p:txBody>
          <a:bodyPr anchor="b">
            <a:normAutofit/>
          </a:bodyPr>
          <a:lstStyle>
            <a:lvl1pPr algn="l">
              <a:defRPr sz="2400" b="1"/>
            </a:lvl1pPr>
          </a:lstStyle>
          <a:p>
            <a:r>
              <a:rPr lang="en-US"/>
              <a:t>Click to edit Master title style</a:t>
            </a:r>
            <a:endParaRPr lang="en-US" dirty="0"/>
          </a:p>
        </p:txBody>
      </p:sp>
      <p:sp>
        <p:nvSpPr>
          <p:cNvPr id="4" name="Text Placeholder 3"/>
          <p:cNvSpPr>
            <a:spLocks noGrp="1"/>
          </p:cNvSpPr>
          <p:nvPr>
            <p:ph type="body" sz="half" idx="2"/>
          </p:nvPr>
        </p:nvSpPr>
        <p:spPr>
          <a:xfrm>
            <a:off x="457200" y="1435101"/>
            <a:ext cx="3124200" cy="450850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3727450" y="273051"/>
            <a:ext cx="5111750" cy="567055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6"/>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DC7BA04B-193B-9D49-8C40-E022BEF708FF}" type="slidenum">
              <a:rPr lang="en-US" altLang="en-US"/>
              <a:pPr>
                <a:defRPr/>
              </a:pPr>
              <a:t>‹#›</a:t>
            </a:fld>
            <a:endParaRPr lang="en-US" altLang="en-US"/>
          </a:p>
        </p:txBody>
      </p:sp>
    </p:spTree>
    <p:extLst>
      <p:ext uri="{BB962C8B-B14F-4D97-AF65-F5344CB8AC3E}">
        <p14:creationId xmlns:p14="http://schemas.microsoft.com/office/powerpoint/2010/main" val="12655908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2" name="Title 1"/>
          <p:cNvSpPr>
            <a:spLocks noGrp="1"/>
          </p:cNvSpPr>
          <p:nvPr>
            <p:ph type="title"/>
          </p:nvPr>
        </p:nvSpPr>
        <p:spPr>
          <a:xfrm>
            <a:off x="1792288" y="4800600"/>
            <a:ext cx="5486400" cy="457200"/>
          </a:xfrm>
        </p:spPr>
        <p:txBody>
          <a:bodyPr anchor="t">
            <a:normAutofit/>
          </a:bodyPr>
          <a:lstStyle>
            <a:lvl1pPr algn="l">
              <a:defRPr sz="2400" b="1"/>
            </a:lvl1pPr>
          </a:lstStyle>
          <a:p>
            <a:r>
              <a:rPr lang="en-US"/>
              <a:t>Click to edit Master title style</a:t>
            </a:r>
            <a:endParaRPr lang="en-US" dirty="0"/>
          </a:p>
        </p:txBody>
      </p:sp>
      <p:sp>
        <p:nvSpPr>
          <p:cNvPr id="4" name="Text Placeholder 3"/>
          <p:cNvSpPr>
            <a:spLocks noGrp="1"/>
          </p:cNvSpPr>
          <p:nvPr>
            <p:ph type="body" sz="half" idx="2"/>
          </p:nvPr>
        </p:nvSpPr>
        <p:spPr>
          <a:xfrm>
            <a:off x="1792288" y="5257800"/>
            <a:ext cx="5486400" cy="68580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6"/>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7C02DBA6-D12F-DE4F-9B14-F55C13894B59}" type="slidenum">
              <a:rPr lang="en-US" altLang="en-US"/>
              <a:pPr>
                <a:defRPr/>
              </a:pPr>
              <a:t>‹#›</a:t>
            </a:fld>
            <a:endParaRPr lang="en-US" altLang="en-US"/>
          </a:p>
        </p:txBody>
      </p:sp>
    </p:spTree>
    <p:extLst>
      <p:ext uri="{BB962C8B-B14F-4D97-AF65-F5344CB8AC3E}">
        <p14:creationId xmlns:p14="http://schemas.microsoft.com/office/powerpoint/2010/main" val="2108031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628650" y="981075"/>
            <a:ext cx="8186738" cy="0"/>
          </a:xfrm>
          <a:prstGeom prst="line">
            <a:avLst/>
          </a:prstGeom>
          <a:ln w="15875">
            <a:solidFill>
              <a:srgbClr val="D01E2C"/>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ormAutofit/>
          </a:bodyPr>
          <a:lstStyle>
            <a:lvl1pPr>
              <a:defRPr sz="3200"/>
            </a:lvl1pPr>
          </a:lstStyle>
          <a:p>
            <a:r>
              <a:rPr lang="en-US"/>
              <a:t>Click to edit Master title style</a:t>
            </a:r>
            <a:endParaRPr lang="en-CA" dirty="0"/>
          </a:p>
        </p:txBody>
      </p:sp>
      <p:sp>
        <p:nvSpPr>
          <p:cNvPr id="9" name="Text Placeholder 8"/>
          <p:cNvSpPr>
            <a:spLocks noGrp="1"/>
          </p:cNvSpPr>
          <p:nvPr>
            <p:ph type="body" sz="quarter" idx="13"/>
          </p:nvPr>
        </p:nvSpPr>
        <p:spPr>
          <a:xfrm>
            <a:off x="457200" y="1600200"/>
            <a:ext cx="8382000" cy="4343400"/>
          </a:xfrm>
        </p:spPr>
        <p:txBody>
          <a:bodyPr/>
          <a:lstStyle>
            <a:lvl1pPr>
              <a:defRPr sz="2400"/>
            </a:lvl1pPr>
            <a:lvl2pPr marL="742950" indent="-285750">
              <a:buFont typeface="Arial" panose="020B0604020202020204" pitchFamily="34" charset="0"/>
              <a:buChar char="−"/>
              <a:defRPr sz="2200"/>
            </a:lvl2pPr>
            <a:lvl3pPr marL="1143000" indent="-228600">
              <a:buFont typeface="Wingdings" panose="05000000000000000000" pitchFamily="2" charset="2"/>
              <a:buChar char="§"/>
              <a:defRPr sz="2000"/>
            </a:lvl3pPr>
            <a:lvl4pPr marL="1600200" indent="-228600">
              <a:buFont typeface="Courier New" panose="02070309020205020404" pitchFamily="49" charset="0"/>
              <a:buChar char="o"/>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74464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descr="&quot;&quot;"/>
          <p:cNvSpPr/>
          <p:nvPr userDrawn="1"/>
        </p:nvSpPr>
        <p:spPr>
          <a:xfrm rot="16200000">
            <a:off x="3505200" y="-1524000"/>
            <a:ext cx="2133600" cy="9144000"/>
          </a:xfrm>
          <a:prstGeom prst="rect">
            <a:avLst/>
          </a:prstGeom>
          <a:solidFill>
            <a:schemeClr val="tx2"/>
          </a:solidFill>
          <a:ln>
            <a:noFill/>
          </a:ln>
          <a:effectLst/>
        </p:spPr>
        <p:style>
          <a:lnRef idx="1">
            <a:schemeClr val="accent2"/>
          </a:lnRef>
          <a:fillRef idx="3">
            <a:schemeClr val="accent2"/>
          </a:fillRef>
          <a:effectRef idx="2">
            <a:schemeClr val="accent2"/>
          </a:effectRef>
          <a:fontRef idx="minor">
            <a:schemeClr val="lt1"/>
          </a:fontRef>
        </p:style>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ltLang="en-US">
              <a:solidFill>
                <a:srgbClr val="FFFFFF"/>
              </a:solidFill>
            </a:endParaRPr>
          </a:p>
        </p:txBody>
      </p:sp>
      <p:pic>
        <p:nvPicPr>
          <p:cNvPr id="5" name="Picture 9" descr="Logo"/>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64388" y="5954713"/>
            <a:ext cx="1806575"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95300" y="2286000"/>
            <a:ext cx="8153400" cy="1524000"/>
          </a:xfrm>
        </p:spPr>
        <p:txBody>
          <a:bodyPr>
            <a:normAutofit/>
          </a:bodyPr>
          <a:lstStyle>
            <a:lvl1pPr algn="ctr">
              <a:defRPr sz="3200" b="0" cap="none" baseline="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495300" y="4267200"/>
            <a:ext cx="8153400" cy="749300"/>
          </a:xfrm>
        </p:spPr>
        <p:txBody>
          <a:bodyPr anchor="ctr">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504225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endParaRPr lang="en-CA" dirty="0"/>
          </a:p>
        </p:txBody>
      </p:sp>
      <p:sp>
        <p:nvSpPr>
          <p:cNvPr id="3" name="Content Placeholder 2"/>
          <p:cNvSpPr>
            <a:spLocks noGrp="1"/>
          </p:cNvSpPr>
          <p:nvPr>
            <p:ph sz="half" idx="1"/>
          </p:nvPr>
        </p:nvSpPr>
        <p:spPr>
          <a:xfrm>
            <a:off x="457200" y="1600201"/>
            <a:ext cx="4114800" cy="4343400"/>
          </a:xfrm>
        </p:spPr>
        <p:txBody>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24400" y="1600200"/>
            <a:ext cx="4114800" cy="4343400"/>
          </a:xfrm>
        </p:spPr>
        <p:txBody>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10"/>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D19A09D3-403F-1246-A694-E93A038373F9}" type="slidenum">
              <a:rPr lang="en-US" altLang="en-US"/>
              <a:pPr>
                <a:defRPr/>
              </a:pPr>
              <a:t>‹#›</a:t>
            </a:fld>
            <a:endParaRPr lang="en-US" altLang="en-US"/>
          </a:p>
        </p:txBody>
      </p:sp>
    </p:spTree>
    <p:extLst>
      <p:ext uri="{BB962C8B-B14F-4D97-AF65-F5344CB8AC3E}">
        <p14:creationId xmlns:p14="http://schemas.microsoft.com/office/powerpoint/2010/main" val="1334183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CA" dirty="0"/>
          </a:p>
        </p:txBody>
      </p:sp>
      <p:sp>
        <p:nvSpPr>
          <p:cNvPr id="4" name="Slide Number Placeholder 8"/>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5C0E87B9-1EE9-F545-B9BB-509CBE9F0C41}" type="slidenum">
              <a:rPr lang="en-US" altLang="en-US"/>
              <a:pPr>
                <a:defRPr/>
              </a:pPr>
              <a:t>‹#›</a:t>
            </a:fld>
            <a:endParaRPr lang="en-US" altLang="en-US"/>
          </a:p>
        </p:txBody>
      </p:sp>
    </p:spTree>
    <p:extLst>
      <p:ext uri="{BB962C8B-B14F-4D97-AF65-F5344CB8AC3E}">
        <p14:creationId xmlns:p14="http://schemas.microsoft.com/office/powerpoint/2010/main" val="1743494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Only No Logo">
    <p:spTree>
      <p:nvGrpSpPr>
        <p:cNvPr id="1" name=""/>
        <p:cNvGrpSpPr/>
        <p:nvPr/>
      </p:nvGrpSpPr>
      <p:grpSpPr>
        <a:xfrm>
          <a:off x="0" y="0"/>
          <a:ext cx="0" cy="0"/>
          <a:chOff x="0" y="0"/>
          <a:chExt cx="0" cy="0"/>
        </a:xfrm>
      </p:grpSpPr>
      <p:sp>
        <p:nvSpPr>
          <p:cNvPr id="3" name="Rectangle 2" descr="&quot;&quot;"/>
          <p:cNvSpPr/>
          <p:nvPr userDrawn="1"/>
        </p:nvSpPr>
        <p:spPr>
          <a:xfrm>
            <a:off x="0" y="0"/>
            <a:ext cx="314325" cy="6858000"/>
          </a:xfrm>
          <a:prstGeom prst="rect">
            <a:avLst/>
          </a:prstGeom>
          <a:solidFill>
            <a:srgbClr val="E31837"/>
          </a:solidFill>
          <a:ln>
            <a:noFill/>
          </a:ln>
          <a:effectLst/>
        </p:spPr>
        <p:style>
          <a:lnRef idx="1">
            <a:schemeClr val="accent2"/>
          </a:lnRef>
          <a:fillRef idx="3">
            <a:schemeClr val="accent2"/>
          </a:fillRef>
          <a:effectRef idx="2">
            <a:schemeClr val="accent2"/>
          </a:effectRef>
          <a:fontRef idx="minor">
            <a:schemeClr val="lt1"/>
          </a:fontRef>
        </p:style>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ltLang="en-US">
              <a:solidFill>
                <a:srgbClr val="FFFFFF"/>
              </a:solidFill>
            </a:endParaRPr>
          </a:p>
        </p:txBody>
      </p:sp>
      <p:sp>
        <p:nvSpPr>
          <p:cNvPr id="4" name="Title 3"/>
          <p:cNvSpPr>
            <a:spLocks noGrp="1"/>
          </p:cNvSpPr>
          <p:nvPr>
            <p:ph type="title"/>
          </p:nvPr>
        </p:nvSpPr>
        <p:spPr/>
        <p:txBody>
          <a:bodyPr/>
          <a:lstStyle/>
          <a:p>
            <a:r>
              <a:rPr lang="en-US"/>
              <a:t>Click to edit Master title style</a:t>
            </a:r>
            <a:endParaRPr lang="en-US" dirty="0"/>
          </a:p>
        </p:txBody>
      </p:sp>
      <p:sp>
        <p:nvSpPr>
          <p:cNvPr id="5" name="Slide Number Placeholder 8"/>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459AD0B6-B138-FC4C-BE1A-93C389E947CE}" type="slidenum">
              <a:rPr lang="en-US" altLang="en-US"/>
              <a:pPr>
                <a:defRPr/>
              </a:pPr>
              <a:t>‹#›</a:t>
            </a:fld>
            <a:endParaRPr lang="en-US" altLang="en-US"/>
          </a:p>
        </p:txBody>
      </p:sp>
    </p:spTree>
    <p:extLst>
      <p:ext uri="{BB962C8B-B14F-4D97-AF65-F5344CB8AC3E}">
        <p14:creationId xmlns:p14="http://schemas.microsoft.com/office/powerpoint/2010/main" val="492824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o Title">
    <p:spTree>
      <p:nvGrpSpPr>
        <p:cNvPr id="1" name=""/>
        <p:cNvGrpSpPr/>
        <p:nvPr/>
      </p:nvGrpSpPr>
      <p:grpSpPr>
        <a:xfrm>
          <a:off x="0" y="0"/>
          <a:ext cx="0" cy="0"/>
          <a:chOff x="0" y="0"/>
          <a:chExt cx="0" cy="0"/>
        </a:xfrm>
      </p:grpSpPr>
      <p:sp>
        <p:nvSpPr>
          <p:cNvPr id="2" name="Slide Number Placeholder 8"/>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231C82E7-28D6-7643-B5A0-983D798A0EB5}" type="slidenum">
              <a:rPr lang="en-US" altLang="en-US"/>
              <a:pPr>
                <a:defRPr/>
              </a:pPr>
              <a:t>‹#›</a:t>
            </a:fld>
            <a:endParaRPr lang="en-US" altLang="en-US"/>
          </a:p>
        </p:txBody>
      </p:sp>
    </p:spTree>
    <p:extLst>
      <p:ext uri="{BB962C8B-B14F-4D97-AF65-F5344CB8AC3E}">
        <p14:creationId xmlns:p14="http://schemas.microsoft.com/office/powerpoint/2010/main" val="51146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Red Bar No Logo">
    <p:spTree>
      <p:nvGrpSpPr>
        <p:cNvPr id="1" name=""/>
        <p:cNvGrpSpPr/>
        <p:nvPr/>
      </p:nvGrpSpPr>
      <p:grpSpPr>
        <a:xfrm>
          <a:off x="0" y="0"/>
          <a:ext cx="0" cy="0"/>
          <a:chOff x="0" y="0"/>
          <a:chExt cx="0" cy="0"/>
        </a:xfrm>
      </p:grpSpPr>
      <p:sp>
        <p:nvSpPr>
          <p:cNvPr id="2" name="Rectangle 1" descr="&quot;&quot;"/>
          <p:cNvSpPr/>
          <p:nvPr userDrawn="1"/>
        </p:nvSpPr>
        <p:spPr>
          <a:xfrm>
            <a:off x="0" y="0"/>
            <a:ext cx="314325" cy="6858000"/>
          </a:xfrm>
          <a:prstGeom prst="rect">
            <a:avLst/>
          </a:prstGeom>
          <a:solidFill>
            <a:srgbClr val="E31837"/>
          </a:solidFill>
          <a:ln>
            <a:noFill/>
          </a:ln>
          <a:effectLst/>
        </p:spPr>
        <p:style>
          <a:lnRef idx="1">
            <a:schemeClr val="accent2"/>
          </a:lnRef>
          <a:fillRef idx="3">
            <a:schemeClr val="accent2"/>
          </a:fillRef>
          <a:effectRef idx="2">
            <a:schemeClr val="accent2"/>
          </a:effectRef>
          <a:fontRef idx="minor">
            <a:schemeClr val="lt1"/>
          </a:fontRef>
        </p:style>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ltLang="en-US">
              <a:solidFill>
                <a:srgbClr val="FFFFFF"/>
              </a:solidFill>
            </a:endParaRPr>
          </a:p>
        </p:txBody>
      </p:sp>
      <p:sp>
        <p:nvSpPr>
          <p:cNvPr id="3" name="Slide Number Placeholder 8"/>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E8B5EA7E-1ED2-4A4C-B909-86E85316BEAA}" type="slidenum">
              <a:rPr lang="en-US" altLang="en-US"/>
              <a:pPr>
                <a:defRPr/>
              </a:pPr>
              <a:t>‹#›</a:t>
            </a:fld>
            <a:endParaRPr lang="en-US" altLang="en-US"/>
          </a:p>
        </p:txBody>
      </p:sp>
    </p:spTree>
    <p:extLst>
      <p:ext uri="{BB962C8B-B14F-4D97-AF65-F5344CB8AC3E}">
        <p14:creationId xmlns:p14="http://schemas.microsoft.com/office/powerpoint/2010/main" val="627548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2" name="Slide Number Placeholder 8"/>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CE583F37-0C67-B14E-ACD9-ABA169294BA6}" type="slidenum">
              <a:rPr lang="en-US" altLang="en-US"/>
              <a:pPr>
                <a:defRPr/>
              </a:pPr>
              <a:t>‹#›</a:t>
            </a:fld>
            <a:endParaRPr lang="en-US" altLang="en-US"/>
          </a:p>
        </p:txBody>
      </p:sp>
    </p:spTree>
    <p:extLst>
      <p:ext uri="{BB962C8B-B14F-4D97-AF65-F5344CB8AC3E}">
        <p14:creationId xmlns:p14="http://schemas.microsoft.com/office/powerpoint/2010/main" val="911112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30480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382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 name="Slide Number Placeholder 5"/>
          <p:cNvSpPr>
            <a:spLocks noGrp="1"/>
          </p:cNvSpPr>
          <p:nvPr>
            <p:ph type="sldNum" sz="quarter" idx="4"/>
          </p:nvPr>
        </p:nvSpPr>
        <p:spPr>
          <a:xfrm>
            <a:off x="457200" y="6342063"/>
            <a:ext cx="457200" cy="387350"/>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defRPr>
            </a:lvl1pPr>
          </a:lstStyle>
          <a:p>
            <a:fld id="{D47F4449-6720-314E-9738-D3B00CE9D326}" type="slidenum">
              <a:rPr lang="en-US" altLang="en-US"/>
              <a:pPr/>
              <a:t>‹#›</a:t>
            </a:fld>
            <a:endParaRPr lang="en-US" altLang="en-US"/>
          </a:p>
        </p:txBody>
      </p:sp>
      <p:sp>
        <p:nvSpPr>
          <p:cNvPr id="4" name="Date Placeholder 3"/>
          <p:cNvSpPr>
            <a:spLocks noGrp="1"/>
          </p:cNvSpPr>
          <p:nvPr>
            <p:ph type="dt" sz="half" idx="2"/>
          </p:nvPr>
        </p:nvSpPr>
        <p:spPr>
          <a:xfrm>
            <a:off x="990600" y="6364288"/>
            <a:ext cx="15240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defRPr>
            </a:lvl1pPr>
          </a:lstStyle>
          <a:p>
            <a:endParaRPr lang="en-CA" altLang="en-US"/>
          </a:p>
        </p:txBody>
      </p:sp>
      <p:sp>
        <p:nvSpPr>
          <p:cNvPr id="5" name="Footer Placeholder 4"/>
          <p:cNvSpPr>
            <a:spLocks noGrp="1"/>
          </p:cNvSpPr>
          <p:nvPr>
            <p:ph type="ftr" sz="quarter" idx="3"/>
          </p:nvPr>
        </p:nvSpPr>
        <p:spPr>
          <a:xfrm>
            <a:off x="3124200" y="6364288"/>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defRPr>
            </a:lvl1pPr>
          </a:lstStyle>
          <a:p>
            <a:endParaRPr lang="en-CA" altLang="en-US"/>
          </a:p>
        </p:txBody>
      </p:sp>
      <p:pic>
        <p:nvPicPr>
          <p:cNvPr id="1031"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4859338" y="6223000"/>
            <a:ext cx="4064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descr="&quot;&quot;"/>
          <p:cNvSpPr/>
          <p:nvPr/>
        </p:nvSpPr>
        <p:spPr>
          <a:xfrm>
            <a:off x="0" y="0"/>
            <a:ext cx="314325" cy="6858000"/>
          </a:xfrm>
          <a:prstGeom prst="rect">
            <a:avLst/>
          </a:prstGeom>
          <a:solidFill>
            <a:schemeClr val="bg1">
              <a:lumMod val="85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ltLang="en-US">
              <a:solidFill>
                <a:srgbClr val="FFFFFF"/>
              </a:solidFill>
            </a:endParaRPr>
          </a:p>
        </p:txBody>
      </p:sp>
    </p:spTree>
  </p:cSld>
  <p:clrMap bg1="lt1" tx1="dk1" bg2="lt2" tx2="dk2" accent1="accent1" accent2="accent2" accent3="accent3" accent4="accent4" accent5="accent5" accent6="accent6" hlink="hlink" folHlink="folHlink"/>
  <p:sldLayoutIdLst>
    <p:sldLayoutId id="2147484136" r:id="rId1"/>
    <p:sldLayoutId id="2147484137" r:id="rId2"/>
    <p:sldLayoutId id="2147484138" r:id="rId3"/>
    <p:sldLayoutId id="2147484139" r:id="rId4"/>
    <p:sldLayoutId id="2147484140" r:id="rId5"/>
    <p:sldLayoutId id="2147484141" r:id="rId6"/>
    <p:sldLayoutId id="2147484142" r:id="rId7"/>
    <p:sldLayoutId id="2147484143" r:id="rId8"/>
    <p:sldLayoutId id="2147484144" r:id="rId9"/>
    <p:sldLayoutId id="2147484145" r:id="rId10"/>
    <p:sldLayoutId id="2147484146" r:id="rId11"/>
    <p:sldLayoutId id="2147484147" r:id="rId12"/>
  </p:sldLayoutIdLst>
  <p:hf sldNum="0" hdr="0" ftr="0" dt="0"/>
  <p:txStyles>
    <p:titleStyle>
      <a:lvl1pPr algn="l" rtl="0" eaLnBrk="0" fontAlgn="base" hangingPunct="0">
        <a:spcBef>
          <a:spcPct val="0"/>
        </a:spcBef>
        <a:spcAft>
          <a:spcPct val="0"/>
        </a:spcAft>
        <a:defRPr sz="3200" kern="1200">
          <a:solidFill>
            <a:schemeClr val="tx1"/>
          </a:solidFill>
          <a:latin typeface="+mj-lt"/>
          <a:ea typeface="ＭＳ Ｐゴシック" charset="-128"/>
          <a:cs typeface="+mj-cs"/>
        </a:defRPr>
      </a:lvl1pPr>
      <a:lvl2pPr algn="l" rtl="0" eaLnBrk="0" fontAlgn="base" hangingPunct="0">
        <a:spcBef>
          <a:spcPct val="0"/>
        </a:spcBef>
        <a:spcAft>
          <a:spcPct val="0"/>
        </a:spcAft>
        <a:defRPr sz="3200">
          <a:solidFill>
            <a:schemeClr val="tx1"/>
          </a:solidFill>
          <a:latin typeface="Arial" panose="020B0604020202020204" pitchFamily="34" charset="0"/>
          <a:ea typeface="ＭＳ Ｐゴシック" charset="-128"/>
        </a:defRPr>
      </a:lvl2pPr>
      <a:lvl3pPr algn="l" rtl="0" eaLnBrk="0" fontAlgn="base" hangingPunct="0">
        <a:spcBef>
          <a:spcPct val="0"/>
        </a:spcBef>
        <a:spcAft>
          <a:spcPct val="0"/>
        </a:spcAft>
        <a:defRPr sz="3200">
          <a:solidFill>
            <a:schemeClr val="tx1"/>
          </a:solidFill>
          <a:latin typeface="Arial" panose="020B0604020202020204" pitchFamily="34" charset="0"/>
          <a:ea typeface="ＭＳ Ｐゴシック" charset="-128"/>
        </a:defRPr>
      </a:lvl3pPr>
      <a:lvl4pPr algn="l" rtl="0" eaLnBrk="0" fontAlgn="base" hangingPunct="0">
        <a:spcBef>
          <a:spcPct val="0"/>
        </a:spcBef>
        <a:spcAft>
          <a:spcPct val="0"/>
        </a:spcAft>
        <a:defRPr sz="3200">
          <a:solidFill>
            <a:schemeClr val="tx1"/>
          </a:solidFill>
          <a:latin typeface="Arial" panose="020B0604020202020204" pitchFamily="34" charset="0"/>
          <a:ea typeface="ＭＳ Ｐゴシック" charset="-128"/>
        </a:defRPr>
      </a:lvl4pPr>
      <a:lvl5pPr algn="l" rtl="0" eaLnBrk="0" fontAlgn="base" hangingPunct="0">
        <a:spcBef>
          <a:spcPct val="0"/>
        </a:spcBef>
        <a:spcAft>
          <a:spcPct val="0"/>
        </a:spcAft>
        <a:defRPr sz="3200">
          <a:solidFill>
            <a:schemeClr val="tx1"/>
          </a:solidFill>
          <a:latin typeface="Arial" panose="020B0604020202020204" pitchFamily="34" charset="0"/>
          <a:ea typeface="ＭＳ Ｐゴシック" charset="-128"/>
        </a:defRPr>
      </a:lvl5pPr>
      <a:lvl6pPr marL="457200" algn="l" rtl="0" fontAlgn="base">
        <a:spcBef>
          <a:spcPct val="0"/>
        </a:spcBef>
        <a:spcAft>
          <a:spcPct val="0"/>
        </a:spcAft>
        <a:defRPr sz="3200">
          <a:solidFill>
            <a:schemeClr val="tx1"/>
          </a:solidFill>
          <a:latin typeface="Arial" panose="020B0604020202020204" pitchFamily="34" charset="0"/>
        </a:defRPr>
      </a:lvl6pPr>
      <a:lvl7pPr marL="914400" algn="l" rtl="0" fontAlgn="base">
        <a:spcBef>
          <a:spcPct val="0"/>
        </a:spcBef>
        <a:spcAft>
          <a:spcPct val="0"/>
        </a:spcAft>
        <a:defRPr sz="3200">
          <a:solidFill>
            <a:schemeClr val="tx1"/>
          </a:solidFill>
          <a:latin typeface="Arial" panose="020B0604020202020204" pitchFamily="34" charset="0"/>
        </a:defRPr>
      </a:lvl7pPr>
      <a:lvl8pPr marL="1371600" algn="l" rtl="0" fontAlgn="base">
        <a:spcBef>
          <a:spcPct val="0"/>
        </a:spcBef>
        <a:spcAft>
          <a:spcPct val="0"/>
        </a:spcAft>
        <a:defRPr sz="3200">
          <a:solidFill>
            <a:schemeClr val="tx1"/>
          </a:solidFill>
          <a:latin typeface="Arial" panose="020B0604020202020204" pitchFamily="34" charset="0"/>
        </a:defRPr>
      </a:lvl8pPr>
      <a:lvl9pPr marL="1828800" algn="l" rtl="0" fontAlgn="base">
        <a:spcBef>
          <a:spcPct val="0"/>
        </a:spcBef>
        <a:spcAft>
          <a:spcPct val="0"/>
        </a:spcAft>
        <a:defRPr sz="3200">
          <a:solidFill>
            <a:schemeClr val="tx1"/>
          </a:solidFill>
          <a:latin typeface="Arial" panose="020B0604020202020204" pitchFamily="34" charset="0"/>
        </a:defRPr>
      </a:lvl9pPr>
    </p:titleStyle>
    <p:body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Font typeface="Arial" charset="0"/>
        <a:buChar char="−"/>
        <a:defRPr sz="2200" kern="1200">
          <a:solidFill>
            <a:schemeClr val="tx1"/>
          </a:solidFill>
          <a:latin typeface="+mn-lt"/>
          <a:ea typeface="ＭＳ Ｐゴシック" charset="-128"/>
          <a:cs typeface="+mn-cs"/>
        </a:defRPr>
      </a:lvl2pPr>
      <a:lvl3pPr marL="1143000" indent="-228600" algn="l" rtl="0" eaLnBrk="0" fontAlgn="base" hangingPunct="0">
        <a:spcBef>
          <a:spcPct val="20000"/>
        </a:spcBef>
        <a:spcAft>
          <a:spcPct val="0"/>
        </a:spcAft>
        <a:buFont typeface="Wingdings" charset="2"/>
        <a:buChar char="§"/>
        <a:defRPr sz="2000" kern="1200">
          <a:solidFill>
            <a:schemeClr val="tx1"/>
          </a:solidFill>
          <a:latin typeface="+mn-lt"/>
          <a:ea typeface="ＭＳ Ｐゴシック" charset="-128"/>
          <a:cs typeface="+mn-cs"/>
        </a:defRPr>
      </a:lvl3pPr>
      <a:lvl4pPr marL="1600200" indent="-228600" algn="l" rtl="0" eaLnBrk="0" fontAlgn="base" hangingPunct="0">
        <a:spcBef>
          <a:spcPct val="20000"/>
        </a:spcBef>
        <a:spcAft>
          <a:spcPct val="0"/>
        </a:spcAft>
        <a:buFont typeface="Courier New" charset="0"/>
        <a:buChar char="o"/>
        <a:defRPr kern="1200">
          <a:solidFill>
            <a:schemeClr val="tx1"/>
          </a:solidFill>
          <a:latin typeface="+mn-lt"/>
          <a:ea typeface="ＭＳ Ｐゴシック" charset="-128"/>
          <a:cs typeface="+mn-cs"/>
        </a:defRPr>
      </a:lvl4pPr>
      <a:lvl5pPr marL="2057400" indent="-228600" algn="l" rtl="0" eaLnBrk="0" fontAlgn="base" hangingPunct="0">
        <a:spcBef>
          <a:spcPct val="20000"/>
        </a:spcBef>
        <a:spcAft>
          <a:spcPct val="0"/>
        </a:spcAft>
        <a:buFont typeface="Arial" charset="0"/>
        <a:buChar char="•"/>
        <a:defRPr sz="1600" kern="1200">
          <a:solidFill>
            <a:schemeClr val="tx1"/>
          </a:solidFill>
          <a:latin typeface="+mn-lt"/>
          <a:ea typeface="ＭＳ Ｐゴシック"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en.wikipedia.org/wiki/Anscombe's_quartet"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khanacademy.org/math/statistics-probability/summarizing-quantitative-data/mean-median-basics/a/mean-median-and-mode-review?ref=statistics-probability_articles" TargetMode="External"/><Relationship Id="rId2" Type="http://schemas.openxmlformats.org/officeDocument/2006/relationships/hyperlink" Target="https://www.khanacademy.org/math/statistics-probability/summarizing-quantitative-data/more-mean-median/v/comparing-distribution-mean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en.wikipedia.org/wiki/Descriptive_statistic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khanacademy.org/math/statistics-probability/summarizing-quantitative-data/variance-standard-deviation-population/v/range-variance-and-standard-deviation-as-measures-of-dispersion" TargetMode="External"/><Relationship Id="rId2" Type="http://schemas.openxmlformats.org/officeDocument/2006/relationships/hyperlink" Target="https://www.khanacademy.org/math/statistics-probability/summarizing-quantitative-data/interquartile-range-iqr/a/interquartile-range-review?ref=statistics-probability_articles" TargetMode="External"/><Relationship Id="rId1" Type="http://schemas.openxmlformats.org/officeDocument/2006/relationships/slideLayout" Target="../slideLayouts/slideLayout2.xml"/><Relationship Id="rId4" Type="http://schemas.openxmlformats.org/officeDocument/2006/relationships/hyperlink" Target="https://www.khanacademy.org/math/statistics-probability/summarizing-quantitative-data/variance-standard-deviation-sample/v/sample-variance"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tattrek.com/statistics/measurement-scales.aspx?Tutorial=AP"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en.wikipedia.org/wiki/Descriptive_statistics" TargetMode="External"/><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kaggle.com/usdot/flight-delays" TargetMode="External"/><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kaggle.com/usdot/flight-delays" TargetMode="External"/><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https://www.kaggle.com/usdot/flight-delay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khanacademy.org/math/statistics-probability/summarizing-quantitative-data/box-whisker-plots/v/box-and-whisker-plot-exercise-example"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kaggle.com/usdot/flight-delays" TargetMode="External"/><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kaggle.com/usdot/flight-delays" TargetMode="External"/><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www.khanacademy.org/math/statistics-probability/modeling-distributions-of-data/density-curve/v/density-curves"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hyperlink" Target="https://www.kaggle.com/usdot/flight-delays"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hyperlink" Target="https://www.kaggle.com/usdot/flight-delays"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khanacademy.org/math/statistics-probability/describing-relationships-quantitative-data/scatterplots-and-correlation/v/correlation-coefficient-intuition-examples" TargetMode="External"/><Relationship Id="rId2" Type="http://schemas.openxmlformats.org/officeDocument/2006/relationships/hyperlink" Target="https://www.khanacademy.org/math/statistics-probability/describing-relationships-quantitative-data/introduction-to-scatterplots/v/constructing-scatter-plot"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khanacademy.org/math/statistics-probability/summarizing-quantitative-data/mean-median-basics/v/statistics-intro-mean-median-and-mod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t>Introduction to Big Data</a:t>
            </a:r>
            <a:br>
              <a:rPr lang="en-US" b="1" dirty="0"/>
            </a:br>
            <a:endParaRPr lang="en-US" dirty="0"/>
          </a:p>
        </p:txBody>
      </p:sp>
      <p:sp>
        <p:nvSpPr>
          <p:cNvPr id="5" name="Text Placeholder 4"/>
          <p:cNvSpPr>
            <a:spLocks noGrp="1"/>
          </p:cNvSpPr>
          <p:nvPr>
            <p:ph type="body" idx="1"/>
          </p:nvPr>
        </p:nvSpPr>
        <p:spPr>
          <a:xfrm>
            <a:off x="495300" y="4267200"/>
            <a:ext cx="8153400" cy="1106016"/>
          </a:xfrm>
        </p:spPr>
        <p:txBody>
          <a:bodyPr>
            <a:normAutofit/>
          </a:bodyPr>
          <a:lstStyle/>
          <a:p>
            <a:r>
              <a:rPr lang="en-US" dirty="0"/>
              <a:t> </a:t>
            </a:r>
            <a:r>
              <a:rPr lang="en-US" b="1" dirty="0"/>
              <a:t>Day 3</a:t>
            </a:r>
          </a:p>
          <a:p>
            <a:r>
              <a:rPr lang="en-US" b="1" dirty="0"/>
              <a:t>Data Exploration and Discovery</a:t>
            </a:r>
          </a:p>
        </p:txBody>
      </p:sp>
    </p:spTree>
    <p:extLst>
      <p:ext uri="{BB962C8B-B14F-4D97-AF65-F5344CB8AC3E}">
        <p14:creationId xmlns:p14="http://schemas.microsoft.com/office/powerpoint/2010/main" val="1050699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Exploratory Data Analysis Purpose</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pPr marL="0" indent="0">
              <a:buNone/>
            </a:pPr>
            <a:r>
              <a:rPr lang="en-US" sz="1800" dirty="0">
                <a:latin typeface="Times New Roman"/>
                <a:cs typeface="Times New Roman"/>
              </a:rPr>
              <a:t>It has been shown that statistical summaries of data may not always be reliable.</a:t>
            </a:r>
          </a:p>
          <a:p>
            <a:pPr marL="0" indent="0">
              <a:buNone/>
            </a:pPr>
            <a:r>
              <a:rPr lang="en-US" sz="1800" dirty="0">
                <a:latin typeface="Times New Roman"/>
                <a:cs typeface="Times New Roman"/>
              </a:rPr>
              <a:t>Visual inspection is recommended to avoid misinformation. This example is called </a:t>
            </a:r>
            <a:r>
              <a:rPr lang="en-US" sz="1800" dirty="0" err="1">
                <a:latin typeface="Times New Roman"/>
                <a:cs typeface="Times New Roman"/>
              </a:rPr>
              <a:t>Anscombe’s</a:t>
            </a:r>
            <a:r>
              <a:rPr lang="en-US" sz="1800" dirty="0">
                <a:latin typeface="Times New Roman"/>
                <a:cs typeface="Times New Roman"/>
              </a:rPr>
              <a:t> Quartet.   There are 4 data sets having the same statistics but visual inspection shows 4 distinct patterns</a:t>
            </a:r>
          </a:p>
          <a:p>
            <a:pPr marL="0" indent="0">
              <a:buNone/>
            </a:pPr>
            <a:r>
              <a:rPr lang="en-US" sz="1800" dirty="0">
                <a:latin typeface="Times New Roman"/>
                <a:cs typeface="Times New Roman"/>
              </a:rPr>
              <a:t>Review the following web site</a:t>
            </a:r>
          </a:p>
          <a:p>
            <a:pPr marL="0" indent="0">
              <a:buNone/>
            </a:pPr>
            <a:r>
              <a:rPr lang="en-US" sz="1800" dirty="0">
                <a:latin typeface="Times New Roman"/>
                <a:cs typeface="Times New Roman"/>
                <a:hlinkClick r:id="rId2"/>
              </a:rPr>
              <a:t>https://en.wikipedia.org/wiki/Anscombe%27s_quartet</a:t>
            </a:r>
            <a:endParaRPr lang="en-US" sz="1800" dirty="0">
              <a:latin typeface="Times New Roman"/>
              <a:cs typeface="Times New Roman"/>
            </a:endParaRPr>
          </a:p>
          <a:p>
            <a:pPr marL="0" indent="0">
              <a:buNone/>
            </a:pPr>
            <a:endParaRPr lang="en-US" sz="1800" dirty="0">
              <a:latin typeface="Times New Roman"/>
              <a:cs typeface="Times New Roman"/>
            </a:endParaRPr>
          </a:p>
          <a:p>
            <a:pPr marL="0" indent="0">
              <a:buNone/>
            </a:pPr>
            <a:endParaRPr lang="en-US" sz="1800" dirty="0">
              <a:latin typeface="Times New Roman"/>
              <a:cs typeface="Times New Roman"/>
            </a:endParaRPr>
          </a:p>
          <a:p>
            <a:pPr marL="0" indent="0">
              <a:buNone/>
            </a:pPr>
            <a:endParaRPr lang="en-US" sz="1800" dirty="0">
              <a:latin typeface="Times New Roman"/>
              <a:cs typeface="Times New Roman"/>
            </a:endParaRPr>
          </a:p>
          <a:p>
            <a:pPr marL="0" indent="0">
              <a:buNone/>
            </a:pPr>
            <a:endParaRPr lang="en-US" sz="1800" dirty="0">
              <a:latin typeface="Times New Roman"/>
              <a:cs typeface="Times New Roman"/>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7248" y="3446041"/>
            <a:ext cx="3600400" cy="2019435"/>
          </a:xfrm>
          <a:prstGeom prst="rect">
            <a:avLst/>
          </a:prstGeom>
        </p:spPr>
      </p:pic>
      <p:pic>
        <p:nvPicPr>
          <p:cNvPr id="37" name="Picture 3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4865" y="3467179"/>
            <a:ext cx="2353360" cy="2231107"/>
          </a:xfrm>
          <a:prstGeom prst="rect">
            <a:avLst/>
          </a:prstGeom>
        </p:spPr>
      </p:pic>
      <p:sp>
        <p:nvSpPr>
          <p:cNvPr id="38" name="TextBox 37"/>
          <p:cNvSpPr txBox="1"/>
          <p:nvPr/>
        </p:nvSpPr>
        <p:spPr>
          <a:xfrm>
            <a:off x="1238950" y="5698286"/>
            <a:ext cx="7091493" cy="584775"/>
          </a:xfrm>
          <a:prstGeom prst="rect">
            <a:avLst/>
          </a:prstGeom>
          <a:noFill/>
        </p:spPr>
        <p:txBody>
          <a:bodyPr wrap="none" rtlCol="0">
            <a:spAutoFit/>
          </a:bodyPr>
          <a:lstStyle/>
          <a:p>
            <a:r>
              <a:rPr lang="en-CA" sz="1600" dirty="0">
                <a:latin typeface="Times" panose="02020603050405020304" pitchFamily="18" charset="0"/>
                <a:cs typeface="Times" panose="02020603050405020304" pitchFamily="18" charset="0"/>
              </a:rPr>
              <a:t>Four data sets with the same summary statistics but four distinctly different patterns</a:t>
            </a:r>
          </a:p>
          <a:p>
            <a:r>
              <a:rPr lang="en-CA" sz="1600" dirty="0">
                <a:latin typeface="Times" panose="02020603050405020304" pitchFamily="18" charset="0"/>
                <a:cs typeface="Times" panose="02020603050405020304" pitchFamily="18" charset="0"/>
              </a:rPr>
              <a:t>Visual exploration can find patterns hidden by the statistics</a:t>
            </a:r>
          </a:p>
        </p:txBody>
      </p:sp>
    </p:spTree>
    <p:extLst>
      <p:ext uri="{BB962C8B-B14F-4D97-AF65-F5344CB8AC3E}">
        <p14:creationId xmlns:p14="http://schemas.microsoft.com/office/powerpoint/2010/main" val="3970461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Exploratory Data Analysis Methods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141512"/>
            <a:ext cx="8382000" cy="4343400"/>
          </a:xfrm>
        </p:spPr>
        <p:txBody>
          <a:bodyPr/>
          <a:lstStyle/>
          <a:p>
            <a:pPr marL="0" indent="0">
              <a:buNone/>
            </a:pPr>
            <a:r>
              <a:rPr lang="en-US" sz="1800" dirty="0">
                <a:latin typeface="Times New Roman"/>
                <a:cs typeface="Times New Roman"/>
              </a:rPr>
              <a:t>Univariate non-graphical methods</a:t>
            </a:r>
          </a:p>
          <a:p>
            <a:pPr marL="0" indent="0">
              <a:buNone/>
            </a:pPr>
            <a:endParaRPr lang="en-US" sz="1800" dirty="0">
              <a:latin typeface="Times New Roman"/>
              <a:cs typeface="Times New Roman"/>
            </a:endParaRPr>
          </a:p>
          <a:p>
            <a:pPr marL="0" indent="0">
              <a:buNone/>
            </a:pPr>
            <a:r>
              <a:rPr lang="en-US" sz="1600" dirty="0">
                <a:latin typeface="Times New Roman"/>
                <a:cs typeface="Times New Roman"/>
              </a:rPr>
              <a:t>The goal of this method to answer 2 basic questions about the values of a single numerical variable. The data set is called a sample data distribution</a:t>
            </a:r>
          </a:p>
          <a:p>
            <a:pPr marL="0" indent="0">
              <a:buNone/>
            </a:pPr>
            <a:endParaRPr lang="en-US" sz="1600" dirty="0">
              <a:latin typeface="Times New Roman"/>
              <a:cs typeface="Times New Roman"/>
            </a:endParaRPr>
          </a:p>
          <a:p>
            <a:pPr>
              <a:buAutoNum type="arabicPeriod"/>
            </a:pPr>
            <a:r>
              <a:rPr lang="en-US" sz="1600" dirty="0">
                <a:latin typeface="Times New Roman"/>
                <a:cs typeface="Times New Roman"/>
              </a:rPr>
              <a:t>How similar are the values to each other?</a:t>
            </a:r>
          </a:p>
          <a:p>
            <a:pPr>
              <a:buAutoNum type="arabicPeriod"/>
            </a:pPr>
            <a:r>
              <a:rPr lang="en-US" sz="1600" dirty="0">
                <a:latin typeface="Times New Roman"/>
                <a:cs typeface="Times New Roman"/>
              </a:rPr>
              <a:t>How different are the values from each other?</a:t>
            </a:r>
          </a:p>
          <a:p>
            <a:pPr marL="0" indent="0">
              <a:buNone/>
            </a:pPr>
            <a:endParaRPr lang="en-US" sz="1600" dirty="0">
              <a:latin typeface="Times New Roman"/>
              <a:cs typeface="Times New Roman"/>
            </a:endParaRPr>
          </a:p>
          <a:p>
            <a:pPr marL="0" indent="0">
              <a:buNone/>
            </a:pPr>
            <a:r>
              <a:rPr lang="en-US" sz="1600" dirty="0">
                <a:latin typeface="Times New Roman"/>
                <a:cs typeface="Times New Roman"/>
              </a:rPr>
              <a:t>The first question is answered with an understanding of the “central tendency” of the data.  How the values cluster around a common value is key to understanding the “similarity” property in the data.</a:t>
            </a:r>
          </a:p>
          <a:p>
            <a:pPr marL="0" indent="0">
              <a:buNone/>
            </a:pPr>
            <a:endParaRPr lang="en-US" sz="1600" dirty="0">
              <a:latin typeface="Times New Roman"/>
              <a:cs typeface="Times New Roman"/>
            </a:endParaRPr>
          </a:p>
          <a:p>
            <a:pPr marL="0" indent="0">
              <a:buNone/>
            </a:pPr>
            <a:r>
              <a:rPr lang="en-US" sz="1600" dirty="0">
                <a:latin typeface="Times New Roman"/>
                <a:cs typeface="Times New Roman"/>
              </a:rPr>
              <a:t>The second question is answered with an understanding of the “spread” or “dispersion of the data. How much the values differ the “central tendency” value provides an understanding of the “difference” property in the data.</a:t>
            </a:r>
          </a:p>
          <a:p>
            <a:pPr marL="0" indent="0">
              <a:buNone/>
            </a:pPr>
            <a:r>
              <a:rPr lang="en-US" sz="1600" dirty="0">
                <a:latin typeface="Times New Roman"/>
                <a:cs typeface="Times New Roman"/>
              </a:rPr>
              <a:t>Common descriptive values calculated include </a:t>
            </a:r>
          </a:p>
          <a:p>
            <a:r>
              <a:rPr lang="en-CA" sz="1200" dirty="0">
                <a:latin typeface="Times" panose="02020603050405020304" pitchFamily="18" charset="0"/>
                <a:cs typeface="Times" panose="02020603050405020304" pitchFamily="18" charset="0"/>
              </a:rPr>
              <a:t>Center (central tendency)</a:t>
            </a:r>
          </a:p>
          <a:p>
            <a:r>
              <a:rPr lang="en-CA" sz="1200" dirty="0">
                <a:latin typeface="Times" panose="02020603050405020304" pitchFamily="18" charset="0"/>
                <a:cs typeface="Times" panose="02020603050405020304" pitchFamily="18" charset="0"/>
              </a:rPr>
              <a:t>Spread </a:t>
            </a:r>
          </a:p>
          <a:p>
            <a:r>
              <a:rPr lang="en-CA" sz="1200" dirty="0">
                <a:latin typeface="Times" panose="02020603050405020304" pitchFamily="18" charset="0"/>
                <a:cs typeface="Times" panose="02020603050405020304" pitchFamily="18" charset="0"/>
              </a:rPr>
              <a:t>Modality (number of peaks in the data)</a:t>
            </a:r>
          </a:p>
          <a:p>
            <a:r>
              <a:rPr lang="en-CA" sz="1200" dirty="0">
                <a:latin typeface="Times" panose="02020603050405020304" pitchFamily="18" charset="0"/>
                <a:cs typeface="Times" panose="02020603050405020304" pitchFamily="18" charset="0"/>
              </a:rPr>
              <a:t>Shape </a:t>
            </a:r>
          </a:p>
          <a:p>
            <a:r>
              <a:rPr lang="en-CA" sz="1200" dirty="0">
                <a:latin typeface="Times" panose="02020603050405020304" pitchFamily="18" charset="0"/>
                <a:cs typeface="Times" panose="02020603050405020304" pitchFamily="18" charset="0"/>
              </a:rPr>
              <a:t>Outliers.</a:t>
            </a:r>
            <a:endParaRPr lang="en-US" sz="12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182678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Exploratory Data Analysis Methods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425980" y="1133516"/>
            <a:ext cx="8382000" cy="4343400"/>
          </a:xfrm>
        </p:spPr>
        <p:txBody>
          <a:bodyPr/>
          <a:lstStyle/>
          <a:p>
            <a:pPr marL="0" indent="0">
              <a:buNone/>
            </a:pPr>
            <a:r>
              <a:rPr lang="en-US" sz="1800" dirty="0">
                <a:latin typeface="Times New Roman"/>
                <a:cs typeface="Times New Roman"/>
              </a:rPr>
              <a:t>Measuring Central Tendency</a:t>
            </a:r>
          </a:p>
          <a:p>
            <a:r>
              <a:rPr lang="en-US" sz="1600" dirty="0">
                <a:latin typeface="Times New Roman"/>
                <a:cs typeface="Times New Roman"/>
              </a:rPr>
              <a:t>Mean – average value</a:t>
            </a:r>
          </a:p>
          <a:p>
            <a:r>
              <a:rPr lang="en-US" sz="1600" dirty="0">
                <a:latin typeface="Times New Roman"/>
                <a:cs typeface="Times New Roman"/>
              </a:rPr>
              <a:t>Median – middle value</a:t>
            </a:r>
          </a:p>
          <a:p>
            <a:r>
              <a:rPr lang="en-US" sz="1600" dirty="0">
                <a:latin typeface="Times New Roman"/>
                <a:cs typeface="Times New Roman"/>
              </a:rPr>
              <a:t>Mode – most common value</a:t>
            </a:r>
          </a:p>
          <a:p>
            <a:endParaRPr lang="en-US" sz="1600" dirty="0">
              <a:latin typeface="Times New Roman"/>
              <a:cs typeface="Times New Roman"/>
            </a:endParaRPr>
          </a:p>
          <a:p>
            <a:pPr marL="0" indent="0">
              <a:buNone/>
            </a:pPr>
            <a:r>
              <a:rPr lang="en-US" sz="1600" dirty="0">
                <a:latin typeface="Times New Roman"/>
                <a:cs typeface="Times New Roman"/>
              </a:rPr>
              <a:t>If the data distribution is symmetrical all three of these statistics have the same value and any of these statistics can be used to describe the central tendency.  The mean is most commonly used for this If the data distribution is skewed or unbalanced to the left or to the right, then the median is used to describe the central tendency. </a:t>
            </a:r>
          </a:p>
        </p:txBody>
      </p:sp>
      <p:sp>
        <p:nvSpPr>
          <p:cNvPr id="4" name="Rectangle 3"/>
          <p:cNvSpPr/>
          <p:nvPr/>
        </p:nvSpPr>
        <p:spPr>
          <a:xfrm>
            <a:off x="434123" y="3861048"/>
            <a:ext cx="8064896" cy="2831544"/>
          </a:xfrm>
          <a:prstGeom prst="rect">
            <a:avLst/>
          </a:prstGeom>
        </p:spPr>
        <p:txBody>
          <a:bodyPr wrap="square">
            <a:spAutoFit/>
          </a:bodyPr>
          <a:lstStyle/>
          <a:p>
            <a:r>
              <a:rPr lang="en-CA" sz="1600" dirty="0">
                <a:latin typeface="Times" panose="02020603050405020304" pitchFamily="18" charset="0"/>
                <a:cs typeface="Times" panose="02020603050405020304" pitchFamily="18" charset="0"/>
              </a:rPr>
              <a:t>Watch this Khan Academy video to learn more about means and medians.</a:t>
            </a:r>
          </a:p>
          <a:p>
            <a:endParaRPr lang="en-CA" sz="1600" dirty="0">
              <a:latin typeface="Times" panose="02020603050405020304" pitchFamily="18" charset="0"/>
              <a:cs typeface="Times" panose="02020603050405020304" pitchFamily="18" charset="0"/>
            </a:endParaRPr>
          </a:p>
          <a:p>
            <a:r>
              <a:rPr lang="en-CA" sz="1600" dirty="0">
                <a:latin typeface="Times" panose="02020603050405020304" pitchFamily="18" charset="0"/>
                <a:cs typeface="Times" panose="02020603050405020304" pitchFamily="18" charset="0"/>
                <a:hlinkClick r:id="rId2"/>
              </a:rPr>
              <a:t>https://www.khanacademy.org/math/statistics-probability/summarizing-quantitative-data/more-mean-median/v/comparing-distribution-means</a:t>
            </a:r>
            <a:endParaRPr lang="en-CA" sz="1600" dirty="0">
              <a:latin typeface="Times" panose="02020603050405020304" pitchFamily="18" charset="0"/>
              <a:cs typeface="Times" panose="02020603050405020304" pitchFamily="18" charset="0"/>
            </a:endParaRPr>
          </a:p>
          <a:p>
            <a:endParaRPr lang="en-CA" sz="1600" dirty="0">
              <a:latin typeface="Times" panose="02020603050405020304" pitchFamily="18" charset="0"/>
              <a:cs typeface="Times" panose="02020603050405020304" pitchFamily="18" charset="0"/>
            </a:endParaRPr>
          </a:p>
          <a:p>
            <a:r>
              <a:rPr lang="en-CA" sz="1600" dirty="0">
                <a:latin typeface="Times" panose="02020603050405020304" pitchFamily="18" charset="0"/>
                <a:cs typeface="Times" panose="02020603050405020304" pitchFamily="18" charset="0"/>
              </a:rPr>
              <a:t>Read the following article about means, medians and modes.</a:t>
            </a:r>
          </a:p>
          <a:p>
            <a:endParaRPr lang="en-CA" sz="1600" dirty="0">
              <a:latin typeface="Times" panose="02020603050405020304" pitchFamily="18" charset="0"/>
              <a:cs typeface="Times" panose="02020603050405020304" pitchFamily="18" charset="0"/>
            </a:endParaRPr>
          </a:p>
          <a:p>
            <a:r>
              <a:rPr lang="en-CA" sz="1600" dirty="0">
                <a:latin typeface="Times" panose="02020603050405020304" pitchFamily="18" charset="0"/>
                <a:cs typeface="Times" panose="02020603050405020304" pitchFamily="18" charset="0"/>
                <a:hlinkClick r:id="rId3"/>
              </a:rPr>
              <a:t>https://www.khanacademy.org/math/statistics-probability/summarizing-quantitative-data/mean-median-basics/a/mean-median-and-mode-review?ref=statistics-probability_articles</a:t>
            </a:r>
            <a:endParaRPr lang="en-CA" sz="1600" dirty="0">
              <a:latin typeface="Times" panose="02020603050405020304" pitchFamily="18" charset="0"/>
              <a:cs typeface="Times" panose="02020603050405020304" pitchFamily="18" charset="0"/>
            </a:endParaRPr>
          </a:p>
          <a:p>
            <a:endParaRPr lang="en-CA" sz="1600" dirty="0">
              <a:latin typeface="Times" panose="02020603050405020304" pitchFamily="18" charset="0"/>
              <a:cs typeface="Times" panose="02020603050405020304" pitchFamily="18" charset="0"/>
            </a:endParaRPr>
          </a:p>
          <a:p>
            <a:endParaRPr lang="en-CA" dirty="0"/>
          </a:p>
        </p:txBody>
      </p:sp>
    </p:spTree>
    <p:extLst>
      <p:ext uri="{BB962C8B-B14F-4D97-AF65-F5344CB8AC3E}">
        <p14:creationId xmlns:p14="http://schemas.microsoft.com/office/powerpoint/2010/main" val="3928112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Exploratory Data Analysis Methods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141512"/>
            <a:ext cx="8382000" cy="4343400"/>
          </a:xfrm>
        </p:spPr>
        <p:txBody>
          <a:bodyPr/>
          <a:lstStyle/>
          <a:p>
            <a:pPr marL="0" indent="0">
              <a:buNone/>
            </a:pPr>
            <a:r>
              <a:rPr lang="en-US" sz="1800" dirty="0">
                <a:latin typeface="Times New Roman"/>
                <a:cs typeface="Times New Roman"/>
              </a:rPr>
              <a:t>Measuring Spread</a:t>
            </a:r>
          </a:p>
          <a:p>
            <a:r>
              <a:rPr lang="en-US" sz="1600" dirty="0">
                <a:latin typeface="Times New Roman"/>
                <a:cs typeface="Times New Roman"/>
              </a:rPr>
              <a:t>Variance</a:t>
            </a:r>
          </a:p>
          <a:p>
            <a:r>
              <a:rPr lang="en-US" sz="1600" dirty="0">
                <a:latin typeface="Times New Roman"/>
                <a:cs typeface="Times New Roman"/>
              </a:rPr>
              <a:t>Standard Deviation</a:t>
            </a:r>
          </a:p>
          <a:p>
            <a:r>
              <a:rPr lang="en-US" sz="1600" dirty="0">
                <a:latin typeface="Times New Roman"/>
                <a:cs typeface="Times New Roman"/>
              </a:rPr>
              <a:t>Inter Quartile Range</a:t>
            </a:r>
          </a:p>
          <a:p>
            <a:endParaRPr lang="en-US" sz="1600" dirty="0">
              <a:latin typeface="Times New Roman"/>
              <a:cs typeface="Times New Roman"/>
            </a:endParaRPr>
          </a:p>
          <a:p>
            <a:pPr marL="0" indent="0">
              <a:buNone/>
            </a:pPr>
            <a:r>
              <a:rPr lang="en-US" sz="1600" dirty="0">
                <a:latin typeface="Times New Roman"/>
                <a:cs typeface="Times New Roman"/>
              </a:rPr>
              <a:t>If the data distribution is symmetrical all three of these statistics have the same value and any of these statistics can be used to describe the central tendency.  The mean is most commonly used for this</a:t>
            </a:r>
          </a:p>
          <a:p>
            <a:pPr marL="0" indent="0">
              <a:buNone/>
            </a:pPr>
            <a:endParaRPr lang="en-US" sz="1600" dirty="0">
              <a:latin typeface="Times New Roman"/>
              <a:cs typeface="Times New Roman"/>
            </a:endParaRPr>
          </a:p>
          <a:p>
            <a:pPr marL="0" indent="0">
              <a:buNone/>
            </a:pPr>
            <a:r>
              <a:rPr lang="en-US" sz="1600" dirty="0">
                <a:latin typeface="Times New Roman"/>
                <a:cs typeface="Times New Roman"/>
              </a:rPr>
              <a:t>If the data distribution is skewed or unbalanced to the left or to the right, then the median is used to describe the central tendency. </a:t>
            </a:r>
          </a:p>
          <a:p>
            <a:pPr marL="0" indent="0">
              <a:buNone/>
            </a:pPr>
            <a:endParaRPr lang="en-US" sz="1600" dirty="0">
              <a:latin typeface="Times New Roman"/>
              <a:cs typeface="Times New Roman"/>
            </a:endParaRPr>
          </a:p>
          <a:p>
            <a:pPr marL="0" indent="0">
              <a:buNone/>
            </a:pPr>
            <a:r>
              <a:rPr lang="en-US" sz="1600" dirty="0">
                <a:latin typeface="Times New Roman"/>
                <a:cs typeface="Times New Roman"/>
              </a:rPr>
              <a:t>Read the following article on-line for further definitions of descriptive statistics. Following the links within the web site to see definitions for the key terms.</a:t>
            </a:r>
          </a:p>
          <a:p>
            <a:pPr marL="0" indent="0">
              <a:buNone/>
            </a:pPr>
            <a:endParaRPr lang="en-US" sz="1600" dirty="0">
              <a:latin typeface="Times New Roman"/>
              <a:cs typeface="Times New Roman"/>
            </a:endParaRPr>
          </a:p>
          <a:p>
            <a:pPr marL="0" indent="0">
              <a:buNone/>
            </a:pPr>
            <a:r>
              <a:rPr lang="en-US" sz="1600" dirty="0">
                <a:latin typeface="Times New Roman"/>
                <a:cs typeface="Times New Roman"/>
                <a:hlinkClick r:id="rId2"/>
              </a:rPr>
              <a:t>https://en.wikipedia.org/wiki/Descriptive_statistics</a:t>
            </a:r>
            <a:endParaRPr lang="en-US" sz="1600" dirty="0">
              <a:latin typeface="Times New Roman"/>
              <a:cs typeface="Times New Roman"/>
            </a:endParaRPr>
          </a:p>
          <a:p>
            <a:pPr marL="0" indent="0">
              <a:buNone/>
            </a:pPr>
            <a:endParaRPr lang="en-US" sz="1600" dirty="0">
              <a:latin typeface="Times New Roman"/>
              <a:cs typeface="Times New Roman"/>
            </a:endParaRPr>
          </a:p>
        </p:txBody>
      </p:sp>
    </p:spTree>
    <p:extLst>
      <p:ext uri="{BB962C8B-B14F-4D97-AF65-F5344CB8AC3E}">
        <p14:creationId xmlns:p14="http://schemas.microsoft.com/office/powerpoint/2010/main" val="2230110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Exploratory Data Analysis Methods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TextBox 57"/>
          <p:cNvSpPr txBox="1"/>
          <p:nvPr/>
        </p:nvSpPr>
        <p:spPr>
          <a:xfrm>
            <a:off x="673687" y="5085184"/>
            <a:ext cx="6552728" cy="1107996"/>
          </a:xfrm>
          <a:prstGeom prst="rect">
            <a:avLst/>
          </a:prstGeom>
          <a:noFill/>
        </p:spPr>
        <p:txBody>
          <a:bodyPr wrap="square" rtlCol="0">
            <a:spAutoFit/>
          </a:bodyPr>
          <a:lstStyle/>
          <a:p>
            <a:r>
              <a:rPr lang="en-CA" sz="1600" dirty="0">
                <a:solidFill>
                  <a:schemeClr val="tx1">
                    <a:lumMod val="85000"/>
                    <a:lumOff val="15000"/>
                  </a:schemeClr>
                </a:solidFill>
                <a:hlinkClick r:id="rId2"/>
              </a:rPr>
              <a:t>https://www.khanacademy.org/math/statistics-probability/summarizing-quantitative-data/interquartile-range-iqr/a/interquartile-range-review?ref=statistics-probability_articles</a:t>
            </a:r>
            <a:endParaRPr lang="en-CA" sz="1600" dirty="0">
              <a:solidFill>
                <a:schemeClr val="tx1">
                  <a:lumMod val="85000"/>
                  <a:lumOff val="15000"/>
                </a:schemeClr>
              </a:solidFill>
            </a:endParaRPr>
          </a:p>
          <a:p>
            <a:endParaRPr lang="en-CA" dirty="0">
              <a:solidFill>
                <a:schemeClr val="tx1">
                  <a:lumMod val="85000"/>
                  <a:lumOff val="15000"/>
                </a:schemeClr>
              </a:solidFill>
            </a:endParaRPr>
          </a:p>
        </p:txBody>
      </p:sp>
      <p:sp>
        <p:nvSpPr>
          <p:cNvPr id="59" name="TextBox 58"/>
          <p:cNvSpPr txBox="1"/>
          <p:nvPr/>
        </p:nvSpPr>
        <p:spPr>
          <a:xfrm>
            <a:off x="673687" y="3908607"/>
            <a:ext cx="7237883" cy="1077218"/>
          </a:xfrm>
          <a:prstGeom prst="rect">
            <a:avLst/>
          </a:prstGeom>
          <a:noFill/>
        </p:spPr>
        <p:txBody>
          <a:bodyPr wrap="square" rtlCol="0">
            <a:spAutoFit/>
          </a:bodyPr>
          <a:lstStyle/>
          <a:p>
            <a:r>
              <a:rPr lang="en-CA" sz="1600" dirty="0">
                <a:latin typeface="Times" panose="02020603050405020304" pitchFamily="18" charset="0"/>
                <a:cs typeface="Times" panose="02020603050405020304" pitchFamily="18" charset="0"/>
              </a:rPr>
              <a:t>Read the following article that describes the concept of Inter Quartile Range (IQR).</a:t>
            </a:r>
          </a:p>
          <a:p>
            <a:endParaRPr lang="en-CA" sz="1600" dirty="0">
              <a:latin typeface="Times" panose="02020603050405020304" pitchFamily="18" charset="0"/>
              <a:cs typeface="Times" panose="02020603050405020304" pitchFamily="18" charset="0"/>
            </a:endParaRPr>
          </a:p>
          <a:p>
            <a:r>
              <a:rPr lang="en-CA" sz="1600" dirty="0">
                <a:latin typeface="Times" panose="02020603050405020304" pitchFamily="18" charset="0"/>
                <a:cs typeface="Times" panose="02020603050405020304" pitchFamily="18" charset="0"/>
              </a:rPr>
              <a:t>IQR is a useful technique for determining spread in a variable and it is necessary to understand Box Plots which are introduced later in the course.</a:t>
            </a:r>
          </a:p>
        </p:txBody>
      </p:sp>
      <p:sp>
        <p:nvSpPr>
          <p:cNvPr id="4" name="Rectangle 3"/>
          <p:cNvSpPr/>
          <p:nvPr/>
        </p:nvSpPr>
        <p:spPr>
          <a:xfrm>
            <a:off x="673687" y="2092725"/>
            <a:ext cx="7318773" cy="1815882"/>
          </a:xfrm>
          <a:prstGeom prst="rect">
            <a:avLst/>
          </a:prstGeom>
        </p:spPr>
        <p:txBody>
          <a:bodyPr wrap="square">
            <a:spAutoFit/>
          </a:bodyPr>
          <a:lstStyle/>
          <a:p>
            <a:r>
              <a:rPr lang="en-CA" sz="1600" dirty="0">
                <a:hlinkClick r:id="rId3"/>
              </a:rPr>
              <a:t>https://www.khanacademy.org/math/statistics-probability/summarizing-quantitative-data/variance-standard-deviation-population/v/range-variance-and-standard-deviation-as-measures-of-dispersion</a:t>
            </a:r>
            <a:endParaRPr lang="en-CA" sz="1600" dirty="0"/>
          </a:p>
          <a:p>
            <a:endParaRPr lang="en-CA" sz="1600" dirty="0"/>
          </a:p>
          <a:p>
            <a:r>
              <a:rPr lang="en-CA" sz="1600" dirty="0">
                <a:hlinkClick r:id="rId4"/>
              </a:rPr>
              <a:t>https://www.khanacademy.org/math/statistics-probability/summarizing-quantitative-data/variance-standard-deviation-sample/v/sample-variance</a:t>
            </a:r>
            <a:endParaRPr lang="en-CA" sz="1600" dirty="0"/>
          </a:p>
          <a:p>
            <a:endParaRPr lang="en-CA" sz="1600" dirty="0"/>
          </a:p>
        </p:txBody>
      </p:sp>
      <p:sp>
        <p:nvSpPr>
          <p:cNvPr id="39" name="TextBox 38"/>
          <p:cNvSpPr txBox="1"/>
          <p:nvPr/>
        </p:nvSpPr>
        <p:spPr>
          <a:xfrm>
            <a:off x="673687" y="1252284"/>
            <a:ext cx="7237883" cy="830997"/>
          </a:xfrm>
          <a:prstGeom prst="rect">
            <a:avLst/>
          </a:prstGeom>
          <a:noFill/>
        </p:spPr>
        <p:txBody>
          <a:bodyPr wrap="square" rtlCol="0">
            <a:spAutoFit/>
          </a:bodyPr>
          <a:lstStyle/>
          <a:p>
            <a:r>
              <a:rPr lang="en-CA" sz="1600" dirty="0">
                <a:latin typeface="Times" panose="02020603050405020304" pitchFamily="18" charset="0"/>
                <a:cs typeface="Times" panose="02020603050405020304" pitchFamily="18" charset="0"/>
              </a:rPr>
              <a:t>Watch the following two videos on Khan Academy to learn more details about variance and standard deviation concepts.</a:t>
            </a:r>
          </a:p>
          <a:p>
            <a:endParaRPr lang="en-CA" sz="16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319458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Exploratory Data Analysis Examples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pPr marL="0" indent="0">
              <a:buNone/>
            </a:pPr>
            <a:r>
              <a:rPr lang="en-US" sz="1800" dirty="0">
                <a:latin typeface="Times New Roman"/>
                <a:cs typeface="Times New Roman"/>
              </a:rPr>
              <a:t>Example 1 – Symmetrical Sample Distribution</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2120" y="1412775"/>
            <a:ext cx="2446188" cy="3797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2492896"/>
            <a:ext cx="4449763" cy="318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180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Exploratory Data Analysis Examples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pPr marL="0" indent="0">
              <a:buNone/>
            </a:pPr>
            <a:r>
              <a:rPr lang="en-US" sz="1800" dirty="0">
                <a:latin typeface="Times New Roman"/>
                <a:cs typeface="Times New Roman"/>
              </a:rPr>
              <a:t>Example 2 – Symmetrical Distribution</a:t>
            </a:r>
          </a:p>
        </p:txBody>
      </p:sp>
      <p:pic>
        <p:nvPicPr>
          <p:cNvPr id="92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1683876"/>
            <a:ext cx="4880479" cy="2564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4365104"/>
            <a:ext cx="6438900" cy="202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7629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Measurement Data</a:t>
            </a: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76876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Properties of Measurement Data</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81503" y="1268760"/>
            <a:ext cx="8382000" cy="4343400"/>
          </a:xfrm>
        </p:spPr>
        <p:txBody>
          <a:bodyPr/>
          <a:lstStyle/>
          <a:p>
            <a:pPr marL="0" indent="0">
              <a:buNone/>
            </a:pPr>
            <a:r>
              <a:rPr lang="en-US" sz="1800" dirty="0">
                <a:latin typeface="Times New Roman"/>
                <a:cs typeface="Times New Roman"/>
              </a:rPr>
              <a:t>Overview</a:t>
            </a:r>
          </a:p>
          <a:p>
            <a:pPr marL="0" indent="0">
              <a:buNone/>
            </a:pPr>
            <a:endParaRPr lang="en-US" sz="1800" dirty="0">
              <a:latin typeface="Times New Roman"/>
              <a:cs typeface="Times New Roman"/>
            </a:endParaRPr>
          </a:p>
          <a:p>
            <a:pPr marL="0" indent="0">
              <a:buNone/>
            </a:pPr>
            <a:r>
              <a:rPr lang="en-US" sz="1800" dirty="0">
                <a:latin typeface="Times New Roman"/>
                <a:cs typeface="Times New Roman"/>
              </a:rPr>
              <a:t>Measurements are data elements that quantify a property of interest to us.</a:t>
            </a:r>
          </a:p>
          <a:p>
            <a:pPr marL="0" indent="0">
              <a:buNone/>
            </a:pPr>
            <a:endParaRPr lang="en-US" sz="1800" dirty="0">
              <a:latin typeface="Times New Roman"/>
              <a:cs typeface="Times New Roman"/>
            </a:endParaRPr>
          </a:p>
          <a:p>
            <a:pPr marL="0" indent="0">
              <a:buNone/>
            </a:pPr>
            <a:r>
              <a:rPr lang="en-US" sz="1800" dirty="0">
                <a:latin typeface="Times" panose="02020603050405020304" pitchFamily="18" charset="0"/>
                <a:ea typeface="Segoe UI Symbol" panose="020B0502040204020203" pitchFamily="34" charset="0"/>
                <a:cs typeface="Times" panose="02020603050405020304" pitchFamily="18" charset="0"/>
              </a:rPr>
              <a:t>The four types of measurement scales (and related variables) were introduced last week.</a:t>
            </a:r>
          </a:p>
          <a:p>
            <a:pPr marL="0" indent="0">
              <a:buNone/>
            </a:pPr>
            <a:endParaRPr lang="en-US" sz="1800" dirty="0">
              <a:latin typeface="Segoe UI Symbol" panose="020B0502040204020203" pitchFamily="34" charset="0"/>
              <a:ea typeface="Segoe UI Symbol" panose="020B0502040204020203" pitchFamily="34" charset="0"/>
              <a:cs typeface="Times New Roman"/>
            </a:endParaRPr>
          </a:p>
          <a:p>
            <a:pPr marL="0" indent="0">
              <a:buNone/>
            </a:pPr>
            <a:endParaRPr lang="en-US" sz="1800" dirty="0">
              <a:latin typeface="Segoe UI Symbol" panose="020B0502040204020203" pitchFamily="34" charset="0"/>
              <a:ea typeface="Segoe UI Symbol" panose="020B0502040204020203" pitchFamily="34" charset="0"/>
              <a:cs typeface="Times New Roman"/>
            </a:endParaRPr>
          </a:p>
          <a:p>
            <a:pPr marL="0" indent="0">
              <a:buNone/>
            </a:pPr>
            <a:endParaRPr lang="en-US" sz="1800" dirty="0">
              <a:latin typeface="Segoe UI Symbol" panose="020B0502040204020203" pitchFamily="34" charset="0"/>
              <a:ea typeface="Segoe UI Symbol" panose="020B0502040204020203" pitchFamily="34" charset="0"/>
              <a:cs typeface="Times New Roman"/>
            </a:endParaRPr>
          </a:p>
          <a:p>
            <a:pPr marL="0" indent="0">
              <a:buNone/>
            </a:pPr>
            <a:endParaRPr lang="en-US" sz="1800" dirty="0">
              <a:latin typeface="Segoe UI Symbol" panose="020B0502040204020203" pitchFamily="34" charset="0"/>
              <a:ea typeface="Segoe UI Symbol" panose="020B0502040204020203" pitchFamily="34" charset="0"/>
              <a:cs typeface="Times New Roman"/>
            </a:endParaRPr>
          </a:p>
        </p:txBody>
      </p:sp>
      <p:sp>
        <p:nvSpPr>
          <p:cNvPr id="37" name="Rectangle 36"/>
          <p:cNvSpPr/>
          <p:nvPr/>
        </p:nvSpPr>
        <p:spPr>
          <a:xfrm>
            <a:off x="381503" y="4457581"/>
            <a:ext cx="7231769" cy="584775"/>
          </a:xfrm>
          <a:prstGeom prst="rect">
            <a:avLst/>
          </a:prstGeom>
        </p:spPr>
        <p:txBody>
          <a:bodyPr wrap="square">
            <a:spAutoFit/>
          </a:bodyPr>
          <a:lstStyle/>
          <a:p>
            <a:r>
              <a:rPr lang="en-CA" sz="1600" dirty="0">
                <a:latin typeface="Times" panose="02020603050405020304" pitchFamily="18" charset="0"/>
                <a:cs typeface="Times" panose="02020603050405020304" pitchFamily="18" charset="0"/>
                <a:hlinkClick r:id="rId2"/>
              </a:rPr>
              <a:t>http://stattrek.com/statistics/measurement-scales.aspx?Tutorial=AP</a:t>
            </a:r>
            <a:endParaRPr lang="en-CA" sz="1600" dirty="0">
              <a:latin typeface="Times" panose="02020603050405020304" pitchFamily="18" charset="0"/>
              <a:cs typeface="Times" panose="02020603050405020304" pitchFamily="18" charset="0"/>
            </a:endParaRPr>
          </a:p>
          <a:p>
            <a:pPr marL="285750" indent="-285750">
              <a:buFont typeface="Arial" panose="020B0604020202020204" pitchFamily="34" charset="0"/>
              <a:buChar char="•"/>
            </a:pPr>
            <a:endParaRPr lang="en-CA" sz="1600" dirty="0"/>
          </a:p>
        </p:txBody>
      </p:sp>
      <p:sp>
        <p:nvSpPr>
          <p:cNvPr id="38" name="TextBox 37"/>
          <p:cNvSpPr txBox="1"/>
          <p:nvPr/>
        </p:nvSpPr>
        <p:spPr>
          <a:xfrm>
            <a:off x="381503" y="3302599"/>
            <a:ext cx="6984776" cy="923330"/>
          </a:xfrm>
          <a:prstGeom prst="rect">
            <a:avLst/>
          </a:prstGeom>
          <a:noFill/>
        </p:spPr>
        <p:txBody>
          <a:bodyPr wrap="square" rtlCol="0">
            <a:spAutoFit/>
          </a:bodyPr>
          <a:lstStyle/>
          <a:p>
            <a:r>
              <a:rPr lang="en-CA" dirty="0">
                <a:latin typeface="Times" panose="02020603050405020304" pitchFamily="18" charset="0"/>
                <a:cs typeface="Times" panose="02020603050405020304" pitchFamily="18" charset="0"/>
              </a:rPr>
              <a:t>The following link provides a tutorial on measurement scales. Watch the video and read the content on the website that describes the four measurement scales.</a:t>
            </a:r>
          </a:p>
        </p:txBody>
      </p:sp>
    </p:spTree>
    <p:extLst>
      <p:ext uri="{BB962C8B-B14F-4D97-AF65-F5344CB8AC3E}">
        <p14:creationId xmlns:p14="http://schemas.microsoft.com/office/powerpoint/2010/main" val="12702491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Measurement Data Scales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pPr marL="0" indent="0">
              <a:buNone/>
            </a:pPr>
            <a:r>
              <a:rPr lang="en-US" sz="1800" dirty="0">
                <a:latin typeface="Times New Roman"/>
                <a:cs typeface="Times New Roman"/>
              </a:rPr>
              <a:t>Ratio Measurement Scales</a:t>
            </a:r>
          </a:p>
          <a:p>
            <a:pPr marL="0" indent="0">
              <a:buNone/>
            </a:pPr>
            <a:endParaRPr lang="en-US" sz="1800" dirty="0">
              <a:latin typeface="Times New Roman"/>
              <a:cs typeface="Times New Roman"/>
            </a:endParaRPr>
          </a:p>
          <a:p>
            <a:pPr marL="0" indent="0">
              <a:buNone/>
            </a:pPr>
            <a:r>
              <a:rPr lang="en-US" sz="1800" dirty="0">
                <a:latin typeface="Times New Roman"/>
                <a:cs typeface="Times New Roman"/>
              </a:rPr>
              <a:t>The zero point on the ratio scale is meaningful and not arbitrary.  It means the “absence” of something.</a:t>
            </a:r>
          </a:p>
          <a:p>
            <a:pPr marL="0" indent="0">
              <a:buNone/>
            </a:pPr>
            <a:r>
              <a:rPr lang="en-US" sz="1800" dirty="0">
                <a:latin typeface="Times New Roman"/>
                <a:cs typeface="Times New Roman"/>
              </a:rPr>
              <a:t>Values plotted on a ratio scale are continuous and numerical.  The implication of this scale is that 2 properties can be determined.  </a:t>
            </a:r>
          </a:p>
          <a:p>
            <a:pPr marL="0" indent="0">
              <a:buNone/>
            </a:pPr>
            <a:r>
              <a:rPr lang="en-US" sz="1800" dirty="0">
                <a:latin typeface="Times New Roman"/>
                <a:cs typeface="Times New Roman"/>
              </a:rPr>
              <a:t>	</a:t>
            </a:r>
          </a:p>
          <a:p>
            <a:pPr marL="0" indent="0">
              <a:buNone/>
            </a:pPr>
            <a:r>
              <a:rPr lang="en-US" sz="1800" dirty="0">
                <a:latin typeface="Times New Roman"/>
                <a:cs typeface="Times New Roman"/>
              </a:rPr>
              <a:t>Proportion and Difference  Example:</a:t>
            </a:r>
          </a:p>
          <a:p>
            <a:r>
              <a:rPr lang="en-US" sz="1800" dirty="0">
                <a:latin typeface="Times New Roman"/>
                <a:cs typeface="Times New Roman"/>
              </a:rPr>
              <a:t>comparing a=5.0 and b=10.0 </a:t>
            </a:r>
          </a:p>
          <a:p>
            <a:r>
              <a:rPr lang="en-US" sz="1800" dirty="0">
                <a:latin typeface="Times New Roman"/>
                <a:cs typeface="Times New Roman"/>
              </a:rPr>
              <a:t>conclusion 1 – b is twice as large as a</a:t>
            </a:r>
          </a:p>
          <a:p>
            <a:r>
              <a:rPr lang="en-US" sz="1800" dirty="0">
                <a:latin typeface="Times New Roman"/>
                <a:cs typeface="Times New Roman"/>
              </a:rPr>
              <a:t>conclusion 2–  b is 5.0 units greater than a</a:t>
            </a:r>
          </a:p>
          <a:p>
            <a:pPr marL="0" indent="0">
              <a:buNone/>
            </a:pPr>
            <a:endParaRPr lang="en-US" sz="1800" dirty="0">
              <a:latin typeface="Times New Roman"/>
              <a:cs typeface="Times New Roman"/>
            </a:endParaRPr>
          </a:p>
        </p:txBody>
      </p:sp>
    </p:spTree>
    <p:extLst>
      <p:ext uri="{BB962C8B-B14F-4D97-AF65-F5344CB8AC3E}">
        <p14:creationId xmlns:p14="http://schemas.microsoft.com/office/powerpoint/2010/main" val="3642469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Review Previous Lesson</a:t>
            </a:r>
            <a:br>
              <a:rPr lang="en-US" sz="4000" dirty="0">
                <a:latin typeface="Times New Roman" panose="02020603050405020304" pitchFamily="18" charset="0"/>
                <a:cs typeface="Times New Roman" panose="02020603050405020304" pitchFamily="18" charset="0"/>
              </a:rPr>
            </a:b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809346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Measurement Data Scales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pPr marL="0" indent="0">
              <a:buNone/>
            </a:pPr>
            <a:r>
              <a:rPr lang="en-US" sz="1800" dirty="0">
                <a:latin typeface="Times New Roman"/>
                <a:cs typeface="Times New Roman"/>
              </a:rPr>
              <a:t>Interval Measurement Scales</a:t>
            </a:r>
          </a:p>
          <a:p>
            <a:pPr marL="0" indent="0">
              <a:buNone/>
            </a:pPr>
            <a:endParaRPr lang="en-US" sz="1800" dirty="0">
              <a:latin typeface="Times New Roman"/>
              <a:cs typeface="Times New Roman"/>
            </a:endParaRPr>
          </a:p>
          <a:p>
            <a:pPr marL="0" indent="0">
              <a:buNone/>
            </a:pPr>
            <a:r>
              <a:rPr lang="en-US" sz="1800" dirty="0">
                <a:latin typeface="Times New Roman"/>
                <a:cs typeface="Times New Roman"/>
              </a:rPr>
              <a:t>The zero point on the interval scale is not meaningful and is arbitrary.  It does not mean the “absence” of something.  An example is a temperature scale.  Zero on the Fahrenheit or Celsius scale does NOT mean the absence of energy.</a:t>
            </a:r>
          </a:p>
          <a:p>
            <a:pPr marL="0" indent="0">
              <a:buNone/>
            </a:pPr>
            <a:endParaRPr lang="en-US" sz="1800" dirty="0">
              <a:latin typeface="Times New Roman"/>
              <a:cs typeface="Times New Roman"/>
            </a:endParaRPr>
          </a:p>
          <a:p>
            <a:pPr marL="0" indent="0">
              <a:buNone/>
            </a:pPr>
            <a:r>
              <a:rPr lang="en-US" sz="1800" dirty="0">
                <a:latin typeface="Times New Roman"/>
                <a:cs typeface="Times New Roman"/>
              </a:rPr>
              <a:t>Values plotted on an interval scale are continuous and numerical.  The implication of this scale is that only 1 property can be determined.  </a:t>
            </a:r>
          </a:p>
          <a:p>
            <a:pPr marL="0" indent="0">
              <a:buNone/>
            </a:pPr>
            <a:endParaRPr lang="en-US" sz="1800" dirty="0">
              <a:latin typeface="Times New Roman"/>
              <a:cs typeface="Times New Roman"/>
            </a:endParaRPr>
          </a:p>
          <a:p>
            <a:pPr marL="0" indent="0">
              <a:buNone/>
            </a:pPr>
            <a:r>
              <a:rPr lang="en-US" sz="1800" dirty="0">
                <a:latin typeface="Times New Roman"/>
                <a:cs typeface="Times New Roman"/>
              </a:rPr>
              <a:t>Difference example:</a:t>
            </a:r>
          </a:p>
          <a:p>
            <a:r>
              <a:rPr lang="en-US" sz="1800" dirty="0">
                <a:latin typeface="Times New Roman"/>
                <a:cs typeface="Times New Roman"/>
              </a:rPr>
              <a:t>comparing a=5.0 and b=10.0 </a:t>
            </a:r>
          </a:p>
          <a:p>
            <a:r>
              <a:rPr lang="en-US" sz="1800" dirty="0">
                <a:latin typeface="Times New Roman"/>
                <a:cs typeface="Times New Roman"/>
              </a:rPr>
              <a:t>conclusion 1 – b is twice as large as a</a:t>
            </a:r>
          </a:p>
          <a:p>
            <a:r>
              <a:rPr lang="en-US" sz="1800" dirty="0">
                <a:latin typeface="Times New Roman"/>
                <a:cs typeface="Times New Roman"/>
              </a:rPr>
              <a:t>it is incorrect to conclude anything about proportion on an interval scale</a:t>
            </a:r>
          </a:p>
          <a:p>
            <a:pPr marL="0" indent="0">
              <a:buNone/>
            </a:pPr>
            <a:r>
              <a:rPr lang="en-US" sz="1800" dirty="0">
                <a:latin typeface="Times New Roman"/>
                <a:cs typeface="Times New Roman"/>
              </a:rPr>
              <a:t>		</a:t>
            </a:r>
          </a:p>
        </p:txBody>
      </p:sp>
    </p:spTree>
    <p:extLst>
      <p:ext uri="{BB962C8B-B14F-4D97-AF65-F5344CB8AC3E}">
        <p14:creationId xmlns:p14="http://schemas.microsoft.com/office/powerpoint/2010/main" val="10389115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Measurement Data Scales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pPr marL="0" indent="0">
              <a:buNone/>
            </a:pPr>
            <a:r>
              <a:rPr lang="en-US" sz="1800" dirty="0">
                <a:latin typeface="Times New Roman"/>
                <a:cs typeface="Times New Roman"/>
              </a:rPr>
              <a:t>Ordinal Measurement Scales</a:t>
            </a:r>
          </a:p>
          <a:p>
            <a:pPr marL="0" indent="0">
              <a:buNone/>
            </a:pPr>
            <a:endParaRPr lang="en-US" sz="1800" dirty="0">
              <a:latin typeface="Times New Roman"/>
              <a:cs typeface="Times New Roman"/>
            </a:endParaRPr>
          </a:p>
          <a:p>
            <a:pPr marL="0" indent="0">
              <a:buNone/>
            </a:pPr>
            <a:r>
              <a:rPr lang="en-US" sz="1800" dirty="0">
                <a:latin typeface="Times New Roman"/>
                <a:cs typeface="Times New Roman"/>
              </a:rPr>
              <a:t>The ordinal scale is used to rank items in terms of some measured criteria.  An example is the five star hotel rating scheme.  The only conclusion that is valid relates to the order. Conclusions about difference or proportion are incorrect.</a:t>
            </a:r>
          </a:p>
          <a:p>
            <a:pPr marL="0" indent="0">
              <a:buNone/>
            </a:pPr>
            <a:endParaRPr lang="en-US" sz="1800" dirty="0">
              <a:latin typeface="Times New Roman"/>
              <a:cs typeface="Times New Roman"/>
            </a:endParaRPr>
          </a:p>
          <a:p>
            <a:pPr marL="0" indent="0">
              <a:buNone/>
            </a:pPr>
            <a:r>
              <a:rPr lang="en-US" sz="1800" dirty="0">
                <a:latin typeface="Times New Roman"/>
                <a:cs typeface="Times New Roman"/>
              </a:rPr>
              <a:t>Values plotted on an ordinal scale are rank values, scores or counts. The implication of this scale is that only 1 property can be determined.  </a:t>
            </a:r>
          </a:p>
          <a:p>
            <a:pPr marL="0" indent="0">
              <a:buNone/>
            </a:pPr>
            <a:endParaRPr lang="en-US" sz="1800" dirty="0">
              <a:latin typeface="Times New Roman"/>
              <a:cs typeface="Times New Roman"/>
            </a:endParaRPr>
          </a:p>
          <a:p>
            <a:pPr marL="0" indent="0">
              <a:buNone/>
            </a:pPr>
            <a:r>
              <a:rPr lang="en-US" sz="1800" dirty="0">
                <a:latin typeface="Times New Roman"/>
                <a:cs typeface="Times New Roman"/>
              </a:rPr>
              <a:t>Rank example:</a:t>
            </a:r>
          </a:p>
          <a:p>
            <a:r>
              <a:rPr lang="en-US" sz="1800" dirty="0">
                <a:latin typeface="Times New Roman"/>
                <a:cs typeface="Times New Roman"/>
              </a:rPr>
              <a:t>comparing a=5.0 and b=10.0 </a:t>
            </a:r>
          </a:p>
          <a:p>
            <a:r>
              <a:rPr lang="en-US" sz="1800" dirty="0">
                <a:latin typeface="Times New Roman"/>
                <a:cs typeface="Times New Roman"/>
              </a:rPr>
              <a:t>conclusion 1 – b is better than a</a:t>
            </a:r>
          </a:p>
          <a:p>
            <a:r>
              <a:rPr lang="en-US" sz="1800" dirty="0">
                <a:latin typeface="Times New Roman"/>
                <a:cs typeface="Times New Roman"/>
              </a:rPr>
              <a:t>it is incorrect to conclude anything about proportion or difference on an ordinal scale</a:t>
            </a:r>
          </a:p>
          <a:p>
            <a:pPr marL="0" indent="0">
              <a:buNone/>
            </a:pPr>
            <a:r>
              <a:rPr lang="en-US" sz="1800" dirty="0">
                <a:latin typeface="Times New Roman"/>
                <a:cs typeface="Times New Roman"/>
              </a:rPr>
              <a:t>		</a:t>
            </a:r>
          </a:p>
        </p:txBody>
      </p:sp>
    </p:spTree>
    <p:extLst>
      <p:ext uri="{BB962C8B-B14F-4D97-AF65-F5344CB8AC3E}">
        <p14:creationId xmlns:p14="http://schemas.microsoft.com/office/powerpoint/2010/main" val="16565088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Measurement Data Scales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pPr marL="0" indent="0">
              <a:buNone/>
            </a:pPr>
            <a:r>
              <a:rPr lang="en-US" sz="1800" dirty="0">
                <a:latin typeface="Times New Roman"/>
                <a:cs typeface="Times New Roman"/>
              </a:rPr>
              <a:t>Nominal Measurement Scales</a:t>
            </a:r>
          </a:p>
          <a:p>
            <a:pPr marL="0" indent="0">
              <a:buNone/>
            </a:pPr>
            <a:endParaRPr lang="en-US" sz="1800" dirty="0">
              <a:latin typeface="Times New Roman"/>
              <a:cs typeface="Times New Roman"/>
            </a:endParaRPr>
          </a:p>
          <a:p>
            <a:pPr marL="0" indent="0">
              <a:buNone/>
            </a:pPr>
            <a:r>
              <a:rPr lang="en-US" sz="1800" dirty="0">
                <a:latin typeface="Times New Roman"/>
                <a:cs typeface="Times New Roman"/>
              </a:rPr>
              <a:t>The nominal scale is used to count and aggregate items in defined categories.  </a:t>
            </a:r>
          </a:p>
          <a:p>
            <a:pPr marL="0" indent="0">
              <a:buNone/>
            </a:pPr>
            <a:endParaRPr lang="en-US" sz="1800" dirty="0">
              <a:latin typeface="Times New Roman"/>
              <a:cs typeface="Times New Roman"/>
            </a:endParaRPr>
          </a:p>
          <a:p>
            <a:pPr marL="0" indent="0">
              <a:buNone/>
            </a:pPr>
            <a:r>
              <a:rPr lang="en-US" sz="1800" dirty="0">
                <a:latin typeface="Times New Roman"/>
                <a:cs typeface="Times New Roman"/>
              </a:rPr>
              <a:t>Values plotted on an nominal scale are whole to part measurements.  The only conclusion that is valid states how many items are in a defined category</a:t>
            </a:r>
          </a:p>
          <a:p>
            <a:pPr marL="0" indent="0">
              <a:buNone/>
            </a:pPr>
            <a:endParaRPr lang="en-US" sz="1800" dirty="0">
              <a:latin typeface="Times New Roman"/>
              <a:cs typeface="Times New Roman"/>
            </a:endParaRPr>
          </a:p>
          <a:p>
            <a:pPr marL="0" indent="0">
              <a:buNone/>
            </a:pPr>
            <a:r>
              <a:rPr lang="en-US" sz="1800" dirty="0">
                <a:latin typeface="Times New Roman"/>
                <a:cs typeface="Times New Roman"/>
              </a:rPr>
              <a:t>Nominal example:</a:t>
            </a:r>
          </a:p>
          <a:p>
            <a:r>
              <a:rPr lang="en-US" sz="1800" dirty="0">
                <a:latin typeface="Times New Roman"/>
                <a:cs typeface="Times New Roman"/>
              </a:rPr>
              <a:t>comparing a=5.0 and b=10.0 </a:t>
            </a:r>
          </a:p>
          <a:p>
            <a:r>
              <a:rPr lang="en-US" sz="1800" dirty="0">
                <a:latin typeface="Times New Roman"/>
                <a:cs typeface="Times New Roman"/>
              </a:rPr>
              <a:t>conclusion 1 – b has 10 units and a has 5 units</a:t>
            </a:r>
          </a:p>
          <a:p>
            <a:r>
              <a:rPr lang="en-US" sz="1800" dirty="0">
                <a:latin typeface="Times New Roman"/>
                <a:cs typeface="Times New Roman"/>
              </a:rPr>
              <a:t>it is also correct to make conclusion about differences and proportions</a:t>
            </a:r>
          </a:p>
          <a:p>
            <a:pPr marL="0" indent="0">
              <a:buNone/>
            </a:pPr>
            <a:r>
              <a:rPr lang="en-US" sz="1800" dirty="0">
                <a:latin typeface="Times New Roman"/>
                <a:cs typeface="Times New Roman"/>
              </a:rPr>
              <a:t>		</a:t>
            </a:r>
          </a:p>
        </p:txBody>
      </p:sp>
    </p:spTree>
    <p:extLst>
      <p:ext uri="{BB962C8B-B14F-4D97-AF65-F5344CB8AC3E}">
        <p14:creationId xmlns:p14="http://schemas.microsoft.com/office/powerpoint/2010/main" val="13982765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Univariate Data</a:t>
            </a: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699124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Univariate Data Concepts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pPr marL="0" indent="0">
              <a:buNone/>
            </a:pPr>
            <a:r>
              <a:rPr lang="en-US" sz="1800" dirty="0">
                <a:latin typeface="Times New Roman"/>
                <a:cs typeface="Times New Roman"/>
              </a:rPr>
              <a:t>Numerical Data</a:t>
            </a:r>
          </a:p>
          <a:p>
            <a:pPr marL="0" indent="0">
              <a:buNone/>
            </a:pPr>
            <a:endParaRPr lang="en-US" sz="1800" dirty="0">
              <a:latin typeface="Times New Roman"/>
              <a:cs typeface="Times New Roman"/>
            </a:endParaRPr>
          </a:p>
          <a:p>
            <a:r>
              <a:rPr lang="en-US" sz="1800" dirty="0">
                <a:latin typeface="Times New Roman"/>
                <a:cs typeface="Times New Roman"/>
              </a:rPr>
              <a:t>Variables that measure the properties of things</a:t>
            </a:r>
          </a:p>
          <a:p>
            <a:r>
              <a:rPr lang="en-US" sz="1800" dirty="0">
                <a:latin typeface="Times New Roman"/>
                <a:cs typeface="Times New Roman"/>
              </a:rPr>
              <a:t>Depending on the measurement technique, the can be based on ratio, interval, ordinal or nominal scales.  </a:t>
            </a:r>
          </a:p>
          <a:p>
            <a:pPr marL="0" indent="0">
              <a:buNone/>
            </a:pPr>
            <a:endParaRPr lang="en-US" sz="1800" dirty="0">
              <a:latin typeface="Times New Roman"/>
              <a:cs typeface="Times New Roman"/>
            </a:endParaRPr>
          </a:p>
          <a:p>
            <a:pPr marL="0" indent="0">
              <a:buNone/>
            </a:pPr>
            <a:endParaRPr lang="en-US" sz="1800" dirty="0">
              <a:latin typeface="Times New Roman"/>
              <a:cs typeface="Times New Roman"/>
            </a:endParaRPr>
          </a:p>
          <a:p>
            <a:pPr marL="0" indent="0">
              <a:buNone/>
            </a:pPr>
            <a:r>
              <a:rPr lang="en-US" sz="1800" dirty="0">
                <a:latin typeface="Times New Roman"/>
                <a:cs typeface="Times New Roman"/>
              </a:rPr>
              <a:t>Categorical Data</a:t>
            </a:r>
          </a:p>
          <a:p>
            <a:pPr marL="0" indent="0">
              <a:buNone/>
            </a:pPr>
            <a:endParaRPr lang="en-US" sz="1800" dirty="0">
              <a:latin typeface="Times New Roman"/>
              <a:cs typeface="Times New Roman"/>
            </a:endParaRPr>
          </a:p>
          <a:p>
            <a:r>
              <a:rPr lang="en-US" sz="1800" dirty="0">
                <a:latin typeface="Times New Roman"/>
                <a:cs typeface="Times New Roman"/>
              </a:rPr>
              <a:t>Variables that describe things </a:t>
            </a:r>
          </a:p>
          <a:p>
            <a:r>
              <a:rPr lang="en-US" sz="1800" dirty="0">
                <a:latin typeface="Times New Roman"/>
                <a:cs typeface="Times New Roman"/>
              </a:rPr>
              <a:t>Categorical data provides the grouping criteria used to create a nominal measurement.</a:t>
            </a:r>
          </a:p>
          <a:p>
            <a:r>
              <a:rPr lang="en-US" sz="1800" dirty="0">
                <a:latin typeface="Times New Roman"/>
                <a:cs typeface="Times New Roman"/>
              </a:rPr>
              <a:t>Also called dimensions</a:t>
            </a:r>
          </a:p>
          <a:p>
            <a:pPr marL="0" indent="0">
              <a:buNone/>
            </a:pPr>
            <a:endParaRPr lang="en-US" sz="1800" dirty="0">
              <a:latin typeface="Times New Roman"/>
              <a:cs typeface="Times New Roman"/>
            </a:endParaRPr>
          </a:p>
          <a:p>
            <a:pPr marL="0" indent="0">
              <a:buNone/>
            </a:pPr>
            <a:endParaRPr lang="en-US" sz="1800" dirty="0">
              <a:latin typeface="Times New Roman"/>
              <a:cs typeface="Times New Roman"/>
            </a:endParaRPr>
          </a:p>
        </p:txBody>
      </p:sp>
    </p:spTree>
    <p:extLst>
      <p:ext uri="{BB962C8B-B14F-4D97-AF65-F5344CB8AC3E}">
        <p14:creationId xmlns:p14="http://schemas.microsoft.com/office/powerpoint/2010/main" val="1358072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Univariate Data Concepts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pPr marL="0" indent="0">
              <a:buNone/>
            </a:pPr>
            <a:r>
              <a:rPr lang="en-US" sz="1800" dirty="0">
                <a:latin typeface="Times New Roman"/>
                <a:cs typeface="Times New Roman"/>
              </a:rPr>
              <a:t>Types of Data Exploration Analysis</a:t>
            </a:r>
          </a:p>
          <a:p>
            <a:pPr marL="0" indent="0">
              <a:buNone/>
            </a:pPr>
            <a:endParaRPr lang="en-US" sz="1800" dirty="0">
              <a:latin typeface="Times New Roman"/>
              <a:cs typeface="Times New Roman"/>
            </a:endParaRPr>
          </a:p>
          <a:p>
            <a:pPr marL="0" indent="0">
              <a:buNone/>
            </a:pPr>
            <a:r>
              <a:rPr lang="en-US" sz="1800" dirty="0">
                <a:latin typeface="Times New Roman"/>
                <a:cs typeface="Times New Roman"/>
              </a:rPr>
              <a:t>Numerical Data</a:t>
            </a:r>
          </a:p>
          <a:p>
            <a:r>
              <a:rPr lang="en-US" sz="1800" dirty="0">
                <a:latin typeface="Times New Roman"/>
                <a:cs typeface="Times New Roman"/>
              </a:rPr>
              <a:t>non-graphical</a:t>
            </a:r>
          </a:p>
          <a:p>
            <a:r>
              <a:rPr lang="en-US" sz="1800" dirty="0">
                <a:latin typeface="Times New Roman"/>
                <a:cs typeface="Times New Roman"/>
              </a:rPr>
              <a:t>graphical</a:t>
            </a:r>
          </a:p>
          <a:p>
            <a:pPr marL="0" indent="0">
              <a:buNone/>
            </a:pPr>
            <a:endParaRPr lang="en-US" sz="1800" dirty="0">
              <a:latin typeface="Times New Roman"/>
              <a:cs typeface="Times New Roman"/>
            </a:endParaRPr>
          </a:p>
          <a:p>
            <a:pPr marL="0" indent="0">
              <a:buNone/>
            </a:pPr>
            <a:r>
              <a:rPr lang="en-US" sz="1800" dirty="0">
                <a:latin typeface="Times New Roman"/>
                <a:cs typeface="Times New Roman"/>
              </a:rPr>
              <a:t>Categorical Data</a:t>
            </a:r>
          </a:p>
          <a:p>
            <a:r>
              <a:rPr lang="en-US" sz="1800" dirty="0">
                <a:latin typeface="Times New Roman"/>
                <a:cs typeface="Times New Roman"/>
              </a:rPr>
              <a:t>non-graphical counts</a:t>
            </a:r>
          </a:p>
          <a:p>
            <a:r>
              <a:rPr lang="en-US" sz="1800" dirty="0">
                <a:latin typeface="Times New Roman"/>
                <a:cs typeface="Times New Roman"/>
              </a:rPr>
              <a:t>graphical</a:t>
            </a:r>
          </a:p>
          <a:p>
            <a:pPr marL="0" indent="0">
              <a:buNone/>
            </a:pPr>
            <a:endParaRPr lang="en-US" sz="1800" dirty="0">
              <a:latin typeface="Times New Roman"/>
              <a:cs typeface="Times New Roman"/>
            </a:endParaRPr>
          </a:p>
          <a:p>
            <a:pPr marL="0" indent="0">
              <a:buNone/>
            </a:pPr>
            <a:endParaRPr lang="en-US" sz="1800" dirty="0">
              <a:latin typeface="Times New Roman"/>
              <a:cs typeface="Times New Roman"/>
            </a:endParaRPr>
          </a:p>
          <a:p>
            <a:pPr marL="0" indent="0">
              <a:buNone/>
            </a:pPr>
            <a:endParaRPr lang="en-US" sz="1800" dirty="0">
              <a:latin typeface="Times New Roman"/>
              <a:cs typeface="Times New Roman"/>
            </a:endParaRPr>
          </a:p>
          <a:p>
            <a:pPr marL="0" indent="0">
              <a:buNone/>
            </a:pPr>
            <a:endParaRPr lang="en-US" sz="1800" dirty="0">
              <a:latin typeface="Times New Roman"/>
              <a:cs typeface="Times New Roman"/>
            </a:endParaRPr>
          </a:p>
        </p:txBody>
      </p:sp>
    </p:spTree>
    <p:extLst>
      <p:ext uri="{BB962C8B-B14F-4D97-AF65-F5344CB8AC3E}">
        <p14:creationId xmlns:p14="http://schemas.microsoft.com/office/powerpoint/2010/main" val="14444417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47357"/>
            <a:ext cx="8382000" cy="1143000"/>
          </a:xfrm>
        </p:spPr>
        <p:txBody>
          <a:bodyPr>
            <a:normAutofit/>
          </a:bodyPr>
          <a:lstStyle/>
          <a:p>
            <a:r>
              <a:rPr lang="en-US" dirty="0">
                <a:latin typeface="Times New Roman" panose="02020603050405020304" pitchFamily="18" charset="0"/>
                <a:cs typeface="Times New Roman" panose="02020603050405020304" pitchFamily="18" charset="0"/>
              </a:rPr>
              <a:t>Numerical Data – Non Graphical Technique</a:t>
            </a: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496944" cy="4608512"/>
          </a:xfrm>
        </p:spPr>
        <p:txBody>
          <a:bodyPr/>
          <a:lstStyle/>
          <a:p>
            <a:pPr marL="0" indent="0">
              <a:buNone/>
            </a:pPr>
            <a:r>
              <a:rPr lang="en-US" sz="1800" dirty="0">
                <a:latin typeface="Times New Roman"/>
                <a:cs typeface="Times New Roman"/>
              </a:rPr>
              <a:t>Numerical Data Descriptive Statistics (non-graphical)</a:t>
            </a:r>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6327" y="2348879"/>
            <a:ext cx="6979938" cy="2405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04804" y="5289687"/>
            <a:ext cx="4572000" cy="1169551"/>
          </a:xfrm>
          <a:prstGeom prst="rect">
            <a:avLst/>
          </a:prstGeom>
        </p:spPr>
        <p:txBody>
          <a:bodyPr>
            <a:spAutoFit/>
          </a:bodyPr>
          <a:lstStyle/>
          <a:p>
            <a:pPr marL="0" indent="0">
              <a:buNone/>
            </a:pPr>
            <a:r>
              <a:rPr lang="en-US" sz="1400" dirty="0">
                <a:latin typeface="Times New Roman"/>
                <a:cs typeface="Times New Roman"/>
              </a:rPr>
              <a:t>Read the following article on-line for further definitions of descriptive statistics. Following the links within the web site to see definitions for the key terms.</a:t>
            </a:r>
          </a:p>
          <a:p>
            <a:pPr marL="0" indent="0">
              <a:buNone/>
            </a:pPr>
            <a:endParaRPr lang="en-US" sz="1400" dirty="0">
              <a:latin typeface="Times New Roman"/>
              <a:cs typeface="Times New Roman"/>
            </a:endParaRPr>
          </a:p>
          <a:p>
            <a:pPr marL="0" indent="0">
              <a:buNone/>
            </a:pPr>
            <a:r>
              <a:rPr lang="en-US" sz="1400" dirty="0">
                <a:latin typeface="Times New Roman"/>
                <a:cs typeface="Times New Roman"/>
                <a:hlinkClick r:id="rId3"/>
              </a:rPr>
              <a:t>https://en.wikipedia.org/wiki/Descriptive_statistics</a:t>
            </a:r>
            <a:endParaRPr lang="en-US" sz="1400" dirty="0">
              <a:latin typeface="Times New Roman"/>
              <a:cs typeface="Times New Roman"/>
            </a:endParaRPr>
          </a:p>
        </p:txBody>
      </p:sp>
      <p:cxnSp>
        <p:nvCxnSpPr>
          <p:cNvPr id="38" name="Straight Arrow Connector 37"/>
          <p:cNvCxnSpPr/>
          <p:nvPr/>
        </p:nvCxnSpPr>
        <p:spPr>
          <a:xfrm flipV="1">
            <a:off x="3491880" y="1988840"/>
            <a:ext cx="1368152" cy="792088"/>
          </a:xfrm>
          <a:prstGeom prst="straightConnector1">
            <a:avLst/>
          </a:prstGeom>
          <a:ln w="3175">
            <a:solidFill>
              <a:schemeClr val="bg1">
                <a:lumMod val="50000"/>
              </a:schemeClr>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4860032" y="1988840"/>
            <a:ext cx="144016" cy="1368152"/>
          </a:xfrm>
          <a:prstGeom prst="straightConnector1">
            <a:avLst/>
          </a:prstGeom>
          <a:ln w="3175">
            <a:solidFill>
              <a:schemeClr val="bg1">
                <a:lumMod val="50000"/>
              </a:schemeClr>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3347864" y="1988840"/>
            <a:ext cx="1512168" cy="1872208"/>
          </a:xfrm>
          <a:prstGeom prst="straightConnector1">
            <a:avLst/>
          </a:prstGeom>
          <a:ln w="3175">
            <a:solidFill>
              <a:schemeClr val="bg1">
                <a:lumMod val="50000"/>
              </a:schemeClr>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004048" y="1834951"/>
            <a:ext cx="1451231" cy="307777"/>
          </a:xfrm>
          <a:prstGeom prst="rect">
            <a:avLst/>
          </a:prstGeom>
          <a:noFill/>
        </p:spPr>
        <p:txBody>
          <a:bodyPr wrap="none" rtlCol="0">
            <a:spAutoFit/>
          </a:bodyPr>
          <a:lstStyle/>
          <a:p>
            <a:r>
              <a:rPr lang="en-CA" sz="1400" dirty="0">
                <a:latin typeface="Times" panose="02020603050405020304" pitchFamily="18" charset="0"/>
                <a:cs typeface="Times" panose="02020603050405020304" pitchFamily="18" charset="0"/>
              </a:rPr>
              <a:t>Central Tendency</a:t>
            </a:r>
          </a:p>
        </p:txBody>
      </p:sp>
      <p:sp>
        <p:nvSpPr>
          <p:cNvPr id="49" name="TextBox 48"/>
          <p:cNvSpPr txBox="1"/>
          <p:nvPr/>
        </p:nvSpPr>
        <p:spPr>
          <a:xfrm>
            <a:off x="6705034" y="4600797"/>
            <a:ext cx="683200" cy="307777"/>
          </a:xfrm>
          <a:prstGeom prst="rect">
            <a:avLst/>
          </a:prstGeom>
          <a:noFill/>
        </p:spPr>
        <p:txBody>
          <a:bodyPr wrap="none" rtlCol="0">
            <a:spAutoFit/>
          </a:bodyPr>
          <a:lstStyle/>
          <a:p>
            <a:r>
              <a:rPr lang="en-CA" sz="1400" dirty="0">
                <a:latin typeface="Times" panose="02020603050405020304" pitchFamily="18" charset="0"/>
                <a:cs typeface="Times" panose="02020603050405020304" pitchFamily="18" charset="0"/>
              </a:rPr>
              <a:t>Spread</a:t>
            </a:r>
          </a:p>
        </p:txBody>
      </p:sp>
      <p:cxnSp>
        <p:nvCxnSpPr>
          <p:cNvPr id="46" name="Straight Arrow Connector 45"/>
          <p:cNvCxnSpPr/>
          <p:nvPr/>
        </p:nvCxnSpPr>
        <p:spPr>
          <a:xfrm>
            <a:off x="5436096" y="3284984"/>
            <a:ext cx="1268938" cy="1315813"/>
          </a:xfrm>
          <a:prstGeom prst="straightConnector1">
            <a:avLst/>
          </a:prstGeom>
          <a:ln>
            <a:solidFill>
              <a:schemeClr val="bg1">
                <a:lumMod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6228184" y="3284984"/>
            <a:ext cx="476850" cy="1315813"/>
          </a:xfrm>
          <a:prstGeom prst="straightConnector1">
            <a:avLst/>
          </a:prstGeom>
          <a:ln>
            <a:solidFill>
              <a:schemeClr val="bg1">
                <a:lumMod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a:off x="6705034" y="3551782"/>
            <a:ext cx="1107326" cy="1049015"/>
          </a:xfrm>
          <a:prstGeom prst="straightConnector1">
            <a:avLst/>
          </a:prstGeom>
          <a:ln>
            <a:solidFill>
              <a:schemeClr val="bg1">
                <a:lumMod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6876256" y="1834951"/>
            <a:ext cx="170378" cy="945977"/>
          </a:xfrm>
          <a:prstGeom prst="straightConnector1">
            <a:avLst/>
          </a:prstGeom>
          <a:ln>
            <a:solidFill>
              <a:schemeClr val="bg1">
                <a:lumMod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6770422" y="1308091"/>
            <a:ext cx="976549" cy="523220"/>
          </a:xfrm>
          <a:prstGeom prst="rect">
            <a:avLst/>
          </a:prstGeom>
          <a:noFill/>
        </p:spPr>
        <p:txBody>
          <a:bodyPr wrap="none" rtlCol="0">
            <a:spAutoFit/>
          </a:bodyPr>
          <a:lstStyle/>
          <a:p>
            <a:pPr algn="ctr"/>
            <a:r>
              <a:rPr lang="en-CA" sz="1400" dirty="0">
                <a:latin typeface="Times" panose="02020603050405020304" pitchFamily="18" charset="0"/>
                <a:cs typeface="Times" panose="02020603050405020304" pitchFamily="18" charset="0"/>
              </a:rPr>
              <a:t>Symmetry </a:t>
            </a:r>
          </a:p>
          <a:p>
            <a:pPr algn="ctr"/>
            <a:r>
              <a:rPr lang="en-CA" sz="1400" dirty="0">
                <a:latin typeface="Times" panose="02020603050405020304" pitchFamily="18" charset="0"/>
                <a:cs typeface="Times" panose="02020603050405020304" pitchFamily="18" charset="0"/>
              </a:rPr>
              <a:t>Shape</a:t>
            </a:r>
          </a:p>
        </p:txBody>
      </p:sp>
      <p:sp>
        <p:nvSpPr>
          <p:cNvPr id="59" name="TextBox 58"/>
          <p:cNvSpPr txBox="1"/>
          <p:nvPr/>
        </p:nvSpPr>
        <p:spPr>
          <a:xfrm>
            <a:off x="7950787" y="1333585"/>
            <a:ext cx="718466" cy="523220"/>
          </a:xfrm>
          <a:prstGeom prst="rect">
            <a:avLst/>
          </a:prstGeom>
          <a:noFill/>
        </p:spPr>
        <p:txBody>
          <a:bodyPr wrap="none" rtlCol="0">
            <a:spAutoFit/>
          </a:bodyPr>
          <a:lstStyle/>
          <a:p>
            <a:pPr algn="ctr"/>
            <a:r>
              <a:rPr lang="en-CA" sz="1400" dirty="0">
                <a:latin typeface="Times" panose="02020603050405020304" pitchFamily="18" charset="0"/>
                <a:cs typeface="Times" panose="02020603050405020304" pitchFamily="18" charset="0"/>
              </a:rPr>
              <a:t>Height </a:t>
            </a:r>
          </a:p>
          <a:p>
            <a:pPr algn="ctr"/>
            <a:r>
              <a:rPr lang="en-CA" sz="1400" dirty="0">
                <a:latin typeface="Times" panose="02020603050405020304" pitchFamily="18" charset="0"/>
                <a:cs typeface="Times" panose="02020603050405020304" pitchFamily="18" charset="0"/>
              </a:rPr>
              <a:t>Shape</a:t>
            </a:r>
          </a:p>
        </p:txBody>
      </p:sp>
      <p:cxnSp>
        <p:nvCxnSpPr>
          <p:cNvPr id="60" name="Straight Arrow Connector 59"/>
          <p:cNvCxnSpPr/>
          <p:nvPr/>
        </p:nvCxnSpPr>
        <p:spPr>
          <a:xfrm flipV="1">
            <a:off x="7950787" y="1987351"/>
            <a:ext cx="170378" cy="945977"/>
          </a:xfrm>
          <a:prstGeom prst="straightConnector1">
            <a:avLst/>
          </a:prstGeom>
          <a:ln>
            <a:solidFill>
              <a:schemeClr val="bg1">
                <a:lumMod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504804" y="4735690"/>
            <a:ext cx="6848350" cy="338554"/>
          </a:xfrm>
          <a:prstGeom prst="rect">
            <a:avLst/>
          </a:prstGeom>
          <a:noFill/>
        </p:spPr>
        <p:txBody>
          <a:bodyPr wrap="none" rtlCol="0">
            <a:spAutoFit/>
          </a:bodyPr>
          <a:lstStyle/>
          <a:p>
            <a:r>
              <a:rPr lang="en-CA" sz="1600" dirty="0">
                <a:latin typeface="Times" panose="02020603050405020304" pitchFamily="18" charset="0"/>
                <a:cs typeface="Times" panose="02020603050405020304" pitchFamily="18" charset="0"/>
              </a:rPr>
              <a:t>The data describes elapsed times (min) of a sample of commercial airline flights </a:t>
            </a:r>
          </a:p>
        </p:txBody>
      </p:sp>
    </p:spTree>
    <p:extLst>
      <p:ext uri="{BB962C8B-B14F-4D97-AF65-F5344CB8AC3E}">
        <p14:creationId xmlns:p14="http://schemas.microsoft.com/office/powerpoint/2010/main" val="13131868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Numerical Data – Non Graphical Methods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496944" cy="4608512"/>
          </a:xfrm>
        </p:spPr>
        <p:txBody>
          <a:bodyPr/>
          <a:lstStyle/>
          <a:p>
            <a:pPr marL="0" indent="0">
              <a:buNone/>
            </a:pPr>
            <a:r>
              <a:rPr lang="en-US" sz="1800" dirty="0">
                <a:latin typeface="Times New Roman"/>
                <a:cs typeface="Times New Roman"/>
              </a:rPr>
              <a:t>Numerical Data Descriptive Statistics Example:</a:t>
            </a:r>
          </a:p>
          <a:p>
            <a:pPr marL="0" indent="0">
              <a:buNone/>
            </a:pPr>
            <a:endParaRPr lang="en-US" sz="1800" dirty="0">
              <a:latin typeface="Times New Roman"/>
              <a:cs typeface="Times New Roman"/>
            </a:endParaRPr>
          </a:p>
          <a:p>
            <a:pPr marL="0" indent="0">
              <a:buNone/>
            </a:pPr>
            <a:endParaRPr lang="en-US" sz="1800" dirty="0">
              <a:latin typeface="Times New Roman"/>
              <a:cs typeface="Times New Roman"/>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3068960"/>
            <a:ext cx="7988033" cy="204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extBox 37"/>
          <p:cNvSpPr txBox="1"/>
          <p:nvPr/>
        </p:nvSpPr>
        <p:spPr>
          <a:xfrm>
            <a:off x="467544" y="1844823"/>
            <a:ext cx="7454285" cy="830997"/>
          </a:xfrm>
          <a:prstGeom prst="rect">
            <a:avLst/>
          </a:prstGeom>
          <a:noFill/>
        </p:spPr>
        <p:txBody>
          <a:bodyPr wrap="none" rtlCol="0">
            <a:spAutoFit/>
          </a:bodyPr>
          <a:lstStyle/>
          <a:p>
            <a:r>
              <a:rPr lang="en-CA" sz="1600" dirty="0">
                <a:latin typeface="Times" panose="02020603050405020304" pitchFamily="18" charset="0"/>
                <a:cs typeface="Times" panose="02020603050405020304" pitchFamily="18" charset="0"/>
              </a:rPr>
              <a:t>The data describes departure delay times (min) of a sample of commercial airline flights.</a:t>
            </a:r>
          </a:p>
          <a:p>
            <a:endParaRPr lang="en-CA" sz="1600" dirty="0">
              <a:latin typeface="Times" panose="02020603050405020304" pitchFamily="18" charset="0"/>
              <a:cs typeface="Times" panose="02020603050405020304" pitchFamily="18" charset="0"/>
            </a:endParaRPr>
          </a:p>
          <a:p>
            <a:r>
              <a:rPr lang="en-CA" sz="1600" dirty="0">
                <a:latin typeface="Times" panose="02020603050405020304" pitchFamily="18" charset="0"/>
                <a:cs typeface="Times" panose="02020603050405020304" pitchFamily="18" charset="0"/>
                <a:hlinkClick r:id="rId3"/>
              </a:rPr>
              <a:t>https://www.kaggle.com/usdot/flight-delays</a:t>
            </a:r>
            <a:r>
              <a:rPr lang="en-CA" sz="1600" dirty="0">
                <a:latin typeface="Times" panose="02020603050405020304" pitchFamily="18" charset="0"/>
                <a:cs typeface="Times" panose="02020603050405020304" pitchFamily="18" charset="0"/>
              </a:rPr>
              <a:t> </a:t>
            </a:r>
          </a:p>
        </p:txBody>
      </p:sp>
    </p:spTree>
    <p:extLst>
      <p:ext uri="{BB962C8B-B14F-4D97-AF65-F5344CB8AC3E}">
        <p14:creationId xmlns:p14="http://schemas.microsoft.com/office/powerpoint/2010/main" val="16087599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6450"/>
            <a:ext cx="8382000" cy="1143000"/>
          </a:xfrm>
        </p:spPr>
        <p:txBody>
          <a:bodyPr>
            <a:normAutofit/>
          </a:bodyPr>
          <a:lstStyle/>
          <a:p>
            <a:r>
              <a:rPr lang="en-US" dirty="0">
                <a:latin typeface="Times New Roman" panose="02020603050405020304" pitchFamily="18" charset="0"/>
                <a:cs typeface="Times New Roman" panose="02020603050405020304" pitchFamily="18" charset="0"/>
              </a:rPr>
              <a:t>Numerical Data – Graphical Technique</a:t>
            </a: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496944" cy="4608512"/>
          </a:xfrm>
        </p:spPr>
        <p:txBody>
          <a:bodyPr/>
          <a:lstStyle/>
          <a:p>
            <a:pPr marL="0" indent="0">
              <a:buNone/>
            </a:pPr>
            <a:r>
              <a:rPr lang="en-US" sz="1800" dirty="0">
                <a:latin typeface="Times New Roman"/>
                <a:cs typeface="Times New Roman"/>
              </a:rPr>
              <a:t>Frequency Histogram with an Overlay of a Symmetrical Distribution</a:t>
            </a: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2550" y="2060848"/>
            <a:ext cx="6438900" cy="3322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 name="TextBox 39"/>
          <p:cNvSpPr txBox="1"/>
          <p:nvPr/>
        </p:nvSpPr>
        <p:spPr>
          <a:xfrm>
            <a:off x="1352550" y="5589240"/>
            <a:ext cx="5690982" cy="646331"/>
          </a:xfrm>
          <a:prstGeom prst="rect">
            <a:avLst/>
          </a:prstGeom>
          <a:noFill/>
        </p:spPr>
        <p:txBody>
          <a:bodyPr wrap="none" rtlCol="0">
            <a:spAutoFit/>
          </a:bodyPr>
          <a:lstStyle/>
          <a:p>
            <a:r>
              <a:rPr lang="en-CA" sz="1200" dirty="0"/>
              <a:t>The data describes elapsed times (min) of a sample of commercial airline flights.</a:t>
            </a:r>
          </a:p>
          <a:p>
            <a:endParaRPr lang="en-CA" sz="1200" dirty="0"/>
          </a:p>
          <a:p>
            <a:r>
              <a:rPr lang="en-CA" sz="1200" dirty="0">
                <a:hlinkClick r:id="rId3"/>
              </a:rPr>
              <a:t>https://www.kaggle.com/usdot/flight-delays</a:t>
            </a:r>
            <a:r>
              <a:rPr lang="en-CA" sz="1200" dirty="0"/>
              <a:t> </a:t>
            </a:r>
          </a:p>
        </p:txBody>
      </p:sp>
    </p:spTree>
    <p:extLst>
      <p:ext uri="{BB962C8B-B14F-4D97-AF65-F5344CB8AC3E}">
        <p14:creationId xmlns:p14="http://schemas.microsoft.com/office/powerpoint/2010/main" val="8206430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424936" cy="4579912"/>
          </a:xfrm>
        </p:spPr>
        <p:txBody>
          <a:bodyPr/>
          <a:lstStyle/>
          <a:p>
            <a:pPr marL="0" indent="0">
              <a:buNone/>
            </a:pPr>
            <a:r>
              <a:rPr lang="en-US" sz="1800" dirty="0">
                <a:latin typeface="Times New Roman"/>
                <a:cs typeface="Times New Roman"/>
              </a:rPr>
              <a:t>Continuous Data – Frequency Histogram Example</a:t>
            </a:r>
          </a:p>
          <a:p>
            <a:pPr marL="0" indent="0">
              <a:buNone/>
            </a:pPr>
            <a:endParaRPr lang="en-US" sz="1800" dirty="0">
              <a:latin typeface="Times New Roman"/>
              <a:cs typeface="Times New Roman"/>
            </a:endParaRPr>
          </a:p>
          <a:p>
            <a:pPr marL="0" indent="0">
              <a:buNone/>
            </a:pPr>
            <a:endParaRPr lang="en-US" sz="1800" dirty="0">
              <a:latin typeface="Times New Roman"/>
              <a:cs typeface="Times New Roman"/>
            </a:endParaRPr>
          </a:p>
          <a:p>
            <a:pPr marL="0" indent="0">
              <a:buNone/>
            </a:pPr>
            <a:endParaRPr lang="en-US" sz="1800" dirty="0">
              <a:latin typeface="Times New Roman"/>
              <a:cs typeface="Times New Roman"/>
            </a:endParaRPr>
          </a:p>
        </p:txBody>
      </p:sp>
      <p:sp>
        <p:nvSpPr>
          <p:cNvPr id="39"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Numerical Data – Graphical Technique</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40" name="TextBox 39"/>
          <p:cNvSpPr txBox="1"/>
          <p:nvPr/>
        </p:nvSpPr>
        <p:spPr>
          <a:xfrm>
            <a:off x="535915" y="1772815"/>
            <a:ext cx="7454285" cy="830997"/>
          </a:xfrm>
          <a:prstGeom prst="rect">
            <a:avLst/>
          </a:prstGeom>
          <a:noFill/>
        </p:spPr>
        <p:txBody>
          <a:bodyPr wrap="none" rtlCol="0">
            <a:spAutoFit/>
          </a:bodyPr>
          <a:lstStyle/>
          <a:p>
            <a:r>
              <a:rPr lang="en-CA" sz="1600" dirty="0">
                <a:latin typeface="Times" panose="02020603050405020304" pitchFamily="18" charset="0"/>
                <a:cs typeface="Times" panose="02020603050405020304" pitchFamily="18" charset="0"/>
              </a:rPr>
              <a:t>The data describes departure delay times (min) of a sample of commercial airline flights.</a:t>
            </a:r>
          </a:p>
          <a:p>
            <a:endParaRPr lang="en-CA" sz="1600" dirty="0">
              <a:latin typeface="Times" panose="02020603050405020304" pitchFamily="18" charset="0"/>
              <a:cs typeface="Times" panose="02020603050405020304" pitchFamily="18" charset="0"/>
            </a:endParaRPr>
          </a:p>
          <a:p>
            <a:r>
              <a:rPr lang="en-CA" sz="1600" dirty="0">
                <a:latin typeface="Times" panose="02020603050405020304" pitchFamily="18" charset="0"/>
                <a:cs typeface="Times" panose="02020603050405020304" pitchFamily="18" charset="0"/>
                <a:hlinkClick r:id="rId2"/>
              </a:rPr>
              <a:t>https://www.kaggle.com/usdot/flight-delays</a:t>
            </a:r>
            <a:r>
              <a:rPr lang="en-CA" sz="1600" dirty="0">
                <a:latin typeface="Times" panose="02020603050405020304" pitchFamily="18" charset="0"/>
                <a:cs typeface="Times" panose="02020603050405020304" pitchFamily="18" charset="0"/>
              </a:rPr>
              <a:t> </a:t>
            </a: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2924943"/>
            <a:ext cx="6438900" cy="333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8729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Review Concepts from Week 2 </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568952" cy="4343400"/>
          </a:xfrm>
        </p:spPr>
        <p:txBody>
          <a:bodyPr/>
          <a:lstStyle/>
          <a:p>
            <a:pPr marL="0" indent="0">
              <a:buNone/>
            </a:pPr>
            <a:r>
              <a:rPr lang="en-CA" dirty="0">
                <a:latin typeface="Times New Roman" panose="02020603050405020304" pitchFamily="18" charset="0"/>
                <a:cs typeface="Times New Roman" panose="02020603050405020304" pitchFamily="18" charset="0"/>
              </a:rPr>
              <a:t>The following major topics were introduced last week.</a:t>
            </a:r>
          </a:p>
          <a:p>
            <a:r>
              <a:rPr lang="en-CA" sz="1800" dirty="0">
                <a:latin typeface="Times New Roman" panose="02020603050405020304" pitchFamily="18" charset="0"/>
                <a:cs typeface="Times New Roman" panose="02020603050405020304" pitchFamily="18" charset="0"/>
              </a:rPr>
              <a:t>Business Problem Definition</a:t>
            </a:r>
          </a:p>
          <a:p>
            <a:r>
              <a:rPr lang="en-CA" sz="1800" dirty="0">
                <a:latin typeface="Times New Roman" panose="02020603050405020304" pitchFamily="18" charset="0"/>
                <a:cs typeface="Times New Roman" panose="02020603050405020304" pitchFamily="18" charset="0"/>
              </a:rPr>
              <a:t>Analytics Problem Definition</a:t>
            </a:r>
          </a:p>
          <a:p>
            <a:r>
              <a:rPr lang="en-CA" sz="1800" dirty="0">
                <a:latin typeface="Times New Roman" panose="02020603050405020304" pitchFamily="18" charset="0"/>
                <a:cs typeface="Times New Roman" panose="02020603050405020304" pitchFamily="18" charset="0"/>
              </a:rPr>
              <a:t>Influence Diagramming </a:t>
            </a:r>
          </a:p>
          <a:p>
            <a:r>
              <a:rPr lang="en-CA" sz="1800" dirty="0">
                <a:latin typeface="Times New Roman" panose="02020603050405020304" pitchFamily="18" charset="0"/>
                <a:cs typeface="Times New Roman" panose="02020603050405020304" pitchFamily="18" charset="0"/>
              </a:rPr>
              <a:t>Stakeholder &amp; Analytics Teams</a:t>
            </a:r>
          </a:p>
          <a:p>
            <a:r>
              <a:rPr lang="en-CA" sz="1800" dirty="0">
                <a:latin typeface="Times New Roman" panose="02020603050405020304" pitchFamily="18" charset="0"/>
                <a:cs typeface="Times New Roman" panose="02020603050405020304" pitchFamily="18" charset="0"/>
              </a:rPr>
              <a:t>Data Characteristics</a:t>
            </a:r>
          </a:p>
          <a:p>
            <a:pPr lvl="1"/>
            <a:r>
              <a:rPr lang="en-CA" sz="1600" dirty="0">
                <a:latin typeface="Times New Roman" panose="02020603050405020304" pitchFamily="18" charset="0"/>
                <a:cs typeface="Times New Roman" panose="02020603050405020304" pitchFamily="18" charset="0"/>
              </a:rPr>
              <a:t>Data Structure</a:t>
            </a:r>
          </a:p>
          <a:p>
            <a:pPr lvl="1"/>
            <a:r>
              <a:rPr lang="en-CA" sz="1600" dirty="0">
                <a:latin typeface="Times New Roman" panose="02020603050405020304" pitchFamily="18" charset="0"/>
                <a:cs typeface="Times New Roman" panose="02020603050405020304" pitchFamily="18" charset="0"/>
              </a:rPr>
              <a:t>Data Format</a:t>
            </a:r>
          </a:p>
          <a:p>
            <a:pPr lvl="1"/>
            <a:r>
              <a:rPr lang="en-CA" sz="1600" dirty="0">
                <a:latin typeface="Times New Roman" panose="02020603050405020304" pitchFamily="18" charset="0"/>
                <a:cs typeface="Times New Roman" panose="02020603050405020304" pitchFamily="18" charset="0"/>
              </a:rPr>
              <a:t>Data Granularity</a:t>
            </a:r>
          </a:p>
          <a:p>
            <a:pPr lvl="1"/>
            <a:r>
              <a:rPr lang="en-CA" sz="1600" dirty="0">
                <a:latin typeface="Times New Roman" panose="02020603050405020304" pitchFamily="18" charset="0"/>
                <a:cs typeface="Times New Roman" panose="02020603050405020304" pitchFamily="18" charset="0"/>
              </a:rPr>
              <a:t>Data Latency</a:t>
            </a:r>
          </a:p>
          <a:p>
            <a:pPr lvl="1"/>
            <a:r>
              <a:rPr lang="en-CA" sz="1600" dirty="0">
                <a:latin typeface="Times New Roman" panose="02020603050405020304" pitchFamily="18" charset="0"/>
                <a:cs typeface="Times New Roman" panose="02020603050405020304" pitchFamily="18" charset="0"/>
              </a:rPr>
              <a:t>Data Security</a:t>
            </a:r>
          </a:p>
          <a:p>
            <a:r>
              <a:rPr lang="en-CA" sz="1800" dirty="0">
                <a:latin typeface="Times New Roman" panose="02020603050405020304" pitchFamily="18" charset="0"/>
                <a:cs typeface="Times New Roman" panose="02020603050405020304" pitchFamily="18" charset="0"/>
              </a:rPr>
              <a:t>Variable Types </a:t>
            </a:r>
          </a:p>
          <a:p>
            <a:r>
              <a:rPr lang="en-CA" sz="1800" dirty="0">
                <a:latin typeface="Times New Roman" panose="02020603050405020304" pitchFamily="18" charset="0"/>
                <a:cs typeface="Times New Roman" panose="02020603050405020304" pitchFamily="18" charset="0"/>
              </a:rPr>
              <a:t>SQL Concepts</a:t>
            </a:r>
          </a:p>
          <a:p>
            <a:r>
              <a:rPr lang="en-CA" sz="1800" dirty="0">
                <a:latin typeface="Times New Roman" panose="02020603050405020304" pitchFamily="18" charset="0"/>
                <a:cs typeface="Times New Roman" panose="02020603050405020304" pitchFamily="18" charset="0"/>
              </a:rPr>
              <a:t>Data Visualization Basics</a:t>
            </a:r>
          </a:p>
          <a:p>
            <a:pPr marL="0" indent="0">
              <a:buNone/>
            </a:pPr>
            <a:endParaRPr lang="en-CA" sz="2000" dirty="0"/>
          </a:p>
          <a:p>
            <a:pPr marL="0" indent="0">
              <a:buNone/>
            </a:pPr>
            <a:endParaRPr lang="en-CA" sz="2000" dirty="0"/>
          </a:p>
        </p:txBody>
      </p:sp>
    </p:spTree>
    <p:extLst>
      <p:ext uri="{BB962C8B-B14F-4D97-AF65-F5344CB8AC3E}">
        <p14:creationId xmlns:p14="http://schemas.microsoft.com/office/powerpoint/2010/main" val="37348898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Numerical Data – Box Plot Technique</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611560" y="1268760"/>
            <a:ext cx="8280920" cy="4608512"/>
          </a:xfrm>
        </p:spPr>
        <p:txBody>
          <a:bodyPr/>
          <a:lstStyle/>
          <a:p>
            <a:pPr marL="0" indent="0">
              <a:buNone/>
            </a:pPr>
            <a:r>
              <a:rPr lang="en-US" sz="1600" dirty="0">
                <a:latin typeface="Times New Roman"/>
                <a:cs typeface="Times New Roman"/>
              </a:rPr>
              <a:t>Box Plots also called Box-Whisker Plots are described in the following video. Please watch the video to gain an introduction to the technique.</a:t>
            </a:r>
          </a:p>
        </p:txBody>
      </p:sp>
      <p:sp>
        <p:nvSpPr>
          <p:cNvPr id="37" name="Rectangle 36"/>
          <p:cNvSpPr/>
          <p:nvPr/>
        </p:nvSpPr>
        <p:spPr>
          <a:xfrm>
            <a:off x="611560" y="2265525"/>
            <a:ext cx="7920880" cy="830997"/>
          </a:xfrm>
          <a:prstGeom prst="rect">
            <a:avLst/>
          </a:prstGeom>
        </p:spPr>
        <p:txBody>
          <a:bodyPr wrap="square">
            <a:spAutoFit/>
          </a:bodyPr>
          <a:lstStyle/>
          <a:p>
            <a:r>
              <a:rPr lang="en-CA" sz="1600" dirty="0">
                <a:latin typeface="Times" panose="02020603050405020304" pitchFamily="18" charset="0"/>
                <a:cs typeface="Times" panose="02020603050405020304" pitchFamily="18" charset="0"/>
                <a:hlinkClick r:id="rId2"/>
              </a:rPr>
              <a:t>https://www.khanacademy.org/math/statistics-probability/summarizing-quantitative-data/box-whisker-plots/v/box-and-whisker-plot-exercise-example</a:t>
            </a:r>
            <a:endParaRPr lang="en-CA" sz="1600" dirty="0">
              <a:latin typeface="Times" panose="02020603050405020304" pitchFamily="18" charset="0"/>
              <a:cs typeface="Times" panose="02020603050405020304" pitchFamily="18" charset="0"/>
            </a:endParaRPr>
          </a:p>
          <a:p>
            <a:endParaRPr lang="en-CA" sz="16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2589492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Numerical Data – Box Plot Example</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496944" cy="4608512"/>
          </a:xfrm>
        </p:spPr>
        <p:txBody>
          <a:bodyPr/>
          <a:lstStyle/>
          <a:p>
            <a:pPr marL="0" indent="0">
              <a:buNone/>
            </a:pPr>
            <a:r>
              <a:rPr lang="en-US" sz="1800" dirty="0">
                <a:latin typeface="Times New Roman"/>
                <a:cs typeface="Times New Roman"/>
              </a:rPr>
              <a:t>Box Plot Used to Describe Central Tendency and Spread</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420888"/>
            <a:ext cx="6438900"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extBox 37"/>
          <p:cNvSpPr txBox="1"/>
          <p:nvPr/>
        </p:nvSpPr>
        <p:spPr>
          <a:xfrm>
            <a:off x="623432" y="5085184"/>
            <a:ext cx="6797054" cy="830997"/>
          </a:xfrm>
          <a:prstGeom prst="rect">
            <a:avLst/>
          </a:prstGeom>
          <a:noFill/>
        </p:spPr>
        <p:txBody>
          <a:bodyPr wrap="none" rtlCol="0">
            <a:spAutoFit/>
          </a:bodyPr>
          <a:lstStyle/>
          <a:p>
            <a:r>
              <a:rPr lang="en-CA" sz="1600" dirty="0">
                <a:latin typeface="Times" panose="02020603050405020304" pitchFamily="18" charset="0"/>
                <a:cs typeface="Times" panose="02020603050405020304" pitchFamily="18" charset="0"/>
              </a:rPr>
              <a:t>The data describes elapsed times (min) of a sample of commercial airline flights.</a:t>
            </a:r>
          </a:p>
          <a:p>
            <a:endParaRPr lang="en-CA" sz="1600" dirty="0">
              <a:latin typeface="Times" panose="02020603050405020304" pitchFamily="18" charset="0"/>
              <a:cs typeface="Times" panose="02020603050405020304" pitchFamily="18" charset="0"/>
            </a:endParaRPr>
          </a:p>
          <a:p>
            <a:r>
              <a:rPr lang="en-CA" sz="1600" dirty="0">
                <a:latin typeface="Times" panose="02020603050405020304" pitchFamily="18" charset="0"/>
                <a:cs typeface="Times" panose="02020603050405020304" pitchFamily="18" charset="0"/>
                <a:hlinkClick r:id="rId3"/>
              </a:rPr>
              <a:t>https://www.kaggle.com/usdot/flight-delays</a:t>
            </a:r>
            <a:r>
              <a:rPr lang="en-CA" sz="1600" dirty="0">
                <a:latin typeface="Times" panose="02020603050405020304" pitchFamily="18" charset="0"/>
                <a:cs typeface="Times" panose="02020603050405020304" pitchFamily="18" charset="0"/>
              </a:rPr>
              <a:t> </a:t>
            </a:r>
          </a:p>
        </p:txBody>
      </p:sp>
      <p:sp>
        <p:nvSpPr>
          <p:cNvPr id="4" name="TextBox 3"/>
          <p:cNvSpPr txBox="1"/>
          <p:nvPr/>
        </p:nvSpPr>
        <p:spPr>
          <a:xfrm>
            <a:off x="6318504" y="4135480"/>
            <a:ext cx="827471" cy="276999"/>
          </a:xfrm>
          <a:prstGeom prst="rect">
            <a:avLst/>
          </a:prstGeom>
          <a:noFill/>
        </p:spPr>
        <p:txBody>
          <a:bodyPr wrap="none" rtlCol="0">
            <a:spAutoFit/>
          </a:bodyPr>
          <a:lstStyle/>
          <a:p>
            <a:r>
              <a:rPr lang="en-CA" sz="1200" dirty="0">
                <a:latin typeface="Times" panose="02020603050405020304" pitchFamily="18" charset="0"/>
                <a:cs typeface="Times" panose="02020603050405020304" pitchFamily="18" charset="0"/>
              </a:rPr>
              <a:t>Maximum</a:t>
            </a:r>
          </a:p>
        </p:txBody>
      </p:sp>
      <p:sp>
        <p:nvSpPr>
          <p:cNvPr id="40" name="TextBox 39"/>
          <p:cNvSpPr txBox="1"/>
          <p:nvPr/>
        </p:nvSpPr>
        <p:spPr>
          <a:xfrm>
            <a:off x="4526015" y="4260176"/>
            <a:ext cx="655949" cy="276999"/>
          </a:xfrm>
          <a:prstGeom prst="rect">
            <a:avLst/>
          </a:prstGeom>
          <a:noFill/>
        </p:spPr>
        <p:txBody>
          <a:bodyPr wrap="none" rtlCol="0">
            <a:spAutoFit/>
          </a:bodyPr>
          <a:lstStyle/>
          <a:p>
            <a:r>
              <a:rPr lang="en-CA" sz="1200" dirty="0">
                <a:latin typeface="Times" panose="02020603050405020304" pitchFamily="18" charset="0"/>
                <a:cs typeface="Times" panose="02020603050405020304" pitchFamily="18" charset="0"/>
              </a:rPr>
              <a:t>Median</a:t>
            </a:r>
          </a:p>
        </p:txBody>
      </p:sp>
      <p:sp>
        <p:nvSpPr>
          <p:cNvPr id="41" name="TextBox 40"/>
          <p:cNvSpPr txBox="1"/>
          <p:nvPr/>
        </p:nvSpPr>
        <p:spPr>
          <a:xfrm>
            <a:off x="1743373" y="4221349"/>
            <a:ext cx="801823" cy="276999"/>
          </a:xfrm>
          <a:prstGeom prst="rect">
            <a:avLst/>
          </a:prstGeom>
          <a:noFill/>
        </p:spPr>
        <p:txBody>
          <a:bodyPr wrap="none" rtlCol="0">
            <a:spAutoFit/>
          </a:bodyPr>
          <a:lstStyle/>
          <a:p>
            <a:r>
              <a:rPr lang="en-CA" sz="1200" dirty="0">
                <a:latin typeface="Times" panose="02020603050405020304" pitchFamily="18" charset="0"/>
                <a:cs typeface="Times" panose="02020603050405020304" pitchFamily="18" charset="0"/>
              </a:rPr>
              <a:t>Minimum</a:t>
            </a:r>
          </a:p>
        </p:txBody>
      </p:sp>
      <p:sp>
        <p:nvSpPr>
          <p:cNvPr id="42" name="TextBox 41"/>
          <p:cNvSpPr txBox="1"/>
          <p:nvPr/>
        </p:nvSpPr>
        <p:spPr>
          <a:xfrm>
            <a:off x="2987824" y="1708855"/>
            <a:ext cx="696023" cy="646331"/>
          </a:xfrm>
          <a:prstGeom prst="rect">
            <a:avLst/>
          </a:prstGeom>
          <a:noFill/>
        </p:spPr>
        <p:txBody>
          <a:bodyPr wrap="none" rtlCol="0">
            <a:spAutoFit/>
          </a:bodyPr>
          <a:lstStyle/>
          <a:p>
            <a:pPr algn="ctr"/>
            <a:r>
              <a:rPr lang="en-CA" sz="1200" dirty="0">
                <a:latin typeface="Times" panose="02020603050405020304" pitchFamily="18" charset="0"/>
                <a:cs typeface="Times" panose="02020603050405020304" pitchFamily="18" charset="0"/>
              </a:rPr>
              <a:t>Q1</a:t>
            </a:r>
          </a:p>
          <a:p>
            <a:pPr algn="ctr"/>
            <a:r>
              <a:rPr lang="en-CA" sz="1200" dirty="0">
                <a:latin typeface="Times" panose="02020603050405020304" pitchFamily="18" charset="0"/>
                <a:cs typeface="Times" panose="02020603050405020304" pitchFamily="18" charset="0"/>
              </a:rPr>
              <a:t>first</a:t>
            </a:r>
          </a:p>
          <a:p>
            <a:pPr algn="ctr"/>
            <a:r>
              <a:rPr lang="en-CA" sz="1200" dirty="0">
                <a:latin typeface="Times" panose="02020603050405020304" pitchFamily="18" charset="0"/>
                <a:cs typeface="Times" panose="02020603050405020304" pitchFamily="18" charset="0"/>
              </a:rPr>
              <a:t> quartile</a:t>
            </a:r>
          </a:p>
        </p:txBody>
      </p:sp>
      <p:sp>
        <p:nvSpPr>
          <p:cNvPr id="44" name="TextBox 43"/>
          <p:cNvSpPr txBox="1"/>
          <p:nvPr/>
        </p:nvSpPr>
        <p:spPr>
          <a:xfrm>
            <a:off x="5823489" y="1507268"/>
            <a:ext cx="657551" cy="646331"/>
          </a:xfrm>
          <a:prstGeom prst="rect">
            <a:avLst/>
          </a:prstGeom>
          <a:noFill/>
        </p:spPr>
        <p:txBody>
          <a:bodyPr wrap="none" rtlCol="0">
            <a:spAutoFit/>
          </a:bodyPr>
          <a:lstStyle/>
          <a:p>
            <a:pPr algn="ctr"/>
            <a:r>
              <a:rPr lang="en-CA" sz="1200" dirty="0">
                <a:latin typeface="Times" panose="02020603050405020304" pitchFamily="18" charset="0"/>
                <a:cs typeface="Times" panose="02020603050405020304" pitchFamily="18" charset="0"/>
              </a:rPr>
              <a:t>Q3</a:t>
            </a:r>
          </a:p>
          <a:p>
            <a:pPr algn="ctr"/>
            <a:r>
              <a:rPr lang="en-CA" sz="1200" dirty="0">
                <a:latin typeface="Times" panose="02020603050405020304" pitchFamily="18" charset="0"/>
                <a:cs typeface="Times" panose="02020603050405020304" pitchFamily="18" charset="0"/>
              </a:rPr>
              <a:t>third </a:t>
            </a:r>
          </a:p>
          <a:p>
            <a:pPr algn="ctr"/>
            <a:r>
              <a:rPr lang="en-CA" sz="1200" dirty="0">
                <a:latin typeface="Times" panose="02020603050405020304" pitchFamily="18" charset="0"/>
                <a:cs typeface="Times" panose="02020603050405020304" pitchFamily="18" charset="0"/>
              </a:rPr>
              <a:t>quartile</a:t>
            </a:r>
          </a:p>
        </p:txBody>
      </p:sp>
      <p:cxnSp>
        <p:nvCxnSpPr>
          <p:cNvPr id="45" name="Straight Arrow Connector 44"/>
          <p:cNvCxnSpPr/>
          <p:nvPr/>
        </p:nvCxnSpPr>
        <p:spPr>
          <a:xfrm flipV="1">
            <a:off x="2401180" y="3276449"/>
            <a:ext cx="288032" cy="852339"/>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flipV="1">
            <a:off x="4623098" y="3390741"/>
            <a:ext cx="308942" cy="830608"/>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6732240" y="3229548"/>
            <a:ext cx="483661" cy="775516"/>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5292080" y="2152782"/>
            <a:ext cx="504056" cy="412122"/>
          </a:xfrm>
          <a:prstGeom prst="straightConnector1">
            <a:avLst/>
          </a:prstGeom>
          <a:ln>
            <a:solidFill>
              <a:srgbClr val="0070C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flipV="1">
            <a:off x="3683847" y="2152782"/>
            <a:ext cx="338112" cy="395427"/>
          </a:xfrm>
          <a:prstGeom prst="straightConnector1">
            <a:avLst/>
          </a:prstGeom>
          <a:ln>
            <a:solidFill>
              <a:srgbClr val="0070C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68386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86513" y="-7346"/>
            <a:ext cx="8382000" cy="1143000"/>
          </a:xfrm>
        </p:spPr>
        <p:txBody>
          <a:bodyPr>
            <a:normAutofit/>
          </a:bodyPr>
          <a:lstStyle/>
          <a:p>
            <a:r>
              <a:rPr lang="en-US" dirty="0">
                <a:latin typeface="Times New Roman" panose="02020603050405020304" pitchFamily="18" charset="0"/>
                <a:cs typeface="Times New Roman" panose="02020603050405020304" pitchFamily="18" charset="0"/>
              </a:rPr>
              <a:t>Numerical Data – Box Plot Example</a:t>
            </a: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pPr marL="0" indent="0">
              <a:buNone/>
            </a:pPr>
            <a:r>
              <a:rPr lang="en-US" sz="1800" dirty="0">
                <a:latin typeface="Times New Roman"/>
                <a:cs typeface="Times New Roman"/>
              </a:rPr>
              <a:t>Continuous Data – Box Plot Example Used to Visualize Central Tendency &amp; Spread</a:t>
            </a:r>
          </a:p>
          <a:p>
            <a:pPr marL="0" indent="0">
              <a:buNone/>
            </a:pPr>
            <a:endParaRPr lang="en-US" sz="1800" dirty="0">
              <a:latin typeface="Times New Roman"/>
              <a:cs typeface="Times New Roman"/>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3429000"/>
            <a:ext cx="8343388" cy="1876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 name="TextBox 38"/>
          <p:cNvSpPr txBox="1"/>
          <p:nvPr/>
        </p:nvSpPr>
        <p:spPr>
          <a:xfrm>
            <a:off x="395536" y="2039384"/>
            <a:ext cx="7454285" cy="830997"/>
          </a:xfrm>
          <a:prstGeom prst="rect">
            <a:avLst/>
          </a:prstGeom>
          <a:noFill/>
        </p:spPr>
        <p:txBody>
          <a:bodyPr wrap="none" rtlCol="0">
            <a:spAutoFit/>
          </a:bodyPr>
          <a:lstStyle/>
          <a:p>
            <a:r>
              <a:rPr lang="en-CA" sz="1600" dirty="0">
                <a:latin typeface="Times" panose="02020603050405020304" pitchFamily="18" charset="0"/>
                <a:cs typeface="Times" panose="02020603050405020304" pitchFamily="18" charset="0"/>
              </a:rPr>
              <a:t>The data describes departure delay times (min) of a sample of commercial airline flights.</a:t>
            </a:r>
          </a:p>
          <a:p>
            <a:endParaRPr lang="en-CA" sz="1600" dirty="0">
              <a:latin typeface="Times" panose="02020603050405020304" pitchFamily="18" charset="0"/>
              <a:cs typeface="Times" panose="02020603050405020304" pitchFamily="18" charset="0"/>
            </a:endParaRPr>
          </a:p>
          <a:p>
            <a:r>
              <a:rPr lang="en-CA" sz="1600" dirty="0">
                <a:latin typeface="Times" panose="02020603050405020304" pitchFamily="18" charset="0"/>
                <a:cs typeface="Times" panose="02020603050405020304" pitchFamily="18" charset="0"/>
                <a:hlinkClick r:id="rId3"/>
              </a:rPr>
              <a:t>https://www.kaggle.com/usdot/flight-delays</a:t>
            </a:r>
            <a:r>
              <a:rPr lang="en-CA" sz="1600" dirty="0">
                <a:latin typeface="Times" panose="02020603050405020304" pitchFamily="18" charset="0"/>
                <a:cs typeface="Times" panose="02020603050405020304" pitchFamily="18" charset="0"/>
              </a:rPr>
              <a:t> </a:t>
            </a:r>
          </a:p>
        </p:txBody>
      </p:sp>
    </p:spTree>
    <p:extLst>
      <p:ext uri="{BB962C8B-B14F-4D97-AF65-F5344CB8AC3E}">
        <p14:creationId xmlns:p14="http://schemas.microsoft.com/office/powerpoint/2010/main" val="26600696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Numerical Data – Probability Distributions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4" name="Rectangle 3"/>
          <p:cNvSpPr/>
          <p:nvPr/>
        </p:nvSpPr>
        <p:spPr>
          <a:xfrm>
            <a:off x="603202" y="2924944"/>
            <a:ext cx="7641206" cy="923330"/>
          </a:xfrm>
          <a:prstGeom prst="rect">
            <a:avLst/>
          </a:prstGeom>
        </p:spPr>
        <p:txBody>
          <a:bodyPr wrap="square">
            <a:spAutoFit/>
          </a:bodyPr>
          <a:lstStyle/>
          <a:p>
            <a:r>
              <a:rPr lang="en-CA" dirty="0">
                <a:latin typeface="Times" panose="02020603050405020304" pitchFamily="18" charset="0"/>
                <a:cs typeface="Times" panose="02020603050405020304" pitchFamily="18" charset="0"/>
                <a:hlinkClick r:id="rId2"/>
              </a:rPr>
              <a:t>https://www.khanacademy.org/math/statistics-probability/modeling-distributions-of-data/density-curve/v/density-curves</a:t>
            </a:r>
            <a:endParaRPr lang="en-CA" dirty="0">
              <a:latin typeface="Times" panose="02020603050405020304" pitchFamily="18" charset="0"/>
              <a:cs typeface="Times" panose="02020603050405020304" pitchFamily="18" charset="0"/>
            </a:endParaRPr>
          </a:p>
          <a:p>
            <a:endParaRPr lang="en-CA" dirty="0">
              <a:latin typeface="Times" panose="02020603050405020304" pitchFamily="18" charset="0"/>
              <a:cs typeface="Times" panose="02020603050405020304" pitchFamily="18" charset="0"/>
            </a:endParaRPr>
          </a:p>
        </p:txBody>
      </p:sp>
      <p:sp>
        <p:nvSpPr>
          <p:cNvPr id="37" name="Rectangle 36"/>
          <p:cNvSpPr/>
          <p:nvPr/>
        </p:nvSpPr>
        <p:spPr>
          <a:xfrm>
            <a:off x="646942" y="1207377"/>
            <a:ext cx="7597466" cy="1477328"/>
          </a:xfrm>
          <a:prstGeom prst="rect">
            <a:avLst/>
          </a:prstGeom>
        </p:spPr>
        <p:txBody>
          <a:bodyPr wrap="square">
            <a:spAutoFit/>
          </a:bodyPr>
          <a:lstStyle/>
          <a:p>
            <a:pPr marL="0" indent="0">
              <a:buNone/>
            </a:pPr>
            <a:r>
              <a:rPr lang="en-US" dirty="0">
                <a:latin typeface="Times New Roman"/>
                <a:cs typeface="Times New Roman"/>
              </a:rPr>
              <a:t>Distribution functions are created from univariate analysis defined by shape, central tendency and spread.</a:t>
            </a:r>
          </a:p>
          <a:p>
            <a:pPr marL="0" indent="0">
              <a:buNone/>
            </a:pPr>
            <a:br>
              <a:rPr lang="en-US" dirty="0">
                <a:latin typeface="Times New Roman"/>
                <a:cs typeface="Times New Roman"/>
              </a:rPr>
            </a:br>
            <a:r>
              <a:rPr lang="en-US" dirty="0">
                <a:latin typeface="Times New Roman"/>
                <a:cs typeface="Times New Roman"/>
              </a:rPr>
              <a:t>Please watch the video in this link to gain an introduction to how distribution functions are used to model probabilities.</a:t>
            </a:r>
          </a:p>
        </p:txBody>
      </p:sp>
    </p:spTree>
    <p:extLst>
      <p:ext uri="{BB962C8B-B14F-4D97-AF65-F5344CB8AC3E}">
        <p14:creationId xmlns:p14="http://schemas.microsoft.com/office/powerpoint/2010/main" val="6300423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Categorical Data Exploration</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pPr marL="0" indent="0">
              <a:buNone/>
            </a:pPr>
            <a:r>
              <a:rPr lang="en-US" sz="1800" dirty="0">
                <a:latin typeface="Times New Roman"/>
                <a:cs typeface="Times New Roman"/>
              </a:rPr>
              <a:t>Categorical Data – Absolute Frequency Example</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068960"/>
            <a:ext cx="6438900" cy="329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1461" y="2780928"/>
            <a:ext cx="2464943" cy="2078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 name="TextBox 40"/>
          <p:cNvSpPr txBox="1"/>
          <p:nvPr/>
        </p:nvSpPr>
        <p:spPr>
          <a:xfrm>
            <a:off x="395536" y="1772816"/>
            <a:ext cx="6716390" cy="830997"/>
          </a:xfrm>
          <a:prstGeom prst="rect">
            <a:avLst/>
          </a:prstGeom>
          <a:noFill/>
        </p:spPr>
        <p:txBody>
          <a:bodyPr wrap="none" rtlCol="0">
            <a:spAutoFit/>
          </a:bodyPr>
          <a:lstStyle/>
          <a:p>
            <a:r>
              <a:rPr lang="en-CA" sz="1600" dirty="0">
                <a:latin typeface="Times" panose="02020603050405020304" pitchFamily="18" charset="0"/>
                <a:cs typeface="Times" panose="02020603050405020304" pitchFamily="18" charset="0"/>
              </a:rPr>
              <a:t>The data describes the frequency of different airlines in the flight delay data set.</a:t>
            </a:r>
          </a:p>
          <a:p>
            <a:endParaRPr lang="en-CA" sz="1600" dirty="0">
              <a:latin typeface="Times" panose="02020603050405020304" pitchFamily="18" charset="0"/>
              <a:cs typeface="Times" panose="02020603050405020304" pitchFamily="18" charset="0"/>
            </a:endParaRPr>
          </a:p>
          <a:p>
            <a:r>
              <a:rPr lang="en-CA" sz="1600" dirty="0">
                <a:latin typeface="Times" panose="02020603050405020304" pitchFamily="18" charset="0"/>
                <a:cs typeface="Times" panose="02020603050405020304" pitchFamily="18" charset="0"/>
                <a:hlinkClick r:id="rId4"/>
              </a:rPr>
              <a:t>https://www.kaggle.com/usdot/flight-delays</a:t>
            </a:r>
            <a:r>
              <a:rPr lang="en-CA" sz="1600" dirty="0">
                <a:latin typeface="Times" panose="02020603050405020304" pitchFamily="18" charset="0"/>
                <a:cs typeface="Times" panose="02020603050405020304" pitchFamily="18" charset="0"/>
              </a:rPr>
              <a:t> </a:t>
            </a:r>
          </a:p>
        </p:txBody>
      </p:sp>
    </p:spTree>
    <p:extLst>
      <p:ext uri="{BB962C8B-B14F-4D97-AF65-F5344CB8AC3E}">
        <p14:creationId xmlns:p14="http://schemas.microsoft.com/office/powerpoint/2010/main" val="29497198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Categorical Data Exploration</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pPr marL="0" indent="0">
              <a:buNone/>
            </a:pPr>
            <a:r>
              <a:rPr lang="en-US" sz="1800" dirty="0">
                <a:latin typeface="Times New Roman"/>
                <a:cs typeface="Times New Roman"/>
              </a:rPr>
              <a:t>Categorical Data – Relative Frequency Example</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281" y="3068960"/>
            <a:ext cx="6438900" cy="329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2120" y="2644017"/>
            <a:ext cx="2464943" cy="2078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 name="TextBox 43"/>
          <p:cNvSpPr txBox="1"/>
          <p:nvPr/>
        </p:nvSpPr>
        <p:spPr>
          <a:xfrm>
            <a:off x="395536" y="1772816"/>
            <a:ext cx="7437998" cy="830997"/>
          </a:xfrm>
          <a:prstGeom prst="rect">
            <a:avLst/>
          </a:prstGeom>
          <a:noFill/>
        </p:spPr>
        <p:txBody>
          <a:bodyPr wrap="none" rtlCol="0">
            <a:spAutoFit/>
          </a:bodyPr>
          <a:lstStyle/>
          <a:p>
            <a:r>
              <a:rPr lang="en-CA" sz="1600" dirty="0">
                <a:latin typeface="Times" panose="02020603050405020304" pitchFamily="18" charset="0"/>
                <a:cs typeface="Times" panose="02020603050405020304" pitchFamily="18" charset="0"/>
              </a:rPr>
              <a:t>The data describes the relative frequency of different airlines in the flight delay data set.</a:t>
            </a:r>
          </a:p>
          <a:p>
            <a:endParaRPr lang="en-CA" sz="1600" dirty="0">
              <a:latin typeface="Times" panose="02020603050405020304" pitchFamily="18" charset="0"/>
              <a:cs typeface="Times" panose="02020603050405020304" pitchFamily="18" charset="0"/>
            </a:endParaRPr>
          </a:p>
          <a:p>
            <a:r>
              <a:rPr lang="en-CA" sz="1600" dirty="0">
                <a:latin typeface="Times" panose="02020603050405020304" pitchFamily="18" charset="0"/>
                <a:cs typeface="Times" panose="02020603050405020304" pitchFamily="18" charset="0"/>
                <a:hlinkClick r:id="rId4"/>
              </a:rPr>
              <a:t>https://www.kaggle.com/usdot/flight-delays</a:t>
            </a:r>
            <a:r>
              <a:rPr lang="en-CA" sz="1600" dirty="0">
                <a:latin typeface="Times" panose="02020603050405020304" pitchFamily="18" charset="0"/>
                <a:cs typeface="Times" panose="02020603050405020304" pitchFamily="18" charset="0"/>
              </a:rPr>
              <a:t> </a:t>
            </a:r>
          </a:p>
        </p:txBody>
      </p:sp>
    </p:spTree>
    <p:extLst>
      <p:ext uri="{BB962C8B-B14F-4D97-AF65-F5344CB8AC3E}">
        <p14:creationId xmlns:p14="http://schemas.microsoft.com/office/powerpoint/2010/main" val="38445454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Bivariate Data</a:t>
            </a: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449105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Bivariate Data – Scatter Plots &amp; Correlations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pPr marL="0" indent="0">
              <a:buNone/>
            </a:pPr>
            <a:endParaRPr lang="en-US" sz="1800" dirty="0">
              <a:latin typeface="Times New Roman"/>
              <a:cs typeface="Times New Roman"/>
            </a:endParaRPr>
          </a:p>
          <a:p>
            <a:pPr marL="0" indent="0">
              <a:buNone/>
            </a:pPr>
            <a:endParaRPr lang="en-US" sz="1800" dirty="0">
              <a:latin typeface="Times New Roman"/>
              <a:cs typeface="Times New Roman"/>
            </a:endParaRPr>
          </a:p>
          <a:p>
            <a:pPr marL="0" indent="0">
              <a:buNone/>
            </a:pPr>
            <a:endParaRPr lang="en-US" sz="1800" dirty="0">
              <a:latin typeface="Times New Roman"/>
              <a:cs typeface="Times New Roman"/>
            </a:endParaRPr>
          </a:p>
          <a:p>
            <a:pPr marL="0" indent="0">
              <a:buNone/>
            </a:pPr>
            <a:endParaRPr lang="en-US" sz="1800" dirty="0">
              <a:latin typeface="Times New Roman"/>
              <a:cs typeface="Times New Roman"/>
            </a:endParaRPr>
          </a:p>
          <a:p>
            <a:pPr marL="0" indent="0">
              <a:buNone/>
            </a:pPr>
            <a:endParaRPr lang="en-US" sz="1800" dirty="0">
              <a:latin typeface="Times New Roman"/>
              <a:cs typeface="Times New Roman"/>
            </a:endParaRPr>
          </a:p>
        </p:txBody>
      </p:sp>
      <p:sp>
        <p:nvSpPr>
          <p:cNvPr id="4" name="Rectangle 3"/>
          <p:cNvSpPr/>
          <p:nvPr/>
        </p:nvSpPr>
        <p:spPr>
          <a:xfrm>
            <a:off x="571356" y="2492896"/>
            <a:ext cx="6592931" cy="1077218"/>
          </a:xfrm>
          <a:prstGeom prst="rect">
            <a:avLst/>
          </a:prstGeom>
        </p:spPr>
        <p:txBody>
          <a:bodyPr wrap="square">
            <a:spAutoFit/>
          </a:bodyPr>
          <a:lstStyle/>
          <a:p>
            <a:r>
              <a:rPr lang="en-CA" sz="1600" dirty="0">
                <a:latin typeface="Times" panose="02020603050405020304" pitchFamily="18" charset="0"/>
                <a:cs typeface="Times" panose="02020603050405020304" pitchFamily="18" charset="0"/>
                <a:hlinkClick r:id="rId2"/>
              </a:rPr>
              <a:t>https://www.khanacademy.org/math/statistics-probability/describing-relationships-quantitative-data/introduction-to-scatterplots/v/constructing-scatter-plot</a:t>
            </a:r>
            <a:endParaRPr lang="en-CA" sz="1600" dirty="0">
              <a:latin typeface="Times" panose="02020603050405020304" pitchFamily="18" charset="0"/>
              <a:cs typeface="Times" panose="02020603050405020304" pitchFamily="18" charset="0"/>
            </a:endParaRPr>
          </a:p>
          <a:p>
            <a:endParaRPr lang="en-CA" sz="1600" dirty="0">
              <a:latin typeface="Times" panose="02020603050405020304" pitchFamily="18" charset="0"/>
              <a:cs typeface="Times" panose="02020603050405020304" pitchFamily="18" charset="0"/>
            </a:endParaRPr>
          </a:p>
        </p:txBody>
      </p:sp>
      <p:sp>
        <p:nvSpPr>
          <p:cNvPr id="37" name="TextBox 36"/>
          <p:cNvSpPr txBox="1"/>
          <p:nvPr/>
        </p:nvSpPr>
        <p:spPr>
          <a:xfrm>
            <a:off x="571356" y="1337426"/>
            <a:ext cx="6439044" cy="830997"/>
          </a:xfrm>
          <a:prstGeom prst="rect">
            <a:avLst/>
          </a:prstGeom>
          <a:noFill/>
        </p:spPr>
        <p:txBody>
          <a:bodyPr wrap="square" rtlCol="0">
            <a:spAutoFit/>
          </a:bodyPr>
          <a:lstStyle/>
          <a:p>
            <a:r>
              <a:rPr lang="en-CA" sz="1600" dirty="0">
                <a:latin typeface="Times" panose="02020603050405020304" pitchFamily="18" charset="0"/>
                <a:cs typeface="Times" panose="02020603050405020304" pitchFamily="18" charset="0"/>
              </a:rPr>
              <a:t>Scatter plots are a useful method for starting your analysis of </a:t>
            </a:r>
            <a:r>
              <a:rPr lang="en-CA" sz="1600" dirty="0" err="1">
                <a:latin typeface="Times" panose="02020603050405020304" pitchFamily="18" charset="0"/>
                <a:cs typeface="Times" panose="02020603050405020304" pitchFamily="18" charset="0"/>
              </a:rPr>
              <a:t>bivariate</a:t>
            </a:r>
            <a:r>
              <a:rPr lang="en-CA" sz="1600" dirty="0">
                <a:latin typeface="Times" panose="02020603050405020304" pitchFamily="18" charset="0"/>
                <a:cs typeface="Times" panose="02020603050405020304" pitchFamily="18" charset="0"/>
              </a:rPr>
              <a:t> data.</a:t>
            </a:r>
          </a:p>
          <a:p>
            <a:endParaRPr lang="en-CA" sz="1600" dirty="0">
              <a:latin typeface="Times" panose="02020603050405020304" pitchFamily="18" charset="0"/>
              <a:cs typeface="Times" panose="02020603050405020304" pitchFamily="18" charset="0"/>
            </a:endParaRPr>
          </a:p>
          <a:p>
            <a:r>
              <a:rPr lang="en-CA" sz="1600" dirty="0">
                <a:latin typeface="Times" panose="02020603050405020304" pitchFamily="18" charset="0"/>
                <a:cs typeface="Times" panose="02020603050405020304" pitchFamily="18" charset="0"/>
              </a:rPr>
              <a:t>Please watch the following video for an introduction to the technique.</a:t>
            </a:r>
          </a:p>
        </p:txBody>
      </p:sp>
      <p:sp>
        <p:nvSpPr>
          <p:cNvPr id="38" name="Rectangle 37"/>
          <p:cNvSpPr/>
          <p:nvPr/>
        </p:nvSpPr>
        <p:spPr>
          <a:xfrm>
            <a:off x="571356" y="4797152"/>
            <a:ext cx="6952971" cy="1107996"/>
          </a:xfrm>
          <a:prstGeom prst="rect">
            <a:avLst/>
          </a:prstGeom>
        </p:spPr>
        <p:txBody>
          <a:bodyPr wrap="square">
            <a:spAutoFit/>
          </a:bodyPr>
          <a:lstStyle/>
          <a:p>
            <a:r>
              <a:rPr lang="en-CA" sz="1600" dirty="0">
                <a:hlinkClick r:id="rId3"/>
              </a:rPr>
              <a:t>https://www.khanacademy.org/math/statistics-probability/describing-relationships-quantitative-data/scatterplots-and-correlation/v/correlation-coefficient-intuition-examples</a:t>
            </a:r>
            <a:endParaRPr lang="en-CA" sz="1600" dirty="0"/>
          </a:p>
          <a:p>
            <a:endParaRPr lang="en-CA" dirty="0"/>
          </a:p>
        </p:txBody>
      </p:sp>
      <p:sp>
        <p:nvSpPr>
          <p:cNvPr id="40" name="TextBox 39"/>
          <p:cNvSpPr txBox="1"/>
          <p:nvPr/>
        </p:nvSpPr>
        <p:spPr>
          <a:xfrm>
            <a:off x="571356" y="3570114"/>
            <a:ext cx="6210444" cy="830997"/>
          </a:xfrm>
          <a:prstGeom prst="rect">
            <a:avLst/>
          </a:prstGeom>
          <a:noFill/>
        </p:spPr>
        <p:txBody>
          <a:bodyPr wrap="square" rtlCol="0">
            <a:spAutoFit/>
          </a:bodyPr>
          <a:lstStyle/>
          <a:p>
            <a:r>
              <a:rPr lang="en-CA" sz="1600" dirty="0">
                <a:latin typeface="Times" panose="02020603050405020304" pitchFamily="18" charset="0"/>
                <a:cs typeface="Times" panose="02020603050405020304" pitchFamily="18" charset="0"/>
              </a:rPr>
              <a:t>Correlation coefficients measure dependencies between two variables. </a:t>
            </a:r>
          </a:p>
          <a:p>
            <a:endParaRPr lang="en-CA" sz="1600" dirty="0">
              <a:latin typeface="Times" panose="02020603050405020304" pitchFamily="18" charset="0"/>
              <a:cs typeface="Times" panose="02020603050405020304" pitchFamily="18" charset="0"/>
            </a:endParaRPr>
          </a:p>
          <a:p>
            <a:r>
              <a:rPr lang="en-CA" sz="1600" dirty="0">
                <a:latin typeface="Times" panose="02020603050405020304" pitchFamily="18" charset="0"/>
                <a:cs typeface="Times" panose="02020603050405020304" pitchFamily="18" charset="0"/>
              </a:rPr>
              <a:t>Please watch the following video for an introduction to correlations.</a:t>
            </a:r>
          </a:p>
        </p:txBody>
      </p:sp>
    </p:spTree>
    <p:extLst>
      <p:ext uri="{BB962C8B-B14F-4D97-AF65-F5344CB8AC3E}">
        <p14:creationId xmlns:p14="http://schemas.microsoft.com/office/powerpoint/2010/main" val="13922926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Bivariate Data Scatter Plot Example</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pPr marL="0" indent="0">
              <a:buNone/>
            </a:pPr>
            <a:r>
              <a:rPr lang="en-US" sz="1800" dirty="0">
                <a:latin typeface="Times New Roman"/>
                <a:cs typeface="Times New Roman"/>
              </a:rPr>
              <a:t>Scatter Plot with High Positive Correlation</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8573" y="1646490"/>
            <a:ext cx="4803626" cy="4588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2996952"/>
            <a:ext cx="3009900"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44734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Bivariate Data Scatter Plot Example</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pPr marL="0" indent="0">
              <a:buNone/>
            </a:pPr>
            <a:r>
              <a:rPr lang="en-US" sz="1800" dirty="0">
                <a:latin typeface="Times New Roman"/>
                <a:cs typeface="Times New Roman"/>
              </a:rPr>
              <a:t>Scatter Plot with Low Correlation</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6196" y="1700808"/>
            <a:ext cx="4727269" cy="4515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2494413"/>
            <a:ext cx="3009900"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2825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Lesson Review from Week 2</a:t>
            </a: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683568" y="1141512"/>
            <a:ext cx="8093968" cy="4343400"/>
          </a:xfrm>
        </p:spPr>
        <p:txBody>
          <a:bodyPr/>
          <a:lstStyle/>
          <a:p>
            <a:pPr marL="0" lvl="0" indent="0">
              <a:buNone/>
            </a:pPr>
            <a:r>
              <a:rPr lang="en-CA" dirty="0">
                <a:latin typeface="Times New Roman" panose="02020603050405020304" pitchFamily="18" charset="0"/>
                <a:cs typeface="Times New Roman" panose="02020603050405020304" pitchFamily="18" charset="0"/>
              </a:rPr>
              <a:t>You should be able to answer these questions from week 2</a:t>
            </a:r>
          </a:p>
          <a:p>
            <a:pPr marL="0" lvl="0" indent="0">
              <a:buNone/>
            </a:pPr>
            <a:endParaRPr lang="en-CA" dirty="0">
              <a:latin typeface="Times New Roman" panose="02020603050405020304" pitchFamily="18" charset="0"/>
              <a:cs typeface="Times New Roman" panose="02020603050405020304" pitchFamily="18" charset="0"/>
            </a:endParaRPr>
          </a:p>
          <a:p>
            <a:r>
              <a:rPr lang="en-CA" sz="2000" dirty="0">
                <a:latin typeface="Times New Roman" panose="02020603050405020304" pitchFamily="18" charset="0"/>
                <a:cs typeface="Times New Roman" panose="02020603050405020304" pitchFamily="18" charset="0"/>
              </a:rPr>
              <a:t>What are the main items found in a framed business problem?</a:t>
            </a:r>
          </a:p>
          <a:p>
            <a:r>
              <a:rPr lang="en-CA" sz="2000" dirty="0">
                <a:latin typeface="Times New Roman" panose="02020603050405020304" pitchFamily="18" charset="0"/>
                <a:cs typeface="Times New Roman" panose="02020603050405020304" pitchFamily="18" charset="0"/>
              </a:rPr>
              <a:t>What are the main items found in a defined analytics problem?</a:t>
            </a:r>
          </a:p>
          <a:p>
            <a:r>
              <a:rPr lang="en-CA" sz="2000" dirty="0">
                <a:latin typeface="Times New Roman" panose="02020603050405020304" pitchFamily="18" charset="0"/>
                <a:cs typeface="Times New Roman" panose="02020603050405020304" pitchFamily="18" charset="0"/>
              </a:rPr>
              <a:t>What is the purpose of an influence diagram?</a:t>
            </a:r>
          </a:p>
          <a:p>
            <a:r>
              <a:rPr lang="en-CA" sz="2000" dirty="0">
                <a:latin typeface="Times New Roman" panose="02020603050405020304" pitchFamily="18" charset="0"/>
                <a:cs typeface="Times New Roman" panose="02020603050405020304" pitchFamily="18" charset="0"/>
              </a:rPr>
              <a:t>What are the critical roles found in an analytics team?</a:t>
            </a:r>
          </a:p>
          <a:p>
            <a:r>
              <a:rPr lang="en-CA" sz="2000" dirty="0">
                <a:latin typeface="Times New Roman" panose="02020603050405020304" pitchFamily="18" charset="0"/>
                <a:cs typeface="Times New Roman" panose="02020603050405020304" pitchFamily="18" charset="0"/>
              </a:rPr>
              <a:t>What does data granularity refer to?</a:t>
            </a:r>
          </a:p>
          <a:p>
            <a:r>
              <a:rPr lang="en-CA" sz="2000" dirty="0">
                <a:latin typeface="Times New Roman" panose="02020603050405020304" pitchFamily="18" charset="0"/>
                <a:cs typeface="Times New Roman" panose="02020603050405020304" pitchFamily="18" charset="0"/>
              </a:rPr>
              <a:t>What are the different types of data latency?</a:t>
            </a:r>
          </a:p>
          <a:p>
            <a:r>
              <a:rPr lang="en-CA" sz="2000" dirty="0">
                <a:latin typeface="Times New Roman" panose="02020603050405020304" pitchFamily="18" charset="0"/>
                <a:cs typeface="Times New Roman" panose="02020603050405020304" pitchFamily="18" charset="0"/>
              </a:rPr>
              <a:t>What are some examples of ordinal data?</a:t>
            </a:r>
          </a:p>
          <a:p>
            <a:r>
              <a:rPr lang="en-CA" sz="2000" dirty="0">
                <a:latin typeface="Times New Roman" panose="02020603050405020304" pitchFamily="18" charset="0"/>
                <a:cs typeface="Times New Roman" panose="02020603050405020304" pitchFamily="18" charset="0"/>
              </a:rPr>
              <a:t>What are some restrictions placed on interval and ordinal data?</a:t>
            </a:r>
          </a:p>
          <a:p>
            <a:r>
              <a:rPr lang="en-CA" sz="2000" dirty="0">
                <a:latin typeface="Times New Roman" panose="02020603050405020304" pitchFamily="18" charset="0"/>
                <a:cs typeface="Times New Roman" panose="02020603050405020304" pitchFamily="18" charset="0"/>
              </a:rPr>
              <a:t>What criteria could you use when selecting a visualization?</a:t>
            </a:r>
          </a:p>
          <a:p>
            <a:r>
              <a:rPr lang="en-CA" sz="2000" dirty="0">
                <a:latin typeface="Times New Roman" panose="02020603050405020304" pitchFamily="18" charset="0"/>
                <a:cs typeface="Times New Roman" panose="02020603050405020304" pitchFamily="18" charset="0"/>
              </a:rPr>
              <a:t>What are the main building blocks of a SQL Select statement?</a:t>
            </a:r>
          </a:p>
          <a:p>
            <a:pPr marL="0" lvl="0" indent="0">
              <a:buNone/>
            </a:pPr>
            <a:r>
              <a:rPr lang="en-CA" dirty="0">
                <a:latin typeface="Times New Roman" panose="02020603050405020304" pitchFamily="18" charset="0"/>
                <a:cs typeface="Times New Roman" panose="02020603050405020304" pitchFamily="18" charset="0"/>
              </a:rPr>
              <a:t> </a:t>
            </a:r>
          </a:p>
          <a:p>
            <a:pPr marL="0" lvl="0" indent="0">
              <a:buNone/>
            </a:pPr>
            <a:endParaRPr lang="en-CA" dirty="0">
              <a:latin typeface="Times New Roman" panose="02020603050405020304" pitchFamily="18" charset="0"/>
              <a:cs typeface="Times New Roman" panose="02020603050405020304" pitchFamily="18" charset="0"/>
            </a:endParaRPr>
          </a:p>
          <a:p>
            <a:pPr marL="0" lvl="0" indent="0">
              <a:buNone/>
            </a:pPr>
            <a:endParaRPr lang="en-CA" dirty="0">
              <a:latin typeface="Times New Roman" panose="02020603050405020304" pitchFamily="18" charset="0"/>
              <a:cs typeface="Times New Roman" panose="02020603050405020304" pitchFamily="18" charset="0"/>
            </a:endParaRPr>
          </a:p>
          <a:p>
            <a:pPr marL="0" lvl="0" indent="0">
              <a:buNone/>
            </a:pPr>
            <a:endParaRPr lang="en-CA" sz="2000" dirty="0">
              <a:latin typeface="Times New Roman" panose="02020603050405020304" pitchFamily="18" charset="0"/>
              <a:cs typeface="Times New Roman" panose="02020603050405020304" pitchFamily="18" charset="0"/>
            </a:endParaRPr>
          </a:p>
          <a:p>
            <a:pPr marL="0" lvl="0" indent="0">
              <a:buNone/>
            </a:pPr>
            <a:endParaRPr lang="en-CA" sz="2000" dirty="0">
              <a:latin typeface="Times New Roman" panose="02020603050405020304" pitchFamily="18" charset="0"/>
              <a:cs typeface="Times New Roman" panose="02020603050405020304" pitchFamily="18" charset="0"/>
            </a:endParaRPr>
          </a:p>
          <a:p>
            <a:pPr lvl="1"/>
            <a:endParaRPr lang="en-US" sz="2000" dirty="0">
              <a:latin typeface="Times New Roman"/>
              <a:cs typeface="Times New Roman"/>
            </a:endParaRPr>
          </a:p>
        </p:txBody>
      </p:sp>
    </p:spTree>
    <p:extLst>
      <p:ext uri="{BB962C8B-B14F-4D97-AF65-F5344CB8AC3E}">
        <p14:creationId xmlns:p14="http://schemas.microsoft.com/office/powerpoint/2010/main" val="11981163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Lesson Review</a:t>
            </a: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683568" y="1141512"/>
            <a:ext cx="8093968" cy="4343400"/>
          </a:xfrm>
        </p:spPr>
        <p:txBody>
          <a:bodyPr/>
          <a:lstStyle/>
          <a:p>
            <a:pPr marL="0" lvl="0" indent="0">
              <a:buNone/>
            </a:pPr>
            <a:r>
              <a:rPr lang="en-CA" dirty="0">
                <a:latin typeface="Times New Roman" panose="02020603050405020304" pitchFamily="18" charset="0"/>
                <a:cs typeface="Times New Roman" panose="02020603050405020304" pitchFamily="18" charset="0"/>
              </a:rPr>
              <a:t>Consider the following questions that you should be able to answer by completing week 3.</a:t>
            </a:r>
          </a:p>
          <a:p>
            <a:pPr marL="0" lvl="0" indent="0">
              <a:buNone/>
            </a:pPr>
            <a:endParaRPr lang="en-CA" dirty="0">
              <a:latin typeface="Times New Roman" panose="02020603050405020304" pitchFamily="18" charset="0"/>
              <a:cs typeface="Times New Roman" panose="02020603050405020304" pitchFamily="18" charset="0"/>
            </a:endParaRPr>
          </a:p>
          <a:p>
            <a:r>
              <a:rPr lang="en-CA" sz="2000" dirty="0">
                <a:latin typeface="Times New Roman" panose="02020603050405020304" pitchFamily="18" charset="0"/>
                <a:cs typeface="Times New Roman" panose="02020603050405020304" pitchFamily="18" charset="0"/>
              </a:rPr>
              <a:t>What is the scope of data exploration?</a:t>
            </a:r>
          </a:p>
          <a:p>
            <a:r>
              <a:rPr lang="en-CA" sz="2000" dirty="0">
                <a:latin typeface="Times New Roman" panose="02020603050405020304" pitchFamily="18" charset="0"/>
                <a:cs typeface="Times New Roman" panose="02020603050405020304" pitchFamily="18" charset="0"/>
              </a:rPr>
              <a:t>What properties of data are discovered using data exploration?</a:t>
            </a:r>
          </a:p>
          <a:p>
            <a:r>
              <a:rPr lang="en-CA" sz="2000" dirty="0">
                <a:latin typeface="Times New Roman" panose="02020603050405020304" pitchFamily="18" charset="0"/>
                <a:cs typeface="Times New Roman" panose="02020603050405020304" pitchFamily="18" charset="0"/>
              </a:rPr>
              <a:t>What conclusions can be made about two different measurements from a ratio scale?</a:t>
            </a:r>
          </a:p>
          <a:p>
            <a:r>
              <a:rPr lang="en-CA" sz="2000" dirty="0">
                <a:latin typeface="Times New Roman" panose="02020603050405020304" pitchFamily="18" charset="0"/>
                <a:cs typeface="Times New Roman" panose="02020603050405020304" pitchFamily="18" charset="0"/>
              </a:rPr>
              <a:t>What is an example of an invalid conclusion about two different measurements from an interval scale?</a:t>
            </a:r>
          </a:p>
          <a:p>
            <a:r>
              <a:rPr lang="en-CA" sz="2000" dirty="0">
                <a:latin typeface="Times New Roman" panose="02020603050405020304" pitchFamily="18" charset="0"/>
                <a:cs typeface="Times New Roman" panose="02020603050405020304" pitchFamily="18" charset="0"/>
              </a:rPr>
              <a:t>What descriptive statistics are used to describe the shape of data?</a:t>
            </a:r>
          </a:p>
          <a:p>
            <a:r>
              <a:rPr lang="en-CA" sz="2000" dirty="0">
                <a:latin typeface="Times New Roman" panose="02020603050405020304" pitchFamily="18" charset="0"/>
                <a:cs typeface="Times New Roman" panose="02020603050405020304" pitchFamily="18" charset="0"/>
              </a:rPr>
              <a:t>What property of univariate data describes similarity?</a:t>
            </a:r>
          </a:p>
          <a:p>
            <a:r>
              <a:rPr lang="en-CA" sz="2000" dirty="0">
                <a:latin typeface="Times New Roman" panose="02020603050405020304" pitchFamily="18" charset="0"/>
                <a:cs typeface="Times New Roman" panose="02020603050405020304" pitchFamily="18" charset="0"/>
              </a:rPr>
              <a:t>What property of bivariate data is used to describe dependencies?</a:t>
            </a:r>
          </a:p>
          <a:p>
            <a:r>
              <a:rPr lang="en-CA" sz="2000" dirty="0">
                <a:latin typeface="Times New Roman" panose="02020603050405020304" pitchFamily="18" charset="0"/>
                <a:cs typeface="Times New Roman" panose="02020603050405020304" pitchFamily="18" charset="0"/>
              </a:rPr>
              <a:t>What properties of univariate data is expressed in a box plot visual?</a:t>
            </a:r>
          </a:p>
          <a:p>
            <a:pPr marL="0" lvl="0" indent="0">
              <a:buNone/>
            </a:pPr>
            <a:endParaRPr lang="en-CA" dirty="0">
              <a:latin typeface="Times New Roman" panose="02020603050405020304" pitchFamily="18" charset="0"/>
              <a:cs typeface="Times New Roman" panose="02020603050405020304" pitchFamily="18" charset="0"/>
            </a:endParaRPr>
          </a:p>
          <a:p>
            <a:pPr marL="0" lvl="0" indent="0">
              <a:buNone/>
            </a:pPr>
            <a:endParaRPr lang="en-CA" dirty="0">
              <a:latin typeface="Times New Roman" panose="02020603050405020304" pitchFamily="18" charset="0"/>
              <a:cs typeface="Times New Roman" panose="02020603050405020304" pitchFamily="18" charset="0"/>
            </a:endParaRPr>
          </a:p>
          <a:p>
            <a:pPr marL="0" lvl="0" indent="0">
              <a:buNone/>
            </a:pPr>
            <a:endParaRPr lang="en-CA" dirty="0">
              <a:latin typeface="Times New Roman" panose="02020603050405020304" pitchFamily="18" charset="0"/>
              <a:cs typeface="Times New Roman" panose="02020603050405020304" pitchFamily="18" charset="0"/>
            </a:endParaRPr>
          </a:p>
          <a:p>
            <a:pPr marL="0" lvl="0" indent="0">
              <a:buNone/>
            </a:pPr>
            <a:endParaRPr lang="en-CA" dirty="0">
              <a:latin typeface="Times New Roman" panose="02020603050405020304" pitchFamily="18" charset="0"/>
              <a:cs typeface="Times New Roman" panose="02020603050405020304" pitchFamily="18" charset="0"/>
            </a:endParaRPr>
          </a:p>
          <a:p>
            <a:pPr marL="0" lvl="0" indent="0">
              <a:buNone/>
            </a:pPr>
            <a:endParaRPr lang="en-CA" dirty="0">
              <a:latin typeface="Times New Roman" panose="02020603050405020304" pitchFamily="18" charset="0"/>
              <a:cs typeface="Times New Roman" panose="02020603050405020304" pitchFamily="18" charset="0"/>
            </a:endParaRPr>
          </a:p>
          <a:p>
            <a:pPr marL="0" lvl="0" indent="0">
              <a:buNone/>
            </a:pPr>
            <a:r>
              <a:rPr lang="en-CA" dirty="0">
                <a:latin typeface="Times New Roman" panose="02020603050405020304" pitchFamily="18" charset="0"/>
                <a:cs typeface="Times New Roman" panose="02020603050405020304" pitchFamily="18" charset="0"/>
              </a:rPr>
              <a:t> </a:t>
            </a:r>
          </a:p>
          <a:p>
            <a:pPr marL="0" lvl="0" indent="0">
              <a:buNone/>
            </a:pPr>
            <a:endParaRPr lang="en-CA" dirty="0">
              <a:latin typeface="Times New Roman" panose="02020603050405020304" pitchFamily="18" charset="0"/>
              <a:cs typeface="Times New Roman" panose="02020603050405020304" pitchFamily="18" charset="0"/>
            </a:endParaRPr>
          </a:p>
          <a:p>
            <a:pPr marL="0" lvl="0" indent="0">
              <a:buNone/>
            </a:pPr>
            <a:endParaRPr lang="en-CA" dirty="0">
              <a:latin typeface="Times New Roman" panose="02020603050405020304" pitchFamily="18" charset="0"/>
              <a:cs typeface="Times New Roman" panose="02020603050405020304" pitchFamily="18" charset="0"/>
            </a:endParaRPr>
          </a:p>
          <a:p>
            <a:pPr marL="0" lvl="0" indent="0">
              <a:buNone/>
            </a:pPr>
            <a:endParaRPr lang="en-CA" sz="2000" dirty="0">
              <a:latin typeface="Times New Roman" panose="02020603050405020304" pitchFamily="18" charset="0"/>
              <a:cs typeface="Times New Roman" panose="02020603050405020304" pitchFamily="18" charset="0"/>
            </a:endParaRPr>
          </a:p>
          <a:p>
            <a:pPr marL="0" lvl="0" indent="0">
              <a:buNone/>
            </a:pPr>
            <a:endParaRPr lang="en-CA" sz="2000" dirty="0">
              <a:latin typeface="Times New Roman" panose="02020603050405020304" pitchFamily="18" charset="0"/>
              <a:cs typeface="Times New Roman" panose="02020603050405020304" pitchFamily="18" charset="0"/>
            </a:endParaRPr>
          </a:p>
          <a:p>
            <a:pPr lvl="1"/>
            <a:endParaRPr lang="en-US" sz="2000" dirty="0">
              <a:latin typeface="Times New Roman"/>
              <a:cs typeface="Times New Roman"/>
            </a:endParaRPr>
          </a:p>
        </p:txBody>
      </p:sp>
    </p:spTree>
    <p:extLst>
      <p:ext uri="{BB962C8B-B14F-4D97-AF65-F5344CB8AC3E}">
        <p14:creationId xmlns:p14="http://schemas.microsoft.com/office/powerpoint/2010/main" val="33303997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Lesson Summary</a:t>
            </a:r>
            <a:br>
              <a:rPr lang="en-US" sz="4000" dirty="0">
                <a:latin typeface="Times New Roman" panose="02020603050405020304" pitchFamily="18" charset="0"/>
                <a:cs typeface="Times New Roman" panose="02020603050405020304" pitchFamily="18" charset="0"/>
              </a:rPr>
            </a:b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183295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Week 3 Lesson Summary</a:t>
            </a: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Text Placeholder 3"/>
          <p:cNvSpPr txBox="1">
            <a:spLocks/>
          </p:cNvSpPr>
          <p:nvPr/>
        </p:nvSpPr>
        <p:spPr bwMode="auto">
          <a:xfrm>
            <a:off x="395536" y="1141512"/>
            <a:ext cx="83820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Font typeface="Arial" panose="020B0604020202020204" pitchFamily="34" charset="0"/>
              <a:buChar char="−"/>
              <a:defRPr sz="2200" kern="1200">
                <a:solidFill>
                  <a:schemeClr val="tx1"/>
                </a:solidFill>
                <a:latin typeface="+mn-lt"/>
                <a:ea typeface="ＭＳ Ｐゴシック" charset="-128"/>
                <a:cs typeface="+mn-cs"/>
              </a:defRPr>
            </a:lvl2pPr>
            <a:lvl3pPr marL="1143000" indent="-228600" algn="l" rtl="0" eaLnBrk="0" fontAlgn="base" hangingPunct="0">
              <a:spcBef>
                <a:spcPct val="20000"/>
              </a:spcBef>
              <a:spcAft>
                <a:spcPct val="0"/>
              </a:spcAft>
              <a:buFont typeface="Wingdings" panose="05000000000000000000" pitchFamily="2" charset="2"/>
              <a:buChar char="§"/>
              <a:defRPr sz="2000" kern="1200">
                <a:solidFill>
                  <a:schemeClr val="tx1"/>
                </a:solidFill>
                <a:latin typeface="+mn-lt"/>
                <a:ea typeface="ＭＳ Ｐゴシック" charset="-128"/>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800" kern="1200">
                <a:solidFill>
                  <a:schemeClr val="tx1"/>
                </a:solidFill>
                <a:latin typeface="+mn-lt"/>
                <a:ea typeface="ＭＳ Ｐゴシック" charset="-128"/>
                <a:cs typeface="+mn-cs"/>
              </a:defRPr>
            </a:lvl4pPr>
            <a:lvl5pPr marL="2057400" indent="-228600" algn="l" rtl="0" eaLnBrk="0" fontAlgn="base" hangingPunct="0">
              <a:spcBef>
                <a:spcPct val="20000"/>
              </a:spcBef>
              <a:spcAft>
                <a:spcPct val="0"/>
              </a:spcAft>
              <a:buFont typeface="Arial" charset="0"/>
              <a:buChar char="•"/>
              <a:defRPr sz="1600" kern="1200">
                <a:solidFill>
                  <a:schemeClr val="tx1"/>
                </a:solidFill>
                <a:latin typeface="+mn-lt"/>
                <a:ea typeface="ＭＳ Ｐゴシック"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During Week 3 you learned to:</a:t>
            </a:r>
            <a:endParaRPr lang="en-CA" sz="1400" dirty="0"/>
          </a:p>
          <a:p>
            <a:pPr lvl="0"/>
            <a:r>
              <a:rPr lang="en-US" sz="1400" dirty="0">
                <a:latin typeface="Times" panose="02020603050405020304" pitchFamily="18" charset="0"/>
                <a:cs typeface="Times" panose="02020603050405020304" pitchFamily="18" charset="0"/>
              </a:rPr>
              <a:t>Identify, interpret and correctly apply categories of measurement data</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Ordinal</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Nominal</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Interval</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Ratio</a:t>
            </a:r>
            <a:endParaRPr lang="en-CA" sz="1400" dirty="0">
              <a:latin typeface="Times" panose="02020603050405020304" pitchFamily="18" charset="0"/>
              <a:cs typeface="Times" panose="02020603050405020304" pitchFamily="18" charset="0"/>
            </a:endParaRPr>
          </a:p>
          <a:p>
            <a:pPr lvl="0"/>
            <a:r>
              <a:rPr lang="en-US" sz="1400" dirty="0">
                <a:latin typeface="Times" panose="02020603050405020304" pitchFamily="18" charset="0"/>
                <a:cs typeface="Times" panose="02020603050405020304" pitchFamily="18" charset="0"/>
              </a:rPr>
              <a:t>Interpret descriptive statistics to quantitatively describe the shape of a variable</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Central tendency measures</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Dispersion measures</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Skewness and Kurtosis “height” measures</a:t>
            </a:r>
            <a:endParaRPr lang="en-CA" sz="1400" dirty="0">
              <a:latin typeface="Times" panose="02020603050405020304" pitchFamily="18" charset="0"/>
              <a:cs typeface="Times" panose="02020603050405020304" pitchFamily="18" charset="0"/>
            </a:endParaRPr>
          </a:p>
          <a:p>
            <a:pPr lvl="0"/>
            <a:r>
              <a:rPr lang="en-US" sz="1400" dirty="0">
                <a:latin typeface="Times" panose="02020603050405020304" pitchFamily="18" charset="0"/>
                <a:cs typeface="Times" panose="02020603050405020304" pitchFamily="18" charset="0"/>
              </a:rPr>
              <a:t>Understand and describe bivariate data set according to:</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Scatter plots.</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Linear relationships</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Correlations from a scatter plot</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Correlation coefficient</a:t>
            </a:r>
            <a:endParaRPr lang="en-CA" sz="1400" dirty="0">
              <a:latin typeface="Times" panose="02020603050405020304" pitchFamily="18" charset="0"/>
              <a:cs typeface="Times" panose="02020603050405020304" pitchFamily="18" charset="0"/>
            </a:endParaRPr>
          </a:p>
          <a:p>
            <a:pPr lvl="0"/>
            <a:r>
              <a:rPr lang="en-US" sz="1400" dirty="0">
                <a:latin typeface="Times" panose="02020603050405020304" pitchFamily="18" charset="0"/>
                <a:cs typeface="Times" panose="02020603050405020304" pitchFamily="18" charset="0"/>
              </a:rPr>
              <a:t>Understand basic Data Exploratory methods to develop Probability Distributions  </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Probability Density</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Data Relationships </a:t>
            </a:r>
          </a:p>
          <a:p>
            <a:pPr lvl="1"/>
            <a:r>
              <a:rPr lang="en-US" sz="1400">
                <a:latin typeface="Times" panose="02020603050405020304" pitchFamily="18" charset="0"/>
                <a:cs typeface="Times" panose="02020603050405020304" pitchFamily="18" charset="0"/>
              </a:rPr>
              <a:t>Data Frequency Distributions</a:t>
            </a:r>
            <a:endParaRPr lang="en-CA" sz="1400" dirty="0">
              <a:latin typeface="Times" panose="02020603050405020304" pitchFamily="18" charset="0"/>
              <a:cs typeface="Times" panose="02020603050405020304" pitchFamily="18" charset="0"/>
            </a:endParaRPr>
          </a:p>
          <a:p>
            <a:pPr lvl="0"/>
            <a:r>
              <a:rPr lang="en-US" sz="1400" dirty="0">
                <a:latin typeface="Times" panose="02020603050405020304" pitchFamily="18" charset="0"/>
                <a:cs typeface="Times" panose="02020603050405020304" pitchFamily="18" charset="0"/>
              </a:rPr>
              <a:t>Apply filtering techniques and query from multiple data tables from Pandas/Python</a:t>
            </a:r>
            <a:endParaRPr lang="en-CA" sz="1400" dirty="0">
              <a:latin typeface="Times" panose="02020603050405020304" pitchFamily="18" charset="0"/>
              <a:cs typeface="Times" panose="02020603050405020304" pitchFamily="18" charset="0"/>
            </a:endParaRPr>
          </a:p>
          <a:p>
            <a:pPr marL="0" indent="0">
              <a:buFont typeface="Arial" charse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8688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Week 3 – New Topics Introduced</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568952" cy="4343400"/>
          </a:xfrm>
        </p:spPr>
        <p:txBody>
          <a:bodyPr/>
          <a:lstStyle/>
          <a:p>
            <a:pPr marL="0" indent="0">
              <a:buNone/>
            </a:pPr>
            <a:r>
              <a:rPr lang="en-CA" dirty="0">
                <a:latin typeface="Times New Roman" panose="02020603050405020304" pitchFamily="18" charset="0"/>
                <a:cs typeface="Times New Roman" panose="02020603050405020304" pitchFamily="18" charset="0"/>
              </a:rPr>
              <a:t>The following major topics are discussed this week.</a:t>
            </a:r>
          </a:p>
          <a:p>
            <a:pPr marL="0" indent="0">
              <a:buNone/>
            </a:pPr>
            <a:endParaRPr lang="en-CA" sz="2000" dirty="0"/>
          </a:p>
          <a:p>
            <a:pPr lvl="0"/>
            <a:r>
              <a:rPr lang="en-US" sz="1800" dirty="0">
                <a:latin typeface="Times" panose="02020603050405020304" pitchFamily="18" charset="0"/>
                <a:cs typeface="Times" panose="02020603050405020304" pitchFamily="18" charset="0"/>
              </a:rPr>
              <a:t>Data exploration </a:t>
            </a:r>
          </a:p>
          <a:p>
            <a:pPr lvl="0"/>
            <a:r>
              <a:rPr lang="en-US" sz="1800" dirty="0">
                <a:latin typeface="Times" panose="02020603050405020304" pitchFamily="18" charset="0"/>
                <a:cs typeface="Times" panose="02020603050405020304" pitchFamily="18" charset="0"/>
              </a:rPr>
              <a:t>Data discovery</a:t>
            </a:r>
          </a:p>
          <a:p>
            <a:r>
              <a:rPr lang="en-US" sz="1800" dirty="0">
                <a:latin typeface="Times" panose="02020603050405020304" pitchFamily="18" charset="0"/>
                <a:cs typeface="Times" panose="02020603050405020304" pitchFamily="18" charset="0"/>
              </a:rPr>
              <a:t>Measurement scales</a:t>
            </a:r>
            <a:endParaRPr lang="en-CA" sz="1800" dirty="0">
              <a:latin typeface="Times" panose="02020603050405020304" pitchFamily="18" charset="0"/>
              <a:cs typeface="Times" panose="02020603050405020304" pitchFamily="18" charset="0"/>
            </a:endParaRPr>
          </a:p>
          <a:p>
            <a:pPr lvl="0"/>
            <a:r>
              <a:rPr lang="en-US" sz="1800" dirty="0">
                <a:latin typeface="Times" panose="02020603050405020304" pitchFamily="18" charset="0"/>
                <a:cs typeface="Times" panose="02020603050405020304" pitchFamily="18" charset="0"/>
              </a:rPr>
              <a:t>Data shape</a:t>
            </a:r>
          </a:p>
          <a:p>
            <a:pPr lvl="0"/>
            <a:r>
              <a:rPr lang="en-US" sz="1800" dirty="0">
                <a:latin typeface="Times" panose="02020603050405020304" pitchFamily="18" charset="0"/>
                <a:cs typeface="Times" panose="02020603050405020304" pitchFamily="18" charset="0"/>
              </a:rPr>
              <a:t>Univariate data</a:t>
            </a:r>
          </a:p>
          <a:p>
            <a:pPr lvl="0"/>
            <a:r>
              <a:rPr lang="en-US" sz="1800" dirty="0">
                <a:latin typeface="Times" panose="02020603050405020304" pitchFamily="18" charset="0"/>
                <a:cs typeface="Times" panose="02020603050405020304" pitchFamily="18" charset="0"/>
              </a:rPr>
              <a:t>Bivariate data</a:t>
            </a:r>
          </a:p>
          <a:p>
            <a:pPr lvl="0"/>
            <a:r>
              <a:rPr lang="en-US" sz="1800" dirty="0">
                <a:latin typeface="Times" panose="02020603050405020304" pitchFamily="18" charset="0"/>
                <a:cs typeface="Times" panose="02020603050405020304" pitchFamily="18" charset="0"/>
              </a:rPr>
              <a:t>Descriptive statistics </a:t>
            </a:r>
          </a:p>
          <a:p>
            <a:pPr lvl="0"/>
            <a:r>
              <a:rPr lang="en-US" sz="1800" dirty="0">
                <a:latin typeface="Times" panose="02020603050405020304" pitchFamily="18" charset="0"/>
                <a:cs typeface="Times" panose="02020603050405020304" pitchFamily="18" charset="0"/>
              </a:rPr>
              <a:t>Correlation </a:t>
            </a:r>
          </a:p>
          <a:p>
            <a:pPr lvl="0"/>
            <a:r>
              <a:rPr lang="en-US" sz="1800" dirty="0">
                <a:latin typeface="Times" panose="02020603050405020304" pitchFamily="18" charset="0"/>
                <a:cs typeface="Times" panose="02020603050405020304" pitchFamily="18" charset="0"/>
              </a:rPr>
              <a:t>Linear relationships</a:t>
            </a:r>
            <a:endParaRPr lang="en-CA" sz="1800" dirty="0">
              <a:latin typeface="Times" panose="02020603050405020304" pitchFamily="18" charset="0"/>
              <a:cs typeface="Times" panose="02020603050405020304" pitchFamily="18" charset="0"/>
            </a:endParaRPr>
          </a:p>
          <a:p>
            <a:pPr lvl="0"/>
            <a:r>
              <a:rPr lang="en-US" sz="1800" dirty="0">
                <a:latin typeface="Times" panose="02020603050405020304" pitchFamily="18" charset="0"/>
                <a:cs typeface="Times" panose="02020603050405020304" pitchFamily="18" charset="0"/>
              </a:rPr>
              <a:t>Filtering techniques to query from multiple data tables from Pandas/Python</a:t>
            </a:r>
            <a:endParaRPr lang="en-CA" sz="1800" dirty="0">
              <a:latin typeface="Times" panose="02020603050405020304" pitchFamily="18" charset="0"/>
              <a:cs typeface="Times" panose="02020603050405020304" pitchFamily="18" charset="0"/>
            </a:endParaRPr>
          </a:p>
          <a:p>
            <a:pPr lvl="1"/>
            <a:endParaRPr lang="en-CA" sz="1800" dirty="0">
              <a:latin typeface="Times" panose="02020603050405020304" pitchFamily="18" charset="0"/>
              <a:cs typeface="Times" panose="02020603050405020304" pitchFamily="18" charset="0"/>
            </a:endParaRPr>
          </a:p>
          <a:p>
            <a:pPr marL="457200" lvl="1" indent="0">
              <a:buNone/>
            </a:pPr>
            <a:endParaRPr lang="en-CA" sz="1400" dirty="0">
              <a:latin typeface="Times" panose="02020603050405020304" pitchFamily="18" charset="0"/>
              <a:cs typeface="Times" panose="02020603050405020304" pitchFamily="18" charset="0"/>
            </a:endParaRPr>
          </a:p>
          <a:p>
            <a:pPr marL="0" indent="0">
              <a:buNone/>
            </a:pPr>
            <a:endParaRPr lang="en-CA" sz="2000" dirty="0"/>
          </a:p>
        </p:txBody>
      </p:sp>
    </p:spTree>
    <p:extLst>
      <p:ext uri="{BB962C8B-B14F-4D97-AF65-F5344CB8AC3E}">
        <p14:creationId xmlns:p14="http://schemas.microsoft.com/office/powerpoint/2010/main" val="1989309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Learning Objectives for Week 3</a:t>
            </a:r>
            <a:br>
              <a:rPr lang="en-US" sz="4000" dirty="0">
                <a:latin typeface="Times New Roman" panose="02020603050405020304" pitchFamily="18" charset="0"/>
                <a:cs typeface="Times New Roman" panose="02020603050405020304" pitchFamily="18" charset="0"/>
              </a:rPr>
            </a:b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44924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a:latin typeface="Times New Roman" panose="02020603050405020304" pitchFamily="18" charset="0"/>
                <a:cs typeface="Times New Roman" panose="02020603050405020304" pitchFamily="18" charset="0"/>
              </a:rPr>
              <a:t>Week 3 </a:t>
            </a:r>
            <a:r>
              <a:rPr lang="en-US" dirty="0">
                <a:latin typeface="Times New Roman" panose="02020603050405020304" pitchFamily="18" charset="0"/>
                <a:cs typeface="Times New Roman" panose="02020603050405020304" pitchFamily="18" charset="0"/>
              </a:rPr>
              <a:t>- Learning Objectives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Text Placeholder 3"/>
          <p:cNvSpPr txBox="1">
            <a:spLocks/>
          </p:cNvSpPr>
          <p:nvPr/>
        </p:nvSpPr>
        <p:spPr bwMode="auto">
          <a:xfrm>
            <a:off x="395536" y="1013147"/>
            <a:ext cx="83820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Font typeface="Arial" panose="020B0604020202020204" pitchFamily="34" charset="0"/>
              <a:buChar char="−"/>
              <a:defRPr sz="2200" kern="1200">
                <a:solidFill>
                  <a:schemeClr val="tx1"/>
                </a:solidFill>
                <a:latin typeface="+mn-lt"/>
                <a:ea typeface="ＭＳ Ｐゴシック" charset="-128"/>
                <a:cs typeface="+mn-cs"/>
              </a:defRPr>
            </a:lvl2pPr>
            <a:lvl3pPr marL="1143000" indent="-228600" algn="l" rtl="0" eaLnBrk="0" fontAlgn="base" hangingPunct="0">
              <a:spcBef>
                <a:spcPct val="20000"/>
              </a:spcBef>
              <a:spcAft>
                <a:spcPct val="0"/>
              </a:spcAft>
              <a:buFont typeface="Wingdings" panose="05000000000000000000" pitchFamily="2" charset="2"/>
              <a:buChar char="§"/>
              <a:defRPr sz="2000" kern="1200">
                <a:solidFill>
                  <a:schemeClr val="tx1"/>
                </a:solidFill>
                <a:latin typeface="+mn-lt"/>
                <a:ea typeface="ＭＳ Ｐゴシック" charset="-128"/>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800" kern="1200">
                <a:solidFill>
                  <a:schemeClr val="tx1"/>
                </a:solidFill>
                <a:latin typeface="+mn-lt"/>
                <a:ea typeface="ＭＳ Ｐゴシック" charset="-128"/>
                <a:cs typeface="+mn-cs"/>
              </a:defRPr>
            </a:lvl4pPr>
            <a:lvl5pPr marL="2057400" indent="-228600" algn="l" rtl="0" eaLnBrk="0" fontAlgn="base" hangingPunct="0">
              <a:spcBef>
                <a:spcPct val="20000"/>
              </a:spcBef>
              <a:spcAft>
                <a:spcPct val="0"/>
              </a:spcAft>
              <a:buFont typeface="Arial" charset="0"/>
              <a:buChar char="•"/>
              <a:defRPr sz="1600" kern="1200">
                <a:solidFill>
                  <a:schemeClr val="tx1"/>
                </a:solidFill>
                <a:latin typeface="+mn-lt"/>
                <a:ea typeface="ＭＳ Ｐゴシック"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000" dirty="0">
                <a:latin typeface="Times New Roman" panose="02020603050405020304" pitchFamily="18" charset="0"/>
                <a:cs typeface="Times New Roman" panose="02020603050405020304" pitchFamily="18" charset="0"/>
              </a:rPr>
              <a:t>During Week 3 you will learn</a:t>
            </a:r>
            <a:r>
              <a:rPr lang="en-US" sz="1600" dirty="0"/>
              <a:t> to:</a:t>
            </a:r>
          </a:p>
          <a:p>
            <a:r>
              <a:rPr lang="en-US" sz="1600" dirty="0">
                <a:latin typeface="Times" panose="02020603050405020304" pitchFamily="18" charset="0"/>
                <a:cs typeface="Times" panose="02020603050405020304" pitchFamily="18" charset="0"/>
              </a:rPr>
              <a:t>Describe and apply Exploratory Data Analysis</a:t>
            </a:r>
          </a:p>
          <a:p>
            <a:pPr lvl="1"/>
            <a:r>
              <a:rPr lang="en-US" sz="1400" dirty="0">
                <a:latin typeface="Times" panose="02020603050405020304" pitchFamily="18" charset="0"/>
                <a:cs typeface="Times" panose="02020603050405020304" pitchFamily="18" charset="0"/>
              </a:rPr>
              <a:t>Concepts, Purpose and Methods</a:t>
            </a:r>
            <a:endParaRPr lang="en-CA" sz="1400" dirty="0">
              <a:latin typeface="Times" panose="02020603050405020304" pitchFamily="18" charset="0"/>
              <a:cs typeface="Times" panose="02020603050405020304" pitchFamily="18" charset="0"/>
            </a:endParaRPr>
          </a:p>
          <a:p>
            <a:pPr lvl="0"/>
            <a:r>
              <a:rPr lang="en-US" sz="1600" dirty="0">
                <a:latin typeface="Times" panose="02020603050405020304" pitchFamily="18" charset="0"/>
                <a:cs typeface="Times" panose="02020603050405020304" pitchFamily="18" charset="0"/>
              </a:rPr>
              <a:t>Describe properties of  measurement data</a:t>
            </a:r>
          </a:p>
          <a:p>
            <a:pPr lvl="1"/>
            <a:r>
              <a:rPr lang="en-US" sz="1400" dirty="0">
                <a:latin typeface="Times" panose="02020603050405020304" pitchFamily="18" charset="0"/>
                <a:cs typeface="Times" panose="02020603050405020304" pitchFamily="18" charset="0"/>
              </a:rPr>
              <a:t>By measurement scale</a:t>
            </a:r>
          </a:p>
          <a:p>
            <a:pPr lvl="1"/>
            <a:r>
              <a:rPr lang="en-US" sz="1400" dirty="0">
                <a:latin typeface="Times" panose="02020603050405020304" pitchFamily="18" charset="0"/>
                <a:cs typeface="Times" panose="02020603050405020304" pitchFamily="18" charset="0"/>
              </a:rPr>
              <a:t>By data type </a:t>
            </a:r>
          </a:p>
          <a:p>
            <a:pPr lvl="1"/>
            <a:r>
              <a:rPr lang="en-US" sz="1400" dirty="0">
                <a:latin typeface="Times" panose="02020603050405020304" pitchFamily="18" charset="0"/>
                <a:cs typeface="Times" panose="02020603050405020304" pitchFamily="18" charset="0"/>
              </a:rPr>
              <a:t>By measurement role</a:t>
            </a:r>
          </a:p>
          <a:p>
            <a:pPr lvl="1"/>
            <a:r>
              <a:rPr lang="en-US" sz="1400" dirty="0">
                <a:latin typeface="Times" panose="02020603050405020304" pitchFamily="18" charset="0"/>
                <a:cs typeface="Times" panose="02020603050405020304" pitchFamily="18" charset="0"/>
              </a:rPr>
              <a:t>By analytical application</a:t>
            </a:r>
            <a:endParaRPr lang="en-CA" sz="1400" dirty="0">
              <a:latin typeface="Times" panose="02020603050405020304" pitchFamily="18" charset="0"/>
              <a:cs typeface="Times" panose="02020603050405020304" pitchFamily="18" charset="0"/>
            </a:endParaRPr>
          </a:p>
          <a:p>
            <a:pPr lvl="0"/>
            <a:r>
              <a:rPr lang="en-US" sz="1600" dirty="0">
                <a:latin typeface="Times" panose="02020603050405020304" pitchFamily="18" charset="0"/>
                <a:cs typeface="Times" panose="02020603050405020304" pitchFamily="18" charset="0"/>
              </a:rPr>
              <a:t>Explore and describe univariate data </a:t>
            </a:r>
          </a:p>
          <a:p>
            <a:pPr lvl="1"/>
            <a:r>
              <a:rPr lang="en-US" sz="1400" dirty="0">
                <a:latin typeface="Times" panose="02020603050405020304" pitchFamily="18" charset="0"/>
                <a:cs typeface="Times" panose="02020603050405020304" pitchFamily="18" charset="0"/>
              </a:rPr>
              <a:t>Descriptive statistics</a:t>
            </a:r>
          </a:p>
          <a:p>
            <a:pPr lvl="1"/>
            <a:r>
              <a:rPr lang="en-US" sz="1400" dirty="0">
                <a:latin typeface="Times" panose="02020603050405020304" pitchFamily="18" charset="0"/>
                <a:cs typeface="Times" panose="02020603050405020304" pitchFamily="18" charset="0"/>
              </a:rPr>
              <a:t>Visual methods</a:t>
            </a:r>
            <a:endParaRPr lang="en-CA" sz="1400" dirty="0">
              <a:latin typeface="Times" panose="02020603050405020304" pitchFamily="18" charset="0"/>
              <a:cs typeface="Times" panose="02020603050405020304" pitchFamily="18" charset="0"/>
            </a:endParaRPr>
          </a:p>
          <a:p>
            <a:pPr lvl="0"/>
            <a:r>
              <a:rPr lang="en-US" sz="1600" dirty="0">
                <a:latin typeface="Times" panose="02020603050405020304" pitchFamily="18" charset="0"/>
                <a:cs typeface="Times" panose="02020603050405020304" pitchFamily="18" charset="0"/>
              </a:rPr>
              <a:t>Explore and describe bivariate data</a:t>
            </a:r>
            <a:endParaRPr lang="en-CA" sz="16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Correlations</a:t>
            </a:r>
          </a:p>
          <a:p>
            <a:pPr lvl="1"/>
            <a:r>
              <a:rPr lang="en-US" sz="1400" dirty="0">
                <a:latin typeface="Times" panose="02020603050405020304" pitchFamily="18" charset="0"/>
                <a:cs typeface="Times" panose="02020603050405020304" pitchFamily="18" charset="0"/>
              </a:rPr>
              <a:t>Visual methods</a:t>
            </a:r>
            <a:endParaRPr lang="en-CA" sz="1400" dirty="0">
              <a:latin typeface="Times" panose="02020603050405020304" pitchFamily="18" charset="0"/>
              <a:cs typeface="Times" panose="02020603050405020304" pitchFamily="18" charset="0"/>
            </a:endParaRPr>
          </a:p>
          <a:p>
            <a:pPr lvl="0"/>
            <a:r>
              <a:rPr lang="en-US" sz="1600" dirty="0">
                <a:latin typeface="Times" panose="02020603050405020304" pitchFamily="18" charset="0"/>
                <a:cs typeface="Times" panose="02020603050405020304" pitchFamily="18" charset="0"/>
              </a:rPr>
              <a:t>Discover different types of data relationships </a:t>
            </a:r>
          </a:p>
          <a:p>
            <a:pPr lvl="1"/>
            <a:r>
              <a:rPr lang="en-US" sz="1400" dirty="0">
                <a:latin typeface="Times" panose="02020603050405020304" pitchFamily="18" charset="0"/>
                <a:cs typeface="Times" panose="02020603050405020304" pitchFamily="18" charset="0"/>
              </a:rPr>
              <a:t>Linear correlations</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Distributions</a:t>
            </a:r>
            <a:endParaRPr lang="en-CA" sz="1400" dirty="0">
              <a:latin typeface="Times" panose="02020603050405020304" pitchFamily="18" charset="0"/>
              <a:cs typeface="Times" panose="02020603050405020304" pitchFamily="18" charset="0"/>
            </a:endParaRPr>
          </a:p>
          <a:p>
            <a:pPr lvl="0"/>
            <a:r>
              <a:rPr lang="en-US" sz="1600" dirty="0">
                <a:latin typeface="Times" panose="02020603050405020304" pitchFamily="18" charset="0"/>
                <a:cs typeface="Times" panose="02020603050405020304" pitchFamily="18" charset="0"/>
              </a:rPr>
              <a:t>Apply filtering techniques and query multiple data tables from Pandas/Python</a:t>
            </a:r>
            <a:endParaRPr lang="en-CA" sz="1600" dirty="0">
              <a:latin typeface="Times" panose="02020603050405020304" pitchFamily="18" charset="0"/>
              <a:cs typeface="Times" panose="02020603050405020304" pitchFamily="18" charset="0"/>
            </a:endParaRPr>
          </a:p>
          <a:p>
            <a:pPr marL="0" indent="0">
              <a:buFont typeface="Arial" charset="0"/>
              <a:buNone/>
            </a:pPr>
            <a:endParaRPr lang="en-US" sz="16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371515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Exploratory Data Analysis</a:t>
            </a: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69794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Exploratory Data Analysis Concepts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pPr marL="0" indent="0">
              <a:buNone/>
            </a:pPr>
            <a:endParaRPr lang="en-US" sz="1800" dirty="0">
              <a:latin typeface="Times New Roman"/>
              <a:cs typeface="Times New Roman"/>
            </a:endParaRPr>
          </a:p>
          <a:p>
            <a:pPr marL="0" indent="0">
              <a:buNone/>
            </a:pPr>
            <a:r>
              <a:rPr lang="en-CA" sz="1800" dirty="0">
                <a:latin typeface="Times" panose="02020603050405020304" pitchFamily="18" charset="0"/>
                <a:cs typeface="Times" panose="02020603050405020304" pitchFamily="18" charset="0"/>
              </a:rPr>
              <a:t>Exploratory data analysis (EDA) is an approach for analyzing variables in data sets to understand their key properties and characteristics.</a:t>
            </a:r>
          </a:p>
          <a:p>
            <a:pPr marL="0" indent="0">
              <a:buNone/>
            </a:pPr>
            <a:endParaRPr lang="en-CA" sz="1800" dirty="0">
              <a:latin typeface="Times" panose="02020603050405020304" pitchFamily="18" charset="0"/>
              <a:cs typeface="Times" panose="02020603050405020304" pitchFamily="18" charset="0"/>
            </a:endParaRPr>
          </a:p>
          <a:p>
            <a:pPr marL="0" indent="0">
              <a:buNone/>
            </a:pPr>
            <a:r>
              <a:rPr lang="en-CA" sz="1800" dirty="0">
                <a:latin typeface="Times" panose="02020603050405020304" pitchFamily="18" charset="0"/>
                <a:cs typeface="Times" panose="02020603050405020304" pitchFamily="18" charset="0"/>
              </a:rPr>
              <a:t>The majority of EDA is carried out visual methods.</a:t>
            </a:r>
          </a:p>
          <a:p>
            <a:pPr marL="0" indent="0">
              <a:buNone/>
            </a:pPr>
            <a:endParaRPr lang="en-CA" sz="1800" dirty="0">
              <a:latin typeface="Times" panose="02020603050405020304" pitchFamily="18" charset="0"/>
              <a:cs typeface="Times" panose="02020603050405020304" pitchFamily="18" charset="0"/>
            </a:endParaRPr>
          </a:p>
        </p:txBody>
      </p:sp>
      <p:sp>
        <p:nvSpPr>
          <p:cNvPr id="4" name="TextBox 3"/>
          <p:cNvSpPr txBox="1"/>
          <p:nvPr/>
        </p:nvSpPr>
        <p:spPr>
          <a:xfrm>
            <a:off x="467544" y="3212976"/>
            <a:ext cx="7704855" cy="1215717"/>
          </a:xfrm>
          <a:prstGeom prst="rect">
            <a:avLst/>
          </a:prstGeom>
          <a:noFill/>
        </p:spPr>
        <p:txBody>
          <a:bodyPr wrap="square" rtlCol="0">
            <a:spAutoFit/>
          </a:bodyPr>
          <a:lstStyle/>
          <a:p>
            <a:r>
              <a:rPr lang="en-CA" sz="1600" dirty="0">
                <a:latin typeface="Times" panose="02020603050405020304" pitchFamily="18" charset="0"/>
                <a:cs typeface="Times" panose="02020603050405020304" pitchFamily="18" charset="0"/>
              </a:rPr>
              <a:t>Watch this video on Khan Academy to gain an introduction to basic descriptive statistics.</a:t>
            </a:r>
          </a:p>
          <a:p>
            <a:endParaRPr lang="en-CA" sz="1100" dirty="0"/>
          </a:p>
          <a:p>
            <a:r>
              <a:rPr lang="en-CA" sz="1400" dirty="0">
                <a:hlinkClick r:id="rId2"/>
              </a:rPr>
              <a:t>https://www.khanacademy.org/math/statistics-probability/summarizing-quantitative-data/mean-median-basics/v/statistics-intro-mean-median-and-mode</a:t>
            </a:r>
            <a:endParaRPr lang="en-CA" sz="1400" dirty="0"/>
          </a:p>
          <a:p>
            <a:endParaRPr lang="en-CA" dirty="0"/>
          </a:p>
        </p:txBody>
      </p:sp>
    </p:spTree>
    <p:extLst>
      <p:ext uri="{BB962C8B-B14F-4D97-AF65-F5344CB8AC3E}">
        <p14:creationId xmlns:p14="http://schemas.microsoft.com/office/powerpoint/2010/main" val="39704612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2&quot; unique_id=&quot;10002&quot;&gt;&lt;object type=&quot;3&quot; unique_id=&quot;10003&quot;&gt;&lt;property id=&quot;20148&quot; value=&quot;5&quot;/&gt;&lt;property id=&quot;20300&quot; value=&quot;Slide 1 - &amp;quot;Session 11&amp;#x0D;&amp;#x0A;The Labour Context&amp;quot;&quot;/&gt;&lt;property id=&quot;20307&quot; value=&quot;320&quot;/&gt;&lt;/object&gt;&lt;object type=&quot;3&quot; unique_id=&quot;10005&quot;&gt;&lt;property id=&quot;20148&quot; value=&quot;5&quot;/&gt;&lt;property id=&quot;20300&quot; value=&quot;Slide 3&quot;/&gt;&lt;property id=&quot;20307&quot; value=&quot;384&quot;/&gt;&lt;/object&gt;&lt;object type=&quot;3&quot; unique_id=&quot;10006&quot;&gt;&lt;property id=&quot;20148&quot; value=&quot;5&quot;/&gt;&lt;property id=&quot;20300&quot; value=&quot;Slide 5&quot;/&gt;&lt;property id=&quot;20307&quot; value=&quot;385&quot;/&gt;&lt;/object&gt;&lt;object type=&quot;3&quot; unique_id=&quot;10007&quot;&gt;&lt;property id=&quot;20148&quot; value=&quot;5&quot;/&gt;&lt;property id=&quot;20300&quot; value=&quot;Slide 9&quot;/&gt;&lt;property id=&quot;20307&quot; value=&quot;371&quot;/&gt;&lt;/object&gt;&lt;object type=&quot;3&quot; unique_id=&quot;10014&quot;&gt;&lt;property id=&quot;20148&quot; value=&quot;5&quot;/&gt;&lt;property id=&quot;20300&quot; value=&quot;Slide 18&quot;/&gt;&lt;property id=&quot;20307&quot; value=&quot;377&quot;/&gt;&lt;/object&gt;&lt;object type=&quot;3&quot; unique_id=&quot;10020&quot;&gt;&lt;property id=&quot;20148&quot; value=&quot;5&quot;/&gt;&lt;property id=&quot;20300&quot; value=&quot;Slide 22&quot;/&gt;&lt;property id=&quot;20307&quot; value=&quot;382&quot;/&gt;&lt;/object&gt;&lt;object type=&quot;3&quot; unique_id=&quot;10021&quot;&gt;&lt;property id=&quot;20148&quot; value=&quot;5&quot;/&gt;&lt;property id=&quot;20300&quot; value=&quot;Slide 23&quot;/&gt;&lt;property id=&quot;20307&quot; value=&quot;389&quot;/&gt;&lt;/object&gt;&lt;object type=&quot;3&quot; unique_id=&quot;10022&quot;&gt;&lt;property id=&quot;20148&quot; value=&quot;5&quot;/&gt;&lt;property id=&quot;20300&quot; value=&quot;Slide 24&quot;/&gt;&lt;property id=&quot;20307&quot; value=&quot;390&quot;/&gt;&lt;/object&gt;&lt;object type=&quot;3&quot; unique_id=&quot;10023&quot;&gt;&lt;property id=&quot;20148&quot; value=&quot;5&quot;/&gt;&lt;property id=&quot;20300&quot; value=&quot;Slide 25 - &amp;quot;Designated Employee Groups&amp;#x0D;&amp;#x0A;Employment Equity Legislation&amp;quot;&quot;/&gt;&lt;property id=&quot;20307&quot; value=&quot;361&quot;/&gt;&lt;/object&gt;&lt;object type=&quot;3&quot; unique_id=&quot;10024&quot;&gt;&lt;property id=&quot;20148&quot; value=&quot;5&quot;/&gt;&lt;property id=&quot;20300&quot; value=&quot;Slide 26 - &amp;quot;Women&amp;quot;&quot;/&gt;&lt;property id=&quot;20307&quot; value=&quot;362&quot;/&gt;&lt;/object&gt;&lt;object type=&quot;3&quot; unique_id=&quot;10025&quot;&gt;&lt;property id=&quot;20148&quot; value=&quot;5&quot;/&gt;&lt;property id=&quot;20300&quot; value=&quot;Slide 27 - &amp;quot;First Nations and Aboriginals&amp;quot;&quot;/&gt;&lt;property id=&quot;20307&quot; value=&quot;363&quot;/&gt;&lt;/object&gt;&lt;object type=&quot;3&quot; unique_id=&quot;10026&quot;&gt;&lt;property id=&quot;20148&quot; value=&quot;5&quot;/&gt;&lt;property id=&quot;20300&quot; value=&quot;Slide 28 - &amp;quot;Individuals With Disabilities&amp;quot;&quot;/&gt;&lt;property id=&quot;20307&quot; value=&quot;364&quot;/&gt;&lt;/object&gt;&lt;object type=&quot;3&quot; unique_id=&quot;10027&quot;&gt;&lt;property id=&quot;20148&quot; value=&quot;5&quot;/&gt;&lt;property id=&quot;20300&quot; value=&quot;Slide 29 - &amp;quot;Visible Minorities&amp;quot;&quot;/&gt;&lt;property id=&quot;20307&quot; value=&quot;365&quot;/&gt;&lt;/object&gt;&lt;object type=&quot;3&quot; unique_id=&quot;10029&quot;&gt;&lt;property id=&quot;20148&quot; value=&quot;5&quot;/&gt;&lt;property id=&quot;20300&quot; value=&quot;Slide 30&quot;/&gt;&lt;property id=&quot;20307&quot; value=&quot;367&quot;/&gt;&lt;/object&gt;&lt;object type=&quot;3&quot; unique_id=&quot;10030&quot;&gt;&lt;property id=&quot;20148&quot; value=&quot;5&quot;/&gt;&lt;property id=&quot;20300&quot; value=&quot;Slide 31 - &amp;quot;Employment Equity Legislation&amp;quot;&quot;/&gt;&lt;property id=&quot;20307&quot; value=&quot;368&quot;/&gt;&lt;/object&gt;&lt;object type=&quot;3&quot; unique_id=&quot;11005&quot;&gt;&lt;property id=&quot;20148&quot; value=&quot;5&quot;/&gt;&lt;property id=&quot;20300&quot; value=&quot;Slide 2 - &amp;quot;THE LABOUR CONTEXT:  LET’S CONSIDER &amp;#x0D;&amp;#x0A;A FEW FUNDAMENTAL THEMES…&amp;quot;&quot;/&gt;&lt;property id=&quot;20307&quot; value=&quot;393&quot;/&gt;&lt;/object&gt;&lt;object type=&quot;3&quot; unique_id=&quot;11424&quot;&gt;&lt;property id=&quot;20148&quot; value=&quot;5&quot;/&gt;&lt;property id=&quot;20300&quot; value=&quot;Slide 20 - &amp;quot;CURRENT LABOUR ISSUES : DIVERSITY&amp;#x0D;&amp;#x0A;&amp;#x0D;&amp;#x0A;&amp;quot;&quot;/&gt;&lt;property id=&quot;20307&quot; value=&quot;403&quot;/&gt;&lt;/object&gt;&lt;object type=&quot;3&quot; unique_id=&quot;11426&quot;&gt;&lt;property id=&quot;20148&quot; value=&quot;5&quot;/&gt;&lt;property id=&quot;20300&quot; value=&quot;Slide 34 - &amp;quot;SUMMARY&amp;quot;&quot;/&gt;&lt;property id=&quot;20307&quot; value=&quot;402&quot;/&gt;&lt;/object&gt;&lt;object type=&quot;3&quot; unique_id=&quot;12231&quot;&gt;&lt;property id=&quot;20148&quot; value=&quot;5&quot;/&gt;&lt;property id=&quot;20300&quot; value=&quot;Slide 10 - &amp;quot;Nature of independent contractor relationship&amp;quot;&quot;/&gt;&lt;property id=&quot;20307&quot; value=&quot;412&quot;/&gt;&lt;/object&gt;&lt;object type=&quot;3&quot; unique_id=&quot;12233&quot;&gt;&lt;property id=&quot;20148&quot; value=&quot;5&quot;/&gt;&lt;property id=&quot;20300&quot; value=&quot;Slide 12 - &amp;quot;Court’s adjudication criteria&amp;quot;&quot;/&gt;&lt;property id=&quot;20307&quot; value=&quot;414&quot;/&gt;&lt;/object&gt;&lt;object type=&quot;3&quot; unique_id=&quot;12236&quot;&gt;&lt;property id=&quot;20148&quot; value=&quot;5&quot;/&gt;&lt;property id=&quot;20300&quot; value=&quot;Slide 14 - &amp;quot;1. Neoclassical Perspective&amp;quot;&quot;/&gt;&lt;property id=&quot;20307&quot; value=&quot;417&quot;/&gt;&lt;/object&gt;&lt;object type=&quot;3&quot; unique_id=&quot;12237&quot;&gt;&lt;property id=&quot;20148&quot; value=&quot;5&quot;/&gt;&lt;property id=&quot;20300&quot; value=&quot;Slide 15 - &amp;quot;2. Managerial Perspective&amp;quot;&quot;/&gt;&lt;property id=&quot;20307&quot; value=&quot;418&quot;/&gt;&lt;/object&gt;&lt;object type=&quot;3&quot; unique_id=&quot;12239&quot;&gt;&lt;property id=&quot;20148&quot; value=&quot;5&quot;/&gt;&lt;property id=&quot;20300&quot; value=&quot;Slide 16 - &amp;quot;3. Industrial Pluralist Perspective&amp;quot;&quot;/&gt;&lt;property id=&quot;20307&quot; value=&quot;420&quot;/&gt;&lt;/object&gt;&lt;object type=&quot;3&quot; unique_id=&quot;12242&quot;&gt;&lt;property id=&quot;20148&quot; value=&quot;5&quot;/&gt;&lt;property id=&quot;20300&quot; value=&quot;Slide 17 - &amp;quot;4. Critical Perspective&amp;quot;&quot;/&gt;&lt;property id=&quot;20307&quot; value=&quot;423&quot;/&gt;&lt;/object&gt;&lt;object type=&quot;3&quot; unique_id=&quot;12246&quot;&gt;&lt;property id=&quot;20148&quot; value=&quot;5&quot;/&gt;&lt;property id=&quot;20300&quot; value=&quot;Slide 32 - &amp;quot;Employment Equity Act &amp;quot;&quot;/&gt;&lt;property id=&quot;20307&quot; value=&quot;408&quot;/&gt;&lt;/object&gt;&lt;object type=&quot;3&quot; unique_id=&quot;12248&quot;&gt;&lt;property id=&quot;20148&quot; value=&quot;5&quot;/&gt;&lt;property id=&quot;20300&quot; value=&quot;Slide 33 - &amp;quot;Employment Equity Act&amp;quot;&quot;/&gt;&lt;property id=&quot;20307&quot; value=&quot;410&quot;/&gt;&lt;/object&gt;&lt;object type=&quot;3&quot; unique_id=&quot;12983&quot;&gt;&lt;property id=&quot;20148&quot; value=&quot;5&quot;/&gt;&lt;property id=&quot;20300&quot; value=&quot;Slide 6&quot;/&gt;&lt;property id=&quot;20307&quot; value=&quot;431&quot;/&gt;&lt;/object&gt;&lt;object type=&quot;3&quot; unique_id=&quot;12984&quot;&gt;&lt;property id=&quot;20148&quot; value=&quot;5&quot;/&gt;&lt;property id=&quot;20300&quot; value=&quot;Slide 7&quot;/&gt;&lt;property id=&quot;20307&quot; value=&quot;428&quot;/&gt;&lt;/object&gt;&lt;object type=&quot;3&quot; unique_id=&quot;12985&quot;&gt;&lt;property id=&quot;20148&quot; value=&quot;5&quot;/&gt;&lt;property id=&quot;20300&quot; value=&quot;Slide 8&quot;/&gt;&lt;property id=&quot;20307&quot; value=&quot;424&quot;/&gt;&lt;/object&gt;&lt;object type=&quot;3&quot; unique_id=&quot;13401&quot;&gt;&lt;property id=&quot;20148&quot; value=&quot;5&quot;/&gt;&lt;property id=&quot;20300&quot; value=&quot;Slide 13&quot;/&gt;&lt;property id=&quot;20307&quot; value=&quot;434&quot;/&gt;&lt;/object&gt;&lt;object type=&quot;3&quot; unique_id=&quot;13874&quot;&gt;&lt;property id=&quot;20148&quot; value=&quot;5&quot;/&gt;&lt;property id=&quot;20300&quot; value=&quot;Slide 11 - &amp;quot;Nature of independent contractor relationship&amp;quot;&quot;/&gt;&lt;property id=&quot;20307&quot; value=&quot;435&quot;/&gt;&lt;/object&gt;&lt;object type=&quot;3&quot; unique_id=&quot;14177&quot;&gt;&lt;property id=&quot;20148&quot; value=&quot;5&quot;/&gt;&lt;property id=&quot;20300&quot; value=&quot;Slide 21&quot;/&gt;&lt;property id=&quot;20307&quot; value=&quot;439&quot;/&gt;&lt;/object&gt;&lt;object type=&quot;3&quot; unique_id=&quot;15378&quot;&gt;&lt;property id=&quot;20148&quot; value=&quot;5&quot;/&gt;&lt;property id=&quot;20300&quot; value=&quot;Slide 4&quot;/&gt;&lt;property id=&quot;20307&quot; value=&quot;440&quot;/&gt;&lt;/object&gt;&lt;object type=&quot;3&quot; unique_id=&quot;15579&quot;&gt;&lt;property id=&quot;20148&quot; value=&quot;5&quot;/&gt;&lt;property id=&quot;20300&quot; value=&quot;Slide 19&quot;/&gt;&lt;property id=&quot;20307&quot; value=&quot;441&quot;/&gt;&lt;/object&gt;&lt;/object&gt;&lt;object type=&quot;8&quot; unique_id=&quot;10062&quot;&gt;&lt;/object&gt;&lt;/object&gt;&lt;/database&gt;"/>
  <p:tag name="SECTOMILLISECCONVERTED" val="1"/>
</p:tagLst>
</file>

<file path=ppt/theme/theme1.xml><?xml version="1.0" encoding="utf-8"?>
<a:theme xmlns:a="http://schemas.openxmlformats.org/drawingml/2006/main" name="York U 2015 PPT">
  <a:themeElements>
    <a:clrScheme name="York">
      <a:dk1>
        <a:srgbClr val="000000"/>
      </a:dk1>
      <a:lt1>
        <a:sysClr val="window" lastClr="FFFFFF"/>
      </a:lt1>
      <a:dk2>
        <a:srgbClr val="E31837"/>
      </a:dk2>
      <a:lt2>
        <a:srgbClr val="666666"/>
      </a:lt2>
      <a:accent1>
        <a:srgbClr val="E31837"/>
      </a:accent1>
      <a:accent2>
        <a:srgbClr val="BFBFBF"/>
      </a:accent2>
      <a:accent3>
        <a:srgbClr val="666666"/>
      </a:accent3>
      <a:accent4>
        <a:srgbClr val="D59F0F"/>
      </a:accent4>
      <a:accent5>
        <a:srgbClr val="004A8D"/>
      </a:accent5>
      <a:accent6>
        <a:srgbClr val="B4A77A"/>
      </a:accent6>
      <a:hlink>
        <a:srgbClr val="E31837"/>
      </a:hlink>
      <a:folHlink>
        <a:srgbClr val="E31837"/>
      </a:folHlink>
    </a:clrScheme>
    <a:fontScheme name="Y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31837"/>
        </a:solidFill>
        <a:ln>
          <a:noFill/>
        </a:ln>
        <a:effectLst/>
      </a:spPr>
      <a:bodyPr rtlCol="0" anchor="ctr"/>
      <a:lstStyle>
        <a:defPPr algn="ctr">
          <a:defRPr>
            <a:ln>
              <a:noFill/>
            </a:ln>
          </a:defRPr>
        </a:defPPr>
      </a:lstStyle>
      <a:style>
        <a:lnRef idx="1">
          <a:schemeClr val="accent2"/>
        </a:lnRef>
        <a:fillRef idx="3">
          <a:schemeClr val="accent2"/>
        </a:fillRef>
        <a:effectRef idx="2">
          <a:schemeClr val="accent2"/>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Flow</Template>
  <TotalTime>53161</TotalTime>
  <Words>2331</Words>
  <Application>Microsoft Office PowerPoint</Application>
  <PresentationFormat>On-screen Show (4:3)</PresentationFormat>
  <Paragraphs>391</Paragraphs>
  <Slides>42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ＭＳ Ｐゴシック</vt:lpstr>
      <vt:lpstr>Arial</vt:lpstr>
      <vt:lpstr>Calibri</vt:lpstr>
      <vt:lpstr>Courier New</vt:lpstr>
      <vt:lpstr>Segoe UI Symbol</vt:lpstr>
      <vt:lpstr>Times</vt:lpstr>
      <vt:lpstr>Times New Roman</vt:lpstr>
      <vt:lpstr>Wingdings</vt:lpstr>
      <vt:lpstr>York U 2015 PPT</vt:lpstr>
      <vt:lpstr>Introduction to Big Data </vt:lpstr>
      <vt:lpstr>Review Previous Lesson </vt:lpstr>
      <vt:lpstr>Review Concepts from Week 2  </vt:lpstr>
      <vt:lpstr>Lesson Review from Week 2</vt:lpstr>
      <vt:lpstr>Week 3 – New Topics Introduced </vt:lpstr>
      <vt:lpstr>Learning Objectives for Week 3 </vt:lpstr>
      <vt:lpstr>Week 3 - Learning Objectives </vt:lpstr>
      <vt:lpstr>Exploratory Data Analysis</vt:lpstr>
      <vt:lpstr>Exploratory Data Analysis Concepts </vt:lpstr>
      <vt:lpstr>Exploratory Data Analysis Purpose </vt:lpstr>
      <vt:lpstr>Exploratory Data Analysis Methods </vt:lpstr>
      <vt:lpstr>Exploratory Data Analysis Methods </vt:lpstr>
      <vt:lpstr>Exploratory Data Analysis Methods </vt:lpstr>
      <vt:lpstr>Exploratory Data Analysis Methods </vt:lpstr>
      <vt:lpstr>Exploratory Data Analysis Examples </vt:lpstr>
      <vt:lpstr>Exploratory Data Analysis Examples </vt:lpstr>
      <vt:lpstr>Measurement Data</vt:lpstr>
      <vt:lpstr>Properties of Measurement Data </vt:lpstr>
      <vt:lpstr>Measurement Data Scales </vt:lpstr>
      <vt:lpstr>Measurement Data Scales </vt:lpstr>
      <vt:lpstr>Measurement Data Scales </vt:lpstr>
      <vt:lpstr>Measurement Data Scales </vt:lpstr>
      <vt:lpstr>Univariate Data</vt:lpstr>
      <vt:lpstr>Univariate Data Concepts </vt:lpstr>
      <vt:lpstr>Univariate Data Concepts </vt:lpstr>
      <vt:lpstr>Numerical Data – Non Graphical Technique</vt:lpstr>
      <vt:lpstr>Numerical Data – Non Graphical Methods </vt:lpstr>
      <vt:lpstr>Numerical Data – Graphical Technique</vt:lpstr>
      <vt:lpstr>Numerical Data – Graphical Technique </vt:lpstr>
      <vt:lpstr>Numerical Data – Box Plot Technique </vt:lpstr>
      <vt:lpstr>Numerical Data – Box Plot Example </vt:lpstr>
      <vt:lpstr>Numerical Data – Box Plot Example</vt:lpstr>
      <vt:lpstr>Numerical Data – Probability Distributions </vt:lpstr>
      <vt:lpstr>Categorical Data Exploration </vt:lpstr>
      <vt:lpstr>Categorical Data Exploration </vt:lpstr>
      <vt:lpstr>Bivariate Data</vt:lpstr>
      <vt:lpstr>Bivariate Data – Scatter Plots &amp; Correlations </vt:lpstr>
      <vt:lpstr>Bivariate Data Scatter Plot Example </vt:lpstr>
      <vt:lpstr>Bivariate Data Scatter Plot Example </vt:lpstr>
      <vt:lpstr>Lesson Review</vt:lpstr>
      <vt:lpstr>Lesson Summary </vt:lpstr>
      <vt:lpstr>Week 3 Lesson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1:  Exploring The Canadian Bussiness Environment: A Framework</dc:title>
  <dc:creator>Office</dc:creator>
  <cp:lastModifiedBy>MT</cp:lastModifiedBy>
  <cp:revision>1393</cp:revision>
  <dcterms:created xsi:type="dcterms:W3CDTF">2017-11-16T14:42:04Z</dcterms:created>
  <dcterms:modified xsi:type="dcterms:W3CDTF">2018-04-13T02:07:46Z</dcterms:modified>
</cp:coreProperties>
</file>