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39"/>
  </p:notesMasterIdLst>
  <p:handoutMasterIdLst>
    <p:handoutMasterId r:id="rId40"/>
  </p:handoutMasterIdLst>
  <p:sldIdLst>
    <p:sldId id="494" r:id="rId2"/>
    <p:sldId id="749" r:id="rId3"/>
    <p:sldId id="682" r:id="rId4"/>
    <p:sldId id="632" r:id="rId5"/>
    <p:sldId id="636" r:id="rId6"/>
    <p:sldId id="617" r:id="rId7"/>
    <p:sldId id="572" r:id="rId8"/>
    <p:sldId id="702" r:id="rId9"/>
    <p:sldId id="784" r:id="rId10"/>
    <p:sldId id="750" r:id="rId11"/>
    <p:sldId id="785" r:id="rId12"/>
    <p:sldId id="808" r:id="rId13"/>
    <p:sldId id="751" r:id="rId14"/>
    <p:sldId id="809" r:id="rId15"/>
    <p:sldId id="810" r:id="rId16"/>
    <p:sldId id="811" r:id="rId17"/>
    <p:sldId id="753" r:id="rId18"/>
    <p:sldId id="697" r:id="rId19"/>
    <p:sldId id="706" r:id="rId20"/>
    <p:sldId id="792" r:id="rId21"/>
    <p:sldId id="794" r:id="rId22"/>
    <p:sldId id="795" r:id="rId23"/>
    <p:sldId id="796" r:id="rId24"/>
    <p:sldId id="797" r:id="rId25"/>
    <p:sldId id="793" r:id="rId26"/>
    <p:sldId id="799" r:id="rId27"/>
    <p:sldId id="800" r:id="rId28"/>
    <p:sldId id="801" r:id="rId29"/>
    <p:sldId id="802" r:id="rId30"/>
    <p:sldId id="803" r:id="rId31"/>
    <p:sldId id="804" r:id="rId32"/>
    <p:sldId id="805" r:id="rId33"/>
    <p:sldId id="806" r:id="rId34"/>
    <p:sldId id="618" r:id="rId35"/>
    <p:sldId id="629" r:id="rId36"/>
    <p:sldId id="619" r:id="rId37"/>
    <p:sldId id="630" r:id="rId38"/>
  </p:sldIdLst>
  <p:sldSz cx="9144000" cy="6858000" type="screen4x3"/>
  <p:notesSz cx="6858000" cy="9144000"/>
  <p:custDataLst>
    <p:tags r:id="rId41"/>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A"/>
    <a:srgbClr val="AAF698"/>
    <a:srgbClr val="F2F29C"/>
    <a:srgbClr val="DEED83"/>
    <a:srgbClr val="C1D08C"/>
    <a:srgbClr val="FCB021"/>
    <a:srgbClr val="D01E2C"/>
    <a:srgbClr val="660066"/>
    <a:srgbClr val="6666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0" autoAdjust="0"/>
    <p:restoredTop sz="94000" autoAdjust="0"/>
  </p:normalViewPr>
  <p:slideViewPr>
    <p:cSldViewPr>
      <p:cViewPr varScale="1">
        <p:scale>
          <a:sx n="77" d="100"/>
          <a:sy n="77" d="100"/>
        </p:scale>
        <p:origin x="1330" y="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3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4/12/2018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2018-04-12</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dirty="0"/>
              <a:t> </a:t>
            </a:r>
            <a:r>
              <a:rPr lang="en-US" b="1" dirty="0"/>
              <a:t>Week 4</a:t>
            </a:r>
          </a:p>
          <a:p>
            <a:r>
              <a:rPr lang="en-US" b="1" dirty="0"/>
              <a:t>Analytic Model Development Considerations</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lgn="ctr">
              <a:buNone/>
            </a:pPr>
            <a:r>
              <a:rPr lang="en-US" sz="2000" dirty="0">
                <a:latin typeface="Times New Roman"/>
                <a:cs typeface="Times New Roman"/>
              </a:rPr>
              <a:t>Description</a:t>
            </a:r>
          </a:p>
        </p:txBody>
      </p:sp>
      <p:sp>
        <p:nvSpPr>
          <p:cNvPr id="52" name="Rectangle 51"/>
          <p:cNvSpPr/>
          <p:nvPr/>
        </p:nvSpPr>
        <p:spPr>
          <a:xfrm>
            <a:off x="1708448" y="2060848"/>
            <a:ext cx="5671864" cy="2448272"/>
          </a:xfrm>
          <a:prstGeom prst="rect">
            <a:avLst/>
          </a:prstGeom>
          <a:solidFill>
            <a:schemeClr val="bg1">
              <a:lumMod val="95000"/>
            </a:schemeClr>
          </a:solidFill>
          <a:ln>
            <a:solidFill>
              <a:schemeClr val="tx1"/>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2000" dirty="0">
                <a:solidFill>
                  <a:schemeClr val="tx1"/>
                </a:solidFill>
                <a:latin typeface="Times" panose="02020603050405020304" pitchFamily="18" charset="0"/>
                <a:cs typeface="Times" panose="02020603050405020304" pitchFamily="18" charset="0"/>
              </a:rPr>
              <a:t>Models are representations of reality</a:t>
            </a:r>
          </a:p>
          <a:p>
            <a:pPr algn="ctr"/>
            <a:r>
              <a:rPr lang="en-CA" sz="2000" dirty="0">
                <a:ln>
                  <a:noFill/>
                </a:ln>
                <a:solidFill>
                  <a:schemeClr val="tx1"/>
                </a:solidFill>
                <a:latin typeface="Times" panose="02020603050405020304" pitchFamily="18" charset="0"/>
                <a:cs typeface="Times" panose="02020603050405020304" pitchFamily="18" charset="0"/>
              </a:rPr>
              <a:t>They are based on simplifications and assumptions</a:t>
            </a:r>
          </a:p>
        </p:txBody>
      </p:sp>
      <p:sp>
        <p:nvSpPr>
          <p:cNvPr id="53" name="TextBox 52"/>
          <p:cNvSpPr txBox="1"/>
          <p:nvPr/>
        </p:nvSpPr>
        <p:spPr>
          <a:xfrm>
            <a:off x="1590973" y="4873949"/>
            <a:ext cx="6290026" cy="784830"/>
          </a:xfrm>
          <a:prstGeom prst="rect">
            <a:avLst/>
          </a:prstGeom>
          <a:noFill/>
        </p:spPr>
        <p:txBody>
          <a:bodyPr wrap="square" rtlCol="0">
            <a:spAutoFit/>
          </a:bodyPr>
          <a:lstStyle/>
          <a:p>
            <a:r>
              <a:rPr lang="en-CA" sz="1600" i="1" dirty="0"/>
              <a:t>“All models are wrong.  However some are more useful than others”</a:t>
            </a:r>
          </a:p>
          <a:p>
            <a:endParaRPr lang="en-CA" dirty="0"/>
          </a:p>
          <a:p>
            <a:pPr algn="r"/>
            <a:r>
              <a:rPr lang="en-CA" sz="1100" dirty="0"/>
              <a:t>- George Box (famous statistician and modeller)</a:t>
            </a:r>
          </a:p>
        </p:txBody>
      </p:sp>
    </p:spTree>
    <p:extLst>
      <p:ext uri="{BB962C8B-B14F-4D97-AF65-F5344CB8AC3E}">
        <p14:creationId xmlns:p14="http://schemas.microsoft.com/office/powerpoint/2010/main" val="61647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Modeling Techniques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010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Techniques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280920" cy="4343400"/>
          </a:xfrm>
        </p:spPr>
        <p:txBody>
          <a:bodyPr/>
          <a:lstStyle/>
          <a:p>
            <a:pPr marL="0" indent="0" algn="ctr">
              <a:buNone/>
            </a:pPr>
            <a:r>
              <a:rPr lang="en-US" sz="2000" dirty="0">
                <a:latin typeface="Times New Roman"/>
                <a:cs typeface="Times New Roman"/>
              </a:rPr>
              <a:t>Statistical Modeling</a:t>
            </a: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4" name="Rectangle 3"/>
          <p:cNvSpPr/>
          <p:nvPr/>
        </p:nvSpPr>
        <p:spPr>
          <a:xfrm>
            <a:off x="755577" y="1988840"/>
            <a:ext cx="7364262" cy="3416320"/>
          </a:xfrm>
          <a:prstGeom prst="rect">
            <a:avLst/>
          </a:prstGeom>
        </p:spPr>
        <p:txBody>
          <a:bodyPr wrap="square">
            <a:spAutoFit/>
          </a:bodyPr>
          <a:lstStyle/>
          <a:p>
            <a:r>
              <a:rPr lang="en-CA" dirty="0">
                <a:latin typeface="Times" panose="02020603050405020304" pitchFamily="18" charset="0"/>
                <a:cs typeface="Times" panose="02020603050405020304" pitchFamily="18" charset="0"/>
              </a:rPr>
              <a:t>Statistical Models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category of mathematical model </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assumptions about the generation of sample data and similar data from a larger population</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represent the data-generating process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describes a set of probability distributions that are assumed to approximate the distribution for a particular data set</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specified by equations that relate one or more random variables and possibly other non-random variables</a:t>
            </a:r>
          </a:p>
          <a:p>
            <a:pPr marL="285750" indent="-285750">
              <a:buFont typeface="Arial" panose="020B0604020202020204" pitchFamily="34" charset="0"/>
              <a:buChar char="•"/>
            </a:pPr>
            <a:r>
              <a:rPr lang="en-CA" dirty="0">
                <a:latin typeface="Times" panose="02020603050405020304" pitchFamily="18" charset="0"/>
                <a:cs typeface="Times" panose="02020603050405020304" pitchFamily="18" charset="0"/>
              </a:rPr>
              <a:t>form the foundation of statistical inference</a:t>
            </a: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100" dirty="0">
                <a:latin typeface="Times" panose="02020603050405020304" pitchFamily="18" charset="0"/>
                <a:cs typeface="Times" panose="02020603050405020304" pitchFamily="18" charset="0"/>
              </a:rPr>
              <a:t>Source - Wikipedia</a:t>
            </a:r>
          </a:p>
        </p:txBody>
      </p:sp>
    </p:spTree>
    <p:extLst>
      <p:ext uri="{BB962C8B-B14F-4D97-AF65-F5344CB8AC3E}">
        <p14:creationId xmlns:p14="http://schemas.microsoft.com/office/powerpoint/2010/main" val="1363348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Techniques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280920" cy="4343400"/>
          </a:xfrm>
        </p:spPr>
        <p:txBody>
          <a:bodyPr/>
          <a:lstStyle/>
          <a:p>
            <a:pPr marL="0" indent="0" algn="ctr">
              <a:buNone/>
            </a:pPr>
            <a:r>
              <a:rPr lang="en-US" sz="2000" dirty="0">
                <a:latin typeface="Times New Roman"/>
                <a:cs typeface="Times New Roman"/>
              </a:rPr>
              <a:t>Statistical Modeling</a:t>
            </a:r>
          </a:p>
          <a:p>
            <a:pPr marL="0" indent="0" algn="ctr">
              <a:buNone/>
            </a:pPr>
            <a:endParaRPr lang="en-US" sz="2000" dirty="0">
              <a:latin typeface="Times New Roman"/>
              <a:cs typeface="Times New Roman"/>
            </a:endParaRPr>
          </a:p>
          <a:p>
            <a:pPr marL="0" indent="0">
              <a:buNone/>
            </a:pPr>
            <a:r>
              <a:rPr lang="en-US" sz="1800" dirty="0">
                <a:latin typeface="Times New Roman"/>
                <a:cs typeface="Times New Roman"/>
              </a:rPr>
              <a:t>Univariate Analysis  - Review</a:t>
            </a:r>
          </a:p>
          <a:p>
            <a:r>
              <a:rPr lang="en-US" sz="1800" dirty="0">
                <a:latin typeface="Times New Roman"/>
                <a:cs typeface="Times New Roman"/>
              </a:rPr>
              <a:t>Estimate the shape of a variable’s distribution (central tendency &amp; dispersion)</a:t>
            </a:r>
          </a:p>
          <a:p>
            <a:r>
              <a:rPr lang="en-US" sz="1800" dirty="0">
                <a:latin typeface="Times New Roman"/>
                <a:cs typeface="Times New Roman"/>
              </a:rPr>
              <a:t>Can be interpreted as a probability function</a:t>
            </a:r>
          </a:p>
          <a:p>
            <a:r>
              <a:rPr lang="en-US" sz="1800" dirty="0">
                <a:latin typeface="Times New Roman"/>
                <a:cs typeface="Times New Roman"/>
              </a:rPr>
              <a:t>Useful for generating probability estimates of future values</a:t>
            </a:r>
          </a:p>
          <a:p>
            <a:r>
              <a:rPr lang="en-US" sz="1800" dirty="0">
                <a:latin typeface="Times New Roman"/>
                <a:cs typeface="Times New Roman"/>
              </a:rPr>
              <a:t>Useful for carrying various statistical tests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Multivariate Analysis</a:t>
            </a:r>
          </a:p>
          <a:p>
            <a:r>
              <a:rPr lang="en-US" sz="1800" dirty="0">
                <a:latin typeface="Times New Roman"/>
                <a:cs typeface="Times New Roman"/>
              </a:rPr>
              <a:t>Estimate correlation values between pairs of variables</a:t>
            </a:r>
          </a:p>
          <a:p>
            <a:r>
              <a:rPr lang="en-US" sz="1800" dirty="0">
                <a:latin typeface="Times New Roman"/>
                <a:cs typeface="Times New Roman"/>
              </a:rPr>
              <a:t>Regression methods to find the best fit between a dependent variable and set of independent variables</a:t>
            </a:r>
          </a:p>
          <a:p>
            <a:r>
              <a:rPr lang="en-US" sz="1800" dirty="0">
                <a:latin typeface="Times New Roman"/>
                <a:cs typeface="Times New Roman"/>
              </a:rPr>
              <a:t>Regression models can be</a:t>
            </a:r>
          </a:p>
          <a:p>
            <a:pPr lvl="1"/>
            <a:r>
              <a:rPr lang="en-US" sz="1400" dirty="0">
                <a:latin typeface="Times New Roman"/>
                <a:cs typeface="Times New Roman"/>
              </a:rPr>
              <a:t>Simple or Multiple</a:t>
            </a:r>
          </a:p>
          <a:p>
            <a:pPr lvl="1"/>
            <a:r>
              <a:rPr lang="en-US" sz="1400" dirty="0">
                <a:latin typeface="Times New Roman"/>
                <a:cs typeface="Times New Roman"/>
              </a:rPr>
              <a:t>Linear or Non-Linear</a:t>
            </a:r>
          </a:p>
          <a:p>
            <a:pPr lvl="1"/>
            <a:r>
              <a:rPr lang="en-US" sz="1400" dirty="0">
                <a:latin typeface="Times New Roman"/>
                <a:cs typeface="Times New Roman"/>
              </a:rPr>
              <a:t>Continuous output  or Binary output</a:t>
            </a: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61647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755577" y="1231007"/>
            <a:ext cx="7848872" cy="5078313"/>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Machine Learning </a:t>
            </a:r>
          </a:p>
          <a:p>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field of computer science</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gives computers the ability to learn without being explicitly programmed</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Arthur Samuel coined the term "Machine Learning" in 1959 while at IBM </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evolved from the study of pattern recognition and computational learning theory in artificial intelligence</a:t>
            </a:r>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explores the study and construction of algorithms that can learn from and make predictions on data</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sometimes conflated with data mining where the latter subfield focuses more on exploratory data analysis and is known as unsupervised learning</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 he field of data analytics, machine learning is a method used to devise complex models and algorithms that lend themselves to prediction;</a:t>
            </a: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allow researchers, data scientists, engineers, and analysts to "produce reliable, repeatable decisions and results" and uncover "hidden insights" through learning from historical relationships and trends in the data</a:t>
            </a:r>
          </a:p>
          <a:p>
            <a:endParaRPr lang="en-CA" sz="1400" dirty="0">
              <a:latin typeface="Times" panose="02020603050405020304" pitchFamily="18" charset="0"/>
              <a:cs typeface="Times" panose="02020603050405020304" pitchFamily="18" charset="0"/>
            </a:endParaRPr>
          </a:p>
          <a:p>
            <a:pPr algn="r"/>
            <a:r>
              <a:rPr lang="en-CA" sz="12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81412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99592" y="1340768"/>
            <a:ext cx="7776864" cy="3939540"/>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Supervised Learning </a:t>
            </a:r>
          </a:p>
          <a:p>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the task of inferring a function from </a:t>
            </a:r>
            <a:r>
              <a:rPr lang="en-CA" sz="2000" i="1" dirty="0">
                <a:latin typeface="Times" panose="02020603050405020304" pitchFamily="18" charset="0"/>
                <a:cs typeface="Times" panose="02020603050405020304" pitchFamily="18" charset="0"/>
              </a:rPr>
              <a:t>labeled training data</a:t>
            </a:r>
            <a:endParaRPr lang="en-CA"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training data consist of a set of </a:t>
            </a:r>
            <a:r>
              <a:rPr lang="en-CA" sz="2000" i="1" dirty="0">
                <a:latin typeface="Times" panose="02020603050405020304" pitchFamily="18" charset="0"/>
                <a:cs typeface="Times" panose="02020603050405020304" pitchFamily="18" charset="0"/>
              </a:rPr>
              <a:t>training examples</a:t>
            </a:r>
            <a:r>
              <a:rPr lang="en-CA" sz="2000" dirty="0">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each example consists of an input object and a desired output value</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analyzes the training data and produces an inferred function, which can be used for mapping new examples</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will allow for the algorithm to correctly determine the class labels for unseen instances</a:t>
            </a:r>
          </a:p>
          <a:p>
            <a:pPr marL="285750" indent="-285750">
              <a:buFont typeface="Arial" panose="020B0604020202020204" pitchFamily="34" charset="0"/>
              <a:buChar char="•"/>
            </a:pPr>
            <a:r>
              <a:rPr lang="en-CA" sz="2000" dirty="0">
                <a:latin typeface="Times" panose="02020603050405020304" pitchFamily="18" charset="0"/>
                <a:cs typeface="Times" panose="02020603050405020304" pitchFamily="18" charset="0"/>
              </a:rPr>
              <a:t>requires the learning algorithm to generalize from the training data to unseen situations in a "reasonable" way</a:t>
            </a: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200" dirty="0"/>
              <a:t>- Source Wikipedia</a:t>
            </a:r>
          </a:p>
        </p:txBody>
      </p:sp>
    </p:spTree>
    <p:extLst>
      <p:ext uri="{BB962C8B-B14F-4D97-AF65-F5344CB8AC3E}">
        <p14:creationId xmlns:p14="http://schemas.microsoft.com/office/powerpoint/2010/main" val="2882491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99592" y="1340768"/>
            <a:ext cx="7776864" cy="4185761"/>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Unsupervised Learning </a:t>
            </a:r>
          </a:p>
          <a:p>
            <a:endParaRPr lang="en-CA" dirty="0">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the task of inferring a function to describe hidden structure from "unlabeled" data (a classification or categorization is not included in the observations). </a:t>
            </a:r>
          </a:p>
          <a:p>
            <a:pPr marL="342900" lvl="0" indent="-342900" eaLnBrk="1" hangingPunct="1">
              <a:buFont typeface="Arial" panose="020B0604020202020204" pitchFamily="34" charset="0"/>
              <a:buChar char="•"/>
            </a:pPr>
            <a:endParaRPr lang="en-US" altLang="en-US" sz="2000" dirty="0">
              <a:solidFill>
                <a:srgbClr val="222222"/>
              </a:solidFill>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the examples given to the learner are unlabeled, there is no evaluation of the accuracy of the structure that is output by the relevant algorithm</a:t>
            </a:r>
          </a:p>
          <a:p>
            <a:pPr marL="342900" lvl="0" indent="-342900" eaLnBrk="1" hangingPunct="1">
              <a:buFont typeface="Arial" panose="020B0604020202020204" pitchFamily="34" charset="0"/>
              <a:buChar char="•"/>
            </a:pPr>
            <a:endParaRPr lang="en-US" altLang="en-US" sz="2000" dirty="0">
              <a:solidFill>
                <a:srgbClr val="222222"/>
              </a:solidFill>
              <a:latin typeface="Times" panose="02020603050405020304" pitchFamily="18" charset="0"/>
              <a:cs typeface="Times" panose="02020603050405020304" pitchFamily="18" charset="0"/>
            </a:endParaRPr>
          </a:p>
          <a:p>
            <a:pPr marL="342900" lvl="0" indent="-342900" eaLnBrk="1" hangingPunct="1">
              <a:buFont typeface="Arial" panose="020B0604020202020204" pitchFamily="34" charset="0"/>
              <a:buChar char="•"/>
            </a:pPr>
            <a:r>
              <a:rPr lang="en-US" altLang="en-US" sz="2000" dirty="0">
                <a:solidFill>
                  <a:srgbClr val="222222"/>
                </a:solidFill>
                <a:latin typeface="Times" panose="02020603050405020304" pitchFamily="18" charset="0"/>
                <a:cs typeface="Times" panose="02020603050405020304" pitchFamily="18" charset="0"/>
              </a:rPr>
              <a:t>one way of distinguishing unsupervised learning from </a:t>
            </a:r>
            <a:r>
              <a:rPr lang="en-US" altLang="en-US" sz="2000" dirty="0">
                <a:latin typeface="Times" panose="02020603050405020304" pitchFamily="18" charset="0"/>
                <a:cs typeface="Times" panose="02020603050405020304" pitchFamily="18" charset="0"/>
              </a:rPr>
              <a:t>supervised learning</a:t>
            </a:r>
          </a:p>
          <a:p>
            <a:pPr marL="342900" lvl="0" indent="-342900" eaLnBrk="1" hangingPunct="1">
              <a:buFont typeface="Arial" panose="020B0604020202020204" pitchFamily="34" charset="0"/>
              <a:buChar char="•"/>
            </a:pPr>
            <a:endParaRPr lang="en-US" altLang="en-US" sz="20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CA" dirty="0">
              <a:latin typeface="Times" panose="02020603050405020304" pitchFamily="18" charset="0"/>
              <a:cs typeface="Times" panose="02020603050405020304" pitchFamily="18" charset="0"/>
            </a:endParaRPr>
          </a:p>
          <a:p>
            <a:pPr algn="r"/>
            <a:r>
              <a:rPr lang="en-CA" sz="1200" dirty="0"/>
              <a:t>- Source Wikipedia</a:t>
            </a:r>
          </a:p>
        </p:txBody>
      </p:sp>
    </p:spTree>
    <p:extLst>
      <p:ext uri="{BB962C8B-B14F-4D97-AF65-F5344CB8AC3E}">
        <p14:creationId xmlns:p14="http://schemas.microsoft.com/office/powerpoint/2010/main" val="115382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596181" y="1136729"/>
            <a:ext cx="8217445" cy="4944943"/>
          </a:xfrm>
          <a:prstGeom prst="rect">
            <a:avLst/>
          </a:prstGeom>
        </p:spPr>
        <p:txBody>
          <a:bodyPr wrap="square">
            <a:spAutoFit/>
          </a:bodyPr>
          <a:lstStyle/>
          <a:p>
            <a:pPr algn="ctr"/>
            <a:r>
              <a:rPr lang="en-CA" sz="2000" dirty="0">
                <a:latin typeface="Times" panose="02020603050405020304" pitchFamily="18" charset="0"/>
                <a:cs typeface="Times" panose="02020603050405020304" pitchFamily="18" charset="0"/>
              </a:rPr>
              <a:t>Data Mining </a:t>
            </a:r>
          </a:p>
          <a:p>
            <a:pPr algn="ctr"/>
            <a:endParaRPr lang="en-CA" sz="1200" dirty="0">
              <a:latin typeface="Times" panose="02020603050405020304" pitchFamily="18" charset="0"/>
              <a:cs typeface="Times" panose="02020603050405020304" pitchFamily="18" charset="0"/>
            </a:endParaRPr>
          </a:p>
          <a:p>
            <a:endParaRPr lang="en-CA" sz="12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computing process of discovering patterns in large data sets </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involves methods at the intersection of machine learning, statistics, and database systems</a:t>
            </a:r>
            <a:r>
              <a:rPr lang="en-CA" sz="1400" baseline="30000" dirty="0">
                <a:latin typeface="Times" panose="02020603050405020304" pitchFamily="18" charset="0"/>
                <a:cs typeface="Times" panose="02020603050405020304" pitchFamily="18" charset="0"/>
              </a:rPr>
              <a:t>]</a:t>
            </a:r>
            <a:endParaRPr lang="en-CA" sz="1400" dirty="0">
              <a:latin typeface="Times" panose="02020603050405020304" pitchFamily="18" charset="0"/>
              <a:cs typeface="Times" panose="02020603050405020304" pitchFamily="18" charset="0"/>
            </a:endParaRP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an interdisciplinary subfield of computer science</a:t>
            </a:r>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overall goal s to extract information from a data set and transform it into an understandable structure for further use.</a:t>
            </a:r>
          </a:p>
          <a:p>
            <a:endParaRPr lang="en-CA" sz="1400" baseline="300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involves database and data management aspects, data pre processing, model and inference considerations, post-processing of discovered structures, visualization, and online updating</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term is a misnomer because the goal is the extraction of patterns and knowledge from large amounts of data, not the extraction (</a:t>
            </a:r>
            <a:r>
              <a:rPr lang="en-CA" sz="1400" i="1" dirty="0">
                <a:latin typeface="Times" panose="02020603050405020304" pitchFamily="18" charset="0"/>
                <a:cs typeface="Times" panose="02020603050405020304" pitchFamily="18" charset="0"/>
              </a:rPr>
              <a:t>mining</a:t>
            </a:r>
            <a:r>
              <a:rPr lang="en-CA" sz="1400" dirty="0">
                <a:latin typeface="Times" panose="02020603050405020304" pitchFamily="18" charset="0"/>
                <a:cs typeface="Times" panose="02020603050405020304" pitchFamily="18" charset="0"/>
              </a:rPr>
              <a:t>) of data itself</a:t>
            </a:r>
          </a:p>
          <a:p>
            <a:endParaRPr lang="en-CA" sz="1400" dirty="0">
              <a:latin typeface="Times" panose="02020603050405020304" pitchFamily="18" charset="0"/>
              <a:cs typeface="Times" panose="02020603050405020304" pitchFamily="18" charset="0"/>
            </a:endParaRPr>
          </a:p>
          <a:p>
            <a:pPr marL="171450" indent="-171450">
              <a:buFont typeface="Arial" panose="020B0604020202020204" pitchFamily="34" charset="0"/>
              <a:buChar char="•"/>
            </a:pPr>
            <a:r>
              <a:rPr lang="en-CA" sz="1400" dirty="0">
                <a:latin typeface="Times" panose="02020603050405020304" pitchFamily="18" charset="0"/>
                <a:cs typeface="Times" panose="02020603050405020304" pitchFamily="18" charset="0"/>
              </a:rPr>
              <a:t>is the analysis of large quantities of data to extract previously unknown, interesting patterns such as groups of data records (cluster analysis), unusual records (anomaly detection), and dependencies (association rule mining, sequential pattern mining). </a:t>
            </a:r>
          </a:p>
          <a:p>
            <a:endParaRPr lang="en-CA" sz="1400" dirty="0">
              <a:latin typeface="Times" panose="02020603050405020304" pitchFamily="18" charset="0"/>
              <a:cs typeface="Times" panose="02020603050405020304" pitchFamily="18" charset="0"/>
            </a:endParaRPr>
          </a:p>
          <a:p>
            <a:pPr algn="r"/>
            <a:r>
              <a:rPr lang="en-CA" sz="1200" dirty="0">
                <a:latin typeface="Times" panose="02020603050405020304" pitchFamily="18" charset="0"/>
                <a:cs typeface="Times" panose="02020603050405020304" pitchFamily="18" charset="0"/>
              </a:rPr>
              <a:t>- Source Wikipedia</a:t>
            </a:r>
          </a:p>
        </p:txBody>
      </p:sp>
    </p:spTree>
    <p:extLst>
      <p:ext uri="{BB962C8B-B14F-4D97-AF65-F5344CB8AC3E}">
        <p14:creationId xmlns:p14="http://schemas.microsoft.com/office/powerpoint/2010/main" val="3617794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Model Development</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687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59" y="1268760"/>
            <a:ext cx="8151943" cy="4343400"/>
          </a:xfrm>
        </p:spPr>
        <p:txBody>
          <a:bodyPr/>
          <a:lstStyle/>
          <a:p>
            <a:pPr marL="0" indent="0">
              <a:buNone/>
            </a:pPr>
            <a:r>
              <a:rPr lang="en-US" dirty="0">
                <a:latin typeface="Times New Roman"/>
                <a:cs typeface="Times New Roman"/>
              </a:rPr>
              <a:t>Topics</a:t>
            </a:r>
          </a:p>
          <a:p>
            <a:pPr marL="0" indent="0">
              <a:buNone/>
            </a:pPr>
            <a:endParaRPr lang="en-US" sz="1800" dirty="0">
              <a:latin typeface="Times New Roman"/>
              <a:cs typeface="Times New Roman"/>
            </a:endParaRPr>
          </a:p>
          <a:p>
            <a:r>
              <a:rPr lang="en-US" sz="1800" dirty="0">
                <a:latin typeface="Times New Roman"/>
                <a:cs typeface="Times New Roman"/>
              </a:rPr>
              <a:t>Methodology</a:t>
            </a:r>
          </a:p>
          <a:p>
            <a:endParaRPr lang="en-US" sz="1800" dirty="0">
              <a:latin typeface="Times New Roman"/>
              <a:cs typeface="Times New Roman"/>
            </a:endParaRPr>
          </a:p>
          <a:p>
            <a:r>
              <a:rPr lang="en-US" sz="1800" dirty="0">
                <a:latin typeface="Times New Roman"/>
                <a:cs typeface="Times New Roman"/>
              </a:rPr>
              <a:t>Approaches</a:t>
            </a:r>
          </a:p>
          <a:p>
            <a:endParaRPr lang="en-US" sz="1800" dirty="0">
              <a:latin typeface="Times New Roman"/>
              <a:cs typeface="Times New Roman"/>
            </a:endParaRPr>
          </a:p>
          <a:p>
            <a:r>
              <a:rPr lang="en-US" sz="1800" dirty="0">
                <a:latin typeface="Times New Roman"/>
                <a:cs typeface="Times New Roman"/>
              </a:rPr>
              <a:t>Delivery Models</a:t>
            </a:r>
          </a:p>
          <a:p>
            <a:endParaRPr lang="en-US" sz="1800" dirty="0">
              <a:latin typeface="Times New Roman"/>
              <a:cs typeface="Times New Roman"/>
            </a:endParaRPr>
          </a:p>
          <a:p>
            <a:r>
              <a:rPr lang="en-US" sz="1800" dirty="0">
                <a:latin typeface="Times New Roman"/>
                <a:cs typeface="Times New Roman"/>
              </a:rPr>
              <a:t>Teams</a:t>
            </a: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127024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273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988052" y="1628800"/>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bg1">
                    <a:lumMod val="95000"/>
                  </a:schemeClr>
                </a:solidFill>
              </a:rPr>
              <a:t>Business Understanding</a:t>
            </a:r>
          </a:p>
        </p:txBody>
      </p:sp>
      <p:sp>
        <p:nvSpPr>
          <p:cNvPr id="40" name="Rectangle 39"/>
          <p:cNvSpPr/>
          <p:nvPr/>
        </p:nvSpPr>
        <p:spPr>
          <a:xfrm>
            <a:off x="4670242" y="1628800"/>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Data Understanding</a:t>
            </a:r>
          </a:p>
        </p:txBody>
      </p:sp>
      <p:sp>
        <p:nvSpPr>
          <p:cNvPr id="41" name="Rectangle 40"/>
          <p:cNvSpPr/>
          <p:nvPr/>
        </p:nvSpPr>
        <p:spPr>
          <a:xfrm>
            <a:off x="4670242" y="328498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Data Preparation</a:t>
            </a:r>
          </a:p>
        </p:txBody>
      </p:sp>
      <p:sp>
        <p:nvSpPr>
          <p:cNvPr id="42" name="Rectangle 41"/>
          <p:cNvSpPr/>
          <p:nvPr/>
        </p:nvSpPr>
        <p:spPr>
          <a:xfrm>
            <a:off x="4670242" y="486179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Modeling</a:t>
            </a:r>
          </a:p>
        </p:txBody>
      </p:sp>
      <p:sp>
        <p:nvSpPr>
          <p:cNvPr id="44" name="Rectangle 43"/>
          <p:cNvSpPr/>
          <p:nvPr/>
        </p:nvSpPr>
        <p:spPr>
          <a:xfrm>
            <a:off x="1988052" y="486179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Evaluation</a:t>
            </a:r>
          </a:p>
        </p:txBody>
      </p:sp>
      <p:sp>
        <p:nvSpPr>
          <p:cNvPr id="45" name="Rectangle 44"/>
          <p:cNvSpPr/>
          <p:nvPr/>
        </p:nvSpPr>
        <p:spPr>
          <a:xfrm>
            <a:off x="1988052" y="328498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cxnSp>
        <p:nvCxnSpPr>
          <p:cNvPr id="46" name="Straight Arrow Connector 45"/>
          <p:cNvCxnSpPr/>
          <p:nvPr/>
        </p:nvCxnSpPr>
        <p:spPr>
          <a:xfrm>
            <a:off x="3943000" y="1916832"/>
            <a:ext cx="360040"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80112" y="2720184"/>
            <a:ext cx="0" cy="36694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580112" y="4365104"/>
            <a:ext cx="0" cy="366947"/>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55906" y="5445224"/>
            <a:ext cx="360040" cy="0"/>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144000" y="2717836"/>
            <a:ext cx="0" cy="366947"/>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144000" y="4362756"/>
            <a:ext cx="0" cy="366947"/>
          </a:xfrm>
          <a:prstGeom prst="straightConnector1">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43000" y="2181776"/>
            <a:ext cx="360040" cy="0"/>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220072" y="4365104"/>
            <a:ext cx="0" cy="366947"/>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984042" y="5013176"/>
            <a:ext cx="360040" cy="0"/>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217724" y="2674596"/>
            <a:ext cx="0" cy="366947"/>
          </a:xfrm>
          <a:prstGeom prst="straightConnector1">
            <a:avLst/>
          </a:prstGeom>
          <a:ln w="28575">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144000" y="1340768"/>
            <a:ext cx="1932056" cy="0"/>
          </a:xfrm>
          <a:prstGeom prst="straightConnector1">
            <a:avLst/>
          </a:prstGeom>
          <a:ln w="28575">
            <a:solidFill>
              <a:srgbClr val="00091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132194" y="6093296"/>
            <a:ext cx="1932056" cy="0"/>
          </a:xfrm>
          <a:prstGeom prst="straightConnector1">
            <a:avLst/>
          </a:prstGeom>
          <a:ln w="28575">
            <a:solidFill>
              <a:srgbClr val="00091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660232" y="2674596"/>
            <a:ext cx="0" cy="1828071"/>
          </a:xfrm>
          <a:prstGeom prst="straightConnector1">
            <a:avLst/>
          </a:prstGeom>
          <a:ln w="28575">
            <a:solidFill>
              <a:srgbClr val="00091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411255" y="2674595"/>
            <a:ext cx="0" cy="1828071"/>
          </a:xfrm>
          <a:prstGeom prst="straightConnector1">
            <a:avLst/>
          </a:prstGeom>
          <a:ln w="28575">
            <a:solidFill>
              <a:srgbClr val="00091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96160" y="1583545"/>
            <a:ext cx="1564852" cy="707886"/>
          </a:xfrm>
          <a:prstGeom prst="rect">
            <a:avLst/>
          </a:prstGeom>
          <a:noFill/>
        </p:spPr>
        <p:txBody>
          <a:bodyPr wrap="none" rtlCol="0">
            <a:spAutoFit/>
          </a:bodyPr>
          <a:lstStyle/>
          <a:p>
            <a:pPr algn="ctr"/>
            <a:r>
              <a:rPr lang="en-CA" sz="2000" dirty="0">
                <a:latin typeface="Times" panose="02020603050405020304" pitchFamily="18" charset="0"/>
                <a:cs typeface="Times" panose="02020603050405020304" pitchFamily="18" charset="0"/>
              </a:rPr>
              <a:t>Methodology</a:t>
            </a:r>
            <a:endParaRPr lang="en-CA" dirty="0">
              <a:latin typeface="Times" panose="02020603050405020304" pitchFamily="18" charset="0"/>
              <a:cs typeface="Times" panose="02020603050405020304" pitchFamily="18" charset="0"/>
            </a:endParaRPr>
          </a:p>
          <a:p>
            <a:pPr algn="ctr"/>
            <a:r>
              <a:rPr lang="en-CA" sz="2000" dirty="0">
                <a:latin typeface="Times" panose="02020603050405020304" pitchFamily="18" charset="0"/>
                <a:cs typeface="Times" panose="02020603050405020304" pitchFamily="18" charset="0"/>
              </a:rPr>
              <a:t>CRISP-DM</a:t>
            </a:r>
          </a:p>
        </p:txBody>
      </p:sp>
    </p:spTree>
    <p:extLst>
      <p:ext uri="{BB962C8B-B14F-4D97-AF65-F5344CB8AC3E}">
        <p14:creationId xmlns:p14="http://schemas.microsoft.com/office/powerpoint/2010/main" val="1187396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6344019" y="1485069"/>
            <a:ext cx="1654620"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Approaches</a:t>
            </a:r>
          </a:p>
          <a:p>
            <a:pPr algn="ctr"/>
            <a:r>
              <a:rPr lang="en-CA" sz="2400" dirty="0">
                <a:latin typeface="Times" panose="02020603050405020304" pitchFamily="18" charset="0"/>
                <a:cs typeface="Times" panose="02020603050405020304" pitchFamily="18" charset="0"/>
              </a:rPr>
              <a:t>Waterfall</a:t>
            </a:r>
          </a:p>
        </p:txBody>
      </p:sp>
      <p:grpSp>
        <p:nvGrpSpPr>
          <p:cNvPr id="50" name="Group 49"/>
          <p:cNvGrpSpPr/>
          <p:nvPr/>
        </p:nvGrpSpPr>
        <p:grpSpPr>
          <a:xfrm>
            <a:off x="682489" y="1027869"/>
            <a:ext cx="6551905" cy="5233279"/>
            <a:chOff x="682489" y="1126345"/>
            <a:chExt cx="6551905" cy="5233279"/>
          </a:xfrm>
        </p:grpSpPr>
        <p:sp>
          <p:nvSpPr>
            <p:cNvPr id="38" name="Rectangle 37"/>
            <p:cNvSpPr/>
            <p:nvPr/>
          </p:nvSpPr>
          <p:spPr>
            <a:xfrm>
              <a:off x="682489" y="1126345"/>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923419" y="2134022"/>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a:t>
              </a:r>
            </a:p>
          </p:txBody>
        </p:sp>
        <p:sp>
          <p:nvSpPr>
            <p:cNvPr id="41" name="Rectangle 40"/>
            <p:cNvSpPr/>
            <p:nvPr/>
          </p:nvSpPr>
          <p:spPr>
            <a:xfrm>
              <a:off x="3095836" y="3239086"/>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Design</a:t>
              </a:r>
            </a:p>
          </p:txBody>
        </p:sp>
        <p:sp>
          <p:nvSpPr>
            <p:cNvPr id="42" name="Rectangle 41"/>
            <p:cNvSpPr/>
            <p:nvPr/>
          </p:nvSpPr>
          <p:spPr>
            <a:xfrm>
              <a:off x="4210058" y="4337581"/>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5722226" y="5445224"/>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grpSp>
          <p:nvGrpSpPr>
            <p:cNvPr id="48" name="Group 47"/>
            <p:cNvGrpSpPr/>
            <p:nvPr/>
          </p:nvGrpSpPr>
          <p:grpSpPr>
            <a:xfrm>
              <a:off x="2339752" y="1484784"/>
              <a:ext cx="432048" cy="288032"/>
              <a:chOff x="2339752" y="1484784"/>
              <a:chExt cx="432048" cy="288032"/>
            </a:xfrm>
          </p:grpSpPr>
          <p:cxnSp>
            <p:nvCxnSpPr>
              <p:cNvPr id="37" name="Straight Arrow Connector 36"/>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3635896" y="2472348"/>
              <a:ext cx="432048" cy="288032"/>
              <a:chOff x="2339752" y="1484784"/>
              <a:chExt cx="432048" cy="288032"/>
            </a:xfrm>
          </p:grpSpPr>
          <p:cxnSp>
            <p:nvCxnSpPr>
              <p:cNvPr id="63" name="Straight Arrow Connector 62"/>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4860032" y="3552270"/>
              <a:ext cx="432048" cy="288032"/>
              <a:chOff x="2339752" y="1484784"/>
              <a:chExt cx="432048" cy="288032"/>
            </a:xfrm>
          </p:grpSpPr>
          <p:cxnSp>
            <p:nvCxnSpPr>
              <p:cNvPr id="69" name="Straight Arrow Connector 68"/>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975648" y="4650765"/>
              <a:ext cx="432048" cy="288032"/>
              <a:chOff x="2339752" y="1484784"/>
              <a:chExt cx="432048" cy="288032"/>
            </a:xfrm>
          </p:grpSpPr>
          <p:cxnSp>
            <p:nvCxnSpPr>
              <p:cNvPr id="74" name="Straight Arrow Connector 73"/>
              <p:cNvCxnSpPr/>
              <p:nvPr/>
            </p:nvCxnSpPr>
            <p:spPr>
              <a:xfrm>
                <a:off x="2339752" y="1484784"/>
                <a:ext cx="432048"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771800" y="1484784"/>
                <a:ext cx="0" cy="288032"/>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57" name="TextBox 56"/>
          <p:cNvSpPr txBox="1"/>
          <p:nvPr/>
        </p:nvSpPr>
        <p:spPr>
          <a:xfrm>
            <a:off x="2907544" y="1363509"/>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4238636" y="2363999"/>
            <a:ext cx="1183337"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Requirements</a:t>
            </a:r>
          </a:p>
        </p:txBody>
      </p:sp>
      <p:sp>
        <p:nvSpPr>
          <p:cNvPr id="80" name="TextBox 79"/>
          <p:cNvSpPr txBox="1"/>
          <p:nvPr/>
        </p:nvSpPr>
        <p:spPr>
          <a:xfrm>
            <a:off x="5421973" y="3416551"/>
            <a:ext cx="1202573"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Specifications</a:t>
            </a:r>
          </a:p>
        </p:txBody>
      </p:sp>
      <p:sp>
        <p:nvSpPr>
          <p:cNvPr id="81" name="TextBox 80"/>
          <p:cNvSpPr txBox="1"/>
          <p:nvPr/>
        </p:nvSpPr>
        <p:spPr>
          <a:xfrm>
            <a:off x="6624546" y="4542416"/>
            <a:ext cx="109356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482484" y="5346747"/>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spTree>
    <p:extLst>
      <p:ext uri="{BB962C8B-B14F-4D97-AF65-F5344CB8AC3E}">
        <p14:creationId xmlns:p14="http://schemas.microsoft.com/office/powerpoint/2010/main" val="187487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6344019" y="1485069"/>
            <a:ext cx="1654620"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Approaches</a:t>
            </a:r>
          </a:p>
          <a:p>
            <a:pPr algn="ctr"/>
            <a:r>
              <a:rPr lang="en-CA" sz="2400" dirty="0">
                <a:latin typeface="Times" panose="02020603050405020304" pitchFamily="18" charset="0"/>
                <a:cs typeface="Times" panose="02020603050405020304" pitchFamily="18" charset="0"/>
              </a:rPr>
              <a:t>Iterative</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grpSp>
        <p:nvGrpSpPr>
          <p:cNvPr id="92" name="Group 91"/>
          <p:cNvGrpSpPr/>
          <p:nvPr/>
        </p:nvGrpSpPr>
        <p:grpSpPr>
          <a:xfrm>
            <a:off x="4360595" y="4361477"/>
            <a:ext cx="1687631" cy="657700"/>
            <a:chOff x="4177711" y="4361477"/>
            <a:chExt cx="1687631" cy="657700"/>
          </a:xfrm>
        </p:grpSpPr>
        <p:cxnSp>
          <p:nvCxnSpPr>
            <p:cNvPr id="39" name="Straight Connector 38"/>
            <p:cNvCxnSpPr/>
            <p:nvPr/>
          </p:nvCxnSpPr>
          <p:spPr>
            <a:xfrm>
              <a:off x="5865341" y="4365104"/>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209078" y="5019176"/>
              <a:ext cx="16562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177711" y="4361477"/>
              <a:ext cx="0" cy="654069"/>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2266945" y="3103834"/>
            <a:ext cx="5435177" cy="3022203"/>
            <a:chOff x="2266945" y="3103834"/>
            <a:chExt cx="5435177" cy="3230638"/>
          </a:xfrm>
        </p:grpSpPr>
        <p:cxnSp>
          <p:nvCxnSpPr>
            <p:cNvPr id="76" name="Straight Connector 75"/>
            <p:cNvCxnSpPr/>
            <p:nvPr/>
          </p:nvCxnSpPr>
          <p:spPr>
            <a:xfrm>
              <a:off x="7702121" y="5645115"/>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299184"/>
              <a:ext cx="5407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230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a:off x="5009315" y="3584277"/>
            <a:ext cx="4063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0746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5797399" y="1485069"/>
            <a:ext cx="2747868"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Delivery Models</a:t>
            </a:r>
          </a:p>
          <a:p>
            <a:pPr algn="ctr"/>
            <a:r>
              <a:rPr lang="en-CA" sz="2400" dirty="0">
                <a:latin typeface="Times" panose="02020603050405020304" pitchFamily="18" charset="0"/>
                <a:cs typeface="Times" panose="02020603050405020304" pitchFamily="18" charset="0"/>
              </a:rPr>
              <a:t>Programs &amp; Projects</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cxnSp>
        <p:nvCxnSpPr>
          <p:cNvPr id="39" name="Straight Connector 38"/>
          <p:cNvCxnSpPr/>
          <p:nvPr/>
        </p:nvCxnSpPr>
        <p:spPr>
          <a:xfrm>
            <a:off x="6034157" y="4365104"/>
            <a:ext cx="0" cy="6540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391962" y="5019176"/>
            <a:ext cx="1656264" cy="1"/>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02799" y="4361477"/>
            <a:ext cx="0" cy="65406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2266945" y="3103834"/>
            <a:ext cx="5435177" cy="3022203"/>
            <a:chOff x="2266945" y="3103834"/>
            <a:chExt cx="5435177" cy="3230638"/>
          </a:xfrm>
        </p:grpSpPr>
        <p:cxnSp>
          <p:nvCxnSpPr>
            <p:cNvPr id="76" name="Straight Connector 75"/>
            <p:cNvCxnSpPr/>
            <p:nvPr/>
          </p:nvCxnSpPr>
          <p:spPr>
            <a:xfrm>
              <a:off x="7702121" y="5645115"/>
              <a:ext cx="0" cy="654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299184"/>
              <a:ext cx="5407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230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a:off x="5009315" y="3584277"/>
            <a:ext cx="406309"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834358" y="5239323"/>
            <a:ext cx="3025187"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Inner Loop is the Project Loop</a:t>
            </a:r>
          </a:p>
        </p:txBody>
      </p:sp>
    </p:spTree>
    <p:extLst>
      <p:ext uri="{BB962C8B-B14F-4D97-AF65-F5344CB8AC3E}">
        <p14:creationId xmlns:p14="http://schemas.microsoft.com/office/powerpoint/2010/main" val="169408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TextBox 71"/>
          <p:cNvSpPr txBox="1"/>
          <p:nvPr/>
        </p:nvSpPr>
        <p:spPr>
          <a:xfrm>
            <a:off x="5797399" y="1485069"/>
            <a:ext cx="2747868" cy="830997"/>
          </a:xfrm>
          <a:prstGeom prst="rect">
            <a:avLst/>
          </a:prstGeom>
          <a:noFill/>
        </p:spPr>
        <p:txBody>
          <a:bodyPr wrap="none" rtlCol="0">
            <a:spAutoFit/>
          </a:bodyPr>
          <a:lstStyle/>
          <a:p>
            <a:pPr algn="ctr"/>
            <a:r>
              <a:rPr lang="en-CA" sz="2400" dirty="0">
                <a:latin typeface="Times" panose="02020603050405020304" pitchFamily="18" charset="0"/>
                <a:cs typeface="Times" panose="02020603050405020304" pitchFamily="18" charset="0"/>
              </a:rPr>
              <a:t>Delivery Models</a:t>
            </a:r>
          </a:p>
          <a:p>
            <a:pPr algn="ctr"/>
            <a:r>
              <a:rPr lang="en-CA" sz="2400" dirty="0">
                <a:latin typeface="Times" panose="02020603050405020304" pitchFamily="18" charset="0"/>
                <a:cs typeface="Times" panose="02020603050405020304" pitchFamily="18" charset="0"/>
              </a:rPr>
              <a:t>Programs &amp; Projects</a:t>
            </a:r>
          </a:p>
        </p:txBody>
      </p:sp>
      <p:sp>
        <p:nvSpPr>
          <p:cNvPr id="38" name="Rectangle 37"/>
          <p:cNvSpPr/>
          <p:nvPr/>
        </p:nvSpPr>
        <p:spPr>
          <a:xfrm>
            <a:off x="323528" y="1023119"/>
            <a:ext cx="1512168" cy="914400"/>
          </a:xfrm>
          <a:prstGeom prst="rect">
            <a:avLst/>
          </a:prstGeom>
          <a:solidFill>
            <a:srgbClr val="00091A"/>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bg1">
                    <a:lumMod val="95000"/>
                  </a:schemeClr>
                </a:solidFill>
              </a:rPr>
              <a:t>Initiate</a:t>
            </a:r>
            <a:endParaRPr lang="en-CA" sz="1400" dirty="0">
              <a:ln>
                <a:noFill/>
              </a:ln>
              <a:solidFill>
                <a:schemeClr val="bg1">
                  <a:lumMod val="95000"/>
                </a:schemeClr>
              </a:solidFill>
            </a:endParaRPr>
          </a:p>
        </p:txBody>
      </p:sp>
      <p:sp>
        <p:nvSpPr>
          <p:cNvPr id="40" name="Rectangle 39"/>
          <p:cNvSpPr/>
          <p:nvPr/>
        </p:nvSpPr>
        <p:spPr>
          <a:xfrm>
            <a:off x="1549834" y="2060687"/>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Plan &amp;</a:t>
            </a:r>
          </a:p>
          <a:p>
            <a:pPr algn="ctr"/>
            <a:r>
              <a:rPr lang="en-CA" sz="1400" dirty="0">
                <a:ln>
                  <a:noFill/>
                </a:ln>
              </a:rPr>
              <a:t>Analyse</a:t>
            </a:r>
          </a:p>
        </p:txBody>
      </p:sp>
      <p:sp>
        <p:nvSpPr>
          <p:cNvPr id="41" name="Rectangle 40"/>
          <p:cNvSpPr/>
          <p:nvPr/>
        </p:nvSpPr>
        <p:spPr>
          <a:xfrm>
            <a:off x="3452994" y="3267128"/>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Analyse &amp; Design</a:t>
            </a:r>
          </a:p>
        </p:txBody>
      </p:sp>
      <p:sp>
        <p:nvSpPr>
          <p:cNvPr id="42" name="Rectangle 41"/>
          <p:cNvSpPr/>
          <p:nvPr/>
        </p:nvSpPr>
        <p:spPr>
          <a:xfrm>
            <a:off x="5443760" y="3282765"/>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Build</a:t>
            </a:r>
          </a:p>
        </p:txBody>
      </p:sp>
      <p:sp>
        <p:nvSpPr>
          <p:cNvPr id="45" name="Rectangle 44"/>
          <p:cNvSpPr/>
          <p:nvPr/>
        </p:nvSpPr>
        <p:spPr>
          <a:xfrm>
            <a:off x="6946038" y="4421219"/>
            <a:ext cx="1512168" cy="914400"/>
          </a:xfrm>
          <a:prstGeom prst="rect">
            <a:avLst/>
          </a:prstGeom>
          <a:solidFill>
            <a:schemeClr val="tx1">
              <a:lumMod val="85000"/>
              <a:lumOff val="1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rPr>
              <a:t>Deployment</a:t>
            </a:r>
          </a:p>
        </p:txBody>
      </p:sp>
      <p:sp>
        <p:nvSpPr>
          <p:cNvPr id="57" name="TextBox 56"/>
          <p:cNvSpPr txBox="1"/>
          <p:nvPr/>
        </p:nvSpPr>
        <p:spPr>
          <a:xfrm>
            <a:off x="2438113" y="1326430"/>
            <a:ext cx="623889"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Scope</a:t>
            </a:r>
          </a:p>
        </p:txBody>
      </p:sp>
      <p:sp>
        <p:nvSpPr>
          <p:cNvPr id="79" name="TextBox 78"/>
          <p:cNvSpPr txBox="1"/>
          <p:nvPr/>
        </p:nvSpPr>
        <p:spPr>
          <a:xfrm>
            <a:off x="3191448" y="1900567"/>
            <a:ext cx="1840568"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Architecture</a:t>
            </a:r>
          </a:p>
          <a:p>
            <a:r>
              <a:rPr lang="en-CA" sz="1400" dirty="0">
                <a:latin typeface="Times" panose="02020603050405020304" pitchFamily="18" charset="0"/>
                <a:cs typeface="Times" panose="02020603050405020304" pitchFamily="18" charset="0"/>
              </a:rPr>
              <a:t>&amp; Initial Requirements</a:t>
            </a:r>
          </a:p>
        </p:txBody>
      </p:sp>
      <p:sp>
        <p:nvSpPr>
          <p:cNvPr id="80" name="TextBox 79"/>
          <p:cNvSpPr txBox="1"/>
          <p:nvPr/>
        </p:nvSpPr>
        <p:spPr>
          <a:xfrm>
            <a:off x="7052053" y="2842224"/>
            <a:ext cx="109677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Functioning </a:t>
            </a:r>
          </a:p>
          <a:p>
            <a:r>
              <a:rPr lang="en-CA" sz="1400" dirty="0">
                <a:latin typeface="Times" panose="02020603050405020304" pitchFamily="18" charset="0"/>
                <a:cs typeface="Times" panose="02020603050405020304" pitchFamily="18" charset="0"/>
              </a:rPr>
              <a:t>Components</a:t>
            </a:r>
          </a:p>
        </p:txBody>
      </p:sp>
      <p:sp>
        <p:nvSpPr>
          <p:cNvPr id="82" name="TextBox 81"/>
          <p:cNvSpPr txBox="1"/>
          <p:nvPr/>
        </p:nvSpPr>
        <p:spPr>
          <a:xfrm>
            <a:off x="7752725" y="5723383"/>
            <a:ext cx="792205"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Solution</a:t>
            </a:r>
          </a:p>
        </p:txBody>
      </p:sp>
      <p:cxnSp>
        <p:nvCxnSpPr>
          <p:cNvPr id="39" name="Straight Connector 38"/>
          <p:cNvCxnSpPr/>
          <p:nvPr/>
        </p:nvCxnSpPr>
        <p:spPr>
          <a:xfrm>
            <a:off x="6034157" y="4365104"/>
            <a:ext cx="0" cy="6540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391962" y="5019176"/>
            <a:ext cx="1656264" cy="1"/>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02799" y="4361477"/>
            <a:ext cx="0" cy="65406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452320" y="4688511"/>
            <a:ext cx="0" cy="176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02121" y="5481156"/>
            <a:ext cx="0" cy="6118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94834" y="6093026"/>
            <a:ext cx="54072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2266945" y="3103834"/>
            <a:ext cx="2" cy="302220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009315" y="3584277"/>
            <a:ext cx="406309"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3191448" y="2517887"/>
            <a:ext cx="1017630" cy="585947"/>
            <a:chOff x="3191448" y="2517887"/>
            <a:chExt cx="1017630" cy="585947"/>
          </a:xfrm>
        </p:grpSpPr>
        <p:cxnSp>
          <p:nvCxnSpPr>
            <p:cNvPr id="97" name="Straight Arrow Connector 96"/>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7140911" y="3611218"/>
            <a:ext cx="743458" cy="585947"/>
            <a:chOff x="3191448" y="2517887"/>
            <a:chExt cx="1017630" cy="585947"/>
          </a:xfrm>
        </p:grpSpPr>
        <p:cxnSp>
          <p:nvCxnSpPr>
            <p:cNvPr id="105" name="Straight Arrow Connector 104"/>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391962" y="2580614"/>
            <a:ext cx="1887055" cy="523220"/>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Refined Requirements  </a:t>
            </a:r>
          </a:p>
          <a:p>
            <a:r>
              <a:rPr lang="en-CA" sz="1400" dirty="0">
                <a:latin typeface="Times" panose="02020603050405020304" pitchFamily="18" charset="0"/>
                <a:cs typeface="Times" panose="02020603050405020304" pitchFamily="18" charset="0"/>
              </a:rPr>
              <a:t>&amp; Specification</a:t>
            </a:r>
          </a:p>
        </p:txBody>
      </p:sp>
      <p:grpSp>
        <p:nvGrpSpPr>
          <p:cNvPr id="108" name="Group 107"/>
          <p:cNvGrpSpPr/>
          <p:nvPr/>
        </p:nvGrpSpPr>
        <p:grpSpPr>
          <a:xfrm>
            <a:off x="1859076" y="1192095"/>
            <a:ext cx="446842" cy="585947"/>
            <a:chOff x="3191448" y="2517887"/>
            <a:chExt cx="1017630" cy="585947"/>
          </a:xfrm>
        </p:grpSpPr>
        <p:cxnSp>
          <p:nvCxnSpPr>
            <p:cNvPr id="109" name="Straight Arrow Connector 108"/>
            <p:cNvCxnSpPr/>
            <p:nvPr/>
          </p:nvCxnSpPr>
          <p:spPr>
            <a:xfrm>
              <a:off x="3191448" y="2517887"/>
              <a:ext cx="100811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209078" y="2517887"/>
              <a:ext cx="0" cy="585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834358" y="5239323"/>
            <a:ext cx="3110788"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Inner Loop is the </a:t>
            </a:r>
            <a:r>
              <a:rPr lang="en-CA" b="1" dirty="0">
                <a:latin typeface="Times" panose="02020603050405020304" pitchFamily="18" charset="0"/>
                <a:cs typeface="Times" panose="02020603050405020304" pitchFamily="18" charset="0"/>
              </a:rPr>
              <a:t>Project Loop</a:t>
            </a:r>
          </a:p>
        </p:txBody>
      </p:sp>
      <p:sp>
        <p:nvSpPr>
          <p:cNvPr id="67" name="TextBox 66"/>
          <p:cNvSpPr txBox="1"/>
          <p:nvPr/>
        </p:nvSpPr>
        <p:spPr>
          <a:xfrm>
            <a:off x="3191448" y="6149806"/>
            <a:ext cx="3315972" cy="369332"/>
          </a:xfrm>
          <a:prstGeom prst="rect">
            <a:avLst/>
          </a:prstGeom>
          <a:noFill/>
        </p:spPr>
        <p:txBody>
          <a:bodyPr wrap="none" rtlCol="0">
            <a:spAutoFit/>
          </a:bodyPr>
          <a:lstStyle/>
          <a:p>
            <a:r>
              <a:rPr lang="en-CA" dirty="0">
                <a:latin typeface="Times" panose="02020603050405020304" pitchFamily="18" charset="0"/>
                <a:cs typeface="Times" panose="02020603050405020304" pitchFamily="18" charset="0"/>
              </a:rPr>
              <a:t>Outer Loop is the </a:t>
            </a:r>
            <a:r>
              <a:rPr lang="en-CA" b="1" dirty="0">
                <a:latin typeface="Times" panose="02020603050405020304" pitchFamily="18" charset="0"/>
                <a:cs typeface="Times" panose="02020603050405020304" pitchFamily="18" charset="0"/>
              </a:rPr>
              <a:t>Program Loop</a:t>
            </a:r>
          </a:p>
        </p:txBody>
      </p:sp>
    </p:spTree>
    <p:extLst>
      <p:ext uri="{BB962C8B-B14F-4D97-AF65-F5344CB8AC3E}">
        <p14:creationId xmlns:p14="http://schemas.microsoft.com/office/powerpoint/2010/main" val="4272906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755576" y="1152848"/>
            <a:ext cx="8165976" cy="4343400"/>
          </a:xfrm>
        </p:spPr>
        <p:txBody>
          <a:bodyPr/>
          <a:lstStyle/>
          <a:p>
            <a:pPr marL="0" indent="0">
              <a:buNone/>
            </a:pPr>
            <a:r>
              <a:rPr lang="en-US" sz="1800" dirty="0">
                <a:latin typeface="Times New Roman"/>
                <a:cs typeface="Times New Roman"/>
              </a:rPr>
              <a:t>Programs</a:t>
            </a:r>
          </a:p>
          <a:p>
            <a:r>
              <a:rPr lang="en-US" sz="1800" dirty="0">
                <a:latin typeface="Times New Roman"/>
                <a:cs typeface="Times New Roman"/>
              </a:rPr>
              <a:t>Has defined business objectives</a:t>
            </a:r>
          </a:p>
          <a:p>
            <a:r>
              <a:rPr lang="en-US" sz="1800" dirty="0">
                <a:latin typeface="Times New Roman"/>
                <a:cs typeface="Times New Roman"/>
              </a:rPr>
              <a:t>Ongoing and continuous over time</a:t>
            </a:r>
          </a:p>
          <a:p>
            <a:r>
              <a:rPr lang="en-US" sz="1800" dirty="0">
                <a:latin typeface="Times New Roman"/>
                <a:cs typeface="Times New Roman"/>
              </a:rPr>
              <a:t>May be multi-disciplinary</a:t>
            </a:r>
          </a:p>
          <a:p>
            <a:r>
              <a:rPr lang="en-US" sz="1800" dirty="0">
                <a:latin typeface="Times New Roman"/>
                <a:cs typeface="Times New Roman"/>
              </a:rPr>
              <a:t>Decides which projects to fund</a:t>
            </a:r>
          </a:p>
          <a:p>
            <a:r>
              <a:rPr lang="en-US" sz="1800" dirty="0">
                <a:latin typeface="Times New Roman"/>
                <a:cs typeface="Times New Roman"/>
              </a:rPr>
              <a:t>Funding is viewed as an investment</a:t>
            </a:r>
          </a:p>
          <a:p>
            <a:r>
              <a:rPr lang="en-US" sz="1800" dirty="0">
                <a:latin typeface="Times New Roman"/>
                <a:cs typeface="Times New Roman"/>
              </a:rPr>
              <a:t>Produces and shapes capabilities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Projects</a:t>
            </a:r>
          </a:p>
          <a:p>
            <a:r>
              <a:rPr lang="en-US" sz="1800" dirty="0">
                <a:latin typeface="Times New Roman"/>
                <a:cs typeface="Times New Roman"/>
              </a:rPr>
              <a:t>Has defined technical objectives</a:t>
            </a:r>
          </a:p>
          <a:p>
            <a:r>
              <a:rPr lang="en-US" sz="1800" dirty="0">
                <a:latin typeface="Times New Roman"/>
                <a:cs typeface="Times New Roman"/>
              </a:rPr>
              <a:t>Finite time period with milestones</a:t>
            </a:r>
          </a:p>
          <a:p>
            <a:r>
              <a:rPr lang="en-US" sz="1800" dirty="0">
                <a:latin typeface="Times New Roman"/>
                <a:cs typeface="Times New Roman"/>
              </a:rPr>
              <a:t>Produces assets as deliverables</a:t>
            </a:r>
          </a:p>
          <a:p>
            <a:r>
              <a:rPr lang="en-US" sz="1800" dirty="0">
                <a:latin typeface="Times New Roman"/>
                <a:cs typeface="Times New Roman"/>
              </a:rPr>
              <a:t>Time boxed style</a:t>
            </a:r>
          </a:p>
          <a:p>
            <a:r>
              <a:rPr lang="en-US" sz="1800" dirty="0">
                <a:latin typeface="Times New Roman"/>
                <a:cs typeface="Times New Roman"/>
              </a:rPr>
              <a:t>Typically not multi-disciplinary</a:t>
            </a:r>
          </a:p>
          <a:p>
            <a:r>
              <a:rPr lang="en-US" sz="1800" dirty="0">
                <a:latin typeface="Times New Roman"/>
                <a:cs typeface="Times New Roman"/>
              </a:rPr>
              <a:t>Funding is allocated from the Program </a:t>
            </a:r>
          </a:p>
          <a:p>
            <a:pPr marL="0" indent="0">
              <a:buNone/>
            </a:pPr>
            <a:r>
              <a:rPr lang="en-US" sz="1800" dirty="0">
                <a:latin typeface="Times New Roman"/>
                <a:cs typeface="Times New Roman"/>
              </a:rPr>
              <a:t>	</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174716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7" y="1268760"/>
            <a:ext cx="8079935" cy="4343400"/>
          </a:xfrm>
        </p:spPr>
        <p:txBody>
          <a:bodyPr/>
          <a:lstStyle/>
          <a:p>
            <a:pPr marL="0" indent="0" algn="ctr">
              <a:buNone/>
            </a:pPr>
            <a:r>
              <a:rPr lang="en-US" sz="2000" dirty="0">
                <a:latin typeface="Times New Roman"/>
                <a:cs typeface="Times New Roman"/>
              </a:rPr>
              <a:t>Data Science and Analytic Teams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Key Roles</a:t>
            </a:r>
          </a:p>
          <a:p>
            <a:r>
              <a:rPr lang="en-US" sz="1800" dirty="0">
                <a:latin typeface="Times New Roman"/>
                <a:cs typeface="Times New Roman"/>
              </a:rPr>
              <a:t>Executive Sponsor</a:t>
            </a:r>
          </a:p>
          <a:p>
            <a:r>
              <a:rPr lang="en-US" sz="1800" dirty="0">
                <a:latin typeface="Times New Roman"/>
                <a:cs typeface="Times New Roman"/>
              </a:rPr>
              <a:t>Decision Maker</a:t>
            </a:r>
          </a:p>
          <a:p>
            <a:r>
              <a:rPr lang="en-US" sz="1800" dirty="0">
                <a:latin typeface="Times New Roman"/>
                <a:cs typeface="Times New Roman"/>
              </a:rPr>
              <a:t>Business Analyst</a:t>
            </a:r>
          </a:p>
          <a:p>
            <a:r>
              <a:rPr lang="en-US" sz="1800" dirty="0">
                <a:latin typeface="Times New Roman"/>
                <a:cs typeface="Times New Roman"/>
              </a:rPr>
              <a:t>Analytic Modeler</a:t>
            </a:r>
          </a:p>
          <a:p>
            <a:r>
              <a:rPr lang="en-US" sz="1800" dirty="0">
                <a:latin typeface="Times New Roman"/>
                <a:cs typeface="Times New Roman"/>
              </a:rPr>
              <a:t>Data Provider</a:t>
            </a:r>
          </a:p>
          <a:p>
            <a:r>
              <a:rPr lang="en-US" sz="1800" dirty="0">
                <a:latin typeface="Times New Roman"/>
                <a:cs typeface="Times New Roman"/>
              </a:rPr>
              <a:t>Change Leader</a:t>
            </a:r>
          </a:p>
          <a:p>
            <a:r>
              <a:rPr lang="en-US" sz="1800" dirty="0">
                <a:latin typeface="Times New Roman"/>
                <a:cs typeface="Times New Roman"/>
              </a:rPr>
              <a:t>Policy Maker</a:t>
            </a:r>
          </a:p>
          <a:p>
            <a:pPr marL="0" indent="0">
              <a:buNone/>
            </a:pPr>
            <a:r>
              <a:rPr lang="en-US" sz="1800" dirty="0">
                <a:latin typeface="Times New Roman"/>
                <a:cs typeface="Times New Roman"/>
              </a:rPr>
              <a:t>	</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2299433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59" y="1268760"/>
            <a:ext cx="8151943" cy="4343400"/>
          </a:xfrm>
        </p:spPr>
        <p:txBody>
          <a:bodyPr/>
          <a:lstStyle/>
          <a:p>
            <a:pPr marL="0" indent="0" algn="ctr">
              <a:buNone/>
            </a:pPr>
            <a:r>
              <a:rPr lang="en-US" sz="2000" dirty="0">
                <a:latin typeface="Times New Roman"/>
                <a:cs typeface="Times New Roman"/>
              </a:rPr>
              <a:t>Data Science and Analytic Teams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Executive Sponsor</a:t>
            </a:r>
          </a:p>
          <a:p>
            <a:r>
              <a:rPr lang="en-US" sz="1800" dirty="0">
                <a:latin typeface="Times New Roman"/>
                <a:cs typeface="Times New Roman"/>
              </a:rPr>
              <a:t>Investor</a:t>
            </a:r>
          </a:p>
          <a:p>
            <a:r>
              <a:rPr lang="en-US" sz="1800" dirty="0">
                <a:latin typeface="Times New Roman"/>
                <a:cs typeface="Times New Roman"/>
              </a:rPr>
              <a:t>Accountable</a:t>
            </a:r>
          </a:p>
          <a:p>
            <a:r>
              <a:rPr lang="en-US" sz="1800" dirty="0">
                <a:latin typeface="Times New Roman"/>
                <a:cs typeface="Times New Roman"/>
              </a:rPr>
              <a:t>Leader</a:t>
            </a:r>
          </a:p>
          <a:p>
            <a:r>
              <a:rPr lang="en-US" sz="1800" dirty="0">
                <a:latin typeface="Times New Roman"/>
                <a:cs typeface="Times New Roman"/>
              </a:rPr>
              <a:t>Motivator</a:t>
            </a:r>
          </a:p>
          <a:p>
            <a:r>
              <a:rPr lang="en-US" sz="1800" dirty="0">
                <a:latin typeface="Times New Roman"/>
                <a:cs typeface="Times New Roman"/>
              </a:rPr>
              <a:t>Champion</a:t>
            </a:r>
          </a:p>
          <a:p>
            <a:r>
              <a:rPr lang="en-US" sz="1800" dirty="0">
                <a:latin typeface="Times New Roman"/>
                <a:cs typeface="Times New Roman"/>
              </a:rPr>
              <a:t>Promoter</a:t>
            </a:r>
          </a:p>
          <a:p>
            <a:r>
              <a:rPr lang="en-US" sz="1800" dirty="0">
                <a:latin typeface="Times New Roman"/>
                <a:cs typeface="Times New Roman"/>
              </a:rPr>
              <a:t>Mediator</a:t>
            </a:r>
          </a:p>
          <a:p>
            <a:r>
              <a:rPr lang="en-US" sz="1800" dirty="0">
                <a:latin typeface="Times New Roman"/>
                <a:cs typeface="Times New Roman"/>
              </a:rPr>
              <a:t>Political advisor</a:t>
            </a:r>
          </a:p>
          <a:p>
            <a:pPr marL="0" indent="0">
              <a:buNone/>
            </a:pPr>
            <a:r>
              <a:rPr lang="en-US" sz="1800" dirty="0">
                <a:latin typeface="Times New Roman"/>
                <a:cs typeface="Times New Roman"/>
              </a:rPr>
              <a:t>	</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336834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59" y="1268760"/>
            <a:ext cx="8151943" cy="4343400"/>
          </a:xfrm>
        </p:spPr>
        <p:txBody>
          <a:bodyPr/>
          <a:lstStyle/>
          <a:p>
            <a:pPr marL="0" indent="0" algn="ctr">
              <a:buNone/>
            </a:pPr>
            <a:r>
              <a:rPr lang="en-US" sz="2000" dirty="0">
                <a:latin typeface="Times New Roman"/>
                <a:cs typeface="Times New Roman"/>
              </a:rPr>
              <a:t>Data Science and Analytic Teams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Decision Maker</a:t>
            </a:r>
          </a:p>
          <a:p>
            <a:r>
              <a:rPr lang="en-US" sz="1800" dirty="0">
                <a:latin typeface="Times New Roman"/>
                <a:cs typeface="Times New Roman"/>
              </a:rPr>
              <a:t>Business manager</a:t>
            </a:r>
          </a:p>
          <a:p>
            <a:r>
              <a:rPr lang="en-US" sz="1800" dirty="0">
                <a:latin typeface="Times New Roman"/>
                <a:cs typeface="Times New Roman"/>
              </a:rPr>
              <a:t>Operations manager</a:t>
            </a:r>
          </a:p>
          <a:p>
            <a:r>
              <a:rPr lang="en-US" sz="1800" dirty="0">
                <a:latin typeface="Times New Roman"/>
                <a:cs typeface="Times New Roman"/>
              </a:rPr>
              <a:t>Strategic planner</a:t>
            </a:r>
          </a:p>
          <a:p>
            <a:r>
              <a:rPr lang="en-US" sz="1800" dirty="0">
                <a:latin typeface="Times New Roman"/>
                <a:cs typeface="Times New Roman"/>
              </a:rPr>
              <a:t>Resource allocation manager</a:t>
            </a:r>
          </a:p>
          <a:p>
            <a:r>
              <a:rPr lang="en-US" sz="1800" dirty="0">
                <a:latin typeface="Times New Roman"/>
                <a:cs typeface="Times New Roman"/>
              </a:rPr>
              <a:t>Responsible for business results</a:t>
            </a:r>
          </a:p>
          <a:p>
            <a:pPr marL="0" indent="0">
              <a:buNone/>
            </a:pPr>
            <a:r>
              <a:rPr lang="en-US" sz="1800" dirty="0">
                <a:latin typeface="Times New Roman"/>
                <a:cs typeface="Times New Roman"/>
              </a:rPr>
              <a:t>	</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630541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59" y="1268760"/>
            <a:ext cx="8151943" cy="4343400"/>
          </a:xfrm>
        </p:spPr>
        <p:txBody>
          <a:bodyPr/>
          <a:lstStyle/>
          <a:p>
            <a:pPr marL="0" indent="0" algn="ctr">
              <a:buNone/>
            </a:pPr>
            <a:r>
              <a:rPr lang="en-US" sz="2000" dirty="0">
                <a:latin typeface="Times New Roman"/>
                <a:cs typeface="Times New Roman"/>
              </a:rPr>
              <a:t>Data Science and Analytic Teams</a:t>
            </a:r>
          </a:p>
          <a:p>
            <a:pPr marL="0" indent="0">
              <a:buNone/>
            </a:pPr>
            <a:endParaRPr lang="en-US" sz="2000" dirty="0">
              <a:latin typeface="Times New Roman"/>
              <a:cs typeface="Times New Roman"/>
            </a:endParaRPr>
          </a:p>
          <a:p>
            <a:pPr marL="0" indent="0">
              <a:buNone/>
            </a:pPr>
            <a:r>
              <a:rPr lang="en-US" sz="1800" dirty="0">
                <a:latin typeface="Times New Roman"/>
                <a:cs typeface="Times New Roman"/>
              </a:rPr>
              <a:t>Business Analyst</a:t>
            </a:r>
          </a:p>
          <a:p>
            <a:r>
              <a:rPr lang="en-US" sz="1800" dirty="0">
                <a:latin typeface="Times New Roman"/>
                <a:cs typeface="Times New Roman"/>
              </a:rPr>
              <a:t>Model user</a:t>
            </a:r>
          </a:p>
          <a:p>
            <a:r>
              <a:rPr lang="en-US" sz="1800" dirty="0">
                <a:latin typeface="Times New Roman"/>
                <a:cs typeface="Times New Roman"/>
              </a:rPr>
              <a:t>Assesses scenarios </a:t>
            </a:r>
          </a:p>
          <a:p>
            <a:r>
              <a:rPr lang="en-US" sz="1800" dirty="0">
                <a:latin typeface="Times New Roman"/>
                <a:cs typeface="Times New Roman"/>
              </a:rPr>
              <a:t>Monitors defects</a:t>
            </a:r>
          </a:p>
          <a:p>
            <a:r>
              <a:rPr lang="en-US" sz="1800" dirty="0">
                <a:latin typeface="Times New Roman"/>
                <a:cs typeface="Times New Roman"/>
              </a:rPr>
              <a:t>Generates predictions and forecasts</a:t>
            </a:r>
          </a:p>
          <a:p>
            <a:r>
              <a:rPr lang="en-US" sz="1800" dirty="0">
                <a:latin typeface="Times New Roman"/>
                <a:cs typeface="Times New Roman"/>
              </a:rPr>
              <a:t>Recommends response</a:t>
            </a:r>
          </a:p>
          <a:p>
            <a:r>
              <a:rPr lang="en-US" sz="1800" dirty="0">
                <a:latin typeface="Times New Roman"/>
                <a:cs typeface="Times New Roman"/>
              </a:rPr>
              <a:t>Responsible to recommend course of action</a:t>
            </a:r>
          </a:p>
          <a:p>
            <a:pPr marL="0" indent="0">
              <a:buNone/>
            </a:pPr>
            <a:r>
              <a:rPr lang="en-US" sz="1800" dirty="0">
                <a:latin typeface="Times New Roman"/>
                <a:cs typeface="Times New Roman"/>
              </a:rPr>
              <a:t>	</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163392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 from Week 3</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During Week 3 you learned to:</a:t>
            </a:r>
            <a:endParaRPr lang="en-CA" sz="1400" dirty="0"/>
          </a:p>
          <a:p>
            <a:pPr lvl="0"/>
            <a:r>
              <a:rPr lang="en-US" sz="1400" dirty="0">
                <a:latin typeface="Times" panose="02020603050405020304" pitchFamily="18" charset="0"/>
                <a:cs typeface="Times" panose="02020603050405020304" pitchFamily="18" charset="0"/>
              </a:rPr>
              <a:t>Identify, interpret and correctly apply categories of measurement data</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Ordinal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Nominal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Interval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Ratio</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Interpret descriptive statistics to quantitatively describe the shape of a variable</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Central tendency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Dispersion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Skewness and Kurtosis “height” measures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and describe bivariate data set according to:</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Scatter plots.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Linear relationships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 from a scatter plot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 coefficient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basic Data Exploratory methods to develop Probability Distributions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Probability Density</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Relationships </a:t>
            </a:r>
          </a:p>
          <a:p>
            <a:pPr lvl="1"/>
            <a:r>
              <a:rPr lang="en-US" sz="1400" dirty="0">
                <a:latin typeface="Times" panose="02020603050405020304" pitchFamily="18" charset="0"/>
                <a:cs typeface="Times" panose="02020603050405020304" pitchFamily="18" charset="0"/>
              </a:rPr>
              <a:t>Data Frequency Distributions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Apply filtering techniques and query from multiple data tables from Pandas/Python</a:t>
            </a:r>
            <a:endParaRPr lang="en-CA" sz="1400" dirty="0">
              <a:latin typeface="Times" panose="02020603050405020304" pitchFamily="18" charset="0"/>
              <a:cs typeface="Times" panose="02020603050405020304" pitchFamily="18" charset="0"/>
            </a:endParaRPr>
          </a:p>
          <a:p>
            <a:pPr marL="0" indent="0">
              <a:buFont typeface="Arial"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889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59" y="1268760"/>
            <a:ext cx="8151943" cy="4343400"/>
          </a:xfrm>
        </p:spPr>
        <p:txBody>
          <a:bodyPr/>
          <a:lstStyle/>
          <a:p>
            <a:pPr marL="0" indent="0" algn="ctr">
              <a:buNone/>
            </a:pPr>
            <a:r>
              <a:rPr lang="en-US" sz="2000" dirty="0">
                <a:latin typeface="Times New Roman"/>
                <a:cs typeface="Times New Roman"/>
              </a:rPr>
              <a:t>Data Science and Analytic Teams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Analytic Modeler / Data Scientist</a:t>
            </a:r>
          </a:p>
          <a:p>
            <a:r>
              <a:rPr lang="en-US" sz="1800" dirty="0">
                <a:latin typeface="Times New Roman"/>
                <a:cs typeface="Times New Roman"/>
              </a:rPr>
              <a:t>Data Researcher</a:t>
            </a:r>
          </a:p>
          <a:p>
            <a:r>
              <a:rPr lang="en-US" sz="1800" dirty="0">
                <a:latin typeface="Times New Roman"/>
                <a:cs typeface="Times New Roman"/>
              </a:rPr>
              <a:t>Experimenter</a:t>
            </a:r>
          </a:p>
          <a:p>
            <a:r>
              <a:rPr lang="en-US" sz="1800" dirty="0">
                <a:latin typeface="Times New Roman"/>
                <a:cs typeface="Times New Roman"/>
              </a:rPr>
              <a:t>Data Profiler</a:t>
            </a:r>
          </a:p>
          <a:p>
            <a:r>
              <a:rPr lang="en-US" sz="1800" dirty="0">
                <a:latin typeface="Times New Roman"/>
                <a:cs typeface="Times New Roman"/>
              </a:rPr>
              <a:t>Data Preparer</a:t>
            </a:r>
          </a:p>
          <a:p>
            <a:r>
              <a:rPr lang="en-US" sz="1800" dirty="0">
                <a:latin typeface="Times New Roman"/>
                <a:cs typeface="Times New Roman"/>
              </a:rPr>
              <a:t>Algorithm Selector</a:t>
            </a:r>
          </a:p>
          <a:p>
            <a:r>
              <a:rPr lang="en-US" sz="1800" dirty="0">
                <a:latin typeface="Times New Roman"/>
                <a:cs typeface="Times New Roman"/>
              </a:rPr>
              <a:t>Model Generator</a:t>
            </a:r>
          </a:p>
          <a:p>
            <a:r>
              <a:rPr lang="en-US" sz="1800" dirty="0">
                <a:latin typeface="Times New Roman"/>
                <a:cs typeface="Times New Roman"/>
              </a:rPr>
              <a:t>Statistician</a:t>
            </a:r>
          </a:p>
          <a:p>
            <a:r>
              <a:rPr lang="en-US" sz="1800" dirty="0">
                <a:latin typeface="Times New Roman"/>
                <a:cs typeface="Times New Roman"/>
              </a:rPr>
              <a:t>Model Evaluator</a:t>
            </a:r>
          </a:p>
          <a:p>
            <a:r>
              <a:rPr lang="en-US" sz="1800" dirty="0">
                <a:latin typeface="Times New Roman"/>
                <a:cs typeface="Times New Roman"/>
              </a:rPr>
              <a:t>Model Calibrator</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2918218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7" y="1268760"/>
            <a:ext cx="8079935" cy="4343400"/>
          </a:xfrm>
        </p:spPr>
        <p:txBody>
          <a:bodyPr/>
          <a:lstStyle/>
          <a:p>
            <a:pPr marL="0" indent="0" algn="ctr">
              <a:buNone/>
            </a:pPr>
            <a:r>
              <a:rPr lang="en-US" sz="2000" dirty="0">
                <a:latin typeface="Times New Roman"/>
                <a:cs typeface="Times New Roman"/>
              </a:rPr>
              <a:t>Data Science and Analytic Teams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Data Provider</a:t>
            </a:r>
          </a:p>
          <a:p>
            <a:r>
              <a:rPr lang="en-US" sz="1800" dirty="0">
                <a:latin typeface="Times New Roman"/>
                <a:cs typeface="Times New Roman"/>
              </a:rPr>
              <a:t>Data architect</a:t>
            </a:r>
          </a:p>
          <a:p>
            <a:r>
              <a:rPr lang="en-US" sz="1800" dirty="0">
                <a:latin typeface="Times New Roman"/>
                <a:cs typeface="Times New Roman"/>
              </a:rPr>
              <a:t>Integration developer</a:t>
            </a:r>
          </a:p>
          <a:p>
            <a:r>
              <a:rPr lang="en-US" sz="1800" dirty="0">
                <a:latin typeface="Times New Roman"/>
                <a:cs typeface="Times New Roman"/>
              </a:rPr>
              <a:t>Data domain expertise</a:t>
            </a:r>
          </a:p>
          <a:p>
            <a:r>
              <a:rPr lang="en-US" sz="1800" dirty="0">
                <a:latin typeface="Times New Roman"/>
                <a:cs typeface="Times New Roman"/>
              </a:rPr>
              <a:t>Data base developer</a:t>
            </a:r>
          </a:p>
          <a:p>
            <a:r>
              <a:rPr lang="en-US" sz="1800" dirty="0">
                <a:latin typeface="Times New Roman"/>
                <a:cs typeface="Times New Roman"/>
              </a:rPr>
              <a:t>Query developer</a:t>
            </a:r>
          </a:p>
          <a:p>
            <a:r>
              <a:rPr lang="en-US" sz="1800" dirty="0">
                <a:latin typeface="Times New Roman"/>
                <a:cs typeface="Times New Roman"/>
              </a:rPr>
              <a:t>Data quality practitioner</a:t>
            </a:r>
          </a:p>
          <a:p>
            <a:r>
              <a:rPr lang="en-US" sz="1800" dirty="0">
                <a:latin typeface="Times New Roman"/>
                <a:cs typeface="Times New Roman"/>
              </a:rPr>
              <a:t>Data security practitioner</a:t>
            </a:r>
          </a:p>
          <a:p>
            <a:r>
              <a:rPr lang="en-US" sz="1800" dirty="0">
                <a:latin typeface="Times New Roman"/>
                <a:cs typeface="Times New Roman"/>
              </a:rPr>
              <a:t>Data stewards</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4150282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59" y="1268760"/>
            <a:ext cx="8151943" cy="4343400"/>
          </a:xfrm>
        </p:spPr>
        <p:txBody>
          <a:bodyPr/>
          <a:lstStyle/>
          <a:p>
            <a:pPr marL="0" indent="0" algn="ctr">
              <a:buNone/>
            </a:pPr>
            <a:r>
              <a:rPr lang="en-US" sz="1800" dirty="0">
                <a:latin typeface="Times New Roman"/>
                <a:cs typeface="Times New Roman"/>
              </a:rPr>
              <a:t>Data Science and Analytic Teams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Change Leader</a:t>
            </a:r>
          </a:p>
          <a:p>
            <a:r>
              <a:rPr lang="en-US" sz="1800" dirty="0">
                <a:latin typeface="Times New Roman"/>
                <a:cs typeface="Times New Roman"/>
              </a:rPr>
              <a:t>Data literacy developer</a:t>
            </a:r>
          </a:p>
          <a:p>
            <a:r>
              <a:rPr lang="en-US" sz="1800" dirty="0">
                <a:latin typeface="Times New Roman"/>
                <a:cs typeface="Times New Roman"/>
              </a:rPr>
              <a:t>Incentive analyst</a:t>
            </a:r>
          </a:p>
          <a:p>
            <a:r>
              <a:rPr lang="en-US" sz="1800" dirty="0">
                <a:latin typeface="Times New Roman"/>
                <a:cs typeface="Times New Roman"/>
              </a:rPr>
              <a:t>Digital transformation analyst</a:t>
            </a:r>
          </a:p>
          <a:p>
            <a:r>
              <a:rPr lang="en-US" sz="1800" dirty="0">
                <a:latin typeface="Times New Roman"/>
                <a:cs typeface="Times New Roman"/>
              </a:rPr>
              <a:t>Analytics transformation analyst</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21130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Model Development</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59" y="1268760"/>
            <a:ext cx="8151943" cy="4343400"/>
          </a:xfrm>
        </p:spPr>
        <p:txBody>
          <a:bodyPr/>
          <a:lstStyle/>
          <a:p>
            <a:pPr marL="0" indent="0" algn="ctr">
              <a:buNone/>
            </a:pPr>
            <a:r>
              <a:rPr lang="en-US" sz="2000" dirty="0">
                <a:latin typeface="Times New Roman"/>
                <a:cs typeface="Times New Roman"/>
              </a:rPr>
              <a:t>Data Science and Analytic Teams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Policy Maker</a:t>
            </a:r>
          </a:p>
          <a:p>
            <a:r>
              <a:rPr lang="en-US" sz="1800" dirty="0">
                <a:latin typeface="Times New Roman"/>
                <a:cs typeface="Times New Roman"/>
              </a:rPr>
              <a:t>Governance analyst</a:t>
            </a:r>
          </a:p>
          <a:p>
            <a:r>
              <a:rPr lang="en-US" sz="1800" dirty="0">
                <a:latin typeface="Times New Roman"/>
                <a:cs typeface="Times New Roman"/>
              </a:rPr>
              <a:t>Security analyst</a:t>
            </a:r>
          </a:p>
          <a:p>
            <a:r>
              <a:rPr lang="en-US" sz="1800" dirty="0">
                <a:latin typeface="Times New Roman"/>
                <a:cs typeface="Times New Roman"/>
              </a:rPr>
              <a:t>Compliance analyst</a:t>
            </a:r>
          </a:p>
          <a:p>
            <a:r>
              <a:rPr lang="en-US" sz="1800" dirty="0">
                <a:latin typeface="Times New Roman"/>
                <a:cs typeface="Times New Roman"/>
              </a:rPr>
              <a:t>Quality analyst</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21130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Review</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141512"/>
            <a:ext cx="8208912" cy="4343400"/>
          </a:xfrm>
        </p:spPr>
        <p:txBody>
          <a:bodyPr/>
          <a:lstStyle/>
          <a:p>
            <a:pPr marL="0" lvl="0" indent="0">
              <a:buNone/>
            </a:pPr>
            <a:r>
              <a:rPr lang="en-CA" dirty="0">
                <a:latin typeface="Times New Roman" panose="02020603050405020304" pitchFamily="18" charset="0"/>
                <a:cs typeface="Times New Roman" panose="02020603050405020304" pitchFamily="18" charset="0"/>
              </a:rPr>
              <a:t>Consider the following questions that you should be able to answer by completing week 4.</a:t>
            </a:r>
          </a:p>
          <a:p>
            <a:pPr marL="0" lv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What are some terms used to describe input variables?</a:t>
            </a:r>
          </a:p>
          <a:p>
            <a:r>
              <a:rPr lang="en-CA" sz="2000" dirty="0">
                <a:latin typeface="Times New Roman" panose="02020603050405020304" pitchFamily="18" charset="0"/>
                <a:cs typeface="Times New Roman" panose="02020603050405020304" pitchFamily="18" charset="0"/>
              </a:rPr>
              <a:t>What are some terms used to describe output variables?</a:t>
            </a:r>
          </a:p>
          <a:p>
            <a:r>
              <a:rPr lang="en-CA" sz="2000" dirty="0">
                <a:latin typeface="Times New Roman" panose="02020603050405020304" pitchFamily="18" charset="0"/>
                <a:cs typeface="Times New Roman" panose="02020603050405020304" pitchFamily="18" charset="0"/>
              </a:rPr>
              <a:t>What are some common functions of models?</a:t>
            </a:r>
          </a:p>
          <a:p>
            <a:r>
              <a:rPr lang="en-CA" sz="2000" dirty="0">
                <a:latin typeface="Times New Roman" panose="02020603050405020304" pitchFamily="18" charset="0"/>
                <a:cs typeface="Times New Roman" panose="02020603050405020304" pitchFamily="18" charset="0"/>
              </a:rPr>
              <a:t>What are some core techniques used in statistical modeling?</a:t>
            </a:r>
          </a:p>
          <a:p>
            <a:r>
              <a:rPr lang="en-CA" sz="2000" dirty="0">
                <a:latin typeface="Times New Roman" panose="02020603050405020304" pitchFamily="18" charset="0"/>
                <a:cs typeface="Times New Roman" panose="02020603050405020304" pitchFamily="18" charset="0"/>
              </a:rPr>
              <a:t>What are some differences between supervised learning unsupervised learning?</a:t>
            </a:r>
          </a:p>
          <a:p>
            <a:r>
              <a:rPr lang="en-CA" sz="2000" dirty="0">
                <a:latin typeface="Times New Roman" panose="02020603050405020304" pitchFamily="18" charset="0"/>
                <a:cs typeface="Times New Roman" panose="02020603050405020304" pitchFamily="18" charset="0"/>
              </a:rPr>
              <a:t>What is the purpose of data mining?</a:t>
            </a:r>
          </a:p>
          <a:p>
            <a:r>
              <a:rPr lang="en-CA" sz="2000" dirty="0">
                <a:latin typeface="Times New Roman" panose="02020603050405020304" pitchFamily="18" charset="0"/>
                <a:cs typeface="Times New Roman" panose="02020603050405020304" pitchFamily="18" charset="0"/>
              </a:rPr>
              <a:t>What are the major steps of CRISP-DM?</a:t>
            </a:r>
          </a:p>
          <a:p>
            <a:r>
              <a:rPr lang="en-CA" sz="2000" dirty="0">
                <a:latin typeface="Times New Roman" panose="02020603050405020304" pitchFamily="18" charset="0"/>
                <a:cs typeface="Times New Roman" panose="02020603050405020304" pitchFamily="18" charset="0"/>
              </a:rPr>
              <a:t>Why is the waterfall approach not recommended for analytics projects?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r>
              <a:rPr lang="en-CA" dirty="0">
                <a:latin typeface="Times New Roman" panose="02020603050405020304" pitchFamily="18" charset="0"/>
                <a:cs typeface="Times New Roman" panose="02020603050405020304" pitchFamily="18" charset="0"/>
              </a:rPr>
              <a:t>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4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txBox="1">
            <a:spLocks/>
          </p:cNvSpPr>
          <p:nvPr/>
        </p:nvSpPr>
        <p:spPr bwMode="auto">
          <a:xfrm>
            <a:off x="395536" y="1013147"/>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Week 4 you learned</a:t>
            </a:r>
            <a:r>
              <a:rPr lang="en-US" sz="1600" dirty="0"/>
              <a:t> to:</a:t>
            </a:r>
          </a:p>
          <a:p>
            <a:pPr marL="0" indent="0">
              <a:buNone/>
            </a:pPr>
            <a:endParaRPr lang="en-US" sz="1600" dirty="0"/>
          </a:p>
          <a:p>
            <a:pPr lvl="0"/>
            <a:r>
              <a:rPr lang="en-US" sz="1400" dirty="0">
                <a:latin typeface="Times" panose="02020603050405020304" pitchFamily="18" charset="0"/>
                <a:cs typeface="Times" panose="02020603050405020304" pitchFamily="18" charset="0"/>
              </a:rPr>
              <a:t>Describe a range of different analytical modeling techniques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Statistical modeling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mining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Machine learning</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Describe the Model Development Process CRISP-DM</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Business Problem Framing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Collection and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Preparation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Building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Deployment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Differentiate and recommend a suitable development process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Iterative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Waterfall</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Identify the structure and role of Programs, Projects and Services in terms of model development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Analytic team composition and structure</a:t>
            </a:r>
            <a:endParaRPr lang="en-CA" sz="1400" dirty="0">
              <a:latin typeface="Times" panose="02020603050405020304" pitchFamily="18" charset="0"/>
              <a:cs typeface="Times" panose="02020603050405020304" pitchFamily="18" charset="0"/>
            </a:endParaRPr>
          </a:p>
          <a:p>
            <a:r>
              <a:rPr lang="en-US" sz="1600" dirty="0">
                <a:latin typeface="Times" panose="02020603050405020304" pitchFamily="18" charset="0"/>
                <a:cs typeface="Times" panose="02020603050405020304" pitchFamily="18" charset="0"/>
              </a:rPr>
              <a:t>Build and evaluate linear regression models </a:t>
            </a:r>
            <a:r>
              <a:rPr lang="en-US" sz="1600">
                <a:latin typeface="Times" panose="02020603050405020304" pitchFamily="18" charset="0"/>
                <a:cs typeface="Times" panose="02020603050405020304" pitchFamily="18" charset="0"/>
              </a:rPr>
              <a:t>using Python</a:t>
            </a:r>
            <a:endParaRPr lang="en-CA" sz="160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1868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4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discussed this week.</a:t>
            </a:r>
          </a:p>
          <a:p>
            <a:pPr mar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Analytic models</a:t>
            </a:r>
          </a:p>
          <a:p>
            <a:r>
              <a:rPr lang="en-CA" sz="2000" dirty="0">
                <a:latin typeface="Times New Roman" panose="02020603050405020304" pitchFamily="18" charset="0"/>
                <a:cs typeface="Times New Roman" panose="02020603050405020304" pitchFamily="18" charset="0"/>
              </a:rPr>
              <a:t>Statistical modeling</a:t>
            </a:r>
          </a:p>
          <a:p>
            <a:r>
              <a:rPr lang="en-CA" sz="2000" dirty="0">
                <a:latin typeface="Times New Roman" panose="02020603050405020304" pitchFamily="18" charset="0"/>
                <a:cs typeface="Times New Roman" panose="02020603050405020304" pitchFamily="18" charset="0"/>
              </a:rPr>
              <a:t>Machine Learning</a:t>
            </a:r>
          </a:p>
          <a:p>
            <a:r>
              <a:rPr lang="en-CA" sz="2000" dirty="0">
                <a:latin typeface="Times New Roman" panose="02020603050405020304" pitchFamily="18" charset="0"/>
                <a:cs typeface="Times New Roman" panose="02020603050405020304" pitchFamily="18" charset="0"/>
              </a:rPr>
              <a:t>Data Mining</a:t>
            </a:r>
          </a:p>
          <a:p>
            <a:r>
              <a:rPr lang="en-CA" sz="2000" dirty="0">
                <a:latin typeface="Times New Roman" panose="02020603050405020304" pitchFamily="18" charset="0"/>
                <a:cs typeface="Times New Roman" panose="02020603050405020304" pitchFamily="18" charset="0"/>
              </a:rPr>
              <a:t>CRISP-DM</a:t>
            </a:r>
          </a:p>
          <a:p>
            <a:r>
              <a:rPr lang="en-CA" sz="2000" dirty="0">
                <a:latin typeface="Times New Roman" panose="02020603050405020304" pitchFamily="18" charset="0"/>
                <a:cs typeface="Times New Roman" panose="02020603050405020304" pitchFamily="18" charset="0"/>
              </a:rPr>
              <a:t>Iterative vs Waterfall Approaches</a:t>
            </a:r>
          </a:p>
          <a:p>
            <a:r>
              <a:rPr lang="en-CA" sz="2000" dirty="0">
                <a:latin typeface="Times New Roman" panose="02020603050405020304" pitchFamily="18" charset="0"/>
                <a:cs typeface="Times New Roman" panose="02020603050405020304" pitchFamily="18" charset="0"/>
              </a:rPr>
              <a:t>Analytic and Data Science Teams </a:t>
            </a:r>
          </a:p>
          <a:p>
            <a:pPr marL="0" indent="0">
              <a:buNone/>
            </a:pPr>
            <a:endParaRPr lang="en-CA" dirty="0">
              <a:latin typeface="Times New Roman" panose="02020603050405020304" pitchFamily="18" charset="0"/>
              <a:cs typeface="Times New Roman" panose="02020603050405020304" pitchFamily="18" charset="0"/>
            </a:endParaRPr>
          </a:p>
          <a:p>
            <a:pPr marL="0" indent="0">
              <a:buNone/>
            </a:pPr>
            <a:endParaRPr lang="en-CA" sz="2000" dirty="0"/>
          </a:p>
          <a:p>
            <a:pPr lvl="1"/>
            <a:endParaRPr lang="en-CA" sz="1800" dirty="0">
              <a:latin typeface="Times" panose="02020603050405020304" pitchFamily="18" charset="0"/>
              <a:cs typeface="Times" panose="02020603050405020304" pitchFamily="18" charset="0"/>
            </a:endParaRPr>
          </a:p>
          <a:p>
            <a:pPr marL="457200" lvl="1" indent="0">
              <a:buNone/>
            </a:pPr>
            <a:endParaRPr lang="en-CA" sz="1400" dirty="0">
              <a:latin typeface="Times" panose="02020603050405020304" pitchFamily="18" charset="0"/>
              <a:cs typeface="Times" panose="02020603050405020304" pitchFamily="18" charset="0"/>
            </a:endParaRPr>
          </a:p>
          <a:p>
            <a:pPr marL="0" indent="0">
              <a:buNone/>
            </a:pPr>
            <a:endParaRPr lang="en-CA" sz="2000" dirty="0"/>
          </a:p>
        </p:txBody>
      </p:sp>
    </p:spTree>
    <p:extLst>
      <p:ext uri="{BB962C8B-B14F-4D97-AF65-F5344CB8AC3E}">
        <p14:creationId xmlns:p14="http://schemas.microsoft.com/office/powerpoint/2010/main" val="198930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Week 4</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4 -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mv="urn:schemas-microsoft-com:mac:vml"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Week 4 you will learn</a:t>
            </a:r>
            <a:r>
              <a:rPr lang="en-US" sz="1600" dirty="0"/>
              <a:t> to:</a:t>
            </a:r>
          </a:p>
          <a:p>
            <a:pPr marL="0" indent="0">
              <a:buNone/>
            </a:pPr>
            <a:endParaRPr lang="en-US" sz="1600" dirty="0"/>
          </a:p>
          <a:p>
            <a:pPr lvl="0"/>
            <a:r>
              <a:rPr lang="en-US" sz="1400" dirty="0">
                <a:latin typeface="Times" panose="02020603050405020304" pitchFamily="18" charset="0"/>
                <a:cs typeface="Times" panose="02020603050405020304" pitchFamily="18" charset="0"/>
              </a:rPr>
              <a:t>Describe a range of different analytical modeling techniques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Statistical modeling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mining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Machine learning</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Describe the Model Development Process CRISP-DM</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Business Problem Framing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Collection and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Preparation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Building</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Evaluation</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Model Deployment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Differentiate and recommend a suitable development process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Iterative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Waterfall</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Identify the structure and role of Programs, Projects and Services in terms of model development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Analytic team composition and structure</a:t>
            </a:r>
          </a:p>
          <a:p>
            <a:r>
              <a:rPr lang="en-US" sz="1600" dirty="0">
                <a:latin typeface="Times" panose="02020603050405020304" pitchFamily="18" charset="0"/>
                <a:cs typeface="Times" panose="02020603050405020304" pitchFamily="18" charset="0"/>
              </a:rPr>
              <a:t>Build and evaluate linear regression models using Python</a:t>
            </a:r>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Modeling</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Analytic Modeling Outline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762000" y="1412776"/>
            <a:ext cx="8382000" cy="4343400"/>
          </a:xfrm>
        </p:spPr>
        <p:txBody>
          <a:bodyPr/>
          <a:lstStyle/>
          <a:p>
            <a:r>
              <a:rPr lang="en-US" sz="1800" dirty="0">
                <a:latin typeface="Times New Roman"/>
                <a:cs typeface="Times New Roman"/>
              </a:rPr>
              <a:t>Analytic Models</a:t>
            </a:r>
          </a:p>
          <a:p>
            <a:pPr lvl="1"/>
            <a:r>
              <a:rPr lang="en-US" sz="1200" dirty="0">
                <a:latin typeface="Times New Roman"/>
                <a:cs typeface="Times New Roman"/>
              </a:rPr>
              <a:t>Variable Names </a:t>
            </a:r>
          </a:p>
          <a:p>
            <a:pPr lvl="1"/>
            <a:r>
              <a:rPr lang="en-US" sz="1200" dirty="0">
                <a:latin typeface="Times New Roman"/>
                <a:cs typeface="Times New Roman"/>
              </a:rPr>
              <a:t>Terminology</a:t>
            </a:r>
          </a:p>
          <a:p>
            <a:pPr lvl="1"/>
            <a:r>
              <a:rPr lang="en-US" sz="1200" dirty="0">
                <a:latin typeface="Times New Roman"/>
                <a:cs typeface="Times New Roman"/>
              </a:rPr>
              <a:t>Functionality</a:t>
            </a:r>
            <a:endParaRPr lang="en-US" sz="1800" dirty="0">
              <a:latin typeface="Times New Roman"/>
              <a:cs typeface="Times New Roman"/>
            </a:endParaRPr>
          </a:p>
          <a:p>
            <a:r>
              <a:rPr lang="en-US" sz="1800" dirty="0">
                <a:latin typeface="Times New Roman"/>
                <a:cs typeface="Times New Roman"/>
              </a:rPr>
              <a:t>Statistical Modeling</a:t>
            </a:r>
          </a:p>
          <a:p>
            <a:pPr lvl="1"/>
            <a:r>
              <a:rPr lang="en-US" sz="1200" dirty="0">
                <a:latin typeface="Times New Roman"/>
                <a:cs typeface="Times New Roman"/>
              </a:rPr>
              <a:t>Univariate </a:t>
            </a:r>
          </a:p>
          <a:p>
            <a:pPr lvl="1"/>
            <a:r>
              <a:rPr lang="en-US" sz="1200" dirty="0">
                <a:latin typeface="Times New Roman"/>
                <a:cs typeface="Times New Roman"/>
              </a:rPr>
              <a:t>Bivariate</a:t>
            </a:r>
          </a:p>
          <a:p>
            <a:pPr lvl="1"/>
            <a:r>
              <a:rPr lang="en-US" sz="1200" dirty="0">
                <a:latin typeface="Times New Roman"/>
                <a:cs typeface="Times New Roman"/>
              </a:rPr>
              <a:t>Multivariate</a:t>
            </a:r>
            <a:endParaRPr lang="en-US" sz="1800" dirty="0">
              <a:latin typeface="Times New Roman"/>
              <a:cs typeface="Times New Roman"/>
            </a:endParaRPr>
          </a:p>
          <a:p>
            <a:r>
              <a:rPr lang="en-US" sz="1800" dirty="0">
                <a:latin typeface="Times New Roman"/>
                <a:cs typeface="Times New Roman"/>
              </a:rPr>
              <a:t>Machine Learning</a:t>
            </a:r>
          </a:p>
          <a:p>
            <a:pPr lvl="1"/>
            <a:r>
              <a:rPr lang="en-US" sz="1200" dirty="0">
                <a:latin typeface="Times New Roman"/>
                <a:cs typeface="Times New Roman"/>
              </a:rPr>
              <a:t>Supervised Learning</a:t>
            </a:r>
          </a:p>
          <a:p>
            <a:pPr lvl="1"/>
            <a:r>
              <a:rPr lang="en-US" sz="1200" dirty="0">
                <a:latin typeface="Times New Roman"/>
                <a:cs typeface="Times New Roman"/>
              </a:rPr>
              <a:t>Unsupervised Learning</a:t>
            </a:r>
            <a:endParaRPr lang="en-US" sz="1800" dirty="0">
              <a:latin typeface="Times New Roman"/>
              <a:cs typeface="Times New Roman"/>
            </a:endParaRPr>
          </a:p>
          <a:p>
            <a:r>
              <a:rPr lang="en-US" sz="1800" dirty="0">
                <a:latin typeface="Times New Roman"/>
                <a:cs typeface="Times New Roman"/>
              </a:rPr>
              <a:t>Data Mining</a:t>
            </a:r>
          </a:p>
          <a:p>
            <a:pPr lvl="1"/>
            <a:r>
              <a:rPr lang="en-US" sz="1200" dirty="0">
                <a:latin typeface="Times New Roman"/>
                <a:cs typeface="Times New Roman"/>
              </a:rPr>
              <a:t>Regression Models</a:t>
            </a:r>
          </a:p>
          <a:p>
            <a:pPr lvl="1"/>
            <a:r>
              <a:rPr lang="en-US" sz="1200" dirty="0">
                <a:latin typeface="Times New Roman"/>
                <a:cs typeface="Times New Roman"/>
              </a:rPr>
              <a:t>Decision Trees</a:t>
            </a:r>
          </a:p>
        </p:txBody>
      </p:sp>
    </p:spTree>
    <p:extLst>
      <p:ext uri="{BB962C8B-B14F-4D97-AF65-F5344CB8AC3E}">
        <p14:creationId xmlns:p14="http://schemas.microsoft.com/office/powerpoint/2010/main" val="397046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 Models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0469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59067</TotalTime>
  <Words>972</Words>
  <Application>Microsoft Office PowerPoint</Application>
  <PresentationFormat>On-screen Show (4:3)</PresentationFormat>
  <Paragraphs>454</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Ｐゴシック</vt:lpstr>
      <vt:lpstr>Arial</vt:lpstr>
      <vt:lpstr>Calibri</vt:lpstr>
      <vt:lpstr>Courier New</vt:lpstr>
      <vt:lpstr>Times</vt:lpstr>
      <vt:lpstr>Times New Roman</vt:lpstr>
      <vt:lpstr>Wingdings</vt:lpstr>
      <vt:lpstr>York U 2015 PPT</vt:lpstr>
      <vt:lpstr>Introduction to Big Data </vt:lpstr>
      <vt:lpstr>Review Previous Lesson </vt:lpstr>
      <vt:lpstr>Review Concepts from Week 3</vt:lpstr>
      <vt:lpstr>Week 4 – New Topics Introduced </vt:lpstr>
      <vt:lpstr>Learning Objectives for Week 4 </vt:lpstr>
      <vt:lpstr>Week 4 - Learning Objectives </vt:lpstr>
      <vt:lpstr>Analytic Modeling</vt:lpstr>
      <vt:lpstr>Analytic Modeling Outline </vt:lpstr>
      <vt:lpstr>Analytic Models</vt:lpstr>
      <vt:lpstr>Analytic Models </vt:lpstr>
      <vt:lpstr>Analytic Modeling Techniques</vt:lpstr>
      <vt:lpstr>Analytic Modeling Techniques </vt:lpstr>
      <vt:lpstr>Analytic Modeling Techniques </vt:lpstr>
      <vt:lpstr>Analytic Modeling </vt:lpstr>
      <vt:lpstr>Analytic Modeling </vt:lpstr>
      <vt:lpstr>Analytic Modeling </vt:lpstr>
      <vt:lpstr>Analytic Modeling </vt:lpstr>
      <vt:lpstr>Model Development</vt:lpstr>
      <vt:lpstr>Model Development </vt:lpstr>
      <vt:lpstr>Model Development </vt:lpstr>
      <vt:lpstr>Model Development </vt:lpstr>
      <vt:lpstr>Model Development </vt:lpstr>
      <vt:lpstr>Model Development </vt:lpstr>
      <vt:lpstr>Model Development </vt:lpstr>
      <vt:lpstr>Model Development </vt:lpstr>
      <vt:lpstr>Model Development </vt:lpstr>
      <vt:lpstr>Model Development </vt:lpstr>
      <vt:lpstr>Model Development </vt:lpstr>
      <vt:lpstr>Model Development </vt:lpstr>
      <vt:lpstr>Model Development </vt:lpstr>
      <vt:lpstr>Model Development </vt:lpstr>
      <vt:lpstr>Model Development </vt:lpstr>
      <vt:lpstr>Model Development </vt:lpstr>
      <vt:lpstr>Lesson Review </vt:lpstr>
      <vt:lpstr>Lesson Review</vt:lpstr>
      <vt:lpstr>Lesson Summary </vt:lpstr>
      <vt:lpstr>Week 4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1477</cp:revision>
  <dcterms:created xsi:type="dcterms:W3CDTF">2017-11-24T15:27:00Z</dcterms:created>
  <dcterms:modified xsi:type="dcterms:W3CDTF">2018-04-13T02:10:29Z</dcterms:modified>
</cp:coreProperties>
</file>