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29"/>
  </p:notesMasterIdLst>
  <p:handoutMasterIdLst>
    <p:handoutMasterId r:id="rId30"/>
  </p:handoutMasterIdLst>
  <p:sldIdLst>
    <p:sldId id="494" r:id="rId2"/>
    <p:sldId id="749" r:id="rId3"/>
    <p:sldId id="682" r:id="rId4"/>
    <p:sldId id="632" r:id="rId5"/>
    <p:sldId id="636" r:id="rId6"/>
    <p:sldId id="617" r:id="rId7"/>
    <p:sldId id="821" r:id="rId8"/>
    <p:sldId id="572" r:id="rId9"/>
    <p:sldId id="702" r:id="rId10"/>
    <p:sldId id="820" r:id="rId11"/>
    <p:sldId id="784" r:id="rId12"/>
    <p:sldId id="822" r:id="rId13"/>
    <p:sldId id="785" r:id="rId14"/>
    <p:sldId id="808" r:id="rId15"/>
    <p:sldId id="815" r:id="rId16"/>
    <p:sldId id="751" r:id="rId17"/>
    <p:sldId id="816" r:id="rId18"/>
    <p:sldId id="809" r:id="rId19"/>
    <p:sldId id="817" r:id="rId20"/>
    <p:sldId id="810" r:id="rId21"/>
    <p:sldId id="818" r:id="rId22"/>
    <p:sldId id="830" r:id="rId23"/>
    <p:sldId id="829" r:id="rId24"/>
    <p:sldId id="618" r:id="rId25"/>
    <p:sldId id="629" r:id="rId26"/>
    <p:sldId id="831" r:id="rId27"/>
    <p:sldId id="832" r:id="rId28"/>
  </p:sldIdLst>
  <p:sldSz cx="9144000" cy="6858000" type="screen4x3"/>
  <p:notesSz cx="6858000" cy="9144000"/>
  <p:custDataLst>
    <p:tags r:id="rId31"/>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A"/>
    <a:srgbClr val="AAF698"/>
    <a:srgbClr val="F2F29C"/>
    <a:srgbClr val="DEED83"/>
    <a:srgbClr val="C1D08C"/>
    <a:srgbClr val="FCB021"/>
    <a:srgbClr val="D01E2C"/>
    <a:srgbClr val="660066"/>
    <a:srgbClr val="66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27" autoAdjust="0"/>
    <p:restoredTop sz="94000" autoAdjust="0"/>
  </p:normalViewPr>
  <p:slideViewPr>
    <p:cSldViewPr>
      <p:cViewPr varScale="1">
        <p:scale>
          <a:sx n="83" d="100"/>
          <a:sy n="83" d="100"/>
        </p:scale>
        <p:origin x="1152" y="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2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4/12/2018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2018-04-12</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1</a:t>
            </a:fld>
            <a:endParaRPr lang="fr-CA" altLang="en-US"/>
          </a:p>
        </p:txBody>
      </p:sp>
    </p:spTree>
    <p:extLst>
      <p:ext uri="{BB962C8B-B14F-4D97-AF65-F5344CB8AC3E}">
        <p14:creationId xmlns:p14="http://schemas.microsoft.com/office/powerpoint/2010/main" val="158002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2</a:t>
            </a:fld>
            <a:endParaRPr lang="fr-CA" altLang="en-US"/>
          </a:p>
        </p:txBody>
      </p:sp>
    </p:spTree>
    <p:extLst>
      <p:ext uri="{BB962C8B-B14F-4D97-AF65-F5344CB8AC3E}">
        <p14:creationId xmlns:p14="http://schemas.microsoft.com/office/powerpoint/2010/main" val="182847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cwU8as9ZNlA" TargetMode="External"/><Relationship Id="rId2" Type="http://schemas.openxmlformats.org/officeDocument/2006/relationships/hyperlink" Target="https://www.youtube.com/watch?v=IsAUNs-IoSQ" TargetMode="External"/><Relationship Id="rId1" Type="http://schemas.openxmlformats.org/officeDocument/2006/relationships/slideLayout" Target="../slideLayouts/slideLayout2.xml"/><Relationship Id="rId4" Type="http://schemas.openxmlformats.org/officeDocument/2006/relationships/hyperlink" Target="https://ed.ted.com/on/6116s1Z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e4gOPeHSRo8" TargetMode="External"/><Relationship Id="rId2" Type="http://schemas.openxmlformats.org/officeDocument/2006/relationships/hyperlink" Target="https://www.youtube.com/watch?v=91myVwC3Wwk&amp;t=8s" TargetMode="External"/><Relationship Id="rId1" Type="http://schemas.openxmlformats.org/officeDocument/2006/relationships/slideLayout" Target="../slideLayouts/slideLayout2.xml"/><Relationship Id="rId4" Type="http://schemas.openxmlformats.org/officeDocument/2006/relationships/hyperlink" Target="https://www.youtube.com/watch?v=yJUxC_JQ39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dirty="0"/>
              <a:t> </a:t>
            </a:r>
            <a:r>
              <a:rPr lang="en-US" b="1" dirty="0"/>
              <a:t>Week 5</a:t>
            </a:r>
          </a:p>
          <a:p>
            <a:r>
              <a:rPr lang="en-US" b="1" dirty="0"/>
              <a:t>Model Operations and Research Methods</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Research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340768"/>
            <a:ext cx="7770440" cy="4343400"/>
          </a:xfrm>
        </p:spPr>
        <p:txBody>
          <a:bodyPr/>
          <a:lstStyle/>
          <a:p>
            <a:pPr marL="57150" indent="0">
              <a:buNone/>
            </a:pPr>
            <a:r>
              <a:rPr lang="en-US" sz="1400" dirty="0">
                <a:latin typeface="Times New Roman"/>
                <a:cs typeface="Times New Roman"/>
              </a:rPr>
              <a:t>The following two videos provide an overview of Qualitative and Quantitative research methods.</a:t>
            </a:r>
          </a:p>
          <a:p>
            <a:pPr marL="57150" indent="0">
              <a:buNone/>
            </a:pPr>
            <a:r>
              <a:rPr lang="en-US" sz="1400" dirty="0">
                <a:latin typeface="Times New Roman"/>
                <a:cs typeface="Times New Roman"/>
              </a:rPr>
              <a:t>These videos provide an introduction to methods are useful when applied to a data analytics project.</a:t>
            </a:r>
          </a:p>
          <a:p>
            <a:pPr marL="57150" indent="0">
              <a:buNone/>
            </a:pPr>
            <a:r>
              <a:rPr lang="en-US" sz="1400" dirty="0">
                <a:latin typeface="Times New Roman"/>
                <a:cs typeface="Times New Roman"/>
              </a:rPr>
              <a:t>Please review the two videos.</a:t>
            </a:r>
          </a:p>
          <a:p>
            <a:pPr marL="457200" lvl="1" indent="0">
              <a:buNone/>
            </a:pPr>
            <a:endParaRPr lang="en-US" sz="1200" dirty="0">
              <a:latin typeface="Times New Roman"/>
              <a:cs typeface="Times New Roman"/>
            </a:endParaRPr>
          </a:p>
          <a:p>
            <a:pPr marL="57150" indent="0">
              <a:buNone/>
            </a:pPr>
            <a:r>
              <a:rPr lang="en-US" sz="1600" dirty="0">
                <a:latin typeface="Times New Roman"/>
                <a:cs typeface="Times New Roman"/>
              </a:rPr>
              <a:t>Qualitative Research</a:t>
            </a:r>
          </a:p>
          <a:p>
            <a:pPr marL="57150" indent="0">
              <a:buNone/>
            </a:pPr>
            <a:r>
              <a:rPr lang="en-US" sz="1600" dirty="0">
                <a:latin typeface="Times New Roman"/>
                <a:cs typeface="Times New Roman"/>
                <a:hlinkClick r:id="rId2"/>
              </a:rPr>
              <a:t>https://www.youtube.com/watch?v=IsAUNs-IoSQ</a:t>
            </a: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Quantitative Research</a:t>
            </a:r>
          </a:p>
          <a:p>
            <a:pPr marL="57150" indent="0">
              <a:buNone/>
            </a:pPr>
            <a:r>
              <a:rPr lang="en-US" sz="1600" dirty="0">
                <a:latin typeface="Times New Roman"/>
                <a:cs typeface="Times New Roman"/>
                <a:hlinkClick r:id="rId3"/>
              </a:rPr>
              <a:t>https://www.youtube.com/watch?v=cwU8as9ZNlA</a:t>
            </a: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r>
              <a:rPr lang="en-US" sz="1600" dirty="0">
                <a:latin typeface="Times New Roman"/>
                <a:cs typeface="Times New Roman"/>
              </a:rPr>
              <a:t>Optional Video</a:t>
            </a:r>
          </a:p>
          <a:p>
            <a:pPr marL="57150" indent="0">
              <a:buNone/>
            </a:pPr>
            <a:r>
              <a:rPr lang="en-US" sz="1600" dirty="0">
                <a:latin typeface="Times New Roman"/>
                <a:cs typeface="Times New Roman"/>
              </a:rPr>
              <a:t>This video provides a discussion that compares and contrasts the use of qualitative vs quantitative research methods</a:t>
            </a:r>
          </a:p>
          <a:p>
            <a:pPr marL="57150" indent="0">
              <a:buNone/>
            </a:pPr>
            <a:r>
              <a:rPr lang="en-US" sz="1600" dirty="0">
                <a:latin typeface="Times New Roman"/>
                <a:cs typeface="Times New Roman"/>
                <a:hlinkClick r:id="rId4"/>
              </a:rPr>
              <a:t>https://ed.ted.com/on/6116s1ZG</a:t>
            </a:r>
            <a:endParaRPr lang="en-US" sz="1600" dirty="0">
              <a:latin typeface="Times New Roman"/>
              <a:cs typeface="Times New Roman"/>
            </a:endParaRPr>
          </a:p>
          <a:p>
            <a:pPr marL="57150" indent="0">
              <a:buNone/>
            </a:pPr>
            <a:endParaRPr lang="en-US" sz="1600" dirty="0">
              <a:latin typeface="Times New Roman"/>
              <a:cs typeface="Times New Roman"/>
            </a:endParaRPr>
          </a:p>
          <a:p>
            <a:pPr marL="57150" indent="0">
              <a:buNone/>
            </a:pPr>
            <a:endParaRPr lang="en-US" sz="1400" dirty="0">
              <a:latin typeface="Times New Roman"/>
              <a:cs typeface="Times New Roman"/>
            </a:endParaRPr>
          </a:p>
          <a:p>
            <a:pPr marL="57150" indent="0">
              <a:buNone/>
            </a:pPr>
            <a:endParaRPr lang="en-US" sz="1400" dirty="0">
              <a:latin typeface="Times New Roman"/>
              <a:cs typeface="Times New Roman"/>
            </a:endParaRPr>
          </a:p>
        </p:txBody>
      </p:sp>
    </p:spTree>
    <p:extLst>
      <p:ext uri="{BB962C8B-B14F-4D97-AF65-F5344CB8AC3E}">
        <p14:creationId xmlns:p14="http://schemas.microsoft.com/office/powerpoint/2010/main" val="110975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Scientific Method</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046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Scientific Method Overview</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398196"/>
            <a:ext cx="7128792" cy="4524315"/>
          </a:xfrm>
          <a:prstGeom prst="rect">
            <a:avLst/>
          </a:prstGeom>
        </p:spPr>
        <p:txBody>
          <a:bodyPr wrap="square">
            <a:spAutoFit/>
          </a:bodyPr>
          <a:lstStyle/>
          <a:p>
            <a:r>
              <a:rPr lang="en-CA" dirty="0">
                <a:latin typeface="Times" panose="02020603050405020304" pitchFamily="18" charset="0"/>
                <a:cs typeface="Times" panose="02020603050405020304" pitchFamily="18" charset="0"/>
              </a:rPr>
              <a:t>The Scientific Method provides a structured approach for implementing Data Science based on data analytics</a:t>
            </a:r>
          </a:p>
          <a:p>
            <a:endParaRPr lang="en-CA"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observe a problem</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generate questions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create a testable explanation (hypothesis)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design an experiment to test the hypothesis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make a prediction</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test the prediction using data</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refine and iterate</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draw a conclusion</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communicate your results</a:t>
            </a: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Both qualitative and quantitative research methods can be utilised in the Scientific Method</a:t>
            </a: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26491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Business Questions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010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Questions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611560" y="1700808"/>
            <a:ext cx="7704855" cy="3139321"/>
          </a:xfrm>
          <a:prstGeom prst="rect">
            <a:avLst/>
          </a:prstGeom>
        </p:spPr>
        <p:txBody>
          <a:bodyPr wrap="square">
            <a:spAutoFit/>
          </a:bodyPr>
          <a:lstStyle/>
          <a:p>
            <a:r>
              <a:rPr lang="en-CA" dirty="0">
                <a:latin typeface="Times" panose="02020603050405020304" pitchFamily="18" charset="0"/>
                <a:cs typeface="Times" panose="02020603050405020304" pitchFamily="18" charset="0"/>
              </a:rPr>
              <a:t>Relevant, interesting and challenging business questions provide the fuel for a successful Data Science or Data Analytics initiative.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Business questions are generated by curious analysts using critical thinking skills combined with a structured research approach.</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Consider that insights are a primary output of Data Science.  Insights can only be generated if analysts pose good questions and share their answers with others.</a:t>
            </a: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363348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Hypothesis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913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Hypothesis Overview</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611560" y="1295764"/>
            <a:ext cx="7920880" cy="3323987"/>
          </a:xfrm>
          <a:prstGeom prst="rect">
            <a:avLst/>
          </a:prstGeom>
        </p:spPr>
        <p:txBody>
          <a:bodyPr wrap="square">
            <a:spAutoFit/>
          </a:bodyPr>
          <a:lstStyle/>
          <a:p>
            <a:r>
              <a:rPr lang="en-CA" b="1" dirty="0">
                <a:latin typeface="Times" panose="02020603050405020304" pitchFamily="18" charset="0"/>
                <a:cs typeface="Times" panose="02020603050405020304" pitchFamily="18" charset="0"/>
              </a:rPr>
              <a:t>Hypothesis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A hypothesis is a proposed explanation for a phenomenon.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For a hypothesis to be a scientific hypothesis, the scientific method requires that one can test it.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In business applications, a hypothesis describes an explanation for an observed behavior.</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Scientists generally base scientific hypotheses on previous observations that cannot satisfactorily be explained with the available scientific theories.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Proving or disproving a hypotheses enables the generation of insights from data analytics.</a:t>
            </a:r>
          </a:p>
          <a:p>
            <a:endParaRPr lang="en-CA" baseline="30000" dirty="0">
              <a:latin typeface="Times" panose="02020603050405020304" pitchFamily="18" charset="0"/>
              <a:cs typeface="Times" panose="02020603050405020304" pitchFamily="18" charset="0"/>
            </a:endParaRPr>
          </a:p>
          <a:p>
            <a:pPr algn="r"/>
            <a:r>
              <a:rPr lang="en-CA" baseline="30000" dirty="0"/>
              <a:t>- Source Wikipedia</a:t>
            </a:r>
            <a:endParaRPr lang="en-CA" dirty="0"/>
          </a:p>
        </p:txBody>
      </p:sp>
    </p:spTree>
    <p:extLst>
      <p:ext uri="{BB962C8B-B14F-4D97-AF65-F5344CB8AC3E}">
        <p14:creationId xmlns:p14="http://schemas.microsoft.com/office/powerpoint/2010/main" val="61647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Experiments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466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Experiments Overview</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683568" y="1340768"/>
            <a:ext cx="7992888" cy="4914166"/>
          </a:xfrm>
          <a:prstGeom prst="rect">
            <a:avLst/>
          </a:prstGeom>
        </p:spPr>
        <p:txBody>
          <a:bodyPr wrap="square">
            <a:spAutoFit/>
          </a:bodyPr>
          <a:lstStyle/>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In the scientific method an experiment is an empirical procedure that arbitrates competing models or hypotheses.</a:t>
            </a:r>
          </a:p>
          <a:p>
            <a:endParaRPr lang="en-CA" sz="2000" baseline="30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Researchers use experimentation to test existing theories or new hypotheses to support or disprove them.</a:t>
            </a:r>
          </a:p>
          <a:p>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An experiment usually tests a hypothesis, which is an expectation about how a particular process or phenomenon works. </a:t>
            </a:r>
          </a:p>
          <a:p>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An experiment may also aim to answer a "what-if" question, without a specific expectation about what the experiment reveals, or to confirm prior results. </a:t>
            </a:r>
          </a:p>
          <a:p>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If an experiment is carefully conducted, the results usually either support or disprove the hypothesis. </a:t>
            </a:r>
          </a:p>
          <a:p>
            <a:pPr algn="r"/>
            <a:r>
              <a:rPr lang="en-CA" sz="11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81412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Sampling</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8432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273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Sampling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611560" y="997050"/>
            <a:ext cx="8352928" cy="5262979"/>
          </a:xfrm>
          <a:prstGeom prst="rect">
            <a:avLst/>
          </a:prstGeom>
        </p:spPr>
        <p:txBody>
          <a:bodyPr wrap="square">
            <a:spAutoFit/>
          </a:bodyPr>
          <a:lstStyle/>
          <a:p>
            <a:r>
              <a:rPr lang="en-CA" sz="1600" dirty="0">
                <a:latin typeface="Times" panose="02020603050405020304" pitchFamily="18" charset="0"/>
                <a:cs typeface="Times" panose="02020603050405020304" pitchFamily="18" charset="0"/>
              </a:rPr>
              <a:t>In statistics, quality assurance, and survey methodology, sampling is concerned with the selection of a subset of individuals from within a statistical population to estimate characteristics of the whole population. </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Two advantages of sampling are that the cost is lower and data collection is faster than measuring the entire population.</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Each observation measures one or more properties (such as weight, location, color) of observable bodies distinguished as independent objects or individuals. </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Results from probability theory and statistical theory are employed to guide the practice. </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In business research, sampling is widely used for gathering information about a population. </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The sampling process comprises several stages:</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Defining the population of concern</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Specifying a sampling frame, a set of items or events possible to measure</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Specifying a sampling method for selecting items or events from the frame</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Determining the sample size</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Implementing the sampling plan</a:t>
            </a:r>
          </a:p>
          <a:p>
            <a:pPr marL="285750" indent="-285750">
              <a:buFont typeface="Arial" panose="020B0604020202020204" pitchFamily="34" charset="0"/>
              <a:buChar char="•"/>
            </a:pPr>
            <a:r>
              <a:rPr lang="en-CA" sz="1400" dirty="0">
                <a:latin typeface="Times" panose="02020603050405020304" pitchFamily="18" charset="0"/>
                <a:cs typeface="Times" panose="02020603050405020304" pitchFamily="18" charset="0"/>
              </a:rPr>
              <a:t>Sampling and data collecting</a:t>
            </a:r>
          </a:p>
          <a:p>
            <a:pPr algn="r"/>
            <a:r>
              <a:rPr lang="en-CA" sz="11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2882491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Operational Excellence</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26202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Operational Excellence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565123" y="997050"/>
            <a:ext cx="8464232" cy="6355586"/>
          </a:xfrm>
          <a:prstGeom prst="rect">
            <a:avLst/>
          </a:prstGeom>
        </p:spPr>
        <p:txBody>
          <a:bodyPr wrap="square">
            <a:spAutoFit/>
          </a:bodyPr>
          <a:lstStyle/>
          <a:p>
            <a:r>
              <a:rPr lang="en-CA" dirty="0">
                <a:latin typeface="Times" panose="02020603050405020304" pitchFamily="18" charset="0"/>
                <a:cs typeface="Times" panose="02020603050405020304" pitchFamily="18" charset="0"/>
              </a:rPr>
              <a:t>Operational Excellence is part of organizational leadership &amp; organizational intelligence.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It focuses on meeting customer expectation and stresses the application principles, systems, and tools toward the sustainable improvement of key performance metrics. </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It is based on implementing the Plan-Do-Check-Act (PDCA) improvement cycle on an iterative and sustainable basis.</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It utilises data driven metrics that are derived from either algorithms, machine learning or artificial intelligence.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Much of this management philosophy is based on earlier continuous improvement methodologies, such as Lean Thinking, Six Sigma and Scientific Management. </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It goes beyond traditional event-based model of improvement toward a long-term change in organizational culture.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It focuses on meeting customer expectation, through the continuous improvement of the operational processes in the organization.			- </a:t>
            </a:r>
            <a:r>
              <a:rPr lang="en-CA" sz="1100" dirty="0">
                <a:latin typeface="Times" panose="02020603050405020304" pitchFamily="18" charset="0"/>
                <a:cs typeface="Times" panose="02020603050405020304" pitchFamily="18" charset="0"/>
              </a:rPr>
              <a:t>Source Wikipedia</a:t>
            </a:r>
          </a:p>
          <a:p>
            <a:endParaRPr lang="en-CA" dirty="0">
              <a:latin typeface="Times" panose="02020603050405020304" pitchFamily="18" charset="0"/>
              <a:cs typeface="Times" panose="02020603050405020304" pitchFamily="18" charset="0"/>
            </a:endParaRPr>
          </a:p>
          <a:p>
            <a:br>
              <a:rPr lang="en-CA" dirty="0">
                <a:latin typeface="Times" panose="02020603050405020304" pitchFamily="18" charset="0"/>
                <a:cs typeface="Times" panose="02020603050405020304" pitchFamily="18" charset="0"/>
              </a:rPr>
            </a:br>
            <a:endParaRPr lang="en-CA" dirty="0">
              <a:latin typeface="Times" panose="02020603050405020304" pitchFamily="18" charset="0"/>
              <a:cs typeface="Times" panose="02020603050405020304" pitchFamily="18" charset="0"/>
            </a:endParaRPr>
          </a:p>
          <a:p>
            <a:pPr algn="r"/>
            <a:r>
              <a:rPr lang="en-CA" sz="11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3777426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Operational Excellence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540221" y="3829489"/>
            <a:ext cx="6030416" cy="2585323"/>
          </a:xfrm>
          <a:prstGeom prst="rect">
            <a:avLst/>
          </a:prstGeom>
        </p:spPr>
        <p:txBody>
          <a:bodyPr wrap="square">
            <a:spAutoFit/>
          </a:bodyPr>
          <a:lstStyle/>
          <a:p>
            <a:r>
              <a:rPr lang="en-CA" dirty="0">
                <a:latin typeface="Times" panose="02020603050405020304" pitchFamily="18" charset="0"/>
                <a:cs typeface="Times" panose="02020603050405020304" pitchFamily="18" charset="0"/>
              </a:rPr>
              <a:t>Predict an Answer with a Model</a:t>
            </a:r>
          </a:p>
          <a:p>
            <a:r>
              <a:rPr lang="en-CA" dirty="0">
                <a:latin typeface="Times" panose="02020603050405020304" pitchFamily="18" charset="0"/>
                <a:cs typeface="Times" panose="02020603050405020304" pitchFamily="18" charset="0"/>
                <a:hlinkClick r:id="rId2"/>
              </a:rPr>
              <a:t>https://www.youtube.com/watch?v=91myVwC3Wwk&amp;t=8s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Deming Cycle (Plan-Do-Check-Act PDCA)</a:t>
            </a:r>
          </a:p>
          <a:p>
            <a:r>
              <a:rPr lang="en-CA" dirty="0">
                <a:latin typeface="Times" panose="02020603050405020304" pitchFamily="18" charset="0"/>
                <a:cs typeface="Times" panose="02020603050405020304" pitchFamily="18" charset="0"/>
                <a:hlinkClick r:id="rId3"/>
              </a:rPr>
              <a:t>https://www.youtube.com/watch?v=e4gOPeHSRo8</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Application of PDCA</a:t>
            </a:r>
          </a:p>
          <a:p>
            <a:r>
              <a:rPr lang="en-CA" dirty="0">
                <a:latin typeface="Times" panose="02020603050405020304" pitchFamily="18" charset="0"/>
                <a:cs typeface="Times" panose="02020603050405020304" pitchFamily="18" charset="0"/>
                <a:hlinkClick r:id="rId4"/>
              </a:rPr>
              <a:t>https://www.youtube.com/watch?v=yJUxC_JQ39Y</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
        <p:nvSpPr>
          <p:cNvPr id="39" name="TextBox 38"/>
          <p:cNvSpPr txBox="1"/>
          <p:nvPr/>
        </p:nvSpPr>
        <p:spPr>
          <a:xfrm>
            <a:off x="524425" y="1021177"/>
            <a:ext cx="8261459" cy="2585323"/>
          </a:xfrm>
          <a:prstGeom prst="rect">
            <a:avLst/>
          </a:prstGeom>
          <a:noFill/>
        </p:spPr>
        <p:txBody>
          <a:bodyPr wrap="square" rtlCol="0">
            <a:spAutoFit/>
          </a:bodyPr>
          <a:lstStyle/>
          <a:p>
            <a:r>
              <a:rPr lang="en-CA" dirty="0">
                <a:latin typeface="Times" panose="02020603050405020304" pitchFamily="18" charset="0"/>
                <a:cs typeface="Times" panose="02020603050405020304" pitchFamily="18" charset="0"/>
              </a:rPr>
              <a:t>The following videos provide perspectives on an Operational Excellence using the PDCA improvement cycle. The PDCA cycle provides context and an example for implementing Data Science and Big Data Analytics projects.  Business questions are defined in the “Plan” step.  Hypotheses are formulated in the “Do” step.  Experiments, data collection and analysis are carried out in the “Check” step. This framework provides business purpose to Data Science.</a:t>
            </a:r>
          </a:p>
          <a:p>
            <a:endParaRPr lang="en-CA" dirty="0">
              <a:latin typeface="Times" panose="02020603050405020304" pitchFamily="18" charset="0"/>
              <a:cs typeface="Times" panose="02020603050405020304" pitchFamily="18" charset="0"/>
            </a:endParaRPr>
          </a:p>
          <a:p>
            <a:r>
              <a:rPr lang="en-CA" dirty="0">
                <a:latin typeface="Times" panose="02020603050405020304" pitchFamily="18" charset="0"/>
                <a:cs typeface="Times" panose="02020603050405020304" pitchFamily="18" charset="0"/>
              </a:rPr>
              <a:t>Please view these videos to gain perspectives on the PDCA cycle and how models can be used to support the initiative.</a:t>
            </a:r>
          </a:p>
        </p:txBody>
      </p:sp>
    </p:spTree>
    <p:extLst>
      <p:ext uri="{BB962C8B-B14F-4D97-AF65-F5344CB8AC3E}">
        <p14:creationId xmlns:p14="http://schemas.microsoft.com/office/powerpoint/2010/main" val="998044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Review</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141512"/>
            <a:ext cx="8208912" cy="4343400"/>
          </a:xfrm>
        </p:spPr>
        <p:txBody>
          <a:bodyPr/>
          <a:lstStyle/>
          <a:p>
            <a:pPr marL="0" lvl="0" indent="0">
              <a:buNone/>
            </a:pPr>
            <a:r>
              <a:rPr lang="en-CA" dirty="0">
                <a:latin typeface="Times New Roman" panose="02020603050405020304" pitchFamily="18" charset="0"/>
                <a:cs typeface="Times New Roman" panose="02020603050405020304" pitchFamily="18" charset="0"/>
              </a:rPr>
              <a:t>Consider the following questions that you should be able to answer by completing Week 5.</a:t>
            </a:r>
          </a:p>
          <a:p>
            <a:r>
              <a:rPr lang="en-CA" dirty="0">
                <a:latin typeface="Times New Roman" panose="02020603050405020304" pitchFamily="18" charset="0"/>
                <a:cs typeface="Times New Roman" panose="02020603050405020304" pitchFamily="18" charset="0"/>
              </a:rPr>
              <a:t>What is the main purpose of research?</a:t>
            </a:r>
          </a:p>
          <a:p>
            <a:r>
              <a:rPr lang="en-CA" dirty="0">
                <a:latin typeface="Times New Roman" panose="02020603050405020304" pitchFamily="18" charset="0"/>
                <a:cs typeface="Times New Roman" panose="02020603050405020304" pitchFamily="18" charset="0"/>
              </a:rPr>
              <a:t>What types of research activities exist?</a:t>
            </a:r>
          </a:p>
          <a:p>
            <a:r>
              <a:rPr lang="en-CA" dirty="0">
                <a:latin typeface="Times New Roman" panose="02020603050405020304" pitchFamily="18" charset="0"/>
                <a:cs typeface="Times New Roman" panose="02020603050405020304" pitchFamily="18" charset="0"/>
              </a:rPr>
              <a:t>How does the scientific method compare to CRISP-DM?</a:t>
            </a:r>
          </a:p>
          <a:p>
            <a:r>
              <a:rPr lang="en-CA" dirty="0">
                <a:latin typeface="Times New Roman" panose="02020603050405020304" pitchFamily="18" charset="0"/>
                <a:cs typeface="Times New Roman" panose="02020603050405020304" pitchFamily="18" charset="0"/>
              </a:rPr>
              <a:t>What are some techniques for generating effective business questions?</a:t>
            </a:r>
          </a:p>
          <a:p>
            <a:r>
              <a:rPr lang="en-CA" dirty="0">
                <a:latin typeface="Times New Roman" panose="02020603050405020304" pitchFamily="18" charset="0"/>
                <a:cs typeface="Times New Roman" panose="02020603050405020304" pitchFamily="18" charset="0"/>
              </a:rPr>
              <a:t>What is a practical definition of a hypothesis?</a:t>
            </a:r>
          </a:p>
          <a:p>
            <a:r>
              <a:rPr lang="en-CA" dirty="0">
                <a:latin typeface="Times New Roman" panose="02020603050405020304" pitchFamily="18" charset="0"/>
                <a:cs typeface="Times New Roman" panose="02020603050405020304" pitchFamily="18" charset="0"/>
              </a:rPr>
              <a:t>What role does Operational Excellence play in generating effective business questions?</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r>
              <a:rPr lang="en-CA" dirty="0">
                <a:latin typeface="Times New Roman" panose="02020603050405020304" pitchFamily="18" charset="0"/>
                <a:cs typeface="Times New Roman" panose="02020603050405020304" pitchFamily="18" charset="0"/>
              </a:rPr>
              <a:t>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723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5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683568" y="1125032"/>
            <a:ext cx="828092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Week 5 you learned</a:t>
            </a:r>
            <a:r>
              <a:rPr lang="en-US" sz="1600" dirty="0"/>
              <a:t> to:</a:t>
            </a:r>
          </a:p>
          <a:p>
            <a:pPr marL="0" indent="0">
              <a:buNone/>
            </a:pPr>
            <a:endParaRPr lang="en-US" sz="1600" dirty="0"/>
          </a:p>
          <a:p>
            <a:r>
              <a:rPr lang="en-US" sz="1800" dirty="0">
                <a:latin typeface="Times" panose="02020603050405020304" pitchFamily="18" charset="0"/>
                <a:cs typeface="Times" panose="02020603050405020304" pitchFamily="18" charset="0"/>
              </a:rPr>
              <a:t>Identify and describe the approach and objectives of research</a:t>
            </a:r>
          </a:p>
          <a:p>
            <a:r>
              <a:rPr lang="en-US" sz="1800" dirty="0">
                <a:latin typeface="Times" panose="02020603050405020304" pitchFamily="18" charset="0"/>
                <a:cs typeface="Times" panose="02020603050405020304" pitchFamily="18" charset="0"/>
              </a:rPr>
              <a:t>Describe two different types of research methods</a:t>
            </a:r>
          </a:p>
          <a:p>
            <a:r>
              <a:rPr lang="en-US" sz="1800" dirty="0">
                <a:latin typeface="Times" panose="02020603050405020304" pitchFamily="18" charset="0"/>
                <a:cs typeface="Times" panose="02020603050405020304" pitchFamily="18" charset="0"/>
              </a:rPr>
              <a:t>Describe how research methods enable successful business impact of data analytics</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Discover the business questions you are trying to answer with data analytics.</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Determine if your data is appropriate to support your  analytics initiative</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Describe some data collection techniques and some related sampling concerns  </a:t>
            </a:r>
          </a:p>
          <a:p>
            <a:r>
              <a:rPr lang="en-US" sz="1800" dirty="0">
                <a:latin typeface="Times" panose="02020603050405020304" pitchFamily="18" charset="0"/>
                <a:cs typeface="Times" panose="02020603050405020304" pitchFamily="18" charset="0"/>
              </a:rPr>
              <a:t>Recognize how Operational Excellence initiatives drive analytics requirements</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Check your data for some common issues in Python and interpret results from a regression model</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Have a general understanding of what kinds of models for analysis are readily available in </a:t>
            </a:r>
            <a:r>
              <a:rPr lang="en-US" sz="1800" dirty="0" err="1">
                <a:latin typeface="Times" panose="02020603050405020304" pitchFamily="18" charset="0"/>
                <a:cs typeface="Times" panose="02020603050405020304" pitchFamily="18" charset="0"/>
              </a:rPr>
              <a:t>Sci</a:t>
            </a:r>
            <a:r>
              <a:rPr lang="en-US" sz="1800" dirty="0">
                <a:latin typeface="Times" panose="02020603050405020304" pitchFamily="18" charset="0"/>
                <a:cs typeface="Times" panose="02020603050405020304" pitchFamily="18" charset="0"/>
              </a:rPr>
              <a:t>-kit Learn Python</a:t>
            </a:r>
            <a:endParaRPr lang="en-CA"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8034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 from Week 4</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txBox="1">
            <a:spLocks/>
          </p:cNvSpPr>
          <p:nvPr/>
        </p:nvSpPr>
        <p:spPr bwMode="auto">
          <a:xfrm>
            <a:off x="611560" y="1013147"/>
            <a:ext cx="8165976"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Week 4 you learned</a:t>
            </a:r>
            <a:r>
              <a:rPr lang="en-US" sz="1600" dirty="0"/>
              <a:t> to:</a:t>
            </a:r>
          </a:p>
          <a:p>
            <a:pPr marL="0" indent="0">
              <a:buNone/>
            </a:pPr>
            <a:endParaRPr lang="en-US" sz="1600" dirty="0"/>
          </a:p>
          <a:p>
            <a:pPr lvl="0"/>
            <a:r>
              <a:rPr lang="en-US" sz="1400" dirty="0">
                <a:latin typeface="Times" panose="02020603050405020304" pitchFamily="18" charset="0"/>
                <a:cs typeface="Times" panose="02020603050405020304" pitchFamily="18" charset="0"/>
              </a:rPr>
              <a:t>Describe a range of different analytical modeling techniques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Statistical modeling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mining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Machine learning</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Describe the Model Development Process CRISP-DM</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Business Problem Framing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Collection and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Preparation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Building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Deployment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Differentiate and recommend a suitable development process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Iterative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Waterfall</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Identify the structure and role of Programs, Projects and Services in terms of model development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Analytic team composition and structure</a:t>
            </a:r>
            <a:endParaRPr lang="en-CA" sz="1400" dirty="0">
              <a:latin typeface="Times" panose="02020603050405020304" pitchFamily="18" charset="0"/>
              <a:cs typeface="Times" panose="02020603050405020304" pitchFamily="18" charset="0"/>
            </a:endParaRPr>
          </a:p>
          <a:p>
            <a:r>
              <a:rPr lang="en-US" sz="1600" dirty="0">
                <a:latin typeface="Times" panose="02020603050405020304" pitchFamily="18" charset="0"/>
                <a:cs typeface="Times" panose="02020603050405020304" pitchFamily="18" charset="0"/>
              </a:rPr>
              <a:t>Build and evaluate linear regression models using Python</a:t>
            </a:r>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73488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5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268760"/>
            <a:ext cx="8352928"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discussed this week.</a:t>
            </a:r>
          </a:p>
          <a:p>
            <a:r>
              <a:rPr lang="en-CA" dirty="0">
                <a:latin typeface="Times New Roman" panose="02020603050405020304" pitchFamily="18" charset="0"/>
                <a:cs typeface="Times New Roman" panose="02020603050405020304" pitchFamily="18" charset="0"/>
              </a:rPr>
              <a:t>Research concepts</a:t>
            </a:r>
          </a:p>
          <a:p>
            <a:r>
              <a:rPr lang="en-CA" dirty="0">
                <a:latin typeface="Times New Roman" panose="02020603050405020304" pitchFamily="18" charset="0"/>
                <a:cs typeface="Times New Roman" panose="02020603050405020304" pitchFamily="18" charset="0"/>
              </a:rPr>
              <a:t>Scientific method</a:t>
            </a:r>
          </a:p>
          <a:p>
            <a:r>
              <a:rPr lang="en-CA" dirty="0">
                <a:latin typeface="Times New Roman" panose="02020603050405020304" pitchFamily="18" charset="0"/>
                <a:cs typeface="Times New Roman" panose="02020603050405020304" pitchFamily="18" charset="0"/>
              </a:rPr>
              <a:t>Business questions</a:t>
            </a:r>
          </a:p>
          <a:p>
            <a:r>
              <a:rPr lang="en-CA" dirty="0">
                <a:latin typeface="Times New Roman" panose="02020603050405020304" pitchFamily="18" charset="0"/>
                <a:cs typeface="Times New Roman" panose="02020603050405020304" pitchFamily="18" charset="0"/>
              </a:rPr>
              <a:t>Critical thinking</a:t>
            </a:r>
          </a:p>
          <a:p>
            <a:r>
              <a:rPr lang="en-CA" dirty="0">
                <a:latin typeface="Times New Roman" panose="02020603050405020304" pitchFamily="18" charset="0"/>
                <a:cs typeface="Times New Roman" panose="02020603050405020304" pitchFamily="18" charset="0"/>
              </a:rPr>
              <a:t>Hypotheses </a:t>
            </a:r>
          </a:p>
          <a:p>
            <a:r>
              <a:rPr lang="en-CA" dirty="0">
                <a:latin typeface="Times New Roman" panose="02020603050405020304" pitchFamily="18" charset="0"/>
                <a:cs typeface="Times New Roman" panose="02020603050405020304" pitchFamily="18" charset="0"/>
              </a:rPr>
              <a:t>Sampling</a:t>
            </a:r>
          </a:p>
          <a:p>
            <a:r>
              <a:rPr lang="en-CA" dirty="0">
                <a:latin typeface="Times New Roman" panose="02020603050405020304" pitchFamily="18" charset="0"/>
                <a:cs typeface="Times New Roman" panose="02020603050405020304" pitchFamily="18" charset="0"/>
              </a:rPr>
              <a:t>Operational excellence</a:t>
            </a: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sz="2000" dirty="0"/>
          </a:p>
          <a:p>
            <a:pPr lvl="1"/>
            <a:endParaRPr lang="en-CA" sz="1800" dirty="0">
              <a:latin typeface="Times" panose="02020603050405020304" pitchFamily="18" charset="0"/>
              <a:cs typeface="Times" panose="02020603050405020304" pitchFamily="18" charset="0"/>
            </a:endParaRPr>
          </a:p>
          <a:p>
            <a:pPr marL="457200" lvl="1" indent="0">
              <a:buNone/>
            </a:pPr>
            <a:endParaRPr lang="en-CA" sz="1400" dirty="0">
              <a:latin typeface="Times" panose="02020603050405020304" pitchFamily="18" charset="0"/>
              <a:cs typeface="Times" panose="02020603050405020304" pitchFamily="18" charset="0"/>
            </a:endParaRPr>
          </a:p>
          <a:p>
            <a:pPr marL="0" indent="0">
              <a:buNone/>
            </a:pPr>
            <a:endParaRPr lang="en-CA" sz="2000" dirty="0"/>
          </a:p>
        </p:txBody>
      </p:sp>
    </p:spTree>
    <p:extLst>
      <p:ext uri="{BB962C8B-B14F-4D97-AF65-F5344CB8AC3E}">
        <p14:creationId xmlns:p14="http://schemas.microsoft.com/office/powerpoint/2010/main" val="198930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Week 5</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5 -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56895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600" dirty="0"/>
          </a:p>
          <a:p>
            <a:r>
              <a:rPr lang="en-CA" sz="2000" dirty="0">
                <a:latin typeface="Times" panose="02020603050405020304" pitchFamily="18" charset="0"/>
                <a:cs typeface="Times" panose="02020603050405020304" pitchFamily="18" charset="0"/>
              </a:rPr>
              <a:t>The course content this week provides some necessary context for operating and using analytical models that drive business impact.</a:t>
            </a:r>
          </a:p>
          <a:p>
            <a:r>
              <a:rPr lang="en-CA" sz="2000" dirty="0">
                <a:latin typeface="Times" panose="02020603050405020304" pitchFamily="18" charset="0"/>
                <a:cs typeface="Times" panose="02020603050405020304" pitchFamily="18" charset="0"/>
              </a:rPr>
              <a:t>The material will focus on using research driven approaches to formulate and explore business problems using data analytics.</a:t>
            </a:r>
          </a:p>
          <a:p>
            <a:r>
              <a:rPr lang="en-CA" sz="2000" dirty="0">
                <a:latin typeface="Times" panose="02020603050405020304" pitchFamily="18" charset="0"/>
                <a:cs typeface="Times" panose="02020603050405020304" pitchFamily="18" charset="0"/>
              </a:rPr>
              <a:t>The primary purpose of an analytical model is to generate information to a person that is curious and can generate meaningful and challenging questions.</a:t>
            </a:r>
          </a:p>
          <a:p>
            <a:r>
              <a:rPr lang="en-CA" sz="2000" dirty="0">
                <a:latin typeface="Times" panose="02020603050405020304" pitchFamily="18" charset="0"/>
                <a:cs typeface="Times" panose="02020603050405020304" pitchFamily="18" charset="0"/>
              </a:rPr>
              <a:t>The ability to generate these questions is based on thinking skills and research methods.</a:t>
            </a:r>
          </a:p>
          <a:p>
            <a:r>
              <a:rPr lang="en-CA" sz="2000" dirty="0">
                <a:latin typeface="Times" panose="02020603050405020304" pitchFamily="18" charset="0"/>
                <a:cs typeface="Times" panose="02020603050405020304" pitchFamily="18" charset="0"/>
              </a:rPr>
              <a:t>Benefits to the organization are genera</a:t>
            </a:r>
            <a:r>
              <a:rPr lang="en-CA" sz="1800" dirty="0">
                <a:latin typeface="Times" panose="02020603050405020304" pitchFamily="18" charset="0"/>
                <a:cs typeface="Times" panose="02020603050405020304" pitchFamily="18" charset="0"/>
              </a:rPr>
              <a:t>ted if valuable insights are generated that can be applied to address business challenges based on the interaction between curious people, analytical models and a robust methodology. </a:t>
            </a:r>
          </a:p>
        </p:txBody>
      </p:sp>
    </p:spTree>
    <p:extLst>
      <p:ext uri="{BB962C8B-B14F-4D97-AF65-F5344CB8AC3E}">
        <p14:creationId xmlns:p14="http://schemas.microsoft.com/office/powerpoint/2010/main" val="337151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5 -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611560" y="1013147"/>
            <a:ext cx="835292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Week 5 you will learn</a:t>
            </a:r>
            <a:r>
              <a:rPr lang="en-US" sz="1600" dirty="0"/>
              <a:t> to:</a:t>
            </a:r>
          </a:p>
          <a:p>
            <a:pPr marL="0" indent="0">
              <a:buNone/>
            </a:pPr>
            <a:endParaRPr lang="en-US" sz="1600" dirty="0"/>
          </a:p>
          <a:p>
            <a:r>
              <a:rPr lang="en-US" sz="1800" dirty="0">
                <a:latin typeface="Times" panose="02020603050405020304" pitchFamily="18" charset="0"/>
                <a:cs typeface="Times" panose="02020603050405020304" pitchFamily="18" charset="0"/>
              </a:rPr>
              <a:t>Identify and describe the approach and objectives of research</a:t>
            </a:r>
          </a:p>
          <a:p>
            <a:r>
              <a:rPr lang="en-US" sz="1800" dirty="0">
                <a:latin typeface="Times" panose="02020603050405020304" pitchFamily="18" charset="0"/>
                <a:cs typeface="Times" panose="02020603050405020304" pitchFamily="18" charset="0"/>
              </a:rPr>
              <a:t>Describe two different types of research methods</a:t>
            </a:r>
          </a:p>
          <a:p>
            <a:r>
              <a:rPr lang="en-US" sz="1800" dirty="0">
                <a:latin typeface="Times" panose="02020603050405020304" pitchFamily="18" charset="0"/>
                <a:cs typeface="Times" panose="02020603050405020304" pitchFamily="18" charset="0"/>
              </a:rPr>
              <a:t>Describe how research methods enable successful business impact of data analytics</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Discover the business questions you are trying to answer with data analytics.</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Determine if your data is appropriate to support your  analytics initiative</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Describe some data collection techniques and some related sampling concerns  </a:t>
            </a:r>
          </a:p>
          <a:p>
            <a:r>
              <a:rPr lang="en-US" sz="1800" dirty="0">
                <a:latin typeface="Times" panose="02020603050405020304" pitchFamily="18" charset="0"/>
                <a:cs typeface="Times" panose="02020603050405020304" pitchFamily="18" charset="0"/>
              </a:rPr>
              <a:t>Recognize how Operational Excellence initiatives drive analytics requirements</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Check your data for some common issues in Python and interpret results from a regression model</a:t>
            </a:r>
            <a:endParaRPr lang="en-CA"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Have a general understanding of what kinds of models for analysis are readily available in </a:t>
            </a:r>
            <a:r>
              <a:rPr lang="en-US" sz="1800" dirty="0" err="1">
                <a:latin typeface="Times" panose="02020603050405020304" pitchFamily="18" charset="0"/>
                <a:cs typeface="Times" panose="02020603050405020304" pitchFamily="18" charset="0"/>
              </a:rPr>
              <a:t>Sci</a:t>
            </a:r>
            <a:r>
              <a:rPr lang="en-US" sz="1800" dirty="0">
                <a:latin typeface="Times" panose="02020603050405020304" pitchFamily="18" charset="0"/>
                <a:cs typeface="Times" panose="02020603050405020304" pitchFamily="18" charset="0"/>
              </a:rPr>
              <a:t>-kit Learn Python</a:t>
            </a:r>
            <a:endParaRPr lang="en-CA"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1380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Research Concepts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Research Concepts Overview</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762000" y="1412776"/>
            <a:ext cx="8382000" cy="4343400"/>
          </a:xfrm>
        </p:spPr>
        <p:txBody>
          <a:bodyPr/>
          <a:lstStyle/>
          <a:p>
            <a:pPr marL="457200" lvl="1" indent="0">
              <a:buNone/>
            </a:pPr>
            <a:endParaRPr lang="en-US" sz="1200" dirty="0">
              <a:latin typeface="Times New Roman"/>
              <a:cs typeface="Times New Roman"/>
            </a:endParaRPr>
          </a:p>
          <a:p>
            <a:pPr marL="457200" lvl="1" indent="0">
              <a:buNone/>
            </a:pPr>
            <a:endParaRPr lang="en-US" sz="1200" dirty="0">
              <a:latin typeface="Times New Roman"/>
              <a:cs typeface="Times New Roman"/>
            </a:endParaRPr>
          </a:p>
        </p:txBody>
      </p:sp>
      <p:sp>
        <p:nvSpPr>
          <p:cNvPr id="38" name="TextBox 37"/>
          <p:cNvSpPr txBox="1"/>
          <p:nvPr/>
        </p:nvSpPr>
        <p:spPr>
          <a:xfrm>
            <a:off x="611560" y="1037894"/>
            <a:ext cx="8352928" cy="5304016"/>
          </a:xfrm>
          <a:prstGeom prst="rect">
            <a:avLst/>
          </a:prstGeom>
          <a:noFill/>
        </p:spPr>
        <p:txBody>
          <a:bodyPr wrap="square" rtlCol="0">
            <a:spAutoFit/>
          </a:bodyPr>
          <a:lstStyle/>
          <a:p>
            <a:r>
              <a:rPr lang="en-CA" sz="1600" b="1" dirty="0">
                <a:latin typeface="Times" panose="02020603050405020304" pitchFamily="18" charset="0"/>
                <a:cs typeface="Times" panose="02020603050405020304" pitchFamily="18" charset="0"/>
              </a:rPr>
              <a:t>Two major types of empirical research design</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Qualitative research</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Quantitative research</a:t>
            </a:r>
          </a:p>
          <a:p>
            <a:endParaRPr lang="en-CA" sz="1600" dirty="0">
              <a:latin typeface="Times" panose="02020603050405020304" pitchFamily="18" charset="0"/>
              <a:cs typeface="Times" panose="02020603050405020304" pitchFamily="18" charset="0"/>
            </a:endParaRPr>
          </a:p>
          <a:p>
            <a:r>
              <a:rPr lang="en-CA" sz="1600" b="1" dirty="0">
                <a:latin typeface="Times" panose="02020603050405020304" pitchFamily="18" charset="0"/>
                <a:cs typeface="Times" panose="02020603050405020304" pitchFamily="18" charset="0"/>
              </a:rPr>
              <a:t>Qualitative Research</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involves the understanding of human behavior and the reasons that govern such behavior</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asks broad questions and collects unstructured data as words, images, video and audio</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data is analyzed and summarized by themes. </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aims to investigate a question without attempting to quantifiably measure variables or look to potential relationships between variables.</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qualitative research is often used as a method of exploratory research as a basis for later quantitative research hypotheses.</a:t>
            </a:r>
            <a:endParaRPr lang="en-CA" sz="16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endParaRPr lang="en-CA" sz="1600" baseline="30000" dirty="0">
              <a:latin typeface="Times" panose="02020603050405020304" pitchFamily="18" charset="0"/>
              <a:cs typeface="Times" panose="02020603050405020304" pitchFamily="18" charset="0"/>
            </a:endParaRPr>
          </a:p>
          <a:p>
            <a:r>
              <a:rPr lang="en-CA" sz="1600" b="1" dirty="0">
                <a:latin typeface="Times" panose="02020603050405020304" pitchFamily="18" charset="0"/>
                <a:cs typeface="Times" panose="02020603050405020304" pitchFamily="18" charset="0"/>
              </a:rPr>
              <a:t>Quantitative Research</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empirical investigation of quantitative properties, phenomena and their relationships</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asks narrow questions and collects numerical data to analyze it utilizing statistical methods. </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the quantitative research designs are experimental, correlational, and survey based </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statistics derived from quantitative research can be used to establish the existence of associative or causal relationships between variables.</a:t>
            </a:r>
          </a:p>
          <a:p>
            <a:pPr marL="171450" indent="-171450">
              <a:buFont typeface="Arial" panose="020B0604020202020204" pitchFamily="34" charset="0"/>
              <a:buChar char="•"/>
            </a:pPr>
            <a:r>
              <a:rPr lang="en-CA" sz="1600" dirty="0">
                <a:latin typeface="Times" panose="02020603050405020304" pitchFamily="18" charset="0"/>
                <a:cs typeface="Times" panose="02020603050405020304" pitchFamily="18" charset="0"/>
              </a:rPr>
              <a:t>quantitative data collection methods rely on random sampling and structured data collection instruments</a:t>
            </a:r>
          </a:p>
          <a:p>
            <a:pPr algn="r"/>
            <a:r>
              <a:rPr lang="en-CA" sz="800" dirty="0"/>
              <a:t>- Source Wikipedia</a:t>
            </a:r>
          </a:p>
        </p:txBody>
      </p:sp>
    </p:spTree>
    <p:extLst>
      <p:ext uri="{BB962C8B-B14F-4D97-AF65-F5344CB8AC3E}">
        <p14:creationId xmlns:p14="http://schemas.microsoft.com/office/powerpoint/2010/main" val="3970461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61887</TotalTime>
  <Words>1098</Words>
  <Application>Microsoft Office PowerPoint</Application>
  <PresentationFormat>On-screen Show (4:3)</PresentationFormat>
  <Paragraphs>248</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Arial</vt:lpstr>
      <vt:lpstr>Calibri</vt:lpstr>
      <vt:lpstr>Courier New</vt:lpstr>
      <vt:lpstr>Times</vt:lpstr>
      <vt:lpstr>Times New Roman</vt:lpstr>
      <vt:lpstr>Wingdings</vt:lpstr>
      <vt:lpstr>York U 2015 PPT</vt:lpstr>
      <vt:lpstr>Introduction to Big Data </vt:lpstr>
      <vt:lpstr>Review Previous Lesson </vt:lpstr>
      <vt:lpstr>Review Concepts from Week 4</vt:lpstr>
      <vt:lpstr>Week 5 – New Topics Introduced </vt:lpstr>
      <vt:lpstr>Learning Objectives for Week 5 </vt:lpstr>
      <vt:lpstr>Week 5 - Learning Objectives </vt:lpstr>
      <vt:lpstr>Week 5 - Learning Objectives </vt:lpstr>
      <vt:lpstr>Research Concepts</vt:lpstr>
      <vt:lpstr>Research Concepts Overview </vt:lpstr>
      <vt:lpstr>Research Methods </vt:lpstr>
      <vt:lpstr>Scientific Method</vt:lpstr>
      <vt:lpstr>Scientific Method Overview </vt:lpstr>
      <vt:lpstr>Business Questions</vt:lpstr>
      <vt:lpstr>Business Questions </vt:lpstr>
      <vt:lpstr>Hypothesis</vt:lpstr>
      <vt:lpstr>Hypothesis Overview </vt:lpstr>
      <vt:lpstr>Experiments</vt:lpstr>
      <vt:lpstr>Experiments Overview </vt:lpstr>
      <vt:lpstr>Sampling</vt:lpstr>
      <vt:lpstr>Sampling Concepts </vt:lpstr>
      <vt:lpstr>Operational Excellence</vt:lpstr>
      <vt:lpstr>Operational Excellence Concepts </vt:lpstr>
      <vt:lpstr>Operational Excellence </vt:lpstr>
      <vt:lpstr>Lesson Review </vt:lpstr>
      <vt:lpstr>Lesson Review</vt:lpstr>
      <vt:lpstr>Lesson Summary </vt:lpstr>
      <vt:lpstr>Week 5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1543</cp:revision>
  <dcterms:created xsi:type="dcterms:W3CDTF">2017-12-02T17:05:27Z</dcterms:created>
  <dcterms:modified xsi:type="dcterms:W3CDTF">2018-04-13T02:13:34Z</dcterms:modified>
</cp:coreProperties>
</file>