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5"/>
  </p:notesMasterIdLst>
  <p:handoutMasterIdLst>
    <p:handoutMasterId r:id="rId36"/>
  </p:handoutMasterIdLst>
  <p:sldIdLst>
    <p:sldId id="494" r:id="rId2"/>
    <p:sldId id="749" r:id="rId3"/>
    <p:sldId id="682" r:id="rId4"/>
    <p:sldId id="632" r:id="rId5"/>
    <p:sldId id="636" r:id="rId6"/>
    <p:sldId id="617" r:id="rId7"/>
    <p:sldId id="572" r:id="rId8"/>
    <p:sldId id="702" r:id="rId9"/>
    <p:sldId id="820" r:id="rId10"/>
    <p:sldId id="836" r:id="rId11"/>
    <p:sldId id="837" r:id="rId12"/>
    <p:sldId id="839" r:id="rId13"/>
    <p:sldId id="784" r:id="rId14"/>
    <p:sldId id="822" r:id="rId15"/>
    <p:sldId id="840" r:id="rId16"/>
    <p:sldId id="779" r:id="rId17"/>
    <p:sldId id="785" r:id="rId18"/>
    <p:sldId id="808" r:id="rId19"/>
    <p:sldId id="823" r:id="rId20"/>
    <p:sldId id="815" r:id="rId21"/>
    <p:sldId id="751" r:id="rId22"/>
    <p:sldId id="824" r:id="rId23"/>
    <p:sldId id="816" r:id="rId24"/>
    <p:sldId id="809" r:id="rId25"/>
    <p:sldId id="826" r:id="rId26"/>
    <p:sldId id="842" r:id="rId27"/>
    <p:sldId id="843" r:id="rId28"/>
    <p:sldId id="844" r:id="rId29"/>
    <p:sldId id="841" r:id="rId30"/>
    <p:sldId id="833" r:id="rId31"/>
    <p:sldId id="834" r:id="rId32"/>
    <p:sldId id="831" r:id="rId33"/>
    <p:sldId id="832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Kuma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1A"/>
    <a:srgbClr val="AAF698"/>
    <a:srgbClr val="F2F29C"/>
    <a:srgbClr val="DEED83"/>
    <a:srgbClr val="C1D08C"/>
    <a:srgbClr val="FCB021"/>
    <a:srgbClr val="D01E2C"/>
    <a:srgbClr val="660066"/>
    <a:srgbClr val="6666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20660" autoAdjust="0"/>
    <p:restoredTop sz="94000" autoAdjust="0"/>
  </p:normalViewPr>
  <p:slideViewPr>
    <p:cSldViewPr>
      <p:cViewPr>
        <p:scale>
          <a:sx n="98" d="100"/>
          <a:sy n="98" d="100"/>
        </p:scale>
        <p:origin x="-773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3" d="100"/>
          <a:sy n="83" d="100"/>
        </p:scale>
        <p:origin x="-222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A4940-BE1F-A04A-BEC9-959CE05F3776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A152-AC38-A94C-8A82-3AA06EA49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1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4B26DDB-4073-3C49-94B1-21DFE7424B87}" type="datetime1">
              <a:rPr lang="fr-CA" altLang="en-US"/>
              <a:pPr/>
              <a:t>2018-01-10</a:t>
            </a:fld>
            <a:endParaRPr lang="fr-C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fr-CA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2B51CA-69FC-6649-8254-54C2B7DFABF9}" type="slidenum">
              <a:rPr lang="fr-CA" altLang="en-US"/>
              <a:pPr/>
              <a:t>‹#›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63784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51CA-69FC-6649-8254-54C2B7DFABF9}" type="slidenum">
              <a:rPr lang="fr-CA" altLang="en-US" smtClean="0"/>
              <a:pPr/>
              <a:t>1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58002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51CA-69FC-6649-8254-54C2B7DFABF9}" type="slidenum">
              <a:rPr lang="fr-CA" altLang="en-US" smtClean="0"/>
              <a:pPr/>
              <a:t>2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82847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382000" cy="16002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400737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05E3A89-8642-BF44-AEFB-48C9C77F1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24200" cy="10223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124200" cy="45085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273051"/>
            <a:ext cx="5111750" cy="5670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C7BA04B-193B-9D49-8C40-E022BEF70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5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5720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7800"/>
            <a:ext cx="5486400" cy="685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C02DBA6-D12F-DE4F-9B14-F55C13894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03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28650" y="981075"/>
            <a:ext cx="8186738" cy="0"/>
          </a:xfrm>
          <a:prstGeom prst="line">
            <a:avLst/>
          </a:prstGeom>
          <a:ln w="15875">
            <a:solidFill>
              <a:srgbClr val="D01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382000" cy="4343400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&quot;&quot;"/>
          <p:cNvSpPr/>
          <p:nvPr userDrawn="1"/>
        </p:nvSpPr>
        <p:spPr>
          <a:xfrm rot="16200000">
            <a:off x="3505200" y="-1524000"/>
            <a:ext cx="2133600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9" descr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954713"/>
            <a:ext cx="1806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0"/>
            <a:ext cx="8153400" cy="1524000"/>
          </a:xfrm>
        </p:spPr>
        <p:txBody>
          <a:bodyPr>
            <a:normAutofit/>
          </a:bodyPr>
          <a:lstStyle>
            <a:lvl1pPr algn="ctr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749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2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19A09D3-403F-1246-A694-E93A03837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5C0E87B9-1EE9-F545-B9BB-509CBE9F0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459AD0B6-B138-FC4C-BE1A-93C389E94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8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231C82E7-28D6-7643-B5A0-983D798A0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E8B5EA7E-1ED2-4A4C-B909-86E85316B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CE583F37-0C67-B14E-ACD9-ABA169294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2063"/>
            <a:ext cx="457200" cy="3873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47F4449-6720-314E-9738-D3B00CE9D3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64288"/>
            <a:ext cx="152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64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6223000"/>
            <a:ext cx="406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 descr="&quot;&quot;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tersindatascience.org/industry/energy/" TargetMode="External"/><Relationship Id="rId2" Type="http://schemas.openxmlformats.org/officeDocument/2006/relationships/hyperlink" Target="https://www.ted.com/talks/tricia_wang_the_human_insights_missing_from_big_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0riCqvRoM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g1nfPjrETc&amp;t=92s" TargetMode="External"/><Relationship Id="rId2" Type="http://schemas.openxmlformats.org/officeDocument/2006/relationships/hyperlink" Target="https://www.youtube.com/watch?v=cfj6yaYE86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DbpYUbf3e0" TargetMode="External"/><Relationship Id="rId4" Type="http://schemas.openxmlformats.org/officeDocument/2006/relationships/hyperlink" Target="https://www.youtube.com/watch?v=IpGxLWOIZy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9fDIAflCMY" TargetMode="External"/><Relationship Id="rId2" Type="http://schemas.openxmlformats.org/officeDocument/2006/relationships/hyperlink" Target="https://www.youtube.com/watch?v=yVICmUvy0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4b1sGnILU&amp;t=5s" TargetMode="External"/><Relationship Id="rId2" Type="http://schemas.openxmlformats.org/officeDocument/2006/relationships/hyperlink" Target="https://www.youtube.com/watch?v=V0u6bxQOUJ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fVSJVp11xc&amp;index=1&amp;list=PLnnr1O8OWc6aVexn2BY0qjklobY6TUEIy" TargetMode="External"/><Relationship Id="rId2" Type="http://schemas.openxmlformats.org/officeDocument/2006/relationships/hyperlink" Target="https://www.youtube.com/watch?v=MR8sWzoUUwM&amp;index=2&amp;list=PLnnr1O8OWc6aVexn2BY0qjklobY6TUEI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DW44NPhNw0" TargetMode="External"/><Relationship Id="rId2" Type="http://schemas.openxmlformats.org/officeDocument/2006/relationships/hyperlink" Target="https://www.youtube.com/watch?v=VcSNDMBTE-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Big Data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11060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Week </a:t>
            </a:r>
            <a:r>
              <a:rPr lang="en-US" b="1" dirty="0" smtClean="0"/>
              <a:t>7</a:t>
            </a:r>
          </a:p>
          <a:p>
            <a:r>
              <a:rPr lang="en-US" b="1" dirty="0" smtClean="0"/>
              <a:t>Model Application and Evaluation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6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340768"/>
            <a:ext cx="7846640" cy="4755232"/>
          </a:xfrm>
        </p:spPr>
        <p:txBody>
          <a:bodyPr/>
          <a:lstStyle/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Cluster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d</a:t>
            </a:r>
            <a:r>
              <a:rPr lang="en-US" sz="1600" dirty="0" smtClean="0">
                <a:latin typeface="Times New Roman"/>
                <a:cs typeface="Times New Roman"/>
              </a:rPr>
              <a:t>etermine what clusters or categories best describe groups that have common observed behavior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Times New Roman"/>
                <a:cs typeface="Times New Roman"/>
              </a:rPr>
              <a:t>he premise is that the algorithm determines what variables define the boundaries of a given cluster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after the clusters are determined, then conditions or events can be classified into the appropriate cluster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the algorithm is told how many clusters are desired and then the appropriate categories are determined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Associate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d</a:t>
            </a:r>
            <a:r>
              <a:rPr lang="en-US" sz="1600" dirty="0" smtClean="0">
                <a:latin typeface="Times New Roman"/>
                <a:cs typeface="Times New Roman"/>
              </a:rPr>
              <a:t>etermine what events, conditions or items are expected to exist together in combination, given a related context or circumstance</a:t>
            </a: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Sequence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d</a:t>
            </a:r>
            <a:r>
              <a:rPr lang="en-US" sz="1600" dirty="0" smtClean="0">
                <a:latin typeface="Times New Roman"/>
                <a:cs typeface="Times New Roman"/>
              </a:rPr>
              <a:t>etermine how events or conditions based on their dependencies exist on a common timeline</a:t>
            </a: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340768"/>
            <a:ext cx="7999040" cy="4755232"/>
          </a:xfrm>
        </p:spPr>
        <p:txBody>
          <a:bodyPr/>
          <a:lstStyle/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Detect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the capability to identify and report an abnormal event or condition	</a:t>
            </a: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Diagnose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the capability to identify and estimate root causes to a event or condition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r</a:t>
            </a:r>
            <a:r>
              <a:rPr lang="en-US" sz="1600" dirty="0" smtClean="0">
                <a:latin typeface="Times New Roman"/>
                <a:cs typeface="Times New Roman"/>
              </a:rPr>
              <a:t>oot causes are translated into counter measures that can be implemented to reduce the symptoms of a given problem or to prevent the symptoms from re-occurring</a:t>
            </a: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Describe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Times New Roman"/>
                <a:cs typeface="Times New Roman"/>
              </a:rPr>
              <a:t>he capability to quantify and describe the behaviors, conditions, activities and outcomes within the context of the domain being studied.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d</a:t>
            </a:r>
            <a:r>
              <a:rPr lang="en-US" sz="1600" dirty="0" smtClean="0">
                <a:latin typeface="Times New Roman"/>
                <a:cs typeface="Times New Roman"/>
              </a:rPr>
              <a:t>escriptions are further summarized based on descriptive statistics to estimate the measures of central tendency and dispersion within a set of observations</a:t>
            </a: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Prescribe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Times New Roman"/>
                <a:cs typeface="Times New Roman"/>
              </a:rPr>
              <a:t>he capability to recommend a course of action based on rules of thumb, simulation methods or optimization techniques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 – Video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0" name="Text Placeholder 3"/>
          <p:cNvSpPr txBox="1">
            <a:spLocks/>
          </p:cNvSpPr>
          <p:nvPr/>
        </p:nvSpPr>
        <p:spPr bwMode="auto">
          <a:xfrm>
            <a:off x="683568" y="1141512"/>
            <a:ext cx="7770440" cy="120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charset="0"/>
              <a:buNone/>
            </a:pPr>
            <a:r>
              <a:rPr lang="en-US" sz="1800" dirty="0" smtClean="0">
                <a:latin typeface="Times New Roman"/>
                <a:cs typeface="Times New Roman"/>
              </a:rPr>
              <a:t>The following videos provide examples of analytic model applications</a:t>
            </a:r>
          </a:p>
          <a:p>
            <a:pPr marL="57150" indent="0">
              <a:buFont typeface="Arial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57150" indent="0">
              <a:buFont typeface="Arial" charset="0"/>
              <a:buNone/>
            </a:pPr>
            <a:r>
              <a:rPr lang="en-US" sz="1800" dirty="0" smtClean="0">
                <a:latin typeface="Times New Roman"/>
                <a:cs typeface="Times New Roman"/>
              </a:rPr>
              <a:t>Please view these videos to gain a richer perspective</a:t>
            </a:r>
          </a:p>
          <a:p>
            <a:pPr marL="57150" indent="0">
              <a:buFont typeface="Arial" charset="0"/>
              <a:buNone/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57150" indent="0">
              <a:buFont typeface="Arial" charset="0"/>
              <a:buNone/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57150" indent="0">
              <a:buFont typeface="Arial" charset="0"/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Font typeface="Arial" charset="0"/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Font typeface="Arial" charset="0"/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Font typeface="Arial" charset="0"/>
              <a:buNone/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57150" indent="0">
              <a:buFont typeface="Arial" charset="0"/>
              <a:buNone/>
            </a:pP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3568" y="2636912"/>
            <a:ext cx="812195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Video from Ted Talks describing how humans play a critical role that complements analytical models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www.ted.com/talks/tricia_wang_the_human_insights_missing_from_big_data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568" y="3832687"/>
            <a:ext cx="6552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Video describing some analytics applications from the energy sector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://www.mastersindatascience.org/industry/energy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/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Applications of Photograph Interpretation from Ted Talks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www.youtube.com/watch?v=40riCqvRoMs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Analytic Models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Analytic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175780"/>
            <a:ext cx="712879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Categories of Models</a:t>
            </a:r>
          </a:p>
          <a:p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Analytic models can be classified according some of their key properties</a:t>
            </a:r>
          </a:p>
          <a:p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 following groups are commonly used.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Empirical vs Mechanistic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Empirical models are based on relationships from observed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Mechanistic models are based on relationships based on theory and existing knowledge</a:t>
            </a:r>
          </a:p>
          <a:p>
            <a:pPr lvl="1"/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Deterministic vs Stochastic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Deterministic models do not consider randomness or uncertainty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Stochastic models do consider elements of randomness and uncertainty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Static vs Dynamic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Static models do not consider the impact of time and the output is generally considered to be at a “point in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Dynamic models do consider the impact of time on the output variables.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Analytic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175780"/>
            <a:ext cx="71287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Machine learning, data mining and data science focus on developing empirical models, based on observed data.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Examples of Empirical Modeling Techniques</a:t>
            </a: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Supervised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Supervised learning models are generated based on defined input variables and a defined output variable, sometimes called a label. The relationships are discovered that best fits a model between the input variables and the relate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Examples of Supervised Learning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Classification</a:t>
            </a:r>
          </a:p>
          <a:p>
            <a:endParaRPr lang="en-CA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Unsupervised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Unsupervised learning models are generated without a known or defined output variable of label. The algorithms define related variables or features the describe how in combination they provide a group having some common observed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Examples of Unsupervised Learning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Association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Dimensionality Reduction</a:t>
            </a: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Analytic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727280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Videos about Supervised and Unsupervised Learning Methods</a:t>
            </a: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www.youtube.com/watch?v=cfj6yaYE86U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www.youtube.com/watch?v=Ig1nfPjrETc&amp;t=92s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Introduction to Machine Learning</a:t>
            </a:r>
          </a:p>
          <a:p>
            <a:pPr marL="57150" indent="0">
              <a:buNone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www.youtube.com/watch?v=IpGxLWOIZy4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Comparing Supervised and Unsupervised Learning</a:t>
            </a:r>
          </a:p>
          <a:p>
            <a:pPr marL="57150" indent="0">
              <a:buNone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5"/>
              </a:rPr>
              <a:t>https://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5"/>
              </a:rPr>
              <a:t>www.youtube.com/watch?v=qDbpYUbf3e0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" indent="0">
              <a:buNone/>
            </a:pP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Features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560" y="1132637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imes" panose="02020603050405020304" pitchFamily="18" charset="0"/>
                <a:cs typeface="Times" panose="02020603050405020304" pitchFamily="18" charset="0"/>
              </a:rPr>
              <a:t>Introducing</a:t>
            </a:r>
            <a:r>
              <a:rPr lang="en-CA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Model Features</a:t>
            </a:r>
          </a:p>
          <a:p>
            <a:endParaRPr lang="en-CA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 machine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learning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a feature is an individual measurable property or characteristic of a phenomenon being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Choosing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informative, discriminating and independent features is a crucial step for effective algorithms in pattern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recognition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, classification and regression. </a:t>
            </a:r>
            <a:endParaRPr lang="en-CA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Features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are usually numeric, but structural features such as strings and graphs are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also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concept of "feature" is related to that of explanatory variable used in 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statistical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techniques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such as 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initial set of raw features can be redundant and too large to be managed. </a:t>
            </a:r>
            <a:endParaRPr lang="en-CA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preliminary step in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machine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learning 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consists 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of selecting a subset of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features or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 constructing a new and reduced set of features to facilitate learning, and to improve </a:t>
            </a: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generalization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Extracting</a:t>
            </a: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 or selecting features is a combination of art and science; developing systems to do so is known as feature engineering. </a:t>
            </a:r>
            <a:endParaRPr lang="en-CA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r"/>
            <a:r>
              <a:rPr lang="en-CA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- Source Wikipedia</a:t>
            </a:r>
          </a:p>
        </p:txBody>
      </p:sp>
    </p:spTree>
    <p:extLst>
      <p:ext uri="{BB962C8B-B14F-4D97-AF65-F5344CB8AC3E}">
        <p14:creationId xmlns:p14="http://schemas.microsoft.com/office/powerpoint/2010/main" val="13633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Features - 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The following videos provide a conceptual introduction to the concept of model features.  Please view the videos to gain this perspective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Introduction to Model Features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www.youtube.com/watch?v=yVICmUvy060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What makes a good feature?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www.youtube.com/watch?v=N9fDIAflCMY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Previous Lesson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9169" y="1012154"/>
            <a:ext cx="81773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CA" sz="1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he </a:t>
            </a:r>
            <a:r>
              <a:rPr lang="en-CA" sz="1200" b="1" dirty="0">
                <a:latin typeface="Times" panose="02020603050405020304" pitchFamily="18" charset="0"/>
                <a:cs typeface="Times" panose="02020603050405020304" pitchFamily="18" charset="0"/>
              </a:rPr>
              <a:t>art and science of selecting and/or generating the columns in a data table for a machine learning model.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Not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all columns are useful in their raw form. 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There are three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sub </a:t>
            </a: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categories of feature engineering, </a:t>
            </a:r>
            <a:r>
              <a:rPr lang="en-CA" sz="1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ie</a:t>
            </a: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feature selection, dimension reduction and feature generation. 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sz="1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200" b="1" dirty="0">
                <a:latin typeface="Times" panose="02020603050405020304" pitchFamily="18" charset="0"/>
                <a:cs typeface="Times" panose="02020603050405020304" pitchFamily="18" charset="0"/>
              </a:rPr>
              <a:t>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Process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of ranking the attributes by their value to predictive ability of a model. 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Algorithms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such as decision trees automatically rank the attributes in the data 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Regression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type models usually employ methods such as forward selection or backward elimination to select the final set of attributes for a model.</a:t>
            </a:r>
          </a:p>
          <a:p>
            <a:endParaRPr lang="en-CA" sz="12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Dimension </a:t>
            </a:r>
            <a:r>
              <a:rPr lang="en-CA" sz="1200" b="1" dirty="0">
                <a:latin typeface="Times" panose="02020603050405020304" pitchFamily="18" charset="0"/>
                <a:cs typeface="Times" panose="02020603050405020304" pitchFamily="18" charset="0"/>
              </a:rPr>
              <a:t>Reduction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Sometimes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called feature extraction. 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A classic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example of dimension reduction is principle component analysis or </a:t>
            </a: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PCA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PCA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allows us to combine existing attributes into a new data frame consisting of a much reduced number of attributes by utilizing the variance in the data. 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attributes which "explain" the highest amount of variance in the data form the first few principal components and we can ignore the rest of the attributes if data dimensionality is a problem from a computational standpoint. 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PCA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results in a data table whose attributes do not look anything like the attributes of the raw dataset. </a:t>
            </a:r>
          </a:p>
          <a:p>
            <a:endParaRPr lang="en-CA" sz="12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Feature </a:t>
            </a:r>
            <a:r>
              <a:rPr lang="en-CA" sz="1200" b="1" dirty="0">
                <a:latin typeface="Times" panose="02020603050405020304" pitchFamily="18" charset="0"/>
                <a:cs typeface="Times" panose="02020603050405020304" pitchFamily="18" charset="0"/>
              </a:rPr>
              <a:t>Generation or Feature </a:t>
            </a:r>
            <a:r>
              <a:rPr lang="en-CA" sz="1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Construction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Process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of manually constructing new attributes from raw data</a:t>
            </a: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Involves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combining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or splitting existing raw attributes into new </a:t>
            </a: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ones </a:t>
            </a:r>
            <a:r>
              <a:rPr lang="en-CA" sz="1200" dirty="0">
                <a:latin typeface="Times" panose="02020603050405020304" pitchFamily="18" charset="0"/>
                <a:cs typeface="Times" panose="02020603050405020304" pitchFamily="18" charset="0"/>
              </a:rPr>
              <a:t>which have a higher predictive power. </a:t>
            </a:r>
            <a:endParaRPr lang="en-CA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Examples: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000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CA" sz="1000" dirty="0">
                <a:latin typeface="Times" panose="02020603050405020304" pitchFamily="18" charset="0"/>
                <a:cs typeface="Times" panose="02020603050405020304" pitchFamily="18" charset="0"/>
              </a:rPr>
              <a:t>date stamp may be used to generate 2 new attributes such as AM and PM which may be useful in discriminating whether day or night has a higher propensity to influence the response variable. </a:t>
            </a:r>
            <a:endParaRPr lang="en-CA" sz="1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000" dirty="0" smtClean="0">
                <a:latin typeface="Times" panose="02020603050405020304" pitchFamily="18" charset="0"/>
                <a:cs typeface="Times" panose="02020603050405020304" pitchFamily="18" charset="0"/>
              </a:rPr>
              <a:t>Convert </a:t>
            </a:r>
            <a:r>
              <a:rPr lang="en-CA" sz="1000" dirty="0">
                <a:latin typeface="Times" panose="02020603050405020304" pitchFamily="18" charset="0"/>
                <a:cs typeface="Times" panose="02020603050405020304" pitchFamily="18" charset="0"/>
              </a:rPr>
              <a:t>noisy numerical attributes into simpler nominal attributes, by calculating the mean value and determining if a given row is above or below that mean value. </a:t>
            </a:r>
            <a:endParaRPr lang="en-CA" sz="1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000" dirty="0" smtClean="0">
                <a:latin typeface="Times" panose="02020603050405020304" pitchFamily="18" charset="0"/>
                <a:cs typeface="Times" panose="02020603050405020304" pitchFamily="18" charset="0"/>
              </a:rPr>
              <a:t>Generate </a:t>
            </a:r>
            <a:r>
              <a:rPr lang="en-CA" sz="1000" dirty="0">
                <a:latin typeface="Times" panose="02020603050405020304" pitchFamily="18" charset="0"/>
                <a:cs typeface="Times" panose="02020603050405020304" pitchFamily="18" charset="0"/>
              </a:rPr>
              <a:t>a new attribute such as number of claims a member has filed for in a given time period, by combining date attribute and a nominal attribute such as </a:t>
            </a:r>
            <a:r>
              <a:rPr lang="en-CA" sz="1000" dirty="0" err="1">
                <a:latin typeface="Times" panose="02020603050405020304" pitchFamily="18" charset="0"/>
                <a:cs typeface="Times" panose="02020603050405020304" pitchFamily="18" charset="0"/>
              </a:rPr>
              <a:t>claim_filed</a:t>
            </a:r>
            <a:r>
              <a:rPr lang="en-CA" sz="1000" dirty="0">
                <a:latin typeface="Times" panose="02020603050405020304" pitchFamily="18" charset="0"/>
                <a:cs typeface="Times" panose="02020603050405020304" pitchFamily="18" charset="0"/>
              </a:rPr>
              <a:t> (Y/N</a:t>
            </a:r>
            <a:r>
              <a:rPr lang="en-CA" sz="10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endParaRPr lang="en-CA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r"/>
            <a:r>
              <a:rPr lang="en-CA" sz="1000" dirty="0" smtClean="0">
                <a:latin typeface="Times" panose="02020603050405020304" pitchFamily="18" charset="0"/>
                <a:cs typeface="Times" panose="02020603050405020304" pitchFamily="18" charset="0"/>
              </a:rPr>
              <a:t>- Source </a:t>
            </a:r>
            <a:r>
              <a:rPr lang="en-CA" sz="1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Wikepedia</a:t>
            </a:r>
            <a:endParaRPr lang="en-CA" sz="1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3568" y="1156666"/>
            <a:ext cx="7954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The following videos provide Python tutorials on basic ideas related to data preparation and model feature engineering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Please view these videos to learn about feature engineering in Python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8618" y="2675934"/>
            <a:ext cx="78827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Using </a:t>
            </a:r>
            <a:r>
              <a:rPr lang="en-CA" dirty="0" err="1" smtClean="0">
                <a:latin typeface="Times" panose="02020603050405020304" pitchFamily="18" charset="0"/>
                <a:cs typeface="Times" panose="02020603050405020304" pitchFamily="18" charset="0"/>
              </a:rPr>
              <a:t>Jupyter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 Notebook to show examples of Features and Feature Engineering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www.youtube.com/watch?v=V0u6bxQOUJ8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Data Agnostic Approach to Feature Engineering without Domain Expertise</a:t>
            </a: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www.youtube.com/watch?v=bL4b1sGnILU&amp;t=5s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3568" y="1340768"/>
            <a:ext cx="79928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Dimension Reduction</a:t>
            </a:r>
          </a:p>
          <a:p>
            <a:endParaRPr lang="en-CA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every potential feature that can be used to predict a dependent variable is defined as a “dimension”</a:t>
            </a:r>
          </a:p>
          <a:p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series of techniques in machine learning and statistics to reduce the number </a:t>
            </a: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of independent variables or features </a:t>
            </a: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consider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works to minimize the loss of information contained in the candidate set of features while creating a simpler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involves </a:t>
            </a: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feature selection and feature </a:t>
            </a: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CA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implifies the modeling effort and the models produced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3920" y="1628799"/>
            <a:ext cx="7412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The mathematical details of dimension reduction are beyond the scope of this course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The primary technique used for dimension reduction is called Principal Components Analysis (PCA)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It is used to reduce the number of initial features considered for the model into a smaller set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A component is a weighted sum of the original features that accounts for a given amount of the variation in the dependent variable.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The “principal” components are the set of components that account for an acceptable amount of the variation within the dependent variable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– Simple Example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120459" cy="263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8494" y="146523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Original Data Set – 8 Potential Features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– Simple Example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74" y="1943604"/>
            <a:ext cx="5583564" cy="18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1263040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Results of Principal Components Analysis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3608" y="471126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Components 1 to 6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388665" y="3022547"/>
            <a:ext cx="1470750" cy="1658983"/>
          </a:xfrm>
          <a:custGeom>
            <a:avLst/>
            <a:gdLst>
              <a:gd name="connsiteX0" fmla="*/ 138339 w 1470750"/>
              <a:gd name="connsiteY0" fmla="*/ 1658983 h 1658983"/>
              <a:gd name="connsiteX1" fmla="*/ 125276 w 1470750"/>
              <a:gd name="connsiteY1" fmla="*/ 391886 h 1658983"/>
              <a:gd name="connsiteX2" fmla="*/ 1470750 w 1470750"/>
              <a:gd name="connsiteY2" fmla="*/ 0 h 1658983"/>
              <a:gd name="connsiteX3" fmla="*/ 1470750 w 1470750"/>
              <a:gd name="connsiteY3" fmla="*/ 0 h 165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750" h="1658983">
                <a:moveTo>
                  <a:pt x="138339" y="1658983"/>
                </a:moveTo>
                <a:cubicBezTo>
                  <a:pt x="20773" y="1163683"/>
                  <a:pt x="-96793" y="668383"/>
                  <a:pt x="125276" y="391886"/>
                </a:cubicBezTo>
                <a:cubicBezTo>
                  <a:pt x="347345" y="115389"/>
                  <a:pt x="1470750" y="0"/>
                  <a:pt x="1470750" y="0"/>
                </a:cubicBezTo>
                <a:lnTo>
                  <a:pt x="1470750" y="0"/>
                </a:lnTo>
              </a:path>
            </a:pathLst>
          </a:custGeom>
          <a:noFill/>
          <a:ln>
            <a:solidFill>
              <a:srgbClr val="00091A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>
            <a:off x="6422986" y="4572766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Components 1 to 4 account</a:t>
            </a:r>
          </a:p>
          <a:p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for 99.4% of the variation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7341326" y="2637635"/>
            <a:ext cx="708145" cy="1908236"/>
          </a:xfrm>
          <a:custGeom>
            <a:avLst/>
            <a:gdLst>
              <a:gd name="connsiteX0" fmla="*/ 0 w 708145"/>
              <a:gd name="connsiteY0" fmla="*/ 131688 h 1908236"/>
              <a:gd name="connsiteX1" fmla="*/ 705394 w 708145"/>
              <a:gd name="connsiteY1" fmla="*/ 183939 h 1908236"/>
              <a:gd name="connsiteX2" fmla="*/ 261257 w 708145"/>
              <a:gd name="connsiteY2" fmla="*/ 1908236 h 1908236"/>
              <a:gd name="connsiteX3" fmla="*/ 261257 w 708145"/>
              <a:gd name="connsiteY3" fmla="*/ 1908236 h 190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145" h="1908236">
                <a:moveTo>
                  <a:pt x="0" y="131688"/>
                </a:moveTo>
                <a:cubicBezTo>
                  <a:pt x="330925" y="9768"/>
                  <a:pt x="661851" y="-112152"/>
                  <a:pt x="705394" y="183939"/>
                </a:cubicBezTo>
                <a:cubicBezTo>
                  <a:pt x="748937" y="480030"/>
                  <a:pt x="261257" y="1908236"/>
                  <a:pt x="261257" y="1908236"/>
                </a:cubicBezTo>
                <a:lnTo>
                  <a:pt x="261257" y="1908236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2139375" y="5301208"/>
            <a:ext cx="493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Four components can be </a:t>
            </a:r>
          </a:p>
          <a:p>
            <a:pPr algn="ctr"/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used as features instead of six</a:t>
            </a:r>
          </a:p>
          <a:p>
            <a:pPr algn="ctr"/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This means there are four principal components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– Simple Example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9174" y="1339634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Description of Each 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omponent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0" y="1861299"/>
            <a:ext cx="7382540" cy="204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48677" y="4365104"/>
            <a:ext cx="7708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Note: 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Component 1 = </a:t>
            </a:r>
            <a:r>
              <a:rPr lang="en-CA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Coeff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 1 * X1 + </a:t>
            </a:r>
            <a:r>
              <a:rPr lang="en-CA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Coeff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 2 * X2 + </a:t>
            </a:r>
            <a:r>
              <a:rPr lang="en-CA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Coeff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 3 * X3…… + </a:t>
            </a:r>
            <a:r>
              <a:rPr lang="en-CA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Coeff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 n * </a:t>
            </a:r>
            <a:r>
              <a:rPr lang="en-CA" dirty="0" err="1" smtClean="0">
                <a:latin typeface="Times" panose="02020603050405020304" pitchFamily="18" charset="0"/>
                <a:cs typeface="Times" panose="02020603050405020304" pitchFamily="18" charset="0"/>
              </a:rPr>
              <a:t>Xn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Using transformations, selected components can be used as model features</a:t>
            </a:r>
          </a:p>
          <a:p>
            <a:pPr algn="ctr"/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Based on 4 Principal Components, a simpler model emerges</a:t>
            </a: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31872" y="3284984"/>
            <a:ext cx="7587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How visualization benefits from Dimension Reduction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www.youtube.com/watch?v=MR8sWzoUUwM&amp;index=2&amp;list=PLnnr1O8OWc6aVexn2BY0qjklobY6TUEIy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3921" y="1628799"/>
            <a:ext cx="6976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Introduction to the need for Dimension Reduction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www.youtube.com/watch?v=9fVSJVp11xc&amp;index=1&amp;list=PLnnr1O8OWc6aVexn2BY0qjklobY6TUEIy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Concepts from Week 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683568" y="1125032"/>
            <a:ext cx="828092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Week 6 you learned</a:t>
            </a:r>
            <a:r>
              <a:rPr lang="en-US" sz="1600" dirty="0" smtClean="0"/>
              <a:t> </a:t>
            </a:r>
            <a:r>
              <a:rPr lang="en-US" sz="1600" dirty="0"/>
              <a:t>to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CA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Develop a proposal for the class project.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398196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Please review the following videos to get an appreciation of how to evaluate a machine learning model.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Train /Test Splitting Your Data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www.youtube.com/watch?v=VcSNDMBTE-s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</a:rPr>
              <a:t>Testing and Error Metrics</a:t>
            </a:r>
          </a:p>
          <a:p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://</a:t>
            </a:r>
            <a:r>
              <a:rPr lang="en-CA" dirty="0" smtClean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www.youtube.com/watch?v=aDW44NPhNw0</a:t>
            </a:r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CA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 Summary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Lesson 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3"/>
          <p:cNvSpPr txBox="1">
            <a:spLocks/>
          </p:cNvSpPr>
          <p:nvPr/>
        </p:nvSpPr>
        <p:spPr bwMode="auto">
          <a:xfrm>
            <a:off x="395536" y="1013147"/>
            <a:ext cx="85689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During Week 7 you learned to: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Identify some common application areas of analytic models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Describe the purpose of various analytical modeling techniques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Describe model features </a:t>
            </a:r>
          </a:p>
          <a:p>
            <a:pPr lvl="0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Select model features </a:t>
            </a:r>
          </a:p>
          <a:p>
            <a:pPr lvl="0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Describe the purpose of dimension reduction</a:t>
            </a:r>
          </a:p>
          <a:p>
            <a:pPr lvl="0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Evaluate model performance </a:t>
            </a:r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7 – New Topics Introduced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268760"/>
            <a:ext cx="8352928" cy="43434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major topics are discussed this week.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Analytic Models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Analytic Models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Features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  <a:p>
            <a:pPr lvl="1"/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893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 for Week 7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7 - Learning Objectives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395536" y="1013147"/>
            <a:ext cx="85689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During Week 7 you will learn to: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Identify some common application areas of analytic models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Describe the purpose of various analytical modeling techniques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Describe model features </a:t>
            </a:r>
          </a:p>
          <a:p>
            <a:pPr lvl="0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Select model features </a:t>
            </a:r>
          </a:p>
          <a:p>
            <a:pPr lvl="0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Describe the purpose of dimension reduction </a:t>
            </a:r>
          </a:p>
          <a:p>
            <a:pPr lvl="0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Evaluate model performance</a:t>
            </a:r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2000" y="1412776"/>
            <a:ext cx="8382000" cy="4343400"/>
          </a:xfrm>
        </p:spPr>
        <p:txBody>
          <a:bodyPr/>
          <a:lstStyle/>
          <a:p>
            <a:pPr marL="457200" lvl="1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1200" dirty="0" smtClean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560" y="103789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Applications of Analytic Models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Common areas of functional applications for analytic models include the capability to: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Predict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Forecast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Classify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Cluster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Associate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Diagnose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Describe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Prescribe</a:t>
            </a:r>
          </a:p>
          <a:p>
            <a:r>
              <a:rPr lang="en-CA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04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340768"/>
            <a:ext cx="7770440" cy="4343400"/>
          </a:xfrm>
        </p:spPr>
        <p:txBody>
          <a:bodyPr/>
          <a:lstStyle/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Predict	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estimate the likelihood that future event or condition will occur 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common form of a prediction is in the form of a probability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probabilities may be transformed into scores and likelihood categories to support the needs of decision makers</a:t>
            </a:r>
          </a:p>
          <a:p>
            <a:pPr indent="-285750"/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Forecast</a:t>
            </a:r>
          </a:p>
          <a:p>
            <a:pPr indent="-285750"/>
            <a:r>
              <a:rPr lang="en-US" sz="1600" dirty="0" smtClean="0">
                <a:latin typeface="Times New Roman"/>
                <a:cs typeface="Times New Roman"/>
              </a:rPr>
              <a:t>estimate the future value of a continuous variable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c</a:t>
            </a:r>
            <a:r>
              <a:rPr lang="en-US" sz="1600" dirty="0" smtClean="0">
                <a:latin typeface="Times New Roman"/>
                <a:cs typeface="Times New Roman"/>
              </a:rPr>
              <a:t>ommon form of a forecast is to position the future value(s) on a timeline</a:t>
            </a:r>
          </a:p>
          <a:p>
            <a:pPr indent="-285750"/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Classify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dirty="0" smtClean="0">
                <a:latin typeface="Times New Roman"/>
                <a:cs typeface="Times New Roman"/>
              </a:rPr>
              <a:t>ssign an observation, condition or event to a pre-defined class or category</a:t>
            </a:r>
          </a:p>
          <a:p>
            <a:pPr indent="-285750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Times New Roman"/>
                <a:cs typeface="Times New Roman"/>
              </a:rPr>
              <a:t>he observations, conditions or events may be from the past, the present or the future.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7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ession 11&amp;#x0D;&amp;#x0A;The Labour Context&amp;quot;&quot;/&gt;&lt;property id=&quot;20307&quot; value=&quot;320&quot;/&gt;&lt;/object&gt;&lt;object type=&quot;3&quot; unique_id=&quot;10005&quot;&gt;&lt;property id=&quot;20148&quot; value=&quot;5&quot;/&gt;&lt;property id=&quot;20300&quot; value=&quot;Slide 3&quot;/&gt;&lt;property id=&quot;20307&quot; value=&quot;384&quot;/&gt;&lt;/object&gt;&lt;object type=&quot;3&quot; unique_id=&quot;10006&quot;&gt;&lt;property id=&quot;20148&quot; value=&quot;5&quot;/&gt;&lt;property id=&quot;20300&quot; value=&quot;Slide 5&quot;/&gt;&lt;property id=&quot;20307&quot; value=&quot;385&quot;/&gt;&lt;/object&gt;&lt;object type=&quot;3&quot; unique_id=&quot;10007&quot;&gt;&lt;property id=&quot;20148&quot; value=&quot;5&quot;/&gt;&lt;property id=&quot;20300&quot; value=&quot;Slide 9&quot;/&gt;&lt;property id=&quot;20307&quot; value=&quot;371&quot;/&gt;&lt;/object&gt;&lt;object type=&quot;3&quot; unique_id=&quot;10014&quot;&gt;&lt;property id=&quot;20148&quot; value=&quot;5&quot;/&gt;&lt;property id=&quot;20300&quot; value=&quot;Slide 18&quot;/&gt;&lt;property id=&quot;20307&quot; value=&quot;377&quot;/&gt;&lt;/object&gt;&lt;object type=&quot;3&quot; unique_id=&quot;10020&quot;&gt;&lt;property id=&quot;20148&quot; value=&quot;5&quot;/&gt;&lt;property id=&quot;20300&quot; value=&quot;Slide 22&quot;/&gt;&lt;property id=&quot;20307&quot; value=&quot;382&quot;/&gt;&lt;/object&gt;&lt;object type=&quot;3&quot; unique_id=&quot;10021&quot;&gt;&lt;property id=&quot;20148&quot; value=&quot;5&quot;/&gt;&lt;property id=&quot;20300&quot; value=&quot;Slide 23&quot;/&gt;&lt;property id=&quot;20307&quot; value=&quot;389&quot;/&gt;&lt;/object&gt;&lt;object type=&quot;3&quot; unique_id=&quot;10022&quot;&gt;&lt;property id=&quot;20148&quot; value=&quot;5&quot;/&gt;&lt;property id=&quot;20300&quot; value=&quot;Slide 24&quot;/&gt;&lt;property id=&quot;20307&quot; value=&quot;390&quot;/&gt;&lt;/object&gt;&lt;object type=&quot;3&quot; unique_id=&quot;10023&quot;&gt;&lt;property id=&quot;20148&quot; value=&quot;5&quot;/&gt;&lt;property id=&quot;20300&quot; value=&quot;Slide 25 - &amp;quot;Designated Employee Groups&amp;#x0D;&amp;#x0A;Employment Equity Legislation&amp;quot;&quot;/&gt;&lt;property id=&quot;20307&quot; value=&quot;361&quot;/&gt;&lt;/object&gt;&lt;object type=&quot;3&quot; unique_id=&quot;10024&quot;&gt;&lt;property id=&quot;20148&quot; value=&quot;5&quot;/&gt;&lt;property id=&quot;20300&quot; value=&quot;Slide 26 - &amp;quot;Women&amp;quot;&quot;/&gt;&lt;property id=&quot;20307&quot; value=&quot;362&quot;/&gt;&lt;/object&gt;&lt;object type=&quot;3&quot; unique_id=&quot;10025&quot;&gt;&lt;property id=&quot;20148&quot; value=&quot;5&quot;/&gt;&lt;property id=&quot;20300&quot; value=&quot;Slide 27 - &amp;quot;First Nations and Aboriginals&amp;quot;&quot;/&gt;&lt;property id=&quot;20307&quot; value=&quot;363&quot;/&gt;&lt;/object&gt;&lt;object type=&quot;3&quot; unique_id=&quot;10026&quot;&gt;&lt;property id=&quot;20148&quot; value=&quot;5&quot;/&gt;&lt;property id=&quot;20300&quot; value=&quot;Slide 28 - &amp;quot;Individuals With Disabilities&amp;quot;&quot;/&gt;&lt;property id=&quot;20307&quot; value=&quot;364&quot;/&gt;&lt;/object&gt;&lt;object type=&quot;3&quot; unique_id=&quot;10027&quot;&gt;&lt;property id=&quot;20148&quot; value=&quot;5&quot;/&gt;&lt;property id=&quot;20300&quot; value=&quot;Slide 29 - &amp;quot;Visible Minorities&amp;quot;&quot;/&gt;&lt;property id=&quot;20307&quot; value=&quot;365&quot;/&gt;&lt;/object&gt;&lt;object type=&quot;3&quot; unique_id=&quot;10029&quot;&gt;&lt;property id=&quot;20148&quot; value=&quot;5&quot;/&gt;&lt;property id=&quot;20300&quot; value=&quot;Slide 30&quot;/&gt;&lt;property id=&quot;20307&quot; value=&quot;367&quot;/&gt;&lt;/object&gt;&lt;object type=&quot;3&quot; unique_id=&quot;10030&quot;&gt;&lt;property id=&quot;20148&quot; value=&quot;5&quot;/&gt;&lt;property id=&quot;20300&quot; value=&quot;Slide 31 - &amp;quot;Employment Equity Legislation&amp;quot;&quot;/&gt;&lt;property id=&quot;20307&quot; value=&quot;368&quot;/&gt;&lt;/object&gt;&lt;object type=&quot;3&quot; unique_id=&quot;11005&quot;&gt;&lt;property id=&quot;20148&quot; value=&quot;5&quot;/&gt;&lt;property id=&quot;20300&quot; value=&quot;Slide 2 - &amp;quot;THE LABOUR CONTEXT:  LET’S CONSIDER &amp;#x0D;&amp;#x0A;A FEW FUNDAMENTAL THEMES…&amp;quot;&quot;/&gt;&lt;property id=&quot;20307&quot; value=&quot;393&quot;/&gt;&lt;/object&gt;&lt;object type=&quot;3&quot; unique_id=&quot;11424&quot;&gt;&lt;property id=&quot;20148&quot; value=&quot;5&quot;/&gt;&lt;property id=&quot;20300&quot; value=&quot;Slide 20 - &amp;quot;CURRENT LABOUR ISSUES : DIVERSITY&amp;#x0D;&amp;#x0A;&amp;#x0D;&amp;#x0A;&amp;quot;&quot;/&gt;&lt;property id=&quot;20307&quot; value=&quot;403&quot;/&gt;&lt;/object&gt;&lt;object type=&quot;3&quot; unique_id=&quot;11426&quot;&gt;&lt;property id=&quot;20148&quot; value=&quot;5&quot;/&gt;&lt;property id=&quot;20300&quot; value=&quot;Slide 34 - &amp;quot;SUMMARY&amp;quot;&quot;/&gt;&lt;property id=&quot;20307&quot; value=&quot;402&quot;/&gt;&lt;/object&gt;&lt;object type=&quot;3&quot; unique_id=&quot;12231&quot;&gt;&lt;property id=&quot;20148&quot; value=&quot;5&quot;/&gt;&lt;property id=&quot;20300&quot; value=&quot;Slide 10 - &amp;quot;Nature of independent contractor relationship&amp;quot;&quot;/&gt;&lt;property id=&quot;20307&quot; value=&quot;412&quot;/&gt;&lt;/object&gt;&lt;object type=&quot;3&quot; unique_id=&quot;12233&quot;&gt;&lt;property id=&quot;20148&quot; value=&quot;5&quot;/&gt;&lt;property id=&quot;20300&quot; value=&quot;Slide 12 - &amp;quot;Court’s adjudication criteria&amp;quot;&quot;/&gt;&lt;property id=&quot;20307&quot; value=&quot;414&quot;/&gt;&lt;/object&gt;&lt;object type=&quot;3&quot; unique_id=&quot;12236&quot;&gt;&lt;property id=&quot;20148&quot; value=&quot;5&quot;/&gt;&lt;property id=&quot;20300&quot; value=&quot;Slide 14 - &amp;quot;1. Neoclassical Perspective&amp;quot;&quot;/&gt;&lt;property id=&quot;20307&quot; value=&quot;417&quot;/&gt;&lt;/object&gt;&lt;object type=&quot;3&quot; unique_id=&quot;12237&quot;&gt;&lt;property id=&quot;20148&quot; value=&quot;5&quot;/&gt;&lt;property id=&quot;20300&quot; value=&quot;Slide 15 - &amp;quot;2. Managerial Perspective&amp;quot;&quot;/&gt;&lt;property id=&quot;20307&quot; value=&quot;418&quot;/&gt;&lt;/object&gt;&lt;object type=&quot;3&quot; unique_id=&quot;12239&quot;&gt;&lt;property id=&quot;20148&quot; value=&quot;5&quot;/&gt;&lt;property id=&quot;20300&quot; value=&quot;Slide 16 - &amp;quot;3. Industrial Pluralist Perspective&amp;quot;&quot;/&gt;&lt;property id=&quot;20307&quot; value=&quot;420&quot;/&gt;&lt;/object&gt;&lt;object type=&quot;3&quot; unique_id=&quot;12242&quot;&gt;&lt;property id=&quot;20148&quot; value=&quot;5&quot;/&gt;&lt;property id=&quot;20300&quot; value=&quot;Slide 17 - &amp;quot;4. Critical Perspective&amp;quot;&quot;/&gt;&lt;property id=&quot;20307&quot; value=&quot;423&quot;/&gt;&lt;/object&gt;&lt;object type=&quot;3&quot; unique_id=&quot;12246&quot;&gt;&lt;property id=&quot;20148&quot; value=&quot;5&quot;/&gt;&lt;property id=&quot;20300&quot; value=&quot;Slide 32 - &amp;quot;Employment Equity Act &amp;quot;&quot;/&gt;&lt;property id=&quot;20307&quot; value=&quot;408&quot;/&gt;&lt;/object&gt;&lt;object type=&quot;3&quot; unique_id=&quot;12248&quot;&gt;&lt;property id=&quot;20148&quot; value=&quot;5&quot;/&gt;&lt;property id=&quot;20300&quot; value=&quot;Slide 33 - &amp;quot;Employment Equity Act&amp;quot;&quot;/&gt;&lt;property id=&quot;20307&quot; value=&quot;410&quot;/&gt;&lt;/object&gt;&lt;object type=&quot;3&quot; unique_id=&quot;12983&quot;&gt;&lt;property id=&quot;20148&quot; value=&quot;5&quot;/&gt;&lt;property id=&quot;20300&quot; value=&quot;Slide 6&quot;/&gt;&lt;property id=&quot;20307&quot; value=&quot;431&quot;/&gt;&lt;/object&gt;&lt;object type=&quot;3&quot; unique_id=&quot;12984&quot;&gt;&lt;property id=&quot;20148&quot; value=&quot;5&quot;/&gt;&lt;property id=&quot;20300&quot; value=&quot;Slide 7&quot;/&gt;&lt;property id=&quot;20307&quot; value=&quot;428&quot;/&gt;&lt;/object&gt;&lt;object type=&quot;3&quot; unique_id=&quot;12985&quot;&gt;&lt;property id=&quot;20148&quot; value=&quot;5&quot;/&gt;&lt;property id=&quot;20300&quot; value=&quot;Slide 8&quot;/&gt;&lt;property id=&quot;20307&quot; value=&quot;424&quot;/&gt;&lt;/object&gt;&lt;object type=&quot;3&quot; unique_id=&quot;13401&quot;&gt;&lt;property id=&quot;20148&quot; value=&quot;5&quot;/&gt;&lt;property id=&quot;20300&quot; value=&quot;Slide 13&quot;/&gt;&lt;property id=&quot;20307&quot; value=&quot;434&quot;/&gt;&lt;/object&gt;&lt;object type=&quot;3&quot; unique_id=&quot;13874&quot;&gt;&lt;property id=&quot;20148&quot; value=&quot;5&quot;/&gt;&lt;property id=&quot;20300&quot; value=&quot;Slide 11 - &amp;quot;Nature of independent contractor relationship&amp;quot;&quot;/&gt;&lt;property id=&quot;20307&quot; value=&quot;435&quot;/&gt;&lt;/object&gt;&lt;object type=&quot;3&quot; unique_id=&quot;14177&quot;&gt;&lt;property id=&quot;20148&quot; value=&quot;5&quot;/&gt;&lt;property id=&quot;20300&quot; value=&quot;Slide 21&quot;/&gt;&lt;property id=&quot;20307&quot; value=&quot;439&quot;/&gt;&lt;/object&gt;&lt;object type=&quot;3&quot; unique_id=&quot;15378&quot;&gt;&lt;property id=&quot;20148&quot; value=&quot;5&quot;/&gt;&lt;property id=&quot;20300&quot; value=&quot;Slide 4&quot;/&gt;&lt;property id=&quot;20307&quot; value=&quot;440&quot;/&gt;&lt;/object&gt;&lt;object type=&quot;3&quot; unique_id=&quot;15579&quot;&gt;&lt;property id=&quot;20148&quot; value=&quot;5&quot;/&gt;&lt;property id=&quot;20300&quot; value=&quot;Slide 19&quot;/&gt;&lt;property id=&quot;20307&quot; value=&quot;441&quot;/&gt;&lt;/object&gt;&lt;/object&gt;&lt;object type=&quot;8&quot; unique_id=&quot;100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York U 2015 PPT">
  <a:themeElements>
    <a:clrScheme name="York">
      <a:dk1>
        <a:srgbClr val="000000"/>
      </a:dk1>
      <a:lt1>
        <a:sysClr val="window" lastClr="FFFFFF"/>
      </a:lt1>
      <a:dk2>
        <a:srgbClr val="E31837"/>
      </a:dk2>
      <a:lt2>
        <a:srgbClr val="666666"/>
      </a:lt2>
      <a:accent1>
        <a:srgbClr val="E31837"/>
      </a:accent1>
      <a:accent2>
        <a:srgbClr val="BFBFBF"/>
      </a:accent2>
      <a:accent3>
        <a:srgbClr val="666666"/>
      </a:accent3>
      <a:accent4>
        <a:srgbClr val="D59F0F"/>
      </a:accent4>
      <a:accent5>
        <a:srgbClr val="004A8D"/>
      </a:accent5>
      <a:accent6>
        <a:srgbClr val="B4A77A"/>
      </a:accent6>
      <a:hlink>
        <a:srgbClr val="E31837"/>
      </a:hlink>
      <a:folHlink>
        <a:srgbClr val="E31837"/>
      </a:folHlink>
    </a:clrScheme>
    <a:fontScheme name="Y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1837"/>
        </a:solidFill>
        <a:ln>
          <a:noFill/>
        </a:ln>
        <a:effectLst/>
      </a:spPr>
      <a:bodyPr rtlCol="0" anchor="ctr"/>
      <a:lstStyle>
        <a:defPPr algn="ctr">
          <a:defRPr>
            <a:ln>
              <a:noFill/>
            </a:ln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65761</TotalTime>
  <Words>1120</Words>
  <Application>Microsoft Office PowerPoint</Application>
  <PresentationFormat>On-screen Show (4:3)</PresentationFormat>
  <Paragraphs>332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York U 2015 PPT</vt:lpstr>
      <vt:lpstr>Introduction to Big Data </vt:lpstr>
      <vt:lpstr>Review Previous Lesson </vt:lpstr>
      <vt:lpstr>Review Concepts from Week 6</vt:lpstr>
      <vt:lpstr>Week 7 – New Topics Introduced </vt:lpstr>
      <vt:lpstr>Learning Objectives for Week 7 </vt:lpstr>
      <vt:lpstr>Week 7 - Learning Objectives </vt:lpstr>
      <vt:lpstr>Application Areas</vt:lpstr>
      <vt:lpstr>Application Areas </vt:lpstr>
      <vt:lpstr>Application Areas </vt:lpstr>
      <vt:lpstr>Application Areas </vt:lpstr>
      <vt:lpstr>Application Areas </vt:lpstr>
      <vt:lpstr>Application Areas – Video Content </vt:lpstr>
      <vt:lpstr>Categories of Analytic Models</vt:lpstr>
      <vt:lpstr>Categories of Analytic Models </vt:lpstr>
      <vt:lpstr>Categories of Analytic Models </vt:lpstr>
      <vt:lpstr>Categories of Analytic Models </vt:lpstr>
      <vt:lpstr>Model Features</vt:lpstr>
      <vt:lpstr>Model Features </vt:lpstr>
      <vt:lpstr>Model Features - Examples </vt:lpstr>
      <vt:lpstr>Feature Engineering</vt:lpstr>
      <vt:lpstr>Feature Engineering </vt:lpstr>
      <vt:lpstr>Feature Engineering </vt:lpstr>
      <vt:lpstr>Dimension Reduction</vt:lpstr>
      <vt:lpstr>Dimension Reduction </vt:lpstr>
      <vt:lpstr>Dimension Reduction </vt:lpstr>
      <vt:lpstr>Dimension Reduction – Simple Example </vt:lpstr>
      <vt:lpstr>Dimension Reduction – Simple Example </vt:lpstr>
      <vt:lpstr>Dimension Reduction – Simple Example </vt:lpstr>
      <vt:lpstr>Dimension Reduction </vt:lpstr>
      <vt:lpstr>Model Evaluation</vt:lpstr>
      <vt:lpstr>Model Evaluation </vt:lpstr>
      <vt:lpstr>Lesson Summary </vt:lpstr>
      <vt:lpstr>Week 7 Lesson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 Exploring The Canadian Bussiness Environment: A Framework</dc:title>
  <dc:creator>Office</dc:creator>
  <cp:lastModifiedBy>Connie Bannister</cp:lastModifiedBy>
  <cp:revision>1602</cp:revision>
  <dcterms:created xsi:type="dcterms:W3CDTF">2017-12-18T17:03:13Z</dcterms:created>
  <dcterms:modified xsi:type="dcterms:W3CDTF">2018-01-10T21:16:07Z</dcterms:modified>
</cp:coreProperties>
</file>