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5.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1" r:id="rId5"/>
    <p:sldId id="262" r:id="rId6"/>
    <p:sldId id="296" r:id="rId7"/>
    <p:sldId id="314" r:id="rId8"/>
    <p:sldId id="315" r:id="rId9"/>
    <p:sldId id="297" r:id="rId10"/>
    <p:sldId id="299" r:id="rId11"/>
    <p:sldId id="300" r:id="rId12"/>
    <p:sldId id="301" r:id="rId13"/>
    <p:sldId id="302" r:id="rId14"/>
    <p:sldId id="303" r:id="rId15"/>
    <p:sldId id="304" r:id="rId16"/>
    <p:sldId id="305" r:id="rId17"/>
    <p:sldId id="306" r:id="rId18"/>
    <p:sldId id="259" r:id="rId19"/>
    <p:sldId id="263" r:id="rId20"/>
    <p:sldId id="264" r:id="rId21"/>
    <p:sldId id="317" r:id="rId22"/>
    <p:sldId id="260" r:id="rId23"/>
    <p:sldId id="318" r:id="rId24"/>
    <p:sldId id="265" r:id="rId25"/>
    <p:sldId id="266" r:id="rId26"/>
    <p:sldId id="268" r:id="rId27"/>
    <p:sldId id="316" r:id="rId28"/>
    <p:sldId id="319" r:id="rId2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a Thomas" initials="AT" lastIdx="1" clrIdx="0">
    <p:extLst>
      <p:ext uri="{19B8F6BF-5375-455C-9EA6-DF929625EA0E}">
        <p15:presenceInfo xmlns:p15="http://schemas.microsoft.com/office/powerpoint/2012/main" userId="Asha Tho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Moje%20dokumenty\!!!Dydaktyka_materialy\wyklady_po_angielsku\cost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Arkusz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Arkusz1"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Moje%20dokumenty\!!!Dydaktyka_materialy\wyklady_po_angielsku\co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smoothMarker"/>
        <c:varyColors val="0"/>
        <c:ser>
          <c:idx val="0"/>
          <c:order val="0"/>
          <c:tx>
            <c:v>Fixed costs</c:v>
          </c:tx>
          <c:marker>
            <c:symbol val="none"/>
          </c:marker>
          <c:xVal>
            <c:numRef>
              <c:f>Arkusz1!$A$16:$A$26</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Arkusz1!$C$16:$C$26</c:f>
              <c:numCache>
                <c:formatCode>General</c:formatCode>
                <c:ptCount val="11"/>
                <c:pt idx="0">
                  <c:v>50</c:v>
                </c:pt>
                <c:pt idx="1">
                  <c:v>50</c:v>
                </c:pt>
                <c:pt idx="2">
                  <c:v>50</c:v>
                </c:pt>
                <c:pt idx="3">
                  <c:v>50</c:v>
                </c:pt>
                <c:pt idx="4">
                  <c:v>50</c:v>
                </c:pt>
                <c:pt idx="5">
                  <c:v>50</c:v>
                </c:pt>
                <c:pt idx="6">
                  <c:v>50</c:v>
                </c:pt>
                <c:pt idx="7">
                  <c:v>50</c:v>
                </c:pt>
                <c:pt idx="8">
                  <c:v>50</c:v>
                </c:pt>
                <c:pt idx="9">
                  <c:v>50</c:v>
                </c:pt>
                <c:pt idx="10">
                  <c:v>50</c:v>
                </c:pt>
              </c:numCache>
            </c:numRef>
          </c:yVal>
          <c:smooth val="1"/>
          <c:extLst>
            <c:ext xmlns:c16="http://schemas.microsoft.com/office/drawing/2014/chart" uri="{C3380CC4-5D6E-409C-BE32-E72D297353CC}">
              <c16:uniqueId val="{00000000-01D8-4B32-9477-7EFD7B8B8239}"/>
            </c:ext>
          </c:extLst>
        </c:ser>
        <c:dLbls>
          <c:showLegendKey val="0"/>
          <c:showVal val="0"/>
          <c:showCatName val="0"/>
          <c:showSerName val="0"/>
          <c:showPercent val="0"/>
          <c:showBubbleSize val="0"/>
        </c:dLbls>
        <c:axId val="44797312"/>
        <c:axId val="45249664"/>
      </c:scatterChart>
      <c:valAx>
        <c:axId val="44797312"/>
        <c:scaling>
          <c:orientation val="minMax"/>
        </c:scaling>
        <c:delete val="0"/>
        <c:axPos val="b"/>
        <c:numFmt formatCode="General" sourceLinked="1"/>
        <c:majorTickMark val="out"/>
        <c:minorTickMark val="none"/>
        <c:tickLblPos val="nextTo"/>
        <c:crossAx val="45249664"/>
        <c:crosses val="autoZero"/>
        <c:crossBetween val="midCat"/>
      </c:valAx>
      <c:valAx>
        <c:axId val="45249664"/>
        <c:scaling>
          <c:orientation val="minMax"/>
          <c:max val="900"/>
        </c:scaling>
        <c:delete val="0"/>
        <c:axPos val="l"/>
        <c:majorGridlines/>
        <c:numFmt formatCode="General" sourceLinked="1"/>
        <c:majorTickMark val="out"/>
        <c:minorTickMark val="none"/>
        <c:tickLblPos val="nextTo"/>
        <c:crossAx val="44797312"/>
        <c:crosses val="autoZero"/>
        <c:crossBetween val="midCat"/>
        <c:majorUnit val="100"/>
        <c:minorUnit val="2"/>
      </c:valAx>
    </c:plotArea>
    <c:legend>
      <c:legendPos val="r"/>
      <c:overlay val="0"/>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Variable</a:t>
            </a:r>
            <a:r>
              <a:rPr lang="en-US"/>
              <a:t> costs</a:t>
            </a:r>
          </a:p>
        </c:rich>
      </c:tx>
      <c:overlay val="0"/>
    </c:title>
    <c:autoTitleDeleted val="0"/>
    <c:plotArea>
      <c:layout/>
      <c:scatterChart>
        <c:scatterStyle val="smoothMarker"/>
        <c:varyColors val="0"/>
        <c:ser>
          <c:idx val="0"/>
          <c:order val="0"/>
          <c:tx>
            <c:v>Variable costs</c:v>
          </c:tx>
          <c:marker>
            <c:symbol val="none"/>
          </c:marker>
          <c:xVal>
            <c:numRef>
              <c:f>Arkusz1!$A$16:$A$26</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Arkusz1!$B$16:$B$26</c:f>
              <c:numCache>
                <c:formatCode>General</c:formatCode>
                <c:ptCount val="11"/>
                <c:pt idx="0">
                  <c:v>0</c:v>
                </c:pt>
                <c:pt idx="1">
                  <c:v>10</c:v>
                </c:pt>
                <c:pt idx="2">
                  <c:v>30</c:v>
                </c:pt>
                <c:pt idx="3">
                  <c:v>60</c:v>
                </c:pt>
                <c:pt idx="4">
                  <c:v>110</c:v>
                </c:pt>
                <c:pt idx="5">
                  <c:v>180</c:v>
                </c:pt>
                <c:pt idx="6">
                  <c:v>280</c:v>
                </c:pt>
                <c:pt idx="7">
                  <c:v>400</c:v>
                </c:pt>
                <c:pt idx="8">
                  <c:v>550</c:v>
                </c:pt>
                <c:pt idx="9">
                  <c:v>720</c:v>
                </c:pt>
                <c:pt idx="10">
                  <c:v>900</c:v>
                </c:pt>
              </c:numCache>
            </c:numRef>
          </c:yVal>
          <c:smooth val="1"/>
          <c:extLst>
            <c:ext xmlns:c16="http://schemas.microsoft.com/office/drawing/2014/chart" uri="{C3380CC4-5D6E-409C-BE32-E72D297353CC}">
              <c16:uniqueId val="{00000000-B974-4691-9CA9-A3EE474F6FE5}"/>
            </c:ext>
          </c:extLst>
        </c:ser>
        <c:dLbls>
          <c:showLegendKey val="0"/>
          <c:showVal val="0"/>
          <c:showCatName val="0"/>
          <c:showSerName val="0"/>
          <c:showPercent val="0"/>
          <c:showBubbleSize val="0"/>
        </c:dLbls>
        <c:axId val="45264256"/>
        <c:axId val="45159552"/>
      </c:scatterChart>
      <c:valAx>
        <c:axId val="45264256"/>
        <c:scaling>
          <c:orientation val="minMax"/>
          <c:max val="10"/>
        </c:scaling>
        <c:delete val="0"/>
        <c:axPos val="b"/>
        <c:numFmt formatCode="General" sourceLinked="1"/>
        <c:majorTickMark val="out"/>
        <c:minorTickMark val="none"/>
        <c:tickLblPos val="nextTo"/>
        <c:crossAx val="45159552"/>
        <c:crosses val="autoZero"/>
        <c:crossBetween val="midCat"/>
      </c:valAx>
      <c:valAx>
        <c:axId val="45159552"/>
        <c:scaling>
          <c:orientation val="minMax"/>
        </c:scaling>
        <c:delete val="0"/>
        <c:axPos val="l"/>
        <c:majorGridlines/>
        <c:numFmt formatCode="General" sourceLinked="1"/>
        <c:majorTickMark val="out"/>
        <c:minorTickMark val="none"/>
        <c:tickLblPos val="nextTo"/>
        <c:crossAx val="45264256"/>
        <c:crosses val="autoZero"/>
        <c:crossBetween val="midCat"/>
      </c:valAx>
    </c:plotArea>
    <c:legend>
      <c:legendPos val="r"/>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Tota cost, Variable</a:t>
            </a:r>
            <a:r>
              <a:rPr lang="en-US"/>
              <a:t> costs</a:t>
            </a:r>
            <a:r>
              <a:rPr lang="pl-PL"/>
              <a:t>, Fixed costs</a:t>
            </a:r>
            <a:endParaRPr lang="en-US"/>
          </a:p>
        </c:rich>
      </c:tx>
      <c:overlay val="0"/>
    </c:title>
    <c:autoTitleDeleted val="0"/>
    <c:plotArea>
      <c:layout/>
      <c:scatterChart>
        <c:scatterStyle val="smoothMarker"/>
        <c:varyColors val="0"/>
        <c:ser>
          <c:idx val="0"/>
          <c:order val="0"/>
          <c:tx>
            <c:v>Variable costs</c:v>
          </c:tx>
          <c:marker>
            <c:symbol val="none"/>
          </c:marker>
          <c:xVal>
            <c:numRef>
              <c:f>Arkusz1!$A$16:$A$26</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Arkusz1!$B$16:$B$26</c:f>
              <c:numCache>
                <c:formatCode>General</c:formatCode>
                <c:ptCount val="11"/>
                <c:pt idx="0">
                  <c:v>0</c:v>
                </c:pt>
                <c:pt idx="1">
                  <c:v>10</c:v>
                </c:pt>
                <c:pt idx="2">
                  <c:v>30</c:v>
                </c:pt>
                <c:pt idx="3">
                  <c:v>60</c:v>
                </c:pt>
                <c:pt idx="4">
                  <c:v>110</c:v>
                </c:pt>
                <c:pt idx="5">
                  <c:v>180</c:v>
                </c:pt>
                <c:pt idx="6">
                  <c:v>280</c:v>
                </c:pt>
                <c:pt idx="7">
                  <c:v>400</c:v>
                </c:pt>
                <c:pt idx="8">
                  <c:v>550</c:v>
                </c:pt>
                <c:pt idx="9">
                  <c:v>720</c:v>
                </c:pt>
                <c:pt idx="10">
                  <c:v>900</c:v>
                </c:pt>
              </c:numCache>
            </c:numRef>
          </c:yVal>
          <c:smooth val="1"/>
          <c:extLst>
            <c:ext xmlns:c16="http://schemas.microsoft.com/office/drawing/2014/chart" uri="{C3380CC4-5D6E-409C-BE32-E72D297353CC}">
              <c16:uniqueId val="{00000000-B10F-4202-9E5E-0B2AFCB20DC2}"/>
            </c:ext>
          </c:extLst>
        </c:ser>
        <c:ser>
          <c:idx val="1"/>
          <c:order val="1"/>
          <c:tx>
            <c:v>Fixed costs</c:v>
          </c:tx>
          <c:marker>
            <c:symbol val="none"/>
          </c:marker>
          <c:xVal>
            <c:numRef>
              <c:f>Arkusz1!$A$16:$A$26</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Arkusz1!$C$16:$C$26</c:f>
              <c:numCache>
                <c:formatCode>General</c:formatCode>
                <c:ptCount val="11"/>
                <c:pt idx="0">
                  <c:v>50</c:v>
                </c:pt>
                <c:pt idx="1">
                  <c:v>50</c:v>
                </c:pt>
                <c:pt idx="2">
                  <c:v>50</c:v>
                </c:pt>
                <c:pt idx="3">
                  <c:v>50</c:v>
                </c:pt>
                <c:pt idx="4">
                  <c:v>50</c:v>
                </c:pt>
                <c:pt idx="5">
                  <c:v>50</c:v>
                </c:pt>
                <c:pt idx="6">
                  <c:v>50</c:v>
                </c:pt>
                <c:pt idx="7">
                  <c:v>50</c:v>
                </c:pt>
                <c:pt idx="8">
                  <c:v>50</c:v>
                </c:pt>
                <c:pt idx="9">
                  <c:v>50</c:v>
                </c:pt>
                <c:pt idx="10">
                  <c:v>50</c:v>
                </c:pt>
              </c:numCache>
            </c:numRef>
          </c:yVal>
          <c:smooth val="1"/>
          <c:extLst>
            <c:ext xmlns:c16="http://schemas.microsoft.com/office/drawing/2014/chart" uri="{C3380CC4-5D6E-409C-BE32-E72D297353CC}">
              <c16:uniqueId val="{00000001-B10F-4202-9E5E-0B2AFCB20DC2}"/>
            </c:ext>
          </c:extLst>
        </c:ser>
        <c:ser>
          <c:idx val="2"/>
          <c:order val="2"/>
          <c:tx>
            <c:v>Total cost</c:v>
          </c:tx>
          <c:marker>
            <c:symbol val="none"/>
          </c:marker>
          <c:xVal>
            <c:numRef>
              <c:f>Arkusz1!$A$16:$A$26</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Arkusz1!$D$2:$D$12</c:f>
              <c:numCache>
                <c:formatCode>General</c:formatCode>
                <c:ptCount val="11"/>
                <c:pt idx="0">
                  <c:v>50</c:v>
                </c:pt>
                <c:pt idx="1">
                  <c:v>60</c:v>
                </c:pt>
                <c:pt idx="2">
                  <c:v>80</c:v>
                </c:pt>
                <c:pt idx="3">
                  <c:v>110</c:v>
                </c:pt>
                <c:pt idx="4">
                  <c:v>160</c:v>
                </c:pt>
                <c:pt idx="5">
                  <c:v>230</c:v>
                </c:pt>
                <c:pt idx="6">
                  <c:v>330</c:v>
                </c:pt>
                <c:pt idx="7">
                  <c:v>450</c:v>
                </c:pt>
                <c:pt idx="8">
                  <c:v>600</c:v>
                </c:pt>
                <c:pt idx="9">
                  <c:v>770</c:v>
                </c:pt>
                <c:pt idx="10">
                  <c:v>950</c:v>
                </c:pt>
              </c:numCache>
            </c:numRef>
          </c:yVal>
          <c:smooth val="1"/>
          <c:extLst>
            <c:ext xmlns:c16="http://schemas.microsoft.com/office/drawing/2014/chart" uri="{C3380CC4-5D6E-409C-BE32-E72D297353CC}">
              <c16:uniqueId val="{00000002-B10F-4202-9E5E-0B2AFCB20DC2}"/>
            </c:ext>
          </c:extLst>
        </c:ser>
        <c:dLbls>
          <c:showLegendKey val="0"/>
          <c:showVal val="0"/>
          <c:showCatName val="0"/>
          <c:showSerName val="0"/>
          <c:showPercent val="0"/>
          <c:showBubbleSize val="0"/>
        </c:dLbls>
        <c:axId val="45204608"/>
        <c:axId val="45206144"/>
      </c:scatterChart>
      <c:valAx>
        <c:axId val="45204608"/>
        <c:scaling>
          <c:orientation val="minMax"/>
          <c:max val="10"/>
        </c:scaling>
        <c:delete val="0"/>
        <c:axPos val="b"/>
        <c:numFmt formatCode="General" sourceLinked="1"/>
        <c:majorTickMark val="out"/>
        <c:minorTickMark val="none"/>
        <c:tickLblPos val="nextTo"/>
        <c:crossAx val="45206144"/>
        <c:crosses val="autoZero"/>
        <c:crossBetween val="midCat"/>
      </c:valAx>
      <c:valAx>
        <c:axId val="45206144"/>
        <c:scaling>
          <c:orientation val="minMax"/>
        </c:scaling>
        <c:delete val="0"/>
        <c:axPos val="l"/>
        <c:majorGridlines/>
        <c:numFmt formatCode="General" sourceLinked="1"/>
        <c:majorTickMark val="out"/>
        <c:minorTickMark val="none"/>
        <c:tickLblPos val="nextTo"/>
        <c:crossAx val="45204608"/>
        <c:crosses val="autoZero"/>
        <c:crossBetween val="midCat"/>
      </c:valAx>
    </c:plotArea>
    <c:legend>
      <c:legendPos val="r"/>
      <c:overlay val="0"/>
    </c:legend>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smoothMarker"/>
        <c:varyColors val="0"/>
        <c:ser>
          <c:idx val="0"/>
          <c:order val="0"/>
          <c:tx>
            <c:v>Average fixed costs</c:v>
          </c:tx>
          <c:marker>
            <c:symbol val="none"/>
          </c:marker>
          <c:xVal>
            <c:numRef>
              <c:f>Arkusz1!$A$31:$A$41</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Arkusz1!$B$31:$B$41</c:f>
              <c:numCache>
                <c:formatCode>0.0</c:formatCode>
                <c:ptCount val="11"/>
                <c:pt idx="1">
                  <c:v>50</c:v>
                </c:pt>
                <c:pt idx="2">
                  <c:v>25</c:v>
                </c:pt>
                <c:pt idx="3">
                  <c:v>16.666666666666668</c:v>
                </c:pt>
                <c:pt idx="4">
                  <c:v>12.5</c:v>
                </c:pt>
                <c:pt idx="5">
                  <c:v>10</c:v>
                </c:pt>
                <c:pt idx="6">
                  <c:v>8.3333333333333339</c:v>
                </c:pt>
                <c:pt idx="7">
                  <c:v>7.1428571428571432</c:v>
                </c:pt>
                <c:pt idx="8">
                  <c:v>6.25</c:v>
                </c:pt>
                <c:pt idx="9">
                  <c:v>5.5555555555555554</c:v>
                </c:pt>
                <c:pt idx="10">
                  <c:v>5</c:v>
                </c:pt>
              </c:numCache>
            </c:numRef>
          </c:yVal>
          <c:smooth val="1"/>
          <c:extLst>
            <c:ext xmlns:c16="http://schemas.microsoft.com/office/drawing/2014/chart" uri="{C3380CC4-5D6E-409C-BE32-E72D297353CC}">
              <c16:uniqueId val="{00000000-0381-43D1-B4C2-8847555C2E92}"/>
            </c:ext>
          </c:extLst>
        </c:ser>
        <c:dLbls>
          <c:showLegendKey val="0"/>
          <c:showVal val="0"/>
          <c:showCatName val="0"/>
          <c:showSerName val="0"/>
          <c:showPercent val="0"/>
          <c:showBubbleSize val="0"/>
        </c:dLbls>
        <c:axId val="45565056"/>
        <c:axId val="45566592"/>
      </c:scatterChart>
      <c:valAx>
        <c:axId val="45565056"/>
        <c:scaling>
          <c:orientation val="minMax"/>
          <c:max val="10"/>
        </c:scaling>
        <c:delete val="0"/>
        <c:axPos val="b"/>
        <c:numFmt formatCode="General" sourceLinked="1"/>
        <c:majorTickMark val="out"/>
        <c:minorTickMark val="none"/>
        <c:tickLblPos val="nextTo"/>
        <c:crossAx val="45566592"/>
        <c:crosses val="autoZero"/>
        <c:crossBetween val="midCat"/>
      </c:valAx>
      <c:valAx>
        <c:axId val="45566592"/>
        <c:scaling>
          <c:orientation val="minMax"/>
        </c:scaling>
        <c:delete val="0"/>
        <c:axPos val="l"/>
        <c:majorGridlines/>
        <c:numFmt formatCode="0.0" sourceLinked="1"/>
        <c:majorTickMark val="out"/>
        <c:minorTickMark val="none"/>
        <c:tickLblPos val="nextTo"/>
        <c:crossAx val="45565056"/>
        <c:crosses val="autoZero"/>
        <c:crossBetween val="midCat"/>
      </c:valAx>
    </c:plotArea>
    <c:legend>
      <c:legendPos val="r"/>
      <c:overlay val="0"/>
    </c:legend>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drawing1.xml><?xml version="1.0" encoding="utf-8"?>
<c:userShapes xmlns:c="http://schemas.openxmlformats.org/drawingml/2006/chart">
  <cdr:relSizeAnchor xmlns:cdr="http://schemas.openxmlformats.org/drawingml/2006/chartDrawing">
    <cdr:from>
      <cdr:x>0.7343</cdr:x>
      <cdr:y>0.77124</cdr:y>
    </cdr:from>
    <cdr:to>
      <cdr:x>1</cdr:x>
      <cdr:y>1</cdr:y>
    </cdr:to>
    <cdr:sp macro="" textlink="">
      <cdr:nvSpPr>
        <cdr:cNvPr id="2" name="pole tekstowe 1"/>
        <cdr:cNvSpPr txBox="1"/>
      </cdr:nvSpPr>
      <cdr:spPr>
        <a:xfrm xmlns:a="http://schemas.openxmlformats.org/drawingml/2006/main">
          <a:off x="3357203" y="2115675"/>
          <a:ext cx="1214797" cy="6275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pl-PL" sz="1100"/>
            <a:t>Quantity of output</a:t>
          </a:r>
        </a:p>
      </cdr:txBody>
    </cdr:sp>
  </cdr:relSizeAnchor>
</c:userShapes>
</file>

<file path=ppt/drawings/drawing2.xml><?xml version="1.0" encoding="utf-8"?>
<c:userShapes xmlns:c="http://schemas.openxmlformats.org/drawingml/2006/chart">
  <cdr:relSizeAnchor xmlns:cdr="http://schemas.openxmlformats.org/drawingml/2006/chartDrawing">
    <cdr:from>
      <cdr:x>0.7625</cdr:x>
      <cdr:y>0.81137</cdr:y>
    </cdr:from>
    <cdr:to>
      <cdr:x>1</cdr:x>
      <cdr:y>0.9954</cdr:y>
    </cdr:to>
    <cdr:sp macro="" textlink="">
      <cdr:nvSpPr>
        <cdr:cNvPr id="2" name="pole tekstowe 1"/>
        <cdr:cNvSpPr txBox="1"/>
      </cdr:nvSpPr>
      <cdr:spPr>
        <a:xfrm xmlns:a="http://schemas.openxmlformats.org/drawingml/2006/main">
          <a:off x="3900128" y="2766748"/>
          <a:ext cx="1214797" cy="6275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l-PL" sz="1100"/>
            <a:t>Quantity of output</a:t>
          </a:r>
        </a:p>
      </cdr:txBody>
    </cdr:sp>
  </cdr:relSizeAnchor>
</c:userShapes>
</file>

<file path=ppt/drawings/drawing3.xml><?xml version="1.0" encoding="utf-8"?>
<c:userShapes xmlns:c="http://schemas.openxmlformats.org/drawingml/2006/chart">
  <cdr:relSizeAnchor xmlns:cdr="http://schemas.openxmlformats.org/drawingml/2006/chartDrawing">
    <cdr:from>
      <cdr:x>0.7625</cdr:x>
      <cdr:y>0.81137</cdr:y>
    </cdr:from>
    <cdr:to>
      <cdr:x>1</cdr:x>
      <cdr:y>0.9954</cdr:y>
    </cdr:to>
    <cdr:sp macro="" textlink="">
      <cdr:nvSpPr>
        <cdr:cNvPr id="2" name="pole tekstowe 1"/>
        <cdr:cNvSpPr txBox="1"/>
      </cdr:nvSpPr>
      <cdr:spPr>
        <a:xfrm xmlns:a="http://schemas.openxmlformats.org/drawingml/2006/main">
          <a:off x="3900128" y="2766748"/>
          <a:ext cx="1214797" cy="6275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l-PL" sz="1100"/>
            <a:t>Quantity of output</a:t>
          </a:r>
        </a:p>
      </cdr:txBody>
    </cdr:sp>
  </cdr:relSizeAnchor>
</c:userShapes>
</file>

<file path=ppt/drawings/drawing4.xml><?xml version="1.0" encoding="utf-8"?>
<c:userShapes xmlns:c="http://schemas.openxmlformats.org/drawingml/2006/chart">
  <cdr:relSizeAnchor xmlns:cdr="http://schemas.openxmlformats.org/drawingml/2006/chartDrawing">
    <cdr:from>
      <cdr:x>0.69653</cdr:x>
      <cdr:y>0.82639</cdr:y>
    </cdr:from>
    <cdr:to>
      <cdr:x>0.96223</cdr:x>
      <cdr:y>0.99728</cdr:y>
    </cdr:to>
    <cdr:sp macro="" textlink="">
      <cdr:nvSpPr>
        <cdr:cNvPr id="2" name="pole tekstowe 1"/>
        <cdr:cNvSpPr txBox="1"/>
      </cdr:nvSpPr>
      <cdr:spPr>
        <a:xfrm xmlns:a="http://schemas.openxmlformats.org/drawingml/2006/main">
          <a:off x="3184525" y="2266950"/>
          <a:ext cx="1214795" cy="46878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pl-PL" sz="1100"/>
            <a:t>Quantity of output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5A757-C150-4227-BB28-AEA0A07D92BD}" type="datetimeFigureOut">
              <a:rPr lang="pl-PL" smtClean="0"/>
              <a:t>31.03.2022</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2E2D7-EC69-4D4A-8630-922C81FACDB8}" type="slidenum">
              <a:rPr lang="pl-PL" smtClean="0"/>
              <a:t>‹#›</a:t>
            </a:fld>
            <a:endParaRPr lang="pl-PL"/>
          </a:p>
        </p:txBody>
      </p:sp>
    </p:spTree>
    <p:extLst>
      <p:ext uri="{BB962C8B-B14F-4D97-AF65-F5344CB8AC3E}">
        <p14:creationId xmlns:p14="http://schemas.microsoft.com/office/powerpoint/2010/main" val="201147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6</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14</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15</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904E422B-B562-43C1-A64D-8B67BC5E733F}"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66EB-AC8C-40E9-84FF-3C8321BA88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C1E72CB4-34F5-4394-B7F3-7CA38C134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383B8136-FD93-42C3-85A4-971808EEECFD}"/>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5" name="Footer Placeholder 4">
            <a:extLst>
              <a:ext uri="{FF2B5EF4-FFF2-40B4-BE49-F238E27FC236}">
                <a16:creationId xmlns:a16="http://schemas.microsoft.com/office/drawing/2014/main" id="{1A5196F9-5776-4CB6-80B7-5771B640A16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6F49DF9-4650-4DB2-92EC-1B6A9B29F0CE}"/>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22155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38E0-9D64-4D14-9C15-0A7FFCA7AA93}"/>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E06BDE8-C5AC-4B93-8565-24BC7688F3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5B65ABE-9482-4110-B16D-F19EDEBC1564}"/>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5" name="Footer Placeholder 4">
            <a:extLst>
              <a:ext uri="{FF2B5EF4-FFF2-40B4-BE49-F238E27FC236}">
                <a16:creationId xmlns:a16="http://schemas.microsoft.com/office/drawing/2014/main" id="{8739727E-3115-4CFE-97D3-3C114B10D51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C7310E9-FE83-4E9A-A3D8-25D5B7A80B78}"/>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312196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E1686B-B2FD-4382-AB90-21B18E14D0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3190377D-A854-4C60-BFAA-03666AD624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F8C1BBA-35EC-412D-97BD-2F5E84041DAE}"/>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5" name="Footer Placeholder 4">
            <a:extLst>
              <a:ext uri="{FF2B5EF4-FFF2-40B4-BE49-F238E27FC236}">
                <a16:creationId xmlns:a16="http://schemas.microsoft.com/office/drawing/2014/main" id="{70CA96BC-FCD0-4376-A092-A57AB859B3F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31D8B341-CA6C-42B9-9EB9-2C3A62C38FB7}"/>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76855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403D-EBBA-41DB-BDB3-37139515D20F}"/>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D0C6AB6-015A-442E-B0DE-C51E6EA02C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2A470CD-598B-4B39-81C8-F067E316846D}"/>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5" name="Footer Placeholder 4">
            <a:extLst>
              <a:ext uri="{FF2B5EF4-FFF2-40B4-BE49-F238E27FC236}">
                <a16:creationId xmlns:a16="http://schemas.microsoft.com/office/drawing/2014/main" id="{39D3555E-DE1D-4983-931F-6E111BEFFE4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82921A9-44BC-4FF8-96DC-6CC111385007}"/>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384763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F6FF-DAB6-484D-BAB1-B8C553BF5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0E9CB86A-B89C-454A-9229-0401D38B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41883D-9494-41D6-A112-2C2047D83A69}"/>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5" name="Footer Placeholder 4">
            <a:extLst>
              <a:ext uri="{FF2B5EF4-FFF2-40B4-BE49-F238E27FC236}">
                <a16:creationId xmlns:a16="http://schemas.microsoft.com/office/drawing/2014/main" id="{E4C4A901-7F46-49E3-8A29-CA4F151118B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521188F-6659-4B47-B1CC-285DF23DBCF3}"/>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13281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ACFF-9E55-4328-9A05-C547875B2E8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492000C-AE25-40B4-8DEE-5474A3F9DB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4DECAFA8-E67E-4F8A-B732-457CE9A046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F9650982-F4B2-433C-976E-23C6A2811E78}"/>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6" name="Footer Placeholder 5">
            <a:extLst>
              <a:ext uri="{FF2B5EF4-FFF2-40B4-BE49-F238E27FC236}">
                <a16:creationId xmlns:a16="http://schemas.microsoft.com/office/drawing/2014/main" id="{C8BD58D9-E410-4CFD-ACA1-94CB5D2FF35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2E80E11-719D-4087-9415-32BE51D62C8A}"/>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842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B2FB-C651-41C9-89DB-83BCCA7F476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BA63C3B9-DF27-4FCE-BDCF-DBA62227C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3050F-4FD9-42A3-BB76-89AE11CFC0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26A8FCFD-64F1-4FC1-9D93-7DDBB62F2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7F5049-593A-48B2-BF76-338E77C47D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8059851D-8C76-4589-942E-EED2CFA016D6}"/>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8" name="Footer Placeholder 7">
            <a:extLst>
              <a:ext uri="{FF2B5EF4-FFF2-40B4-BE49-F238E27FC236}">
                <a16:creationId xmlns:a16="http://schemas.microsoft.com/office/drawing/2014/main" id="{75B83E56-56BE-4121-9FA9-7FDEF262B389}"/>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E1F7881B-D6D7-4651-A41A-3BEC96886AA2}"/>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402060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936F-04E5-4EB0-B995-EA1D3A8AE7FC}"/>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87F60D6-3171-4525-BA4C-F98330DF90D5}"/>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4" name="Footer Placeholder 3">
            <a:extLst>
              <a:ext uri="{FF2B5EF4-FFF2-40B4-BE49-F238E27FC236}">
                <a16:creationId xmlns:a16="http://schemas.microsoft.com/office/drawing/2014/main" id="{D0A1350C-74FF-499D-B80F-FD9D88640B68}"/>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58D2DF48-3FFE-4F45-A1F0-709B1EFFFD38}"/>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114913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375B-274D-4BC8-B885-61C33F0014EC}"/>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3" name="Footer Placeholder 2">
            <a:extLst>
              <a:ext uri="{FF2B5EF4-FFF2-40B4-BE49-F238E27FC236}">
                <a16:creationId xmlns:a16="http://schemas.microsoft.com/office/drawing/2014/main" id="{BACC793A-9A9A-4AD5-BD6D-9B1362B6CA78}"/>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7B14C461-419B-48D9-A05F-1899A8FBE7A8}"/>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16140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5644-C686-454D-8328-3ABFE7229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67C9AFA6-AA24-466D-B333-D16DF54A5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FD8785FA-8BA7-49DA-89C2-C43B51004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D1E76B-19A8-4F74-833B-9D9D132A0E4F}"/>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6" name="Footer Placeholder 5">
            <a:extLst>
              <a:ext uri="{FF2B5EF4-FFF2-40B4-BE49-F238E27FC236}">
                <a16:creationId xmlns:a16="http://schemas.microsoft.com/office/drawing/2014/main" id="{ED6888F5-28F6-4FAC-AA38-AF7E2186E21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359CE6BF-4998-441E-9C54-522093F7ECD7}"/>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323352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DF82-F476-4D55-BCBB-092649A29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427FC563-79B0-4849-8937-363EFD674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AF78EFC7-70A0-4CFE-B98A-B779AE778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71C3EE-75A2-4344-8786-C39A28C10AD4}"/>
              </a:ext>
            </a:extLst>
          </p:cNvPr>
          <p:cNvSpPr>
            <a:spLocks noGrp="1"/>
          </p:cNvSpPr>
          <p:nvPr>
            <p:ph type="dt" sz="half" idx="10"/>
          </p:nvPr>
        </p:nvSpPr>
        <p:spPr/>
        <p:txBody>
          <a:bodyPr/>
          <a:lstStyle/>
          <a:p>
            <a:fld id="{D942562A-9B7A-473F-B679-1252325DA5F9}" type="datetimeFigureOut">
              <a:rPr lang="pl-PL" smtClean="0"/>
              <a:t>31.03.2022</a:t>
            </a:fld>
            <a:endParaRPr lang="pl-PL"/>
          </a:p>
        </p:txBody>
      </p:sp>
      <p:sp>
        <p:nvSpPr>
          <p:cNvPr id="6" name="Footer Placeholder 5">
            <a:extLst>
              <a:ext uri="{FF2B5EF4-FFF2-40B4-BE49-F238E27FC236}">
                <a16:creationId xmlns:a16="http://schemas.microsoft.com/office/drawing/2014/main" id="{8A82AD36-E008-4F7B-8C53-D1DDA61805BD}"/>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57C376E3-669D-41C7-AC1C-6F2E0A84FB27}"/>
              </a:ext>
            </a:extLst>
          </p:cNvPr>
          <p:cNvSpPr>
            <a:spLocks noGrp="1"/>
          </p:cNvSpPr>
          <p:nvPr>
            <p:ph type="sldNum" sz="quarter" idx="12"/>
          </p:nvPr>
        </p:nvSpPr>
        <p:spPr/>
        <p:txBody>
          <a:bodyPr/>
          <a:lstStyle/>
          <a:p>
            <a:fld id="{4E42E246-209C-4447-A1BF-CC28B503C929}" type="slidenum">
              <a:rPr lang="pl-PL" smtClean="0"/>
              <a:t>‹#›</a:t>
            </a:fld>
            <a:endParaRPr lang="pl-PL"/>
          </a:p>
        </p:txBody>
      </p:sp>
    </p:spTree>
    <p:extLst>
      <p:ext uri="{BB962C8B-B14F-4D97-AF65-F5344CB8AC3E}">
        <p14:creationId xmlns:p14="http://schemas.microsoft.com/office/powerpoint/2010/main" val="408525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873A7-A739-4028-8DEA-A31FFD67E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8D94F058-BE67-4D4E-A622-7047C4326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C2063DE-9E83-4926-851E-D1D93EF2B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2562A-9B7A-473F-B679-1252325DA5F9}" type="datetimeFigureOut">
              <a:rPr lang="pl-PL" smtClean="0"/>
              <a:t>31.03.2022</a:t>
            </a:fld>
            <a:endParaRPr lang="pl-PL"/>
          </a:p>
        </p:txBody>
      </p:sp>
      <p:sp>
        <p:nvSpPr>
          <p:cNvPr id="5" name="Footer Placeholder 4">
            <a:extLst>
              <a:ext uri="{FF2B5EF4-FFF2-40B4-BE49-F238E27FC236}">
                <a16:creationId xmlns:a16="http://schemas.microsoft.com/office/drawing/2014/main" id="{BE9C6B0F-BB39-45D3-92F0-91800A1A9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9345858A-CE57-43E5-AE5F-333023988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2E246-209C-4447-A1BF-CC28B503C929}" type="slidenum">
              <a:rPr lang="pl-PL" smtClean="0"/>
              <a:t>‹#›</a:t>
            </a:fld>
            <a:endParaRPr lang="pl-PL"/>
          </a:p>
        </p:txBody>
      </p:sp>
    </p:spTree>
    <p:extLst>
      <p:ext uri="{BB962C8B-B14F-4D97-AF65-F5344CB8AC3E}">
        <p14:creationId xmlns:p14="http://schemas.microsoft.com/office/powerpoint/2010/main" val="20735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C111-C5E5-4EDC-8C4C-BE11FCE89AAC}"/>
              </a:ext>
            </a:extLst>
          </p:cNvPr>
          <p:cNvSpPr>
            <a:spLocks noGrp="1"/>
          </p:cNvSpPr>
          <p:nvPr>
            <p:ph type="ctrTitle"/>
          </p:nvPr>
        </p:nvSpPr>
        <p:spPr/>
        <p:txBody>
          <a:bodyPr>
            <a:normAutofit/>
          </a:bodyPr>
          <a:lstStyle/>
          <a:p>
            <a:r>
              <a:rPr lang="en-GB" b="1" dirty="0"/>
              <a:t>Theory of production</a:t>
            </a:r>
            <a:br>
              <a:rPr lang="en-GB" b="1" dirty="0"/>
            </a:br>
            <a:endParaRPr lang="pl-PL" dirty="0"/>
          </a:p>
        </p:txBody>
      </p:sp>
      <p:sp>
        <p:nvSpPr>
          <p:cNvPr id="3" name="Subtitle 2">
            <a:extLst>
              <a:ext uri="{FF2B5EF4-FFF2-40B4-BE49-F238E27FC236}">
                <a16:creationId xmlns:a16="http://schemas.microsoft.com/office/drawing/2014/main" id="{E7E406AA-C533-4F68-ACAC-98F31ACD1486}"/>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274580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dirty="0"/>
              <a:t>Fixed costs</a:t>
            </a:r>
            <a:r>
              <a:rPr lang="pl-PL" dirty="0"/>
              <a:t> </a:t>
            </a:r>
            <a:r>
              <a:rPr lang="en-GB" dirty="0"/>
              <a:t>do not vary with the quantity of</a:t>
            </a:r>
            <a:r>
              <a:rPr lang="pl-PL" dirty="0"/>
              <a:t> </a:t>
            </a:r>
            <a:r>
              <a:rPr lang="en-GB" dirty="0"/>
              <a:t>output</a:t>
            </a:r>
          </a:p>
        </p:txBody>
      </p:sp>
      <p:graphicFrame>
        <p:nvGraphicFramePr>
          <p:cNvPr id="6" name="Wykres 5"/>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Variable costs</a:t>
            </a:r>
          </a:p>
        </p:txBody>
      </p:sp>
      <p:graphicFrame>
        <p:nvGraphicFramePr>
          <p:cNvPr id="4" name="Wykres 3"/>
          <p:cNvGraphicFramePr>
            <a:graphicFrameLocks/>
          </p:cNvGraphicFramePr>
          <p:nvPr>
            <p:extLst/>
          </p:nvPr>
        </p:nvGraphicFramePr>
        <p:xfrm>
          <a:off x="3538538" y="1724025"/>
          <a:ext cx="5114925" cy="3409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TC, TVC, and TFC</a:t>
            </a:r>
          </a:p>
        </p:txBody>
      </p:sp>
      <p:graphicFrame>
        <p:nvGraphicFramePr>
          <p:cNvPr id="4" name="Wykres 3"/>
          <p:cNvGraphicFramePr>
            <a:graphicFrameLocks/>
          </p:cNvGraphicFramePr>
          <p:nvPr>
            <p:extLst/>
          </p:nvPr>
        </p:nvGraphicFramePr>
        <p:xfrm>
          <a:off x="3538538" y="1724025"/>
          <a:ext cx="5114925" cy="3409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639616" y="1700809"/>
            <a:ext cx="7772400" cy="344487"/>
          </a:xfrm>
        </p:spPr>
        <p:txBody>
          <a:bodyPr>
            <a:normAutofit fontScale="77500" lnSpcReduction="20000"/>
          </a:bodyPr>
          <a:lstStyle/>
          <a:p>
            <a:pPr>
              <a:lnSpc>
                <a:spcPct val="90000"/>
              </a:lnSpc>
            </a:pPr>
            <a:r>
              <a:rPr lang="en-US" dirty="0"/>
              <a:t>Average fixed cost (AFC) = TFC / Q</a:t>
            </a:r>
          </a:p>
        </p:txBody>
      </p:sp>
      <p:sp>
        <p:nvSpPr>
          <p:cNvPr id="54274" name="Rectangle 2"/>
          <p:cNvSpPr>
            <a:spLocks noGrp="1" noChangeArrowheads="1"/>
          </p:cNvSpPr>
          <p:nvPr>
            <p:ph type="title"/>
          </p:nvPr>
        </p:nvSpPr>
        <p:spPr/>
        <p:txBody>
          <a:bodyPr/>
          <a:lstStyle/>
          <a:p>
            <a:r>
              <a:rPr lang="en-US"/>
              <a:t>Average fixed cost</a:t>
            </a:r>
          </a:p>
        </p:txBody>
      </p:sp>
      <p:graphicFrame>
        <p:nvGraphicFramePr>
          <p:cNvPr id="2" name="Tabela 1"/>
          <p:cNvGraphicFramePr>
            <a:graphicFrameLocks noGrp="1"/>
          </p:cNvGraphicFramePr>
          <p:nvPr>
            <p:extLst/>
          </p:nvPr>
        </p:nvGraphicFramePr>
        <p:xfrm>
          <a:off x="4151785" y="2276872"/>
          <a:ext cx="4548335" cy="4311348"/>
        </p:xfrm>
        <a:graphic>
          <a:graphicData uri="http://schemas.openxmlformats.org/drawingml/2006/table">
            <a:tbl>
              <a:tblPr>
                <a:tableStyleId>{5C22544A-7EE6-4342-B048-85BDC9FD1C3A}</a:tableStyleId>
              </a:tblPr>
              <a:tblGrid>
                <a:gridCol w="909667">
                  <a:extLst>
                    <a:ext uri="{9D8B030D-6E8A-4147-A177-3AD203B41FA5}">
                      <a16:colId xmlns:a16="http://schemas.microsoft.com/office/drawing/2014/main" val="20000"/>
                    </a:ext>
                  </a:extLst>
                </a:gridCol>
                <a:gridCol w="909667">
                  <a:extLst>
                    <a:ext uri="{9D8B030D-6E8A-4147-A177-3AD203B41FA5}">
                      <a16:colId xmlns:a16="http://schemas.microsoft.com/office/drawing/2014/main" val="20001"/>
                    </a:ext>
                  </a:extLst>
                </a:gridCol>
                <a:gridCol w="909667">
                  <a:extLst>
                    <a:ext uri="{9D8B030D-6E8A-4147-A177-3AD203B41FA5}">
                      <a16:colId xmlns:a16="http://schemas.microsoft.com/office/drawing/2014/main" val="20002"/>
                    </a:ext>
                  </a:extLst>
                </a:gridCol>
                <a:gridCol w="909667">
                  <a:extLst>
                    <a:ext uri="{9D8B030D-6E8A-4147-A177-3AD203B41FA5}">
                      <a16:colId xmlns:a16="http://schemas.microsoft.com/office/drawing/2014/main" val="20003"/>
                    </a:ext>
                  </a:extLst>
                </a:gridCol>
                <a:gridCol w="909667">
                  <a:extLst>
                    <a:ext uri="{9D8B030D-6E8A-4147-A177-3AD203B41FA5}">
                      <a16:colId xmlns:a16="http://schemas.microsoft.com/office/drawing/2014/main" val="20004"/>
                    </a:ext>
                  </a:extLst>
                </a:gridCol>
              </a:tblGrid>
              <a:tr h="359279">
                <a:tc>
                  <a:txBody>
                    <a:bodyPr/>
                    <a:lstStyle/>
                    <a:p>
                      <a:pPr algn="ctr" fontAlgn="b"/>
                      <a:r>
                        <a:rPr lang="pl-PL" sz="1100" u="none" strike="noStrike" dirty="0">
                          <a:effectLst/>
                        </a:rPr>
                        <a:t>Q</a:t>
                      </a:r>
                      <a:endParaRPr lang="pl-PL" sz="1100" b="1" i="0" u="none" strike="noStrike" dirty="0">
                        <a:solidFill>
                          <a:srgbClr val="000000"/>
                        </a:solidFill>
                        <a:effectLst/>
                        <a:latin typeface="Calibri"/>
                      </a:endParaRPr>
                    </a:p>
                  </a:txBody>
                  <a:tcPr marL="9525" marR="9525" marT="9525" marB="0" anchor="b"/>
                </a:tc>
                <a:tc>
                  <a:txBody>
                    <a:bodyPr/>
                    <a:lstStyle/>
                    <a:p>
                      <a:pPr algn="ctr" fontAlgn="b"/>
                      <a:r>
                        <a:rPr lang="pl-PL" sz="1100" u="none" strike="noStrike">
                          <a:effectLst/>
                        </a:rPr>
                        <a:t>FC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VC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TC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AFC</a:t>
                      </a:r>
                      <a:endParaRPr lang="pl-PL"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59279">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endParaRPr lang="pl-PL"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59279">
                <a:tc>
                  <a:txBody>
                    <a:bodyPr/>
                    <a:lstStyle/>
                    <a:p>
                      <a:pPr algn="r" fontAlgn="b"/>
                      <a:r>
                        <a:rPr lang="pl-PL" sz="1100" u="none" strike="noStrike">
                          <a:effectLst/>
                        </a:rPr>
                        <a:t>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59279">
                <a:tc>
                  <a:txBody>
                    <a:bodyPr/>
                    <a:lstStyle/>
                    <a:p>
                      <a:pPr algn="r" fontAlgn="b"/>
                      <a:r>
                        <a:rPr lang="pl-PL" sz="1100" u="none" strike="noStrike" dirty="0">
                          <a:effectLst/>
                        </a:rPr>
                        <a:t>2</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25,0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59279">
                <a:tc>
                  <a:txBody>
                    <a:bodyPr/>
                    <a:lstStyle/>
                    <a:p>
                      <a:pPr algn="r" fontAlgn="b"/>
                      <a:r>
                        <a:rPr lang="pl-PL" sz="1100" u="none" strike="noStrike">
                          <a:effectLst/>
                        </a:rPr>
                        <a:t>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16,7</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59279">
                <a:tc>
                  <a:txBody>
                    <a:bodyPr/>
                    <a:lstStyle/>
                    <a:p>
                      <a:pPr algn="r" fontAlgn="b"/>
                      <a:r>
                        <a:rPr lang="pl-PL" sz="1100" u="none" strike="noStrike">
                          <a:effectLst/>
                        </a:rPr>
                        <a:t>4</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12,5</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59279">
                <a:tc>
                  <a:txBody>
                    <a:bodyPr/>
                    <a:lstStyle/>
                    <a:p>
                      <a:pPr algn="r" fontAlgn="b"/>
                      <a:r>
                        <a:rPr lang="pl-PL" sz="1100" u="none" strike="noStrike">
                          <a:effectLst/>
                        </a:rPr>
                        <a:t>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59279">
                <a:tc>
                  <a:txBody>
                    <a:bodyPr/>
                    <a:lstStyle/>
                    <a:p>
                      <a:pPr algn="r" fontAlgn="b"/>
                      <a:r>
                        <a:rPr lang="pl-PL" sz="1100" u="none" strike="noStrike">
                          <a:effectLst/>
                        </a:rPr>
                        <a:t>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8,3</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59279">
                <a:tc>
                  <a:txBody>
                    <a:bodyPr/>
                    <a:lstStyle/>
                    <a:p>
                      <a:pPr algn="r" fontAlgn="b"/>
                      <a:r>
                        <a:rPr lang="pl-PL" sz="1100" u="none" strike="noStrike">
                          <a:effectLst/>
                        </a:rPr>
                        <a:t>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7,1</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59279">
                <a:tc>
                  <a:txBody>
                    <a:bodyPr/>
                    <a:lstStyle/>
                    <a:p>
                      <a:pPr algn="r" fontAlgn="b"/>
                      <a:r>
                        <a:rPr lang="pl-PL" sz="1100" u="none" strike="noStrike">
                          <a:effectLst/>
                        </a:rPr>
                        <a:t>8</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6,3</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59279">
                <a:tc>
                  <a:txBody>
                    <a:bodyPr/>
                    <a:lstStyle/>
                    <a:p>
                      <a:pPr algn="r" fontAlgn="b"/>
                      <a:r>
                        <a:rPr lang="pl-PL" sz="1100" u="none" strike="noStrike">
                          <a:effectLst/>
                        </a:rPr>
                        <a:t>9</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720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770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5,6</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359279">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5,0</a:t>
                      </a:r>
                      <a:endParaRPr lang="pl-PL"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en-US"/>
              <a:t>Average variable cost (AVC) = TVC / Q</a:t>
            </a:r>
          </a:p>
        </p:txBody>
      </p:sp>
      <p:sp>
        <p:nvSpPr>
          <p:cNvPr id="55298" name="Rectangle 2"/>
          <p:cNvSpPr>
            <a:spLocks noGrp="1" noChangeArrowheads="1"/>
          </p:cNvSpPr>
          <p:nvPr>
            <p:ph type="title"/>
          </p:nvPr>
        </p:nvSpPr>
        <p:spPr/>
        <p:txBody>
          <a:bodyPr/>
          <a:lstStyle/>
          <a:p>
            <a:r>
              <a:rPr lang="en-US"/>
              <a:t>Average variable cost</a:t>
            </a:r>
          </a:p>
        </p:txBody>
      </p:sp>
      <p:graphicFrame>
        <p:nvGraphicFramePr>
          <p:cNvPr id="2" name="Tabela 1"/>
          <p:cNvGraphicFramePr>
            <a:graphicFrameLocks noGrp="1"/>
          </p:cNvGraphicFramePr>
          <p:nvPr>
            <p:extLst/>
          </p:nvPr>
        </p:nvGraphicFramePr>
        <p:xfrm>
          <a:off x="3071664" y="2286000"/>
          <a:ext cx="4853136" cy="3807300"/>
        </p:xfrm>
        <a:graphic>
          <a:graphicData uri="http://schemas.openxmlformats.org/drawingml/2006/table">
            <a:tbl>
              <a:tblPr>
                <a:tableStyleId>{5C22544A-7EE6-4342-B048-85BDC9FD1C3A}</a:tableStyleId>
              </a:tblPr>
              <a:tblGrid>
                <a:gridCol w="808856">
                  <a:extLst>
                    <a:ext uri="{9D8B030D-6E8A-4147-A177-3AD203B41FA5}">
                      <a16:colId xmlns:a16="http://schemas.microsoft.com/office/drawing/2014/main" val="20000"/>
                    </a:ext>
                  </a:extLst>
                </a:gridCol>
                <a:gridCol w="808856">
                  <a:extLst>
                    <a:ext uri="{9D8B030D-6E8A-4147-A177-3AD203B41FA5}">
                      <a16:colId xmlns:a16="http://schemas.microsoft.com/office/drawing/2014/main" val="20001"/>
                    </a:ext>
                  </a:extLst>
                </a:gridCol>
                <a:gridCol w="808856">
                  <a:extLst>
                    <a:ext uri="{9D8B030D-6E8A-4147-A177-3AD203B41FA5}">
                      <a16:colId xmlns:a16="http://schemas.microsoft.com/office/drawing/2014/main" val="20002"/>
                    </a:ext>
                  </a:extLst>
                </a:gridCol>
                <a:gridCol w="808856">
                  <a:extLst>
                    <a:ext uri="{9D8B030D-6E8A-4147-A177-3AD203B41FA5}">
                      <a16:colId xmlns:a16="http://schemas.microsoft.com/office/drawing/2014/main" val="20003"/>
                    </a:ext>
                  </a:extLst>
                </a:gridCol>
                <a:gridCol w="808856">
                  <a:extLst>
                    <a:ext uri="{9D8B030D-6E8A-4147-A177-3AD203B41FA5}">
                      <a16:colId xmlns:a16="http://schemas.microsoft.com/office/drawing/2014/main" val="20004"/>
                    </a:ext>
                  </a:extLst>
                </a:gridCol>
                <a:gridCol w="808856">
                  <a:extLst>
                    <a:ext uri="{9D8B030D-6E8A-4147-A177-3AD203B41FA5}">
                      <a16:colId xmlns:a16="http://schemas.microsoft.com/office/drawing/2014/main" val="20005"/>
                    </a:ext>
                  </a:extLst>
                </a:gridCol>
              </a:tblGrid>
              <a:tr h="317275">
                <a:tc>
                  <a:txBody>
                    <a:bodyPr/>
                    <a:lstStyle/>
                    <a:p>
                      <a:pPr algn="ctr" fontAlgn="b"/>
                      <a:r>
                        <a:rPr lang="pl-PL" sz="1100" u="none" strike="noStrike">
                          <a:effectLst/>
                        </a:rPr>
                        <a:t>Q</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FC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VC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TC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AFC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AVC</a:t>
                      </a:r>
                      <a:endParaRPr lang="pl-PL"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17275">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17275">
                <a:tc>
                  <a:txBody>
                    <a:bodyPr/>
                    <a:lstStyle/>
                    <a:p>
                      <a:pPr algn="r" fontAlgn="b"/>
                      <a:r>
                        <a:rPr lang="pl-PL" sz="1100" u="none" strike="noStrike">
                          <a:effectLst/>
                        </a:rPr>
                        <a:t>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7275">
                <a:tc>
                  <a:txBody>
                    <a:bodyPr/>
                    <a:lstStyle/>
                    <a:p>
                      <a:pPr algn="r" fontAlgn="b"/>
                      <a:r>
                        <a:rPr lang="pl-PL" sz="1100" u="none" strike="noStrike">
                          <a:effectLst/>
                        </a:rPr>
                        <a:t>2</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15,0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7275">
                <a:tc>
                  <a:txBody>
                    <a:bodyPr/>
                    <a:lstStyle/>
                    <a:p>
                      <a:pPr algn="r" fontAlgn="b"/>
                      <a:r>
                        <a:rPr lang="pl-PL" sz="1100" u="none" strike="noStrike">
                          <a:effectLst/>
                        </a:rPr>
                        <a:t>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7275">
                <a:tc>
                  <a:txBody>
                    <a:bodyPr/>
                    <a:lstStyle/>
                    <a:p>
                      <a:pPr algn="r" fontAlgn="b"/>
                      <a:r>
                        <a:rPr lang="pl-PL" sz="1100" u="none" strike="noStrike">
                          <a:effectLst/>
                        </a:rPr>
                        <a:t>4</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12,5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27,5</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7275">
                <a:tc>
                  <a:txBody>
                    <a:bodyPr/>
                    <a:lstStyle/>
                    <a:p>
                      <a:pPr algn="r" fontAlgn="b"/>
                      <a:r>
                        <a:rPr lang="pl-PL" sz="1100" u="none" strike="noStrike">
                          <a:effectLst/>
                        </a:rPr>
                        <a:t>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36,0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17275">
                <a:tc>
                  <a:txBody>
                    <a:bodyPr/>
                    <a:lstStyle/>
                    <a:p>
                      <a:pPr algn="r" fontAlgn="b"/>
                      <a:r>
                        <a:rPr lang="pl-PL" sz="1100" u="none" strike="noStrike">
                          <a:effectLst/>
                        </a:rPr>
                        <a:t>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46,7</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17275">
                <a:tc>
                  <a:txBody>
                    <a:bodyPr/>
                    <a:lstStyle/>
                    <a:p>
                      <a:pPr algn="r" fontAlgn="b"/>
                      <a:r>
                        <a:rPr lang="pl-PL" sz="1100" u="none" strike="noStrike">
                          <a:effectLst/>
                        </a:rPr>
                        <a:t>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57,1</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17275">
                <a:tc>
                  <a:txBody>
                    <a:bodyPr/>
                    <a:lstStyle/>
                    <a:p>
                      <a:pPr algn="r" fontAlgn="b"/>
                      <a:r>
                        <a:rPr lang="pl-PL" sz="1100" u="none" strike="noStrike">
                          <a:effectLst/>
                        </a:rPr>
                        <a:t>8</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68,8</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17275">
                <a:tc>
                  <a:txBody>
                    <a:bodyPr/>
                    <a:lstStyle/>
                    <a:p>
                      <a:pPr algn="r" fontAlgn="b"/>
                      <a:r>
                        <a:rPr lang="pl-PL" sz="1100" u="none" strike="noStrike">
                          <a:effectLst/>
                        </a:rPr>
                        <a:t>9</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720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770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317275">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90,0</a:t>
                      </a:r>
                      <a:endParaRPr lang="pl-PL"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2639616" y="1340768"/>
            <a:ext cx="7772400" cy="864096"/>
          </a:xfrm>
        </p:spPr>
        <p:txBody>
          <a:bodyPr>
            <a:normAutofit fontScale="55000" lnSpcReduction="20000"/>
          </a:bodyPr>
          <a:lstStyle/>
          <a:p>
            <a:pPr marL="109728" indent="0">
              <a:buNone/>
            </a:pPr>
            <a:r>
              <a:rPr lang="en-US" dirty="0"/>
              <a:t>Average total cost (ATC) = TC / Q</a:t>
            </a:r>
          </a:p>
          <a:p>
            <a:pPr marL="109728" indent="0">
              <a:buNone/>
            </a:pPr>
            <a:r>
              <a:rPr lang="en-US" dirty="0"/>
              <a:t>ATC = AFC + AVC </a:t>
            </a:r>
            <a:endParaRPr lang="pl-PL" dirty="0"/>
          </a:p>
          <a:p>
            <a:pPr marL="109728" indent="0">
              <a:buNone/>
            </a:pPr>
            <a:r>
              <a:rPr lang="en-US" dirty="0"/>
              <a:t>TFC + TVC = TC</a:t>
            </a:r>
          </a:p>
        </p:txBody>
      </p:sp>
      <p:sp>
        <p:nvSpPr>
          <p:cNvPr id="56322" name="Rectangle 2"/>
          <p:cNvSpPr>
            <a:spLocks noGrp="1" noChangeArrowheads="1"/>
          </p:cNvSpPr>
          <p:nvPr>
            <p:ph type="title"/>
          </p:nvPr>
        </p:nvSpPr>
        <p:spPr/>
        <p:txBody>
          <a:bodyPr/>
          <a:lstStyle/>
          <a:p>
            <a:r>
              <a:rPr lang="en-US"/>
              <a:t>Average total cost</a:t>
            </a:r>
          </a:p>
        </p:txBody>
      </p:sp>
      <p:graphicFrame>
        <p:nvGraphicFramePr>
          <p:cNvPr id="2" name="Tabela 1"/>
          <p:cNvGraphicFramePr>
            <a:graphicFrameLocks noGrp="1"/>
          </p:cNvGraphicFramePr>
          <p:nvPr>
            <p:extLst/>
          </p:nvPr>
        </p:nvGraphicFramePr>
        <p:xfrm>
          <a:off x="3503712" y="2348880"/>
          <a:ext cx="5661992" cy="4311348"/>
        </p:xfrm>
        <a:graphic>
          <a:graphicData uri="http://schemas.openxmlformats.org/drawingml/2006/table">
            <a:tbl>
              <a:tblPr>
                <a:tableStyleId>{5C22544A-7EE6-4342-B048-85BDC9FD1C3A}</a:tableStyleId>
              </a:tblPr>
              <a:tblGrid>
                <a:gridCol w="808856">
                  <a:extLst>
                    <a:ext uri="{9D8B030D-6E8A-4147-A177-3AD203B41FA5}">
                      <a16:colId xmlns:a16="http://schemas.microsoft.com/office/drawing/2014/main" val="20000"/>
                    </a:ext>
                  </a:extLst>
                </a:gridCol>
                <a:gridCol w="808856">
                  <a:extLst>
                    <a:ext uri="{9D8B030D-6E8A-4147-A177-3AD203B41FA5}">
                      <a16:colId xmlns:a16="http://schemas.microsoft.com/office/drawing/2014/main" val="20001"/>
                    </a:ext>
                  </a:extLst>
                </a:gridCol>
                <a:gridCol w="808856">
                  <a:extLst>
                    <a:ext uri="{9D8B030D-6E8A-4147-A177-3AD203B41FA5}">
                      <a16:colId xmlns:a16="http://schemas.microsoft.com/office/drawing/2014/main" val="20002"/>
                    </a:ext>
                  </a:extLst>
                </a:gridCol>
                <a:gridCol w="808856">
                  <a:extLst>
                    <a:ext uri="{9D8B030D-6E8A-4147-A177-3AD203B41FA5}">
                      <a16:colId xmlns:a16="http://schemas.microsoft.com/office/drawing/2014/main" val="20003"/>
                    </a:ext>
                  </a:extLst>
                </a:gridCol>
                <a:gridCol w="808856">
                  <a:extLst>
                    <a:ext uri="{9D8B030D-6E8A-4147-A177-3AD203B41FA5}">
                      <a16:colId xmlns:a16="http://schemas.microsoft.com/office/drawing/2014/main" val="20004"/>
                    </a:ext>
                  </a:extLst>
                </a:gridCol>
                <a:gridCol w="808856">
                  <a:extLst>
                    <a:ext uri="{9D8B030D-6E8A-4147-A177-3AD203B41FA5}">
                      <a16:colId xmlns:a16="http://schemas.microsoft.com/office/drawing/2014/main" val="20005"/>
                    </a:ext>
                  </a:extLst>
                </a:gridCol>
                <a:gridCol w="808856">
                  <a:extLst>
                    <a:ext uri="{9D8B030D-6E8A-4147-A177-3AD203B41FA5}">
                      <a16:colId xmlns:a16="http://schemas.microsoft.com/office/drawing/2014/main" val="20006"/>
                    </a:ext>
                  </a:extLst>
                </a:gridCol>
              </a:tblGrid>
              <a:tr h="359279">
                <a:tc>
                  <a:txBody>
                    <a:bodyPr/>
                    <a:lstStyle/>
                    <a:p>
                      <a:pPr algn="ctr" fontAlgn="b"/>
                      <a:r>
                        <a:rPr lang="pl-PL" sz="1100" u="none" strike="noStrike">
                          <a:effectLst/>
                        </a:rPr>
                        <a:t>Q</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FC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VC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TC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AFC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AVC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ATC</a:t>
                      </a:r>
                      <a:endParaRPr lang="pl-PL"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59279">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59279">
                <a:tc>
                  <a:txBody>
                    <a:bodyPr/>
                    <a:lstStyle/>
                    <a:p>
                      <a:pPr algn="r" fontAlgn="b"/>
                      <a:r>
                        <a:rPr lang="pl-PL" sz="1100" u="none" strike="noStrike">
                          <a:effectLst/>
                        </a:rPr>
                        <a:t>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59279">
                <a:tc>
                  <a:txBody>
                    <a:bodyPr/>
                    <a:lstStyle/>
                    <a:p>
                      <a:pPr algn="r" fontAlgn="b"/>
                      <a:r>
                        <a:rPr lang="pl-PL" sz="1100" u="none" strike="noStrike">
                          <a:effectLst/>
                        </a:rPr>
                        <a:t>2</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59279">
                <a:tc>
                  <a:txBody>
                    <a:bodyPr/>
                    <a:lstStyle/>
                    <a:p>
                      <a:pPr algn="r" fontAlgn="b"/>
                      <a:r>
                        <a:rPr lang="pl-PL" sz="1100" u="none" strike="noStrike">
                          <a:effectLst/>
                        </a:rPr>
                        <a:t>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110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dirty="0">
                          <a:effectLst/>
                        </a:rPr>
                        <a:t>16,7</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20,0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36,7</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59279">
                <a:tc>
                  <a:txBody>
                    <a:bodyPr/>
                    <a:lstStyle/>
                    <a:p>
                      <a:pPr algn="r" fontAlgn="b"/>
                      <a:r>
                        <a:rPr lang="pl-PL" sz="1100" u="none" strike="noStrike">
                          <a:effectLst/>
                        </a:rPr>
                        <a:t>4</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12,5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27,5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59279">
                <a:tc>
                  <a:txBody>
                    <a:bodyPr/>
                    <a:lstStyle/>
                    <a:p>
                      <a:pPr algn="r" fontAlgn="b"/>
                      <a:r>
                        <a:rPr lang="pl-PL" sz="1100" u="none" strike="noStrike">
                          <a:effectLst/>
                        </a:rPr>
                        <a:t>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46,0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59279">
                <a:tc>
                  <a:txBody>
                    <a:bodyPr/>
                    <a:lstStyle/>
                    <a:p>
                      <a:pPr algn="r" fontAlgn="b"/>
                      <a:r>
                        <a:rPr lang="pl-PL" sz="1100" u="none" strike="noStrike">
                          <a:effectLst/>
                        </a:rPr>
                        <a:t>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46,7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55,0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59279">
                <a:tc>
                  <a:txBody>
                    <a:bodyPr/>
                    <a:lstStyle/>
                    <a:p>
                      <a:pPr algn="r" fontAlgn="b"/>
                      <a:r>
                        <a:rPr lang="pl-PL" sz="1100" u="none" strike="noStrike">
                          <a:effectLst/>
                        </a:rPr>
                        <a:t>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57,1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64,3</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59279">
                <a:tc>
                  <a:txBody>
                    <a:bodyPr/>
                    <a:lstStyle/>
                    <a:p>
                      <a:pPr algn="r" fontAlgn="b"/>
                      <a:r>
                        <a:rPr lang="pl-PL" sz="1100" u="none" strike="noStrike">
                          <a:effectLst/>
                        </a:rPr>
                        <a:t>8</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68,8</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75,0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59279">
                <a:tc>
                  <a:txBody>
                    <a:bodyPr/>
                    <a:lstStyle/>
                    <a:p>
                      <a:pPr algn="r" fontAlgn="b"/>
                      <a:r>
                        <a:rPr lang="pl-PL" sz="1100" u="none" strike="noStrike">
                          <a:effectLst/>
                        </a:rPr>
                        <a:t>9</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720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770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85,6</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359279">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95,0</a:t>
                      </a:r>
                      <a:endParaRPr lang="pl-PL"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2706688" y="1628801"/>
            <a:ext cx="7772400" cy="801687"/>
          </a:xfrm>
        </p:spPr>
        <p:txBody>
          <a:bodyPr>
            <a:normAutofit lnSpcReduction="10000"/>
          </a:bodyPr>
          <a:lstStyle/>
          <a:p>
            <a:pPr>
              <a:lnSpc>
                <a:spcPct val="90000"/>
              </a:lnSpc>
            </a:pPr>
            <a:r>
              <a:rPr lang="en-US" dirty="0"/>
              <a:t>Marginal cost (MC) = cost of an additional unit of output</a:t>
            </a:r>
          </a:p>
        </p:txBody>
      </p:sp>
      <p:sp>
        <p:nvSpPr>
          <p:cNvPr id="57346" name="Rectangle 2"/>
          <p:cNvSpPr>
            <a:spLocks noGrp="1" noChangeArrowheads="1"/>
          </p:cNvSpPr>
          <p:nvPr>
            <p:ph type="title"/>
          </p:nvPr>
        </p:nvSpPr>
        <p:spPr/>
        <p:txBody>
          <a:bodyPr/>
          <a:lstStyle/>
          <a:p>
            <a:r>
              <a:rPr lang="en-US"/>
              <a:t>Marginal cost</a:t>
            </a:r>
          </a:p>
        </p:txBody>
      </p:sp>
      <p:pic>
        <p:nvPicPr>
          <p:cNvPr id="57348" name="Picture 4" descr="C:\pub\cp6f.gif"/>
          <p:cNvPicPr>
            <a:picLocks noChangeAspect="1" noChangeArrowheads="1"/>
          </p:cNvPicPr>
          <p:nvPr/>
        </p:nvPicPr>
        <p:blipFill>
          <a:blip r:embed="rId3" cstate="print"/>
          <a:srcRect/>
          <a:stretch>
            <a:fillRect/>
          </a:stretch>
        </p:blipFill>
        <p:spPr bwMode="auto">
          <a:xfrm>
            <a:off x="4648201" y="2492897"/>
            <a:ext cx="2119313" cy="817563"/>
          </a:xfrm>
          <a:prstGeom prst="rect">
            <a:avLst/>
          </a:prstGeom>
          <a:noFill/>
        </p:spPr>
      </p:pic>
      <p:graphicFrame>
        <p:nvGraphicFramePr>
          <p:cNvPr id="2" name="Tabela 1"/>
          <p:cNvGraphicFramePr>
            <a:graphicFrameLocks noGrp="1"/>
          </p:cNvGraphicFramePr>
          <p:nvPr>
            <p:extLst/>
          </p:nvPr>
        </p:nvGraphicFramePr>
        <p:xfrm>
          <a:off x="4151784" y="3429000"/>
          <a:ext cx="4608515" cy="3150096"/>
        </p:xfrm>
        <a:graphic>
          <a:graphicData uri="http://schemas.openxmlformats.org/drawingml/2006/table">
            <a:tbl>
              <a:tblPr>
                <a:tableStyleId>{5C22544A-7EE6-4342-B048-85BDC9FD1C3A}</a:tableStyleId>
              </a:tblPr>
              <a:tblGrid>
                <a:gridCol w="921703">
                  <a:extLst>
                    <a:ext uri="{9D8B030D-6E8A-4147-A177-3AD203B41FA5}">
                      <a16:colId xmlns:a16="http://schemas.microsoft.com/office/drawing/2014/main" val="20000"/>
                    </a:ext>
                  </a:extLst>
                </a:gridCol>
                <a:gridCol w="921703">
                  <a:extLst>
                    <a:ext uri="{9D8B030D-6E8A-4147-A177-3AD203B41FA5}">
                      <a16:colId xmlns:a16="http://schemas.microsoft.com/office/drawing/2014/main" val="20001"/>
                    </a:ext>
                  </a:extLst>
                </a:gridCol>
                <a:gridCol w="921703">
                  <a:extLst>
                    <a:ext uri="{9D8B030D-6E8A-4147-A177-3AD203B41FA5}">
                      <a16:colId xmlns:a16="http://schemas.microsoft.com/office/drawing/2014/main" val="20002"/>
                    </a:ext>
                  </a:extLst>
                </a:gridCol>
                <a:gridCol w="921703">
                  <a:extLst>
                    <a:ext uri="{9D8B030D-6E8A-4147-A177-3AD203B41FA5}">
                      <a16:colId xmlns:a16="http://schemas.microsoft.com/office/drawing/2014/main" val="20003"/>
                    </a:ext>
                  </a:extLst>
                </a:gridCol>
                <a:gridCol w="921703">
                  <a:extLst>
                    <a:ext uri="{9D8B030D-6E8A-4147-A177-3AD203B41FA5}">
                      <a16:colId xmlns:a16="http://schemas.microsoft.com/office/drawing/2014/main" val="20004"/>
                    </a:ext>
                  </a:extLst>
                </a:gridCol>
              </a:tblGrid>
              <a:tr h="262508">
                <a:tc>
                  <a:txBody>
                    <a:bodyPr/>
                    <a:lstStyle/>
                    <a:p>
                      <a:pPr algn="ctr" fontAlgn="b"/>
                      <a:r>
                        <a:rPr lang="pl-PL" sz="1100" u="none" strike="noStrike">
                          <a:effectLst/>
                        </a:rPr>
                        <a:t>Q</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FC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VC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TC</a:t>
                      </a:r>
                      <a:endParaRPr lang="pl-PL" sz="1100" b="1" i="0" u="none" strike="noStrike">
                        <a:solidFill>
                          <a:srgbClr val="000000"/>
                        </a:solidFill>
                        <a:effectLst/>
                        <a:latin typeface="Calibri"/>
                      </a:endParaRPr>
                    </a:p>
                  </a:txBody>
                  <a:tcPr marL="9525" marR="9525" marT="9525" marB="0" anchor="b"/>
                </a:tc>
                <a:tc>
                  <a:txBody>
                    <a:bodyPr/>
                    <a:lstStyle/>
                    <a:p>
                      <a:pPr algn="ctr" fontAlgn="b"/>
                      <a:r>
                        <a:rPr lang="pl-PL" sz="1100" u="none" strike="noStrike">
                          <a:effectLst/>
                        </a:rPr>
                        <a:t>MC</a:t>
                      </a:r>
                      <a:endParaRPr lang="pl-PL"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62508">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62508">
                <a:tc>
                  <a:txBody>
                    <a:bodyPr/>
                    <a:lstStyle/>
                    <a:p>
                      <a:pPr algn="r" fontAlgn="b"/>
                      <a:r>
                        <a:rPr lang="pl-PL" sz="1100" u="none" strike="noStrike">
                          <a:effectLst/>
                        </a:rPr>
                        <a:t>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62508">
                <a:tc>
                  <a:txBody>
                    <a:bodyPr/>
                    <a:lstStyle/>
                    <a:p>
                      <a:pPr algn="r" fontAlgn="b"/>
                      <a:r>
                        <a:rPr lang="pl-PL" sz="1100" u="none" strike="noStrike">
                          <a:effectLst/>
                        </a:rPr>
                        <a:t>2</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62508">
                <a:tc>
                  <a:txBody>
                    <a:bodyPr/>
                    <a:lstStyle/>
                    <a:p>
                      <a:pPr algn="r" fontAlgn="b"/>
                      <a:r>
                        <a:rPr lang="pl-PL" sz="1100" u="none" strike="noStrike">
                          <a:effectLst/>
                        </a:rPr>
                        <a:t>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62508">
                <a:tc>
                  <a:txBody>
                    <a:bodyPr/>
                    <a:lstStyle/>
                    <a:p>
                      <a:pPr algn="r" fontAlgn="b"/>
                      <a:r>
                        <a:rPr lang="pl-PL" sz="1100" u="none" strike="noStrike">
                          <a:effectLst/>
                        </a:rPr>
                        <a:t>4</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62508">
                <a:tc>
                  <a:txBody>
                    <a:bodyPr/>
                    <a:lstStyle/>
                    <a:p>
                      <a:pPr algn="r" fontAlgn="b"/>
                      <a:r>
                        <a:rPr lang="pl-PL" sz="1100" u="none" strike="noStrike">
                          <a:effectLst/>
                        </a:rPr>
                        <a:t>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180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230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62508">
                <a:tc>
                  <a:txBody>
                    <a:bodyPr/>
                    <a:lstStyle/>
                    <a:p>
                      <a:pPr algn="r" fontAlgn="b"/>
                      <a:r>
                        <a:rPr lang="pl-PL" sz="1100" u="none" strike="noStrike">
                          <a:effectLst/>
                        </a:rPr>
                        <a:t>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280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330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62508">
                <a:tc>
                  <a:txBody>
                    <a:bodyPr/>
                    <a:lstStyle/>
                    <a:p>
                      <a:pPr algn="r" fontAlgn="b"/>
                      <a:r>
                        <a:rPr lang="pl-PL" sz="1100" u="none" strike="noStrike">
                          <a:effectLst/>
                        </a:rPr>
                        <a:t>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400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450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120,0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62508">
                <a:tc>
                  <a:txBody>
                    <a:bodyPr/>
                    <a:lstStyle/>
                    <a:p>
                      <a:pPr algn="r" fontAlgn="b"/>
                      <a:r>
                        <a:rPr lang="pl-PL" sz="1100" u="none" strike="noStrike">
                          <a:effectLst/>
                        </a:rPr>
                        <a:t>8</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550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600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150,0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62508">
                <a:tc>
                  <a:txBody>
                    <a:bodyPr/>
                    <a:lstStyle/>
                    <a:p>
                      <a:pPr algn="r" fontAlgn="b"/>
                      <a:r>
                        <a:rPr lang="pl-PL" sz="1100" u="none" strike="noStrike">
                          <a:effectLst/>
                        </a:rPr>
                        <a:t>9</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720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770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170,0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62508">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900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dirty="0">
                          <a:effectLst/>
                        </a:rPr>
                        <a:t>950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dirty="0">
                          <a:effectLst/>
                        </a:rPr>
                        <a:t>180,0</a:t>
                      </a:r>
                      <a:endParaRPr lang="pl-PL"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Average fixed cost</a:t>
            </a:r>
            <a:r>
              <a:rPr lang="pl-PL" dirty="0"/>
              <a:t> </a:t>
            </a:r>
            <a:r>
              <a:rPr lang="en-GB" dirty="0"/>
              <a:t>decreases</a:t>
            </a:r>
            <a:r>
              <a:rPr lang="pl-PL" dirty="0"/>
              <a:t> with the </a:t>
            </a:r>
            <a:r>
              <a:rPr lang="pl-PL" dirty="0" err="1"/>
              <a:t>increase</a:t>
            </a:r>
            <a:r>
              <a:rPr lang="pl-PL" dirty="0"/>
              <a:t> of </a:t>
            </a:r>
            <a:r>
              <a:rPr lang="pl-PL" dirty="0" err="1"/>
              <a:t>output</a:t>
            </a:r>
            <a:endParaRPr lang="en-US" dirty="0"/>
          </a:p>
        </p:txBody>
      </p:sp>
      <p:graphicFrame>
        <p:nvGraphicFramePr>
          <p:cNvPr id="4" name="Wykres 3"/>
          <p:cNvGraphicFramePr>
            <a:graphicFrameLocks/>
          </p:cNvGraphicFramePr>
          <p:nvPr>
            <p:extLst/>
          </p:nvPr>
        </p:nvGraphicFramePr>
        <p:xfrm>
          <a:off x="3810000" y="2057400"/>
          <a:ext cx="5526360" cy="38198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1A73-FE52-4CB8-B409-A8CD2CBFF188}"/>
              </a:ext>
            </a:extLst>
          </p:cNvPr>
          <p:cNvSpPr>
            <a:spLocks noGrp="1"/>
          </p:cNvSpPr>
          <p:nvPr>
            <p:ph type="title"/>
          </p:nvPr>
        </p:nvSpPr>
        <p:spPr/>
        <p:txBody>
          <a:bodyPr/>
          <a:lstStyle/>
          <a:p>
            <a:br>
              <a:rPr lang="pl-PL" dirty="0"/>
            </a:br>
            <a:r>
              <a:rPr lang="pl-PL" b="1" dirty="0" err="1"/>
              <a:t>Production</a:t>
            </a:r>
            <a:r>
              <a:rPr lang="pl-PL" b="1" dirty="0"/>
              <a:t> </a:t>
            </a:r>
            <a:r>
              <a:rPr lang="pl-PL" b="1" dirty="0" err="1"/>
              <a:t>Function</a:t>
            </a:r>
            <a:r>
              <a:rPr lang="pl-PL" b="1" dirty="0"/>
              <a:t> </a:t>
            </a:r>
            <a:r>
              <a:rPr lang="pl-PL" b="1" dirty="0" err="1"/>
              <a:t>Key</a:t>
            </a:r>
            <a:r>
              <a:rPr lang="pl-PL" b="1" dirty="0"/>
              <a:t> </a:t>
            </a:r>
            <a:r>
              <a:rPr lang="pl-PL" b="1" dirty="0" err="1"/>
              <a:t>Terms</a:t>
            </a:r>
            <a:r>
              <a:rPr lang="pl-PL" b="1" dirty="0"/>
              <a:t>:</a:t>
            </a:r>
            <a:endParaRPr lang="pl-PL" dirty="0"/>
          </a:p>
        </p:txBody>
      </p:sp>
      <p:sp>
        <p:nvSpPr>
          <p:cNvPr id="3" name="Content Placeholder 2">
            <a:extLst>
              <a:ext uri="{FF2B5EF4-FFF2-40B4-BE49-F238E27FC236}">
                <a16:creationId xmlns:a16="http://schemas.microsoft.com/office/drawing/2014/main" id="{0B7D9A07-6529-48ED-9EFF-BFD7231FE507}"/>
              </a:ext>
            </a:extLst>
          </p:cNvPr>
          <p:cNvSpPr>
            <a:spLocks noGrp="1"/>
          </p:cNvSpPr>
          <p:nvPr>
            <p:ph idx="1"/>
          </p:nvPr>
        </p:nvSpPr>
        <p:spPr/>
        <p:txBody>
          <a:bodyPr/>
          <a:lstStyle/>
          <a:p>
            <a:r>
              <a:rPr lang="en-GB" b="1" dirty="0">
                <a:solidFill>
                  <a:schemeClr val="accent1">
                    <a:lumMod val="75000"/>
                  </a:schemeClr>
                </a:solidFill>
              </a:rPr>
              <a:t>Total Product (TP)</a:t>
            </a:r>
            <a:r>
              <a:rPr lang="en-GB" dirty="0"/>
              <a:t> is the number of units a firm can produce with a given quantity of inputs. </a:t>
            </a:r>
          </a:p>
          <a:p>
            <a:r>
              <a:rPr lang="en-GB" b="1" dirty="0">
                <a:solidFill>
                  <a:schemeClr val="accent1">
                    <a:lumMod val="75000"/>
                  </a:schemeClr>
                </a:solidFill>
              </a:rPr>
              <a:t>Average Product (AP)</a:t>
            </a:r>
            <a:r>
              <a:rPr lang="en-GB" b="1" dirty="0"/>
              <a:t> </a:t>
            </a:r>
            <a:r>
              <a:rPr lang="en-GB" dirty="0"/>
              <a:t>is the total number of units a firm produced divided by the quantity of inputs used.</a:t>
            </a:r>
          </a:p>
          <a:p>
            <a:r>
              <a:rPr lang="en-GB" b="1" dirty="0">
                <a:solidFill>
                  <a:schemeClr val="accent1">
                    <a:lumMod val="75000"/>
                  </a:schemeClr>
                </a:solidFill>
              </a:rPr>
              <a:t>Marginal Product (MP)</a:t>
            </a:r>
            <a:r>
              <a:rPr lang="en-GB" b="1" dirty="0"/>
              <a:t> </a:t>
            </a:r>
            <a:r>
              <a:rPr lang="en-GB" dirty="0"/>
              <a:t>is the change in total product (the number produced by all workers) from hiring one more worker. If more than one worker is hired, the marginal product is the change in output (Q) divided by the change in the quantity of </a:t>
            </a:r>
            <a:r>
              <a:rPr lang="en-GB" dirty="0" err="1"/>
              <a:t>labor</a:t>
            </a:r>
            <a:r>
              <a:rPr lang="en-GB" dirty="0"/>
              <a:t>.</a:t>
            </a:r>
            <a:endParaRPr lang="pl-PL" dirty="0"/>
          </a:p>
        </p:txBody>
      </p:sp>
    </p:spTree>
    <p:extLst>
      <p:ext uri="{BB962C8B-B14F-4D97-AF65-F5344CB8AC3E}">
        <p14:creationId xmlns:p14="http://schemas.microsoft.com/office/powerpoint/2010/main" val="147834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18CC-160E-4443-BE4F-0414D9316EA2}"/>
              </a:ext>
            </a:extLst>
          </p:cNvPr>
          <p:cNvSpPr>
            <a:spLocks noGrp="1"/>
          </p:cNvSpPr>
          <p:nvPr>
            <p:ph type="title"/>
          </p:nvPr>
        </p:nvSpPr>
        <p:spPr/>
        <p:txBody>
          <a:bodyPr/>
          <a:lstStyle/>
          <a:p>
            <a:r>
              <a:rPr lang="en-GB" dirty="0"/>
              <a:t>Calculate marginal product</a:t>
            </a:r>
            <a:endParaRPr lang="pl-PL" dirty="0"/>
          </a:p>
        </p:txBody>
      </p:sp>
      <p:graphicFrame>
        <p:nvGraphicFramePr>
          <p:cNvPr id="4" name="Content Placeholder 3">
            <a:extLst>
              <a:ext uri="{FF2B5EF4-FFF2-40B4-BE49-F238E27FC236}">
                <a16:creationId xmlns:a16="http://schemas.microsoft.com/office/drawing/2014/main" id="{122E1824-9D1D-4464-8D29-C67E13AF3B4B}"/>
              </a:ext>
            </a:extLst>
          </p:cNvPr>
          <p:cNvGraphicFramePr>
            <a:graphicFrameLocks noGrp="1"/>
          </p:cNvGraphicFramePr>
          <p:nvPr>
            <p:ph idx="1"/>
            <p:extLst>
              <p:ext uri="{D42A27DB-BD31-4B8C-83A1-F6EECF244321}">
                <p14:modId xmlns:p14="http://schemas.microsoft.com/office/powerpoint/2010/main" val="2343627084"/>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25440487"/>
                    </a:ext>
                  </a:extLst>
                </a:gridCol>
                <a:gridCol w="3505200">
                  <a:extLst>
                    <a:ext uri="{9D8B030D-6E8A-4147-A177-3AD203B41FA5}">
                      <a16:colId xmlns:a16="http://schemas.microsoft.com/office/drawing/2014/main" val="3224705290"/>
                    </a:ext>
                  </a:extLst>
                </a:gridCol>
                <a:gridCol w="3505200">
                  <a:extLst>
                    <a:ext uri="{9D8B030D-6E8A-4147-A177-3AD203B41FA5}">
                      <a16:colId xmlns:a16="http://schemas.microsoft.com/office/drawing/2014/main" val="3994327322"/>
                    </a:ext>
                  </a:extLst>
                </a:gridCol>
              </a:tblGrid>
              <a:tr h="370840">
                <a:tc>
                  <a:txBody>
                    <a:bodyPr/>
                    <a:lstStyle/>
                    <a:p>
                      <a:r>
                        <a:rPr lang="en-GB" dirty="0"/>
                        <a:t>Number of workers </a:t>
                      </a:r>
                      <a:endParaRPr lang="pl-PL" dirty="0"/>
                    </a:p>
                  </a:txBody>
                  <a:tcPr/>
                </a:tc>
                <a:tc>
                  <a:txBody>
                    <a:bodyPr/>
                    <a:lstStyle/>
                    <a:p>
                      <a:r>
                        <a:rPr lang="en-GB" dirty="0"/>
                        <a:t>Number of Cakes</a:t>
                      </a:r>
                      <a:endParaRPr lang="pl-PL" dirty="0"/>
                    </a:p>
                  </a:txBody>
                  <a:tcPr/>
                </a:tc>
                <a:tc>
                  <a:txBody>
                    <a:bodyPr/>
                    <a:lstStyle/>
                    <a:p>
                      <a:r>
                        <a:rPr lang="en-GB" dirty="0"/>
                        <a:t>Calculate Marginal Product </a:t>
                      </a:r>
                      <a:endParaRPr lang="pl-PL" dirty="0"/>
                    </a:p>
                  </a:txBody>
                  <a:tcPr/>
                </a:tc>
                <a:extLst>
                  <a:ext uri="{0D108BD9-81ED-4DB2-BD59-A6C34878D82A}">
                    <a16:rowId xmlns:a16="http://schemas.microsoft.com/office/drawing/2014/main" val="2687419006"/>
                  </a:ext>
                </a:extLst>
              </a:tr>
              <a:tr h="370840">
                <a:tc>
                  <a:txBody>
                    <a:bodyPr/>
                    <a:lstStyle/>
                    <a:p>
                      <a:r>
                        <a:rPr lang="en-GB" dirty="0"/>
                        <a:t>0</a:t>
                      </a:r>
                      <a:endParaRPr lang="pl-PL" dirty="0"/>
                    </a:p>
                  </a:txBody>
                  <a:tcPr/>
                </a:tc>
                <a:tc>
                  <a:txBody>
                    <a:bodyPr/>
                    <a:lstStyle/>
                    <a:p>
                      <a:r>
                        <a:rPr lang="en-GB" dirty="0"/>
                        <a:t>0</a:t>
                      </a:r>
                      <a:endParaRPr lang="pl-PL" dirty="0"/>
                    </a:p>
                  </a:txBody>
                  <a:tcPr/>
                </a:tc>
                <a:tc>
                  <a:txBody>
                    <a:bodyPr/>
                    <a:lstStyle/>
                    <a:p>
                      <a:r>
                        <a:rPr lang="en-GB" dirty="0"/>
                        <a:t>-</a:t>
                      </a:r>
                      <a:endParaRPr lang="pl-PL" dirty="0"/>
                    </a:p>
                  </a:txBody>
                  <a:tcPr/>
                </a:tc>
                <a:extLst>
                  <a:ext uri="{0D108BD9-81ED-4DB2-BD59-A6C34878D82A}">
                    <a16:rowId xmlns:a16="http://schemas.microsoft.com/office/drawing/2014/main" val="3603496261"/>
                  </a:ext>
                </a:extLst>
              </a:tr>
              <a:tr h="370840">
                <a:tc>
                  <a:txBody>
                    <a:bodyPr/>
                    <a:lstStyle/>
                    <a:p>
                      <a:r>
                        <a:rPr lang="en-GB" dirty="0"/>
                        <a:t>1</a:t>
                      </a:r>
                      <a:endParaRPr lang="pl-PL" dirty="0"/>
                    </a:p>
                  </a:txBody>
                  <a:tcPr/>
                </a:tc>
                <a:tc>
                  <a:txBody>
                    <a:bodyPr/>
                    <a:lstStyle/>
                    <a:p>
                      <a:r>
                        <a:rPr lang="en-GB" dirty="0"/>
                        <a:t>5</a:t>
                      </a:r>
                      <a:endParaRPr lang="pl-PL" dirty="0"/>
                    </a:p>
                  </a:txBody>
                  <a:tcPr/>
                </a:tc>
                <a:tc>
                  <a:txBody>
                    <a:bodyPr/>
                    <a:lstStyle/>
                    <a:p>
                      <a:endParaRPr lang="pl-PL"/>
                    </a:p>
                  </a:txBody>
                  <a:tcPr/>
                </a:tc>
                <a:extLst>
                  <a:ext uri="{0D108BD9-81ED-4DB2-BD59-A6C34878D82A}">
                    <a16:rowId xmlns:a16="http://schemas.microsoft.com/office/drawing/2014/main" val="3893227412"/>
                  </a:ext>
                </a:extLst>
              </a:tr>
              <a:tr h="370840">
                <a:tc>
                  <a:txBody>
                    <a:bodyPr/>
                    <a:lstStyle/>
                    <a:p>
                      <a:r>
                        <a:rPr lang="en-GB" dirty="0"/>
                        <a:t>2</a:t>
                      </a:r>
                      <a:endParaRPr lang="pl-PL" dirty="0"/>
                    </a:p>
                  </a:txBody>
                  <a:tcPr/>
                </a:tc>
                <a:tc>
                  <a:txBody>
                    <a:bodyPr/>
                    <a:lstStyle/>
                    <a:p>
                      <a:r>
                        <a:rPr lang="en-GB" dirty="0"/>
                        <a:t>15</a:t>
                      </a:r>
                      <a:endParaRPr lang="pl-PL" dirty="0"/>
                    </a:p>
                  </a:txBody>
                  <a:tcPr/>
                </a:tc>
                <a:tc>
                  <a:txBody>
                    <a:bodyPr/>
                    <a:lstStyle/>
                    <a:p>
                      <a:endParaRPr lang="pl-PL"/>
                    </a:p>
                  </a:txBody>
                  <a:tcPr/>
                </a:tc>
                <a:extLst>
                  <a:ext uri="{0D108BD9-81ED-4DB2-BD59-A6C34878D82A}">
                    <a16:rowId xmlns:a16="http://schemas.microsoft.com/office/drawing/2014/main" val="4252174592"/>
                  </a:ext>
                </a:extLst>
              </a:tr>
              <a:tr h="370840">
                <a:tc>
                  <a:txBody>
                    <a:bodyPr/>
                    <a:lstStyle/>
                    <a:p>
                      <a:r>
                        <a:rPr lang="en-GB" dirty="0"/>
                        <a:t>3</a:t>
                      </a:r>
                      <a:endParaRPr lang="pl-PL" dirty="0"/>
                    </a:p>
                  </a:txBody>
                  <a:tcPr/>
                </a:tc>
                <a:tc>
                  <a:txBody>
                    <a:bodyPr/>
                    <a:lstStyle/>
                    <a:p>
                      <a:r>
                        <a:rPr lang="en-GB" dirty="0"/>
                        <a:t>20</a:t>
                      </a:r>
                      <a:endParaRPr lang="pl-PL" dirty="0"/>
                    </a:p>
                  </a:txBody>
                  <a:tcPr/>
                </a:tc>
                <a:tc>
                  <a:txBody>
                    <a:bodyPr/>
                    <a:lstStyle/>
                    <a:p>
                      <a:endParaRPr lang="pl-PL"/>
                    </a:p>
                  </a:txBody>
                  <a:tcPr/>
                </a:tc>
                <a:extLst>
                  <a:ext uri="{0D108BD9-81ED-4DB2-BD59-A6C34878D82A}">
                    <a16:rowId xmlns:a16="http://schemas.microsoft.com/office/drawing/2014/main" val="1987392213"/>
                  </a:ext>
                </a:extLst>
              </a:tr>
              <a:tr h="370840">
                <a:tc>
                  <a:txBody>
                    <a:bodyPr/>
                    <a:lstStyle/>
                    <a:p>
                      <a:r>
                        <a:rPr lang="en-GB" dirty="0"/>
                        <a:t>4</a:t>
                      </a:r>
                      <a:endParaRPr lang="pl-PL" dirty="0"/>
                    </a:p>
                  </a:txBody>
                  <a:tcPr/>
                </a:tc>
                <a:tc>
                  <a:txBody>
                    <a:bodyPr/>
                    <a:lstStyle/>
                    <a:p>
                      <a:r>
                        <a:rPr lang="en-GB" dirty="0"/>
                        <a:t>22</a:t>
                      </a:r>
                      <a:endParaRPr lang="pl-PL" dirty="0"/>
                    </a:p>
                  </a:txBody>
                  <a:tcPr/>
                </a:tc>
                <a:tc>
                  <a:txBody>
                    <a:bodyPr/>
                    <a:lstStyle/>
                    <a:p>
                      <a:endParaRPr lang="pl-PL"/>
                    </a:p>
                  </a:txBody>
                  <a:tcPr/>
                </a:tc>
                <a:extLst>
                  <a:ext uri="{0D108BD9-81ED-4DB2-BD59-A6C34878D82A}">
                    <a16:rowId xmlns:a16="http://schemas.microsoft.com/office/drawing/2014/main" val="189054958"/>
                  </a:ext>
                </a:extLst>
              </a:tr>
              <a:tr h="370840">
                <a:tc>
                  <a:txBody>
                    <a:bodyPr/>
                    <a:lstStyle/>
                    <a:p>
                      <a:r>
                        <a:rPr lang="en-GB" dirty="0"/>
                        <a:t>5</a:t>
                      </a:r>
                      <a:endParaRPr lang="pl-PL" dirty="0"/>
                    </a:p>
                  </a:txBody>
                  <a:tcPr/>
                </a:tc>
                <a:tc>
                  <a:txBody>
                    <a:bodyPr/>
                    <a:lstStyle/>
                    <a:p>
                      <a:r>
                        <a:rPr lang="en-GB" dirty="0"/>
                        <a:t>22</a:t>
                      </a:r>
                      <a:endParaRPr lang="pl-PL" dirty="0"/>
                    </a:p>
                  </a:txBody>
                  <a:tcPr/>
                </a:tc>
                <a:tc>
                  <a:txBody>
                    <a:bodyPr/>
                    <a:lstStyle/>
                    <a:p>
                      <a:endParaRPr lang="pl-PL"/>
                    </a:p>
                  </a:txBody>
                  <a:tcPr/>
                </a:tc>
                <a:extLst>
                  <a:ext uri="{0D108BD9-81ED-4DB2-BD59-A6C34878D82A}">
                    <a16:rowId xmlns:a16="http://schemas.microsoft.com/office/drawing/2014/main" val="2253241118"/>
                  </a:ext>
                </a:extLst>
              </a:tr>
              <a:tr h="370840">
                <a:tc>
                  <a:txBody>
                    <a:bodyPr/>
                    <a:lstStyle/>
                    <a:p>
                      <a:r>
                        <a:rPr lang="en-GB" dirty="0"/>
                        <a:t>6</a:t>
                      </a:r>
                      <a:endParaRPr lang="pl-PL" dirty="0"/>
                    </a:p>
                  </a:txBody>
                  <a:tcPr/>
                </a:tc>
                <a:tc>
                  <a:txBody>
                    <a:bodyPr/>
                    <a:lstStyle/>
                    <a:p>
                      <a:r>
                        <a:rPr lang="en-GB" dirty="0"/>
                        <a:t>18</a:t>
                      </a:r>
                      <a:endParaRPr lang="pl-PL" dirty="0"/>
                    </a:p>
                  </a:txBody>
                  <a:tcPr/>
                </a:tc>
                <a:tc>
                  <a:txBody>
                    <a:bodyPr/>
                    <a:lstStyle/>
                    <a:p>
                      <a:endParaRPr lang="pl-PL" dirty="0"/>
                    </a:p>
                  </a:txBody>
                  <a:tcPr/>
                </a:tc>
                <a:extLst>
                  <a:ext uri="{0D108BD9-81ED-4DB2-BD59-A6C34878D82A}">
                    <a16:rowId xmlns:a16="http://schemas.microsoft.com/office/drawing/2014/main" val="854993267"/>
                  </a:ext>
                </a:extLst>
              </a:tr>
            </a:tbl>
          </a:graphicData>
        </a:graphic>
      </p:graphicFrame>
    </p:spTree>
    <p:extLst>
      <p:ext uri="{BB962C8B-B14F-4D97-AF65-F5344CB8AC3E}">
        <p14:creationId xmlns:p14="http://schemas.microsoft.com/office/powerpoint/2010/main" val="41269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592E-5616-4E04-BD99-147C0DFFF80F}"/>
              </a:ext>
            </a:extLst>
          </p:cNvPr>
          <p:cNvSpPr>
            <a:spLocks noGrp="1"/>
          </p:cNvSpPr>
          <p:nvPr>
            <p:ph type="title"/>
          </p:nvPr>
        </p:nvSpPr>
        <p:spPr/>
        <p:txBody>
          <a:bodyPr/>
          <a:lstStyle/>
          <a:p>
            <a:r>
              <a:rPr lang="pl-PL" b="1" dirty="0"/>
              <a:t>Resource </a:t>
            </a:r>
            <a:r>
              <a:rPr lang="pl-PL" b="1" dirty="0" err="1"/>
              <a:t>Payments</a:t>
            </a:r>
            <a:r>
              <a:rPr lang="pl-PL" b="1" dirty="0"/>
              <a:t>:</a:t>
            </a:r>
            <a:endParaRPr lang="pl-PL" dirty="0"/>
          </a:p>
        </p:txBody>
      </p:sp>
      <p:sp>
        <p:nvSpPr>
          <p:cNvPr id="3" name="Content Placeholder 2">
            <a:extLst>
              <a:ext uri="{FF2B5EF4-FFF2-40B4-BE49-F238E27FC236}">
                <a16:creationId xmlns:a16="http://schemas.microsoft.com/office/drawing/2014/main" id="{AA034080-B094-4CFF-BAD6-B2C0179C3589}"/>
              </a:ext>
            </a:extLst>
          </p:cNvPr>
          <p:cNvSpPr>
            <a:spLocks noGrp="1"/>
          </p:cNvSpPr>
          <p:nvPr>
            <p:ph idx="1"/>
          </p:nvPr>
        </p:nvSpPr>
        <p:spPr/>
        <p:txBody>
          <a:bodyPr/>
          <a:lstStyle/>
          <a:p>
            <a:pPr algn="just"/>
            <a:r>
              <a:rPr lang="en-GB" dirty="0"/>
              <a:t>Workers/</a:t>
            </a:r>
            <a:r>
              <a:rPr lang="en-GB" dirty="0" err="1"/>
              <a:t>labors</a:t>
            </a:r>
            <a:r>
              <a:rPr lang="en-GB" dirty="0"/>
              <a:t> are paid a </a:t>
            </a:r>
            <a:r>
              <a:rPr lang="en-GB" dirty="0">
                <a:solidFill>
                  <a:schemeClr val="accent1">
                    <a:lumMod val="75000"/>
                  </a:schemeClr>
                </a:solidFill>
              </a:rPr>
              <a:t>wage</a:t>
            </a:r>
            <a:r>
              <a:rPr lang="en-GB" dirty="0"/>
              <a:t> </a:t>
            </a:r>
          </a:p>
          <a:p>
            <a:pPr algn="just"/>
            <a:r>
              <a:rPr lang="en-GB" dirty="0"/>
              <a:t>Land resources are paid for with </a:t>
            </a:r>
            <a:r>
              <a:rPr lang="en-GB" dirty="0">
                <a:solidFill>
                  <a:schemeClr val="accent1">
                    <a:lumMod val="75000"/>
                  </a:schemeClr>
                </a:solidFill>
              </a:rPr>
              <a:t>rent.</a:t>
            </a:r>
          </a:p>
          <a:p>
            <a:pPr algn="just"/>
            <a:r>
              <a:rPr lang="en-GB" dirty="0"/>
              <a:t> Capital resources are paid for with</a:t>
            </a:r>
            <a:r>
              <a:rPr lang="en-GB" dirty="0">
                <a:solidFill>
                  <a:schemeClr val="accent1">
                    <a:lumMod val="75000"/>
                  </a:schemeClr>
                </a:solidFill>
              </a:rPr>
              <a:t> interest </a:t>
            </a:r>
            <a:r>
              <a:rPr lang="en-GB" dirty="0"/>
              <a:t>because businesses generally take out loans to purchase physical capital and the interest rate is a primary factor in determining how much physical capital is purchased .</a:t>
            </a:r>
            <a:endParaRPr lang="pl-PL" dirty="0"/>
          </a:p>
        </p:txBody>
      </p:sp>
    </p:spTree>
    <p:extLst>
      <p:ext uri="{BB962C8B-B14F-4D97-AF65-F5344CB8AC3E}">
        <p14:creationId xmlns:p14="http://schemas.microsoft.com/office/powerpoint/2010/main" val="311043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18CC-160E-4443-BE4F-0414D9316EA2}"/>
              </a:ext>
            </a:extLst>
          </p:cNvPr>
          <p:cNvSpPr>
            <a:spLocks noGrp="1"/>
          </p:cNvSpPr>
          <p:nvPr>
            <p:ph type="title"/>
          </p:nvPr>
        </p:nvSpPr>
        <p:spPr/>
        <p:txBody>
          <a:bodyPr/>
          <a:lstStyle/>
          <a:p>
            <a:r>
              <a:rPr lang="en-GB" dirty="0"/>
              <a:t>Calculate marginal product</a:t>
            </a:r>
            <a:endParaRPr lang="pl-PL" dirty="0"/>
          </a:p>
        </p:txBody>
      </p:sp>
      <p:graphicFrame>
        <p:nvGraphicFramePr>
          <p:cNvPr id="4" name="Content Placeholder 3">
            <a:extLst>
              <a:ext uri="{FF2B5EF4-FFF2-40B4-BE49-F238E27FC236}">
                <a16:creationId xmlns:a16="http://schemas.microsoft.com/office/drawing/2014/main" id="{122E1824-9D1D-4464-8D29-C67E13AF3B4B}"/>
              </a:ext>
            </a:extLst>
          </p:cNvPr>
          <p:cNvGraphicFramePr>
            <a:graphicFrameLocks noGrp="1"/>
          </p:cNvGraphicFramePr>
          <p:nvPr>
            <p:ph idx="1"/>
            <p:extLst>
              <p:ext uri="{D42A27DB-BD31-4B8C-83A1-F6EECF244321}">
                <p14:modId xmlns:p14="http://schemas.microsoft.com/office/powerpoint/2010/main" val="1333568680"/>
              </p:ext>
            </p:extLst>
          </p:nvPr>
        </p:nvGraphicFramePr>
        <p:xfrm>
          <a:off x="810705" y="1825625"/>
          <a:ext cx="10543095" cy="5186680"/>
        </p:xfrm>
        <a:graphic>
          <a:graphicData uri="http://schemas.openxmlformats.org/drawingml/2006/table">
            <a:tbl>
              <a:tblPr firstRow="1" bandRow="1">
                <a:tableStyleId>{5C22544A-7EE6-4342-B048-85BDC9FD1C3A}</a:tableStyleId>
              </a:tblPr>
              <a:tblGrid>
                <a:gridCol w="3532695">
                  <a:extLst>
                    <a:ext uri="{9D8B030D-6E8A-4147-A177-3AD203B41FA5}">
                      <a16:colId xmlns:a16="http://schemas.microsoft.com/office/drawing/2014/main" val="925440487"/>
                    </a:ext>
                  </a:extLst>
                </a:gridCol>
                <a:gridCol w="3505200">
                  <a:extLst>
                    <a:ext uri="{9D8B030D-6E8A-4147-A177-3AD203B41FA5}">
                      <a16:colId xmlns:a16="http://schemas.microsoft.com/office/drawing/2014/main" val="3224705290"/>
                    </a:ext>
                  </a:extLst>
                </a:gridCol>
                <a:gridCol w="3505200">
                  <a:extLst>
                    <a:ext uri="{9D8B030D-6E8A-4147-A177-3AD203B41FA5}">
                      <a16:colId xmlns:a16="http://schemas.microsoft.com/office/drawing/2014/main" val="3994327322"/>
                    </a:ext>
                  </a:extLst>
                </a:gridCol>
              </a:tblGrid>
              <a:tr h="370840">
                <a:tc>
                  <a:txBody>
                    <a:bodyPr/>
                    <a:lstStyle/>
                    <a:p>
                      <a:r>
                        <a:rPr lang="en-GB" dirty="0"/>
                        <a:t>Number of workers </a:t>
                      </a:r>
                      <a:endParaRPr lang="pl-PL" dirty="0"/>
                    </a:p>
                  </a:txBody>
                  <a:tcPr/>
                </a:tc>
                <a:tc>
                  <a:txBody>
                    <a:bodyPr/>
                    <a:lstStyle/>
                    <a:p>
                      <a:r>
                        <a:rPr lang="en-GB" dirty="0"/>
                        <a:t>Number of Cakes</a:t>
                      </a:r>
                      <a:endParaRPr lang="pl-PL" dirty="0"/>
                    </a:p>
                  </a:txBody>
                  <a:tcPr/>
                </a:tc>
                <a:tc>
                  <a:txBody>
                    <a:bodyPr/>
                    <a:lstStyle/>
                    <a:p>
                      <a:r>
                        <a:rPr lang="en-GB" dirty="0"/>
                        <a:t>Calculate Marginal Product </a:t>
                      </a:r>
                      <a:endParaRPr lang="pl-PL" dirty="0"/>
                    </a:p>
                  </a:txBody>
                  <a:tcPr/>
                </a:tc>
                <a:extLst>
                  <a:ext uri="{0D108BD9-81ED-4DB2-BD59-A6C34878D82A}">
                    <a16:rowId xmlns:a16="http://schemas.microsoft.com/office/drawing/2014/main" val="2687419006"/>
                  </a:ext>
                </a:extLst>
              </a:tr>
              <a:tr h="370840">
                <a:tc>
                  <a:txBody>
                    <a:bodyPr/>
                    <a:lstStyle/>
                    <a:p>
                      <a:pPr algn="ctr"/>
                      <a:r>
                        <a:rPr lang="en-GB" sz="3200" b="1" dirty="0"/>
                        <a:t>0</a:t>
                      </a:r>
                      <a:endParaRPr lang="pl-PL" sz="3200" b="1" dirty="0"/>
                    </a:p>
                  </a:txBody>
                  <a:tcPr/>
                </a:tc>
                <a:tc>
                  <a:txBody>
                    <a:bodyPr/>
                    <a:lstStyle/>
                    <a:p>
                      <a:pPr algn="ctr"/>
                      <a:r>
                        <a:rPr lang="en-GB" sz="3200" b="1" dirty="0"/>
                        <a:t>0</a:t>
                      </a:r>
                      <a:endParaRPr lang="pl-PL" sz="3200" b="1" dirty="0"/>
                    </a:p>
                  </a:txBody>
                  <a:tcPr/>
                </a:tc>
                <a:tc>
                  <a:txBody>
                    <a:bodyPr/>
                    <a:lstStyle/>
                    <a:p>
                      <a:pPr algn="ctr"/>
                      <a:r>
                        <a:rPr lang="en-GB" sz="3200" b="1" dirty="0">
                          <a:highlight>
                            <a:srgbClr val="00FF00"/>
                          </a:highlight>
                        </a:rPr>
                        <a:t>-</a:t>
                      </a:r>
                      <a:endParaRPr lang="pl-PL" sz="3200" b="1" dirty="0">
                        <a:highlight>
                          <a:srgbClr val="00FF00"/>
                        </a:highlight>
                      </a:endParaRPr>
                    </a:p>
                  </a:txBody>
                  <a:tcPr/>
                </a:tc>
                <a:extLst>
                  <a:ext uri="{0D108BD9-81ED-4DB2-BD59-A6C34878D82A}">
                    <a16:rowId xmlns:a16="http://schemas.microsoft.com/office/drawing/2014/main" val="3603496261"/>
                  </a:ext>
                </a:extLst>
              </a:tr>
              <a:tr h="370840">
                <a:tc>
                  <a:txBody>
                    <a:bodyPr/>
                    <a:lstStyle/>
                    <a:p>
                      <a:pPr algn="ctr"/>
                      <a:r>
                        <a:rPr lang="en-GB" sz="3200" b="1" dirty="0"/>
                        <a:t>1</a:t>
                      </a:r>
                      <a:endParaRPr lang="pl-PL" sz="3200" b="1" dirty="0"/>
                    </a:p>
                  </a:txBody>
                  <a:tcPr/>
                </a:tc>
                <a:tc>
                  <a:txBody>
                    <a:bodyPr/>
                    <a:lstStyle/>
                    <a:p>
                      <a:pPr algn="ctr"/>
                      <a:r>
                        <a:rPr lang="en-GB" sz="3200" b="1" dirty="0"/>
                        <a:t>5 </a:t>
                      </a:r>
                      <a:r>
                        <a:rPr lang="en-GB" sz="1800" b="1" i="1" dirty="0"/>
                        <a:t>(specialization)</a:t>
                      </a:r>
                      <a:endParaRPr lang="pl-PL" sz="1800" b="1" i="1" dirty="0"/>
                    </a:p>
                  </a:txBody>
                  <a:tcPr/>
                </a:tc>
                <a:tc>
                  <a:txBody>
                    <a:bodyPr/>
                    <a:lstStyle/>
                    <a:p>
                      <a:pPr algn="ctr"/>
                      <a:r>
                        <a:rPr lang="en-GB" sz="3200" b="1" dirty="0">
                          <a:highlight>
                            <a:srgbClr val="00FF00"/>
                          </a:highlight>
                        </a:rPr>
                        <a:t>5</a:t>
                      </a:r>
                      <a:endParaRPr lang="pl-PL" sz="3200" b="1" dirty="0">
                        <a:highlight>
                          <a:srgbClr val="00FF00"/>
                        </a:highlight>
                      </a:endParaRPr>
                    </a:p>
                  </a:txBody>
                  <a:tcPr/>
                </a:tc>
                <a:extLst>
                  <a:ext uri="{0D108BD9-81ED-4DB2-BD59-A6C34878D82A}">
                    <a16:rowId xmlns:a16="http://schemas.microsoft.com/office/drawing/2014/main" val="3893227412"/>
                  </a:ext>
                </a:extLst>
              </a:tr>
              <a:tr h="370840">
                <a:tc>
                  <a:txBody>
                    <a:bodyPr/>
                    <a:lstStyle/>
                    <a:p>
                      <a:pPr algn="ctr"/>
                      <a:r>
                        <a:rPr lang="en-GB" sz="3200" b="1" dirty="0"/>
                        <a:t>2</a:t>
                      </a:r>
                      <a:endParaRPr lang="pl-PL" sz="3200" b="1" dirty="0"/>
                    </a:p>
                  </a:txBody>
                  <a:tcPr/>
                </a:tc>
                <a:tc>
                  <a:txBody>
                    <a:bodyPr/>
                    <a:lstStyle/>
                    <a:p>
                      <a:pPr algn="ctr"/>
                      <a:r>
                        <a:rPr lang="en-GB" sz="3200" b="1" dirty="0"/>
                        <a:t>15</a:t>
                      </a:r>
                      <a:r>
                        <a:rPr lang="en-GB" sz="1800" b="1" i="1" dirty="0"/>
                        <a:t>(TP is increasing at increasing rate </a:t>
                      </a:r>
                      <a:r>
                        <a:rPr lang="en-GB" sz="3200" b="1" dirty="0"/>
                        <a:t>)</a:t>
                      </a:r>
                      <a:endParaRPr lang="pl-PL" sz="3200" b="1" dirty="0"/>
                    </a:p>
                  </a:txBody>
                  <a:tcPr/>
                </a:tc>
                <a:tc>
                  <a:txBody>
                    <a:bodyPr/>
                    <a:lstStyle/>
                    <a:p>
                      <a:pPr algn="ctr"/>
                      <a:r>
                        <a:rPr lang="en-GB" sz="3200" b="1" dirty="0">
                          <a:highlight>
                            <a:srgbClr val="00FF00"/>
                          </a:highlight>
                        </a:rPr>
                        <a:t>10 </a:t>
                      </a:r>
                      <a:r>
                        <a:rPr lang="en-GB" sz="1800" b="1" i="1" dirty="0">
                          <a:highlight>
                            <a:srgbClr val="00FF00"/>
                          </a:highlight>
                        </a:rPr>
                        <a:t>(additional)</a:t>
                      </a:r>
                      <a:endParaRPr lang="pl-PL" sz="1800" b="1" i="1" dirty="0">
                        <a:highlight>
                          <a:srgbClr val="00FF00"/>
                        </a:highlight>
                      </a:endParaRPr>
                    </a:p>
                  </a:txBody>
                  <a:tcPr/>
                </a:tc>
                <a:extLst>
                  <a:ext uri="{0D108BD9-81ED-4DB2-BD59-A6C34878D82A}">
                    <a16:rowId xmlns:a16="http://schemas.microsoft.com/office/drawing/2014/main" val="4252174592"/>
                  </a:ext>
                </a:extLst>
              </a:tr>
              <a:tr h="370840">
                <a:tc>
                  <a:txBody>
                    <a:bodyPr/>
                    <a:lstStyle/>
                    <a:p>
                      <a:pPr algn="ctr"/>
                      <a:r>
                        <a:rPr lang="en-GB" sz="3200" b="1" dirty="0">
                          <a:solidFill>
                            <a:srgbClr val="00B050"/>
                          </a:solidFill>
                        </a:rPr>
                        <a:t>3</a:t>
                      </a:r>
                      <a:endParaRPr lang="pl-PL" sz="3200" b="1" dirty="0">
                        <a:solidFill>
                          <a:srgbClr val="00B050"/>
                        </a:solidFill>
                      </a:endParaRPr>
                    </a:p>
                  </a:txBody>
                  <a:tcPr/>
                </a:tc>
                <a:tc>
                  <a:txBody>
                    <a:bodyPr/>
                    <a:lstStyle/>
                    <a:p>
                      <a:pPr algn="ctr"/>
                      <a:r>
                        <a:rPr lang="en-GB" sz="3200" b="1" dirty="0"/>
                        <a:t>20</a:t>
                      </a:r>
                      <a:endParaRPr lang="pl-PL" sz="3200" b="1" dirty="0"/>
                    </a:p>
                  </a:txBody>
                  <a:tcPr/>
                </a:tc>
                <a:tc>
                  <a:txBody>
                    <a:bodyPr/>
                    <a:lstStyle/>
                    <a:p>
                      <a:pPr algn="ctr"/>
                      <a:r>
                        <a:rPr lang="en-GB" sz="3200" b="1" dirty="0">
                          <a:highlight>
                            <a:srgbClr val="FFFF00"/>
                          </a:highlight>
                        </a:rPr>
                        <a:t>5</a:t>
                      </a:r>
                      <a:endParaRPr lang="pl-PL" sz="3200" b="1" dirty="0">
                        <a:highlight>
                          <a:srgbClr val="FFFF00"/>
                        </a:highlight>
                      </a:endParaRPr>
                    </a:p>
                  </a:txBody>
                  <a:tcPr/>
                </a:tc>
                <a:extLst>
                  <a:ext uri="{0D108BD9-81ED-4DB2-BD59-A6C34878D82A}">
                    <a16:rowId xmlns:a16="http://schemas.microsoft.com/office/drawing/2014/main" val="1987392213"/>
                  </a:ext>
                </a:extLst>
              </a:tr>
              <a:tr h="370840">
                <a:tc>
                  <a:txBody>
                    <a:bodyPr/>
                    <a:lstStyle/>
                    <a:p>
                      <a:pPr algn="ctr"/>
                      <a:r>
                        <a:rPr lang="en-GB" sz="3200" b="1" dirty="0"/>
                        <a:t>4</a:t>
                      </a:r>
                      <a:endParaRPr lang="pl-PL" sz="3200" b="1" dirty="0"/>
                    </a:p>
                  </a:txBody>
                  <a:tcPr/>
                </a:tc>
                <a:tc>
                  <a:txBody>
                    <a:bodyPr/>
                    <a:lstStyle/>
                    <a:p>
                      <a:pPr algn="ctr"/>
                      <a:r>
                        <a:rPr lang="en-GB" sz="3200" b="1" dirty="0"/>
                        <a:t>22</a:t>
                      </a:r>
                      <a:endParaRPr lang="pl-PL" sz="3200" b="1" dirty="0"/>
                    </a:p>
                  </a:txBody>
                  <a:tcPr/>
                </a:tc>
                <a:tc>
                  <a:txBody>
                    <a:bodyPr/>
                    <a:lstStyle/>
                    <a:p>
                      <a:pPr algn="ctr"/>
                      <a:r>
                        <a:rPr lang="en-GB" sz="3200" b="1" dirty="0">
                          <a:highlight>
                            <a:srgbClr val="FFFF00"/>
                          </a:highlight>
                        </a:rPr>
                        <a:t>2</a:t>
                      </a:r>
                      <a:endParaRPr lang="pl-PL" sz="3200" b="1" dirty="0">
                        <a:highlight>
                          <a:srgbClr val="FFFF00"/>
                        </a:highlight>
                      </a:endParaRPr>
                    </a:p>
                  </a:txBody>
                  <a:tcPr/>
                </a:tc>
                <a:extLst>
                  <a:ext uri="{0D108BD9-81ED-4DB2-BD59-A6C34878D82A}">
                    <a16:rowId xmlns:a16="http://schemas.microsoft.com/office/drawing/2014/main" val="189054958"/>
                  </a:ext>
                </a:extLst>
              </a:tr>
              <a:tr h="370840">
                <a:tc>
                  <a:txBody>
                    <a:bodyPr/>
                    <a:lstStyle/>
                    <a:p>
                      <a:pPr algn="ctr"/>
                      <a:r>
                        <a:rPr lang="en-GB" sz="3200" b="1" dirty="0"/>
                        <a:t>5</a:t>
                      </a:r>
                      <a:endParaRPr lang="pl-PL" sz="3200" b="1" dirty="0"/>
                    </a:p>
                  </a:txBody>
                  <a:tcPr/>
                </a:tc>
                <a:tc>
                  <a:txBody>
                    <a:bodyPr/>
                    <a:lstStyle/>
                    <a:p>
                      <a:pPr algn="ctr"/>
                      <a:r>
                        <a:rPr lang="en-GB" sz="3200" b="1" dirty="0"/>
                        <a:t>22</a:t>
                      </a:r>
                      <a:endParaRPr lang="pl-PL" sz="3200" b="1" dirty="0"/>
                    </a:p>
                  </a:txBody>
                  <a:tcPr/>
                </a:tc>
                <a:tc>
                  <a:txBody>
                    <a:bodyPr/>
                    <a:lstStyle/>
                    <a:p>
                      <a:pPr algn="ctr"/>
                      <a:r>
                        <a:rPr lang="en-GB" sz="3200" b="1" dirty="0">
                          <a:highlight>
                            <a:srgbClr val="FFFF00"/>
                          </a:highlight>
                        </a:rPr>
                        <a:t>0</a:t>
                      </a:r>
                      <a:endParaRPr lang="pl-PL" sz="3200" b="1" dirty="0">
                        <a:highlight>
                          <a:srgbClr val="FFFF00"/>
                        </a:highlight>
                      </a:endParaRPr>
                    </a:p>
                  </a:txBody>
                  <a:tcPr/>
                </a:tc>
                <a:extLst>
                  <a:ext uri="{0D108BD9-81ED-4DB2-BD59-A6C34878D82A}">
                    <a16:rowId xmlns:a16="http://schemas.microsoft.com/office/drawing/2014/main" val="2253241118"/>
                  </a:ext>
                </a:extLst>
              </a:tr>
              <a:tr h="370840">
                <a:tc>
                  <a:txBody>
                    <a:bodyPr/>
                    <a:lstStyle/>
                    <a:p>
                      <a:pPr algn="ctr"/>
                      <a:r>
                        <a:rPr lang="en-GB" sz="3200" b="1" dirty="0"/>
                        <a:t>6</a:t>
                      </a:r>
                      <a:endParaRPr lang="pl-PL" sz="3200" b="1" dirty="0"/>
                    </a:p>
                  </a:txBody>
                  <a:tcPr/>
                </a:tc>
                <a:tc>
                  <a:txBody>
                    <a:bodyPr/>
                    <a:lstStyle/>
                    <a:p>
                      <a:pPr algn="ctr"/>
                      <a:r>
                        <a:rPr lang="en-GB" sz="3200" b="1" dirty="0"/>
                        <a:t>18 </a:t>
                      </a:r>
                      <a:r>
                        <a:rPr lang="en-GB" sz="1800" b="1" dirty="0"/>
                        <a:t>(TP is falling)</a:t>
                      </a:r>
                      <a:endParaRPr lang="pl-PL" sz="1800" b="1" dirty="0"/>
                    </a:p>
                  </a:txBody>
                  <a:tcPr/>
                </a:tc>
                <a:tc>
                  <a:txBody>
                    <a:bodyPr/>
                    <a:lstStyle/>
                    <a:p>
                      <a:pPr algn="ctr"/>
                      <a:r>
                        <a:rPr lang="en-GB" sz="3200" b="1" dirty="0">
                          <a:highlight>
                            <a:srgbClr val="FF0000"/>
                          </a:highlight>
                        </a:rPr>
                        <a:t>4 </a:t>
                      </a:r>
                      <a:r>
                        <a:rPr lang="en-GB" sz="1800" b="1" i="1" dirty="0">
                          <a:highlight>
                            <a:srgbClr val="FF0000"/>
                          </a:highlight>
                        </a:rPr>
                        <a:t>(leading to negative and also because of fixed resource)</a:t>
                      </a:r>
                      <a:endParaRPr lang="pl-PL" sz="1800" b="1" i="1" dirty="0">
                        <a:highlight>
                          <a:srgbClr val="FF0000"/>
                        </a:highlight>
                      </a:endParaRPr>
                    </a:p>
                  </a:txBody>
                  <a:tcPr/>
                </a:tc>
                <a:extLst>
                  <a:ext uri="{0D108BD9-81ED-4DB2-BD59-A6C34878D82A}">
                    <a16:rowId xmlns:a16="http://schemas.microsoft.com/office/drawing/2014/main" val="854993267"/>
                  </a:ext>
                </a:extLst>
              </a:tr>
            </a:tbl>
          </a:graphicData>
        </a:graphic>
      </p:graphicFrame>
    </p:spTree>
    <p:extLst>
      <p:ext uri="{BB962C8B-B14F-4D97-AF65-F5344CB8AC3E}">
        <p14:creationId xmlns:p14="http://schemas.microsoft.com/office/powerpoint/2010/main" val="122143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D9D8-388A-4EB5-93F0-AF6C1CEFA68C}"/>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B90E94F8-85CA-4D28-9E13-517E4A4EDF38}"/>
              </a:ext>
            </a:extLst>
          </p:cNvPr>
          <p:cNvSpPr>
            <a:spLocks noGrp="1"/>
          </p:cNvSpPr>
          <p:nvPr>
            <p:ph idx="1"/>
          </p:nvPr>
        </p:nvSpPr>
        <p:spPr/>
        <p:txBody>
          <a:bodyPr/>
          <a:lstStyle/>
          <a:p>
            <a:r>
              <a:rPr lang="en-GB" dirty="0"/>
              <a:t>As the proportion of one factor in a combination of factors is increased, after a point, first the marginal and then the average product of that factor will diminish.</a:t>
            </a:r>
          </a:p>
          <a:p>
            <a:r>
              <a:rPr lang="en-GB" dirty="0"/>
              <a:t>Assumption of the law – </a:t>
            </a:r>
          </a:p>
          <a:p>
            <a:pPr>
              <a:buFont typeface="Wingdings" panose="05000000000000000000" pitchFamily="2" charset="2"/>
              <a:buChar char="v"/>
            </a:pPr>
            <a:r>
              <a:rPr lang="en-GB" dirty="0"/>
              <a:t>Only one variable factor unit is to be varied while all other factors should be kept constant.</a:t>
            </a:r>
          </a:p>
          <a:p>
            <a:pPr>
              <a:buFont typeface="Wingdings" panose="05000000000000000000" pitchFamily="2" charset="2"/>
              <a:buChar char="v"/>
            </a:pPr>
            <a:r>
              <a:rPr lang="en-GB" dirty="0"/>
              <a:t>Different units of a variable factor are homogeneous</a:t>
            </a:r>
          </a:p>
          <a:p>
            <a:pPr>
              <a:buFont typeface="Wingdings" panose="05000000000000000000" pitchFamily="2" charset="2"/>
              <a:buChar char="v"/>
            </a:pPr>
            <a:r>
              <a:rPr lang="en-GB" dirty="0"/>
              <a:t>Techniques of production remain constant.</a:t>
            </a:r>
          </a:p>
          <a:p>
            <a:pPr>
              <a:buFont typeface="Wingdings" panose="05000000000000000000" pitchFamily="2" charset="2"/>
              <a:buChar char="v"/>
            </a:pPr>
            <a:r>
              <a:rPr lang="en-GB" dirty="0"/>
              <a:t>The law will hold good only for a short and a given period.</a:t>
            </a:r>
            <a:endParaRPr lang="pl-PL" dirty="0"/>
          </a:p>
        </p:txBody>
      </p:sp>
    </p:spTree>
    <p:extLst>
      <p:ext uri="{BB962C8B-B14F-4D97-AF65-F5344CB8AC3E}">
        <p14:creationId xmlns:p14="http://schemas.microsoft.com/office/powerpoint/2010/main" val="223702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13BC-D041-43E1-AE1F-60A70C905EDA}"/>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B44F28C9-C33C-48A7-A8A7-A5BF23430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862" y="2158738"/>
            <a:ext cx="8889476" cy="3780149"/>
          </a:xfrm>
        </p:spPr>
      </p:pic>
    </p:spTree>
    <p:extLst>
      <p:ext uri="{BB962C8B-B14F-4D97-AF65-F5344CB8AC3E}">
        <p14:creationId xmlns:p14="http://schemas.microsoft.com/office/powerpoint/2010/main" val="57409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B622-7372-4A10-870C-554D9A6D6B51}"/>
              </a:ext>
            </a:extLst>
          </p:cNvPr>
          <p:cNvSpPr>
            <a:spLocks noGrp="1"/>
          </p:cNvSpPr>
          <p:nvPr>
            <p:ph type="title"/>
          </p:nvPr>
        </p:nvSpPr>
        <p:spPr/>
        <p:txBody>
          <a:bodyPr/>
          <a:lstStyle/>
          <a:p>
            <a:br>
              <a:rPr lang="en-GB" dirty="0"/>
            </a:br>
            <a:endParaRPr lang="pl-PL" dirty="0"/>
          </a:p>
        </p:txBody>
      </p:sp>
      <p:sp>
        <p:nvSpPr>
          <p:cNvPr id="3" name="Content Placeholder 2">
            <a:extLst>
              <a:ext uri="{FF2B5EF4-FFF2-40B4-BE49-F238E27FC236}">
                <a16:creationId xmlns:a16="http://schemas.microsoft.com/office/drawing/2014/main" id="{0EB0EA93-FFF7-405C-91E4-693B936DBE33}"/>
              </a:ext>
            </a:extLst>
          </p:cNvPr>
          <p:cNvSpPr>
            <a:spLocks noGrp="1"/>
          </p:cNvSpPr>
          <p:nvPr>
            <p:ph idx="1"/>
          </p:nvPr>
        </p:nvSpPr>
        <p:spPr/>
        <p:txBody>
          <a:bodyPr>
            <a:normAutofit fontScale="92500"/>
          </a:bodyPr>
          <a:lstStyle/>
          <a:p>
            <a:r>
              <a:rPr lang="en-GB" dirty="0"/>
              <a:t>Total product or output -It is the output derived from all factors, both fixed and variable employed by the producer. </a:t>
            </a:r>
          </a:p>
          <a:p>
            <a:endParaRPr lang="en-GB" dirty="0"/>
          </a:p>
          <a:p>
            <a:pPr marL="0" indent="0">
              <a:buNone/>
            </a:pPr>
            <a:r>
              <a:rPr lang="en-GB" dirty="0"/>
              <a:t>Trends in output </a:t>
            </a:r>
          </a:p>
          <a:p>
            <a:pPr marL="514350" indent="-514350">
              <a:buFont typeface="+mj-lt"/>
              <a:buAutoNum type="arabicPeriod"/>
            </a:pPr>
            <a:r>
              <a:rPr lang="en-GB" dirty="0"/>
              <a:t>Total output goes on increasing as long as MP is positive. It is the highest when MP is zero and TP declines when MP becomes negative.</a:t>
            </a:r>
          </a:p>
          <a:p>
            <a:pPr marL="514350" indent="-514350">
              <a:buFont typeface="+mj-lt"/>
              <a:buAutoNum type="arabicPeriod"/>
            </a:pPr>
            <a:r>
              <a:rPr lang="en-GB" dirty="0"/>
              <a:t>MP increases in the beginning, reaches the highest point and diminishes at the end.</a:t>
            </a:r>
          </a:p>
          <a:p>
            <a:pPr marL="514350" indent="-514350">
              <a:buFont typeface="+mj-lt"/>
              <a:buAutoNum type="arabicPeriod"/>
            </a:pPr>
            <a:r>
              <a:rPr lang="en-GB" dirty="0"/>
              <a:t>AP will also have the same tendencies as the MP. In the beginning MP will be higher than AP but at the end AP will be higher than MP</a:t>
            </a:r>
            <a:endParaRPr lang="pl-PL" dirty="0"/>
          </a:p>
        </p:txBody>
      </p:sp>
    </p:spTree>
    <p:extLst>
      <p:ext uri="{BB962C8B-B14F-4D97-AF65-F5344CB8AC3E}">
        <p14:creationId xmlns:p14="http://schemas.microsoft.com/office/powerpoint/2010/main" val="3157092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48EA-70F9-4514-B711-132D352895C0}"/>
              </a:ext>
            </a:extLst>
          </p:cNvPr>
          <p:cNvSpPr>
            <a:spLocks noGrp="1"/>
          </p:cNvSpPr>
          <p:nvPr>
            <p:ph type="title"/>
          </p:nvPr>
        </p:nvSpPr>
        <p:spPr/>
        <p:txBody>
          <a:bodyPr/>
          <a:lstStyle/>
          <a:p>
            <a:r>
              <a:rPr lang="en-GB" dirty="0"/>
              <a:t>Three phases of the law of diminishing marginal returns</a:t>
            </a:r>
            <a:endParaRPr lang="pl-PL" dirty="0"/>
          </a:p>
        </p:txBody>
      </p:sp>
      <p:sp>
        <p:nvSpPr>
          <p:cNvPr id="3" name="Content Placeholder 2">
            <a:extLst>
              <a:ext uri="{FF2B5EF4-FFF2-40B4-BE49-F238E27FC236}">
                <a16:creationId xmlns:a16="http://schemas.microsoft.com/office/drawing/2014/main" id="{98F414A5-B9C0-4A5F-B0BF-FD5E97D366A1}"/>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pl-PL" b="1" dirty="0" err="1"/>
              <a:t>Stage</a:t>
            </a:r>
            <a:r>
              <a:rPr lang="pl-PL" b="1" dirty="0"/>
              <a:t> 1: </a:t>
            </a:r>
            <a:r>
              <a:rPr lang="pl-PL" b="1" dirty="0" err="1"/>
              <a:t>Increasing</a:t>
            </a:r>
            <a:r>
              <a:rPr lang="pl-PL" b="1" dirty="0"/>
              <a:t> return</a:t>
            </a:r>
            <a:r>
              <a:rPr lang="en-GB" b="1" dirty="0"/>
              <a:t>s- </a:t>
            </a:r>
            <a:r>
              <a:rPr lang="en-GB" dirty="0"/>
              <a:t>As you hire more workers you get increasing marginal product (</a:t>
            </a:r>
            <a:r>
              <a:rPr lang="en-GB" dirty="0">
                <a:solidFill>
                  <a:schemeClr val="accent1"/>
                </a:solidFill>
              </a:rPr>
              <a:t>Increasing return</a:t>
            </a:r>
            <a:r>
              <a:rPr lang="en-GB" dirty="0"/>
              <a:t>)- Initially, adding to one production variable is likely to improve the output as the fixed inputs are in abundance compared to the variable one. Therefore, adding more units of the variable factor will use the fixed factors more efficiently and increase production.</a:t>
            </a:r>
          </a:p>
          <a:p>
            <a:pPr marL="0" indent="0">
              <a:buNone/>
            </a:pPr>
            <a:r>
              <a:rPr lang="en-GB" dirty="0"/>
              <a:t>( the first stage comes to an end at the point where MP curve cuts the AP curve when AP is maximum )</a:t>
            </a:r>
          </a:p>
          <a:p>
            <a:pPr>
              <a:buFont typeface="Wingdings" panose="05000000000000000000" pitchFamily="2" charset="2"/>
              <a:buChar char="Ø"/>
            </a:pPr>
            <a:r>
              <a:rPr lang="pl-PL" b="1" dirty="0" err="1"/>
              <a:t>Stage</a:t>
            </a:r>
            <a:r>
              <a:rPr lang="pl-PL" b="1" dirty="0"/>
              <a:t> 2: </a:t>
            </a:r>
            <a:r>
              <a:rPr lang="pl-PL" b="1" dirty="0" err="1"/>
              <a:t>Diminishing</a:t>
            </a:r>
            <a:r>
              <a:rPr lang="pl-PL" b="1" dirty="0"/>
              <a:t> </a:t>
            </a:r>
            <a:r>
              <a:rPr lang="pl-PL" b="1" dirty="0" err="1"/>
              <a:t>returns</a:t>
            </a:r>
            <a:r>
              <a:rPr lang="en-GB" b="1" dirty="0"/>
              <a:t>- </a:t>
            </a:r>
            <a:r>
              <a:rPr lang="en-GB" dirty="0"/>
              <a:t>As more units of the variable factor are added, the overall production will continue to increase. However, during this stage, the total product increases at a continuously decreasing rate. This process culminates with the product reaching its maximum value, meaning that the marginal product becomes zero. Optimum production is set somewhere within this stage. Adding more units of the variable factor after this point will lead to the overall output starting to diminish.</a:t>
            </a:r>
          </a:p>
          <a:p>
            <a:pPr marL="0" indent="0">
              <a:buNone/>
            </a:pPr>
            <a:r>
              <a:rPr lang="en-GB" b="1" dirty="0"/>
              <a:t>(This stage is called diminishing returns because both AP and MP of the variable factor continuously fall during this stage. It is only in this stage , the firm is maximizing its total output.)</a:t>
            </a:r>
            <a:endParaRPr lang="pl-PL" b="1" dirty="0"/>
          </a:p>
          <a:p>
            <a:pPr marL="0" indent="0">
              <a:buNone/>
            </a:pPr>
            <a:endParaRPr lang="pl-PL" dirty="0"/>
          </a:p>
        </p:txBody>
      </p:sp>
    </p:spTree>
    <p:extLst>
      <p:ext uri="{BB962C8B-B14F-4D97-AF65-F5344CB8AC3E}">
        <p14:creationId xmlns:p14="http://schemas.microsoft.com/office/powerpoint/2010/main" val="151533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6D58-1592-4E26-9227-6800D6DB4FF6}"/>
              </a:ext>
            </a:extLst>
          </p:cNvPr>
          <p:cNvSpPr>
            <a:spLocks noGrp="1"/>
          </p:cNvSpPr>
          <p:nvPr>
            <p:ph type="title"/>
          </p:nvPr>
        </p:nvSpPr>
        <p:spPr/>
        <p:txBody>
          <a:bodyPr/>
          <a:lstStyle/>
          <a:p>
            <a:endParaRPr lang="pl-PL" dirty="0"/>
          </a:p>
        </p:txBody>
      </p:sp>
      <p:sp>
        <p:nvSpPr>
          <p:cNvPr id="3" name="Content Placeholder 2">
            <a:extLst>
              <a:ext uri="{FF2B5EF4-FFF2-40B4-BE49-F238E27FC236}">
                <a16:creationId xmlns:a16="http://schemas.microsoft.com/office/drawing/2014/main" id="{88B603AC-0E8B-46BD-A3B7-736C12E1D4A3}"/>
              </a:ext>
            </a:extLst>
          </p:cNvPr>
          <p:cNvSpPr>
            <a:spLocks noGrp="1"/>
          </p:cNvSpPr>
          <p:nvPr>
            <p:ph idx="1"/>
          </p:nvPr>
        </p:nvSpPr>
        <p:spPr/>
        <p:txBody>
          <a:bodyPr/>
          <a:lstStyle/>
          <a:p>
            <a:pPr>
              <a:buFont typeface="Wingdings" panose="05000000000000000000" pitchFamily="2" charset="2"/>
              <a:buChar char="Ø"/>
            </a:pPr>
            <a:r>
              <a:rPr lang="pl-PL" b="1" dirty="0" err="1"/>
              <a:t>Stage</a:t>
            </a:r>
            <a:r>
              <a:rPr lang="pl-PL" b="1" dirty="0"/>
              <a:t> 3: </a:t>
            </a:r>
            <a:r>
              <a:rPr lang="pl-PL" b="1" dirty="0" err="1"/>
              <a:t>Negative</a:t>
            </a:r>
            <a:r>
              <a:rPr lang="pl-PL" b="1" dirty="0"/>
              <a:t> </a:t>
            </a:r>
            <a:r>
              <a:rPr lang="pl-PL" b="1" dirty="0" err="1"/>
              <a:t>returns</a:t>
            </a:r>
            <a:r>
              <a:rPr lang="en-GB" b="1" dirty="0"/>
              <a:t> - </a:t>
            </a:r>
            <a:r>
              <a:rPr lang="en-GB" dirty="0"/>
              <a:t>Excessively adding to the variable input after the point of optimum production will eventually lead not only to a decrease in efficiency but even to a negative return of production. The excess in the variable factor now hurts the whole production process</a:t>
            </a:r>
            <a:endParaRPr lang="pl-PL" b="1" dirty="0"/>
          </a:p>
          <a:p>
            <a:pPr marL="0" indent="0">
              <a:buNone/>
            </a:pPr>
            <a:endParaRPr lang="pl-PL" dirty="0"/>
          </a:p>
        </p:txBody>
      </p:sp>
    </p:spTree>
    <p:extLst>
      <p:ext uri="{BB962C8B-B14F-4D97-AF65-F5344CB8AC3E}">
        <p14:creationId xmlns:p14="http://schemas.microsoft.com/office/powerpoint/2010/main" val="208301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E979-C30B-486B-9112-7AECFE84C98E}"/>
              </a:ext>
            </a:extLst>
          </p:cNvPr>
          <p:cNvSpPr>
            <a:spLocks noGrp="1"/>
          </p:cNvSpPr>
          <p:nvPr>
            <p:ph type="title"/>
          </p:nvPr>
        </p:nvSpPr>
        <p:spPr/>
        <p:txBody>
          <a:bodyPr/>
          <a:lstStyle/>
          <a:p>
            <a:endParaRPr lang="pl-PL"/>
          </a:p>
        </p:txBody>
      </p:sp>
      <p:pic>
        <p:nvPicPr>
          <p:cNvPr id="5" name="Content Placeholder 4">
            <a:extLst>
              <a:ext uri="{FF2B5EF4-FFF2-40B4-BE49-F238E27FC236}">
                <a16:creationId xmlns:a16="http://schemas.microsoft.com/office/drawing/2014/main" id="{D8DBA063-8D5C-4ED1-8D17-1CEC9E2A4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967" y="2102178"/>
            <a:ext cx="6429080" cy="4044098"/>
          </a:xfrm>
        </p:spPr>
      </p:pic>
    </p:spTree>
    <p:extLst>
      <p:ext uri="{BB962C8B-B14F-4D97-AF65-F5344CB8AC3E}">
        <p14:creationId xmlns:p14="http://schemas.microsoft.com/office/powerpoint/2010/main" val="364624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4D24-0BBF-4258-A047-85D06B62E558}"/>
              </a:ext>
            </a:extLst>
          </p:cNvPr>
          <p:cNvSpPr>
            <a:spLocks noGrp="1"/>
          </p:cNvSpPr>
          <p:nvPr>
            <p:ph type="title"/>
          </p:nvPr>
        </p:nvSpPr>
        <p:spPr/>
        <p:txBody>
          <a:bodyPr/>
          <a:lstStyle/>
          <a:p>
            <a:r>
              <a:rPr lang="en-GB" dirty="0"/>
              <a:t>The law of variable proportions</a:t>
            </a:r>
            <a:endParaRPr lang="pl-PL" dirty="0"/>
          </a:p>
        </p:txBody>
      </p:sp>
      <p:pic>
        <p:nvPicPr>
          <p:cNvPr id="9" name="Content Placeholder 8">
            <a:extLst>
              <a:ext uri="{FF2B5EF4-FFF2-40B4-BE49-F238E27FC236}">
                <a16:creationId xmlns:a16="http://schemas.microsoft.com/office/drawing/2014/main" id="{437B1D24-A3D4-40AD-9145-72FDCDBBD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540" y="2515393"/>
            <a:ext cx="5759778" cy="3527187"/>
          </a:xfrm>
        </p:spPr>
      </p:pic>
    </p:spTree>
    <p:extLst>
      <p:ext uri="{BB962C8B-B14F-4D97-AF65-F5344CB8AC3E}">
        <p14:creationId xmlns:p14="http://schemas.microsoft.com/office/powerpoint/2010/main" val="4094827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743B-A57B-4A71-8F14-6BD0B795E5D9}"/>
              </a:ext>
            </a:extLst>
          </p:cNvPr>
          <p:cNvSpPr>
            <a:spLocks noGrp="1"/>
          </p:cNvSpPr>
          <p:nvPr>
            <p:ph type="title"/>
          </p:nvPr>
        </p:nvSpPr>
        <p:spPr/>
        <p:txBody>
          <a:bodyPr/>
          <a:lstStyle/>
          <a:p>
            <a:r>
              <a:rPr lang="en-GB" dirty="0"/>
              <a:t>Production function with two variable inputs</a:t>
            </a:r>
            <a:endParaRPr lang="pl-PL" dirty="0"/>
          </a:p>
        </p:txBody>
      </p:sp>
      <p:sp>
        <p:nvSpPr>
          <p:cNvPr id="3" name="Content Placeholder 2">
            <a:extLst>
              <a:ext uri="{FF2B5EF4-FFF2-40B4-BE49-F238E27FC236}">
                <a16:creationId xmlns:a16="http://schemas.microsoft.com/office/drawing/2014/main" id="{26511EED-F91C-444F-9E7C-CD87AE429E79}"/>
              </a:ext>
            </a:extLst>
          </p:cNvPr>
          <p:cNvSpPr>
            <a:spLocks noGrp="1"/>
          </p:cNvSpPr>
          <p:nvPr>
            <p:ph idx="1"/>
          </p:nvPr>
        </p:nvSpPr>
        <p:spPr/>
        <p:txBody>
          <a:bodyPr/>
          <a:lstStyle/>
          <a:p>
            <a:r>
              <a:rPr lang="en-GB"/>
              <a:t>ISO-Quants and ISO-Cost</a:t>
            </a:r>
            <a:endParaRPr lang="pl-PL"/>
          </a:p>
        </p:txBody>
      </p:sp>
    </p:spTree>
    <p:extLst>
      <p:ext uri="{BB962C8B-B14F-4D97-AF65-F5344CB8AC3E}">
        <p14:creationId xmlns:p14="http://schemas.microsoft.com/office/powerpoint/2010/main" val="240180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17AE-0FBE-4ECD-B9AA-1A5678C140D6}"/>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C4531E22-0822-41BC-AB46-D939D491A47B}"/>
              </a:ext>
            </a:extLst>
          </p:cNvPr>
          <p:cNvSpPr>
            <a:spLocks noGrp="1"/>
          </p:cNvSpPr>
          <p:nvPr>
            <p:ph idx="1"/>
          </p:nvPr>
        </p:nvSpPr>
        <p:spPr/>
        <p:txBody>
          <a:bodyPr>
            <a:normAutofit fontScale="92500" lnSpcReduction="10000"/>
          </a:bodyPr>
          <a:lstStyle/>
          <a:p>
            <a:pPr algn="just"/>
            <a:r>
              <a:rPr lang="en-GB" b="1" dirty="0"/>
              <a:t>Derived Demand:</a:t>
            </a:r>
            <a:r>
              <a:rPr lang="en-GB" dirty="0"/>
              <a:t> The demand for resources is </a:t>
            </a:r>
            <a:r>
              <a:rPr lang="en-GB" dirty="0">
                <a:highlight>
                  <a:srgbClr val="00FFFF"/>
                </a:highlight>
              </a:rPr>
              <a:t>directly related </a:t>
            </a:r>
            <a:r>
              <a:rPr lang="en-GB" dirty="0"/>
              <a:t>to the demand for the products produced by those resources. As a result it is said that the demand for resources is a </a:t>
            </a:r>
            <a:r>
              <a:rPr lang="en-GB" dirty="0">
                <a:solidFill>
                  <a:schemeClr val="accent1">
                    <a:lumMod val="75000"/>
                  </a:schemeClr>
                </a:solidFill>
              </a:rPr>
              <a:t>derived demand</a:t>
            </a:r>
            <a:r>
              <a:rPr lang="en-GB" dirty="0"/>
              <a:t>. That means if the demand for houses increases, the demand for construction workers will also increase. If the demand for corn increase, the demand for farmland to grow corn will increase. The reason for that derived demand comes from changes in product demand causing changes in a resource’s marginal revenue product.</a:t>
            </a:r>
          </a:p>
          <a:p>
            <a:pPr algn="just"/>
            <a:r>
              <a:rPr lang="en-GB" dirty="0"/>
              <a:t>When the demand for a product is tied to the purchase of some parent product, it is called </a:t>
            </a:r>
            <a:r>
              <a:rPr lang="en-GB" dirty="0">
                <a:solidFill>
                  <a:schemeClr val="accent1"/>
                </a:solidFill>
              </a:rPr>
              <a:t>derived or induced demand</a:t>
            </a:r>
            <a:r>
              <a:rPr lang="en-GB" dirty="0"/>
              <a:t>.</a:t>
            </a:r>
          </a:p>
          <a:p>
            <a:pPr algn="just"/>
            <a:r>
              <a:rPr lang="en-GB" dirty="0"/>
              <a:t>Example – all raw materials </a:t>
            </a:r>
          </a:p>
          <a:p>
            <a:pPr algn="just"/>
            <a:r>
              <a:rPr lang="en-GB" dirty="0"/>
              <a:t>Autonomous Demand </a:t>
            </a:r>
            <a:endParaRPr lang="pl-PL" dirty="0"/>
          </a:p>
        </p:txBody>
      </p:sp>
    </p:spTree>
    <p:extLst>
      <p:ext uri="{BB962C8B-B14F-4D97-AF65-F5344CB8AC3E}">
        <p14:creationId xmlns:p14="http://schemas.microsoft.com/office/powerpoint/2010/main" val="414404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9A64-F0BB-4E23-9526-00FA17B3FC10}"/>
              </a:ext>
            </a:extLst>
          </p:cNvPr>
          <p:cNvSpPr>
            <a:spLocks noGrp="1"/>
          </p:cNvSpPr>
          <p:nvPr>
            <p:ph type="title"/>
          </p:nvPr>
        </p:nvSpPr>
        <p:spPr/>
        <p:txBody>
          <a:bodyPr/>
          <a:lstStyle/>
          <a:p>
            <a:r>
              <a:rPr lang="en-GB" dirty="0"/>
              <a:t>There are two types of resources </a:t>
            </a:r>
            <a:endParaRPr lang="pl-PL" dirty="0"/>
          </a:p>
        </p:txBody>
      </p:sp>
      <p:sp>
        <p:nvSpPr>
          <p:cNvPr id="3" name="Content Placeholder 2">
            <a:extLst>
              <a:ext uri="{FF2B5EF4-FFF2-40B4-BE49-F238E27FC236}">
                <a16:creationId xmlns:a16="http://schemas.microsoft.com/office/drawing/2014/main" id="{12783D95-B40B-476F-BC25-6180A729BE2C}"/>
              </a:ext>
            </a:extLst>
          </p:cNvPr>
          <p:cNvSpPr>
            <a:spLocks noGrp="1"/>
          </p:cNvSpPr>
          <p:nvPr>
            <p:ph idx="1"/>
          </p:nvPr>
        </p:nvSpPr>
        <p:spPr/>
        <p:txBody>
          <a:bodyPr>
            <a:normAutofit lnSpcReduction="10000"/>
          </a:bodyPr>
          <a:lstStyle/>
          <a:p>
            <a:pPr algn="just"/>
            <a:r>
              <a:rPr lang="en-GB" dirty="0">
                <a:solidFill>
                  <a:schemeClr val="accent1"/>
                </a:solidFill>
              </a:rPr>
              <a:t>Fixed resources </a:t>
            </a:r>
            <a:r>
              <a:rPr lang="en-GB" dirty="0"/>
              <a:t>– Fixed resources are fixed. They don’t change as you produce more. </a:t>
            </a:r>
          </a:p>
          <a:p>
            <a:pPr algn="just"/>
            <a:r>
              <a:rPr lang="en-GB" dirty="0">
                <a:solidFill>
                  <a:schemeClr val="accent1"/>
                </a:solidFill>
              </a:rPr>
              <a:t>Variable resources </a:t>
            </a:r>
            <a:r>
              <a:rPr lang="en-GB" dirty="0"/>
              <a:t>– Variable resources do change with the more that you produce. </a:t>
            </a:r>
          </a:p>
          <a:p>
            <a:pPr algn="just">
              <a:buFont typeface="Wingdings" panose="05000000000000000000" pitchFamily="2" charset="2"/>
              <a:buChar char="Ø"/>
            </a:pPr>
            <a:r>
              <a:rPr lang="en-GB" dirty="0"/>
              <a:t>When it comes to producing things economists like to differentiate between the </a:t>
            </a:r>
            <a:r>
              <a:rPr lang="en-GB" dirty="0">
                <a:solidFill>
                  <a:schemeClr val="accent1"/>
                </a:solidFill>
              </a:rPr>
              <a:t>short run </a:t>
            </a:r>
            <a:r>
              <a:rPr lang="en-GB" dirty="0"/>
              <a:t>and </a:t>
            </a:r>
            <a:r>
              <a:rPr lang="en-GB" dirty="0">
                <a:solidFill>
                  <a:schemeClr val="accent1"/>
                </a:solidFill>
              </a:rPr>
              <a:t>long run.</a:t>
            </a:r>
          </a:p>
          <a:p>
            <a:pPr algn="just">
              <a:buFont typeface="Wingdings" panose="05000000000000000000" pitchFamily="2" charset="2"/>
              <a:buChar char="Ø"/>
            </a:pPr>
            <a:r>
              <a:rPr lang="en-GB" dirty="0"/>
              <a:t>A company is in </a:t>
            </a:r>
            <a:r>
              <a:rPr lang="en-GB" dirty="0">
                <a:solidFill>
                  <a:schemeClr val="accent1"/>
                </a:solidFill>
              </a:rPr>
              <a:t>short-run</a:t>
            </a:r>
            <a:r>
              <a:rPr lang="en-GB" dirty="0"/>
              <a:t> when they have at least one fixed resources .</a:t>
            </a:r>
          </a:p>
          <a:p>
            <a:pPr algn="just">
              <a:buFont typeface="Wingdings" panose="05000000000000000000" pitchFamily="2" charset="2"/>
              <a:buChar char="Ø"/>
            </a:pPr>
            <a:r>
              <a:rPr lang="en-GB" dirty="0"/>
              <a:t>Long run is more about what could potentially happen in the future. So in </a:t>
            </a:r>
            <a:r>
              <a:rPr lang="en-GB" dirty="0">
                <a:solidFill>
                  <a:schemeClr val="accent1"/>
                </a:solidFill>
              </a:rPr>
              <a:t>long run </a:t>
            </a:r>
            <a:r>
              <a:rPr lang="en-GB" dirty="0"/>
              <a:t>all resources are variable.</a:t>
            </a:r>
          </a:p>
          <a:p>
            <a:endParaRPr lang="en-GB" dirty="0"/>
          </a:p>
        </p:txBody>
      </p:sp>
    </p:spTree>
    <p:extLst>
      <p:ext uri="{BB962C8B-B14F-4D97-AF65-F5344CB8AC3E}">
        <p14:creationId xmlns:p14="http://schemas.microsoft.com/office/powerpoint/2010/main" val="46408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BDE-4263-47A6-AD05-5816FC952A65}"/>
              </a:ext>
            </a:extLst>
          </p:cNvPr>
          <p:cNvSpPr>
            <a:spLocks noGrp="1"/>
          </p:cNvSpPr>
          <p:nvPr>
            <p:ph type="title"/>
          </p:nvPr>
        </p:nvSpPr>
        <p:spPr/>
        <p:txBody>
          <a:bodyPr/>
          <a:lstStyle/>
          <a:p>
            <a:r>
              <a:rPr lang="en-GB" dirty="0"/>
              <a:t>Law of diminishing marginal returns </a:t>
            </a:r>
            <a:endParaRPr lang="pl-PL" dirty="0"/>
          </a:p>
        </p:txBody>
      </p:sp>
      <p:sp>
        <p:nvSpPr>
          <p:cNvPr id="3" name="Content Placeholder 2">
            <a:extLst>
              <a:ext uri="{FF2B5EF4-FFF2-40B4-BE49-F238E27FC236}">
                <a16:creationId xmlns:a16="http://schemas.microsoft.com/office/drawing/2014/main" id="{772367BB-648F-4FA0-9418-27AD213A89F8}"/>
              </a:ext>
            </a:extLst>
          </p:cNvPr>
          <p:cNvSpPr>
            <a:spLocks noGrp="1"/>
          </p:cNvSpPr>
          <p:nvPr>
            <p:ph idx="1"/>
          </p:nvPr>
        </p:nvSpPr>
        <p:spPr/>
        <p:txBody>
          <a:bodyPr/>
          <a:lstStyle/>
          <a:p>
            <a:pPr marL="0" indent="0" algn="just">
              <a:buNone/>
            </a:pPr>
            <a:r>
              <a:rPr lang="en-GB" dirty="0"/>
              <a:t>The </a:t>
            </a:r>
            <a:r>
              <a:rPr lang="en-GB" dirty="0">
                <a:solidFill>
                  <a:schemeClr val="accent1"/>
                </a:solidFill>
              </a:rPr>
              <a:t>law of diminishing marginal utility </a:t>
            </a:r>
            <a:r>
              <a:rPr lang="en-GB" dirty="0"/>
              <a:t>states that all else equal, as consumption increases, the marginal utility derived from each additional unit declines. Marginal utility is the incremental increase in utility that results from the </a:t>
            </a:r>
            <a:r>
              <a:rPr lang="en-GB" dirty="0">
                <a:solidFill>
                  <a:schemeClr val="accent1"/>
                </a:solidFill>
              </a:rPr>
              <a:t>consumption of one additional unit</a:t>
            </a:r>
            <a:r>
              <a:rPr lang="en-GB" dirty="0"/>
              <a:t>. </a:t>
            </a:r>
            <a:r>
              <a:rPr lang="en-GB" dirty="0">
                <a:solidFill>
                  <a:schemeClr val="accent1"/>
                </a:solidFill>
              </a:rPr>
              <a:t>"Utility" </a:t>
            </a:r>
            <a:r>
              <a:rPr lang="en-GB" dirty="0"/>
              <a:t>is an economic term used to represent satisfaction or happiness.</a:t>
            </a:r>
            <a:endParaRPr lang="pl-PL" dirty="0"/>
          </a:p>
        </p:txBody>
      </p:sp>
    </p:spTree>
    <p:extLst>
      <p:ext uri="{BB962C8B-B14F-4D97-AF65-F5344CB8AC3E}">
        <p14:creationId xmlns:p14="http://schemas.microsoft.com/office/powerpoint/2010/main" val="194104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lnSpc>
                <a:spcPct val="90000"/>
              </a:lnSpc>
            </a:pPr>
            <a:r>
              <a:rPr lang="en-US" b="1" dirty="0"/>
              <a:t>Total cost</a:t>
            </a:r>
            <a:r>
              <a:rPr lang="pl-PL" dirty="0"/>
              <a:t> (TC) </a:t>
            </a:r>
            <a:r>
              <a:rPr lang="pl-PL" dirty="0" err="1"/>
              <a:t>is</a:t>
            </a:r>
            <a:r>
              <a:rPr lang="en-US" dirty="0"/>
              <a:t> the sum of all costs incurred by a </a:t>
            </a:r>
            <a:r>
              <a:rPr lang="pl-PL" dirty="0" err="1"/>
              <a:t>company</a:t>
            </a:r>
            <a:r>
              <a:rPr lang="en-US" dirty="0"/>
              <a:t> in </a:t>
            </a:r>
            <a:r>
              <a:rPr lang="pl-PL" dirty="0"/>
              <a:t>the </a:t>
            </a:r>
            <a:r>
              <a:rPr lang="en-GB" dirty="0"/>
              <a:t>process</a:t>
            </a:r>
            <a:r>
              <a:rPr lang="pl-PL" dirty="0"/>
              <a:t> of </a:t>
            </a:r>
            <a:r>
              <a:rPr lang="en-US" dirty="0"/>
              <a:t>producing a certain level of output. </a:t>
            </a:r>
            <a:endParaRPr lang="pl-PL" dirty="0"/>
          </a:p>
          <a:p>
            <a:pPr>
              <a:lnSpc>
                <a:spcPct val="90000"/>
              </a:lnSpc>
            </a:pPr>
            <a:endParaRPr lang="pl-PL" dirty="0"/>
          </a:p>
          <a:p>
            <a:pPr>
              <a:lnSpc>
                <a:spcPct val="90000"/>
              </a:lnSpc>
            </a:pPr>
            <a:r>
              <a:rPr lang="pl-PL" dirty="0"/>
              <a:t>Total </a:t>
            </a:r>
            <a:r>
              <a:rPr lang="pl-PL" dirty="0" err="1"/>
              <a:t>cost</a:t>
            </a:r>
            <a:r>
              <a:rPr lang="pl-PL" dirty="0"/>
              <a:t> </a:t>
            </a:r>
            <a:r>
              <a:rPr lang="pl-PL" dirty="0" err="1"/>
              <a:t>is</a:t>
            </a:r>
            <a:r>
              <a:rPr lang="en-US" dirty="0"/>
              <a:t> typically expressed as the combination of all fixed costs</a:t>
            </a:r>
            <a:r>
              <a:rPr lang="pl-PL" dirty="0"/>
              <a:t> (FC)</a:t>
            </a:r>
            <a:r>
              <a:rPr lang="en-US" dirty="0"/>
              <a:t> </a:t>
            </a:r>
            <a:r>
              <a:rPr lang="pl-PL" dirty="0"/>
              <a:t>and </a:t>
            </a:r>
            <a:r>
              <a:rPr lang="pl-PL" dirty="0" err="1"/>
              <a:t>variable</a:t>
            </a:r>
            <a:r>
              <a:rPr lang="pl-PL" dirty="0"/>
              <a:t> </a:t>
            </a:r>
            <a:r>
              <a:rPr lang="pl-PL" dirty="0" err="1"/>
              <a:t>costs</a:t>
            </a:r>
            <a:r>
              <a:rPr lang="pl-PL" dirty="0"/>
              <a:t> (VC)</a:t>
            </a:r>
            <a:endParaRPr lang="en-US" dirty="0"/>
          </a:p>
        </p:txBody>
      </p:sp>
      <p:sp>
        <p:nvSpPr>
          <p:cNvPr id="48130" name="Rectangle 2"/>
          <p:cNvSpPr>
            <a:spLocks noGrp="1" noChangeArrowheads="1"/>
          </p:cNvSpPr>
          <p:nvPr>
            <p:ph type="title"/>
          </p:nvPr>
        </p:nvSpPr>
        <p:spPr/>
        <p:txBody>
          <a:bodyPr/>
          <a:lstStyle/>
          <a:p>
            <a:r>
              <a:rPr lang="en-US" dirty="0"/>
              <a:t>Total cost</a:t>
            </a:r>
          </a:p>
        </p:txBody>
      </p:sp>
      <p:graphicFrame>
        <p:nvGraphicFramePr>
          <p:cNvPr id="4" name="Obiekt 3"/>
          <p:cNvGraphicFramePr>
            <a:graphicFrameLocks noChangeAspect="1"/>
          </p:cNvGraphicFramePr>
          <p:nvPr>
            <p:extLst/>
          </p:nvPr>
        </p:nvGraphicFramePr>
        <p:xfrm>
          <a:off x="3809984" y="4437112"/>
          <a:ext cx="4561030" cy="874718"/>
        </p:xfrm>
        <a:graphic>
          <a:graphicData uri="http://schemas.openxmlformats.org/presentationml/2006/ole">
            <mc:AlternateContent xmlns:mc="http://schemas.openxmlformats.org/markup-compatibility/2006">
              <mc:Choice xmlns:v="urn:schemas-microsoft-com:vml" Requires="v">
                <p:oleObj spid="_x0000_s1029" name="Równanie" r:id="rId4" imgW="927000" imgH="177480" progId="Equation.3">
                  <p:embed/>
                </p:oleObj>
              </mc:Choice>
              <mc:Fallback>
                <p:oleObj name="Równanie" r:id="rId4" imgW="927000" imgH="177480" progId="Equation.3">
                  <p:embed/>
                  <p:pic>
                    <p:nvPicPr>
                      <p:cNvPr id="4" name="Obiek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84" y="4437112"/>
                        <a:ext cx="4561030" cy="874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p:cTn id="7" dur="500" fill="hold"/>
                                        <p:tgtEl>
                                          <p:spTgt spid="4813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4813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813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4813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 calcmode="lin" valueType="num">
                                      <p:cBhvr>
                                        <p:cTn id="15" dur="500" fill="hold"/>
                                        <p:tgtEl>
                                          <p:spTgt spid="48131">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48131">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4813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8131">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US" dirty="0"/>
              <a:t>fixed costs – costs that do not </a:t>
            </a:r>
            <a:r>
              <a:rPr lang="pl-PL" dirty="0" err="1"/>
              <a:t>change</a:t>
            </a:r>
            <a:r>
              <a:rPr lang="pl-PL" dirty="0"/>
              <a:t> </a:t>
            </a:r>
            <a:r>
              <a:rPr lang="en-US" dirty="0"/>
              <a:t>with the level of output. </a:t>
            </a:r>
            <a:endParaRPr lang="pl-PL" dirty="0"/>
          </a:p>
          <a:p>
            <a:r>
              <a:rPr lang="en-US" dirty="0"/>
              <a:t>Fixed costs are the same at all levels of output (even when </a:t>
            </a:r>
            <a:r>
              <a:rPr lang="pl-PL" dirty="0" err="1"/>
              <a:t>production</a:t>
            </a:r>
            <a:r>
              <a:rPr lang="pl-PL" dirty="0"/>
              <a:t> </a:t>
            </a:r>
            <a:r>
              <a:rPr lang="en-US" dirty="0"/>
              <a:t>equals zero).</a:t>
            </a:r>
            <a:endParaRPr lang="pl-PL" dirty="0"/>
          </a:p>
          <a:p>
            <a:r>
              <a:rPr lang="pl-PL" dirty="0" err="1"/>
              <a:t>Examples</a:t>
            </a:r>
            <a:r>
              <a:rPr lang="pl-PL" dirty="0"/>
              <a:t>:</a:t>
            </a:r>
          </a:p>
          <a:p>
            <a:pPr lvl="1"/>
            <a:r>
              <a:rPr lang="pl-PL" dirty="0" err="1"/>
              <a:t>Amortization</a:t>
            </a:r>
            <a:endParaRPr lang="pl-PL" dirty="0"/>
          </a:p>
          <a:p>
            <a:pPr lvl="1"/>
            <a:r>
              <a:rPr lang="pl-PL" dirty="0" err="1"/>
              <a:t>Insurance</a:t>
            </a:r>
            <a:endParaRPr lang="pl-PL" dirty="0"/>
          </a:p>
          <a:p>
            <a:pPr lvl="1"/>
            <a:r>
              <a:rPr lang="pl-PL" dirty="0" err="1"/>
              <a:t>Interest</a:t>
            </a:r>
            <a:r>
              <a:rPr lang="pl-PL" dirty="0"/>
              <a:t> </a:t>
            </a:r>
            <a:r>
              <a:rPr lang="pl-PL" dirty="0" err="1"/>
              <a:t>expense</a:t>
            </a:r>
            <a:endParaRPr lang="pl-PL" dirty="0"/>
          </a:p>
          <a:p>
            <a:pPr lvl="1"/>
            <a:r>
              <a:rPr lang="pl-PL" dirty="0"/>
              <a:t>Rent</a:t>
            </a:r>
          </a:p>
          <a:p>
            <a:pPr marL="393192" lvl="1" indent="0">
              <a:buNone/>
            </a:pPr>
            <a:endParaRPr lang="pl-PL" dirty="0"/>
          </a:p>
          <a:p>
            <a:pPr lvl="1"/>
            <a:endParaRPr lang="pl-PL" dirty="0"/>
          </a:p>
          <a:p>
            <a:endParaRPr lang="en-US" dirty="0"/>
          </a:p>
          <a:p>
            <a:endParaRPr lang="pl-PL" dirty="0"/>
          </a:p>
        </p:txBody>
      </p:sp>
      <p:sp>
        <p:nvSpPr>
          <p:cNvPr id="3" name="Tytuł 2"/>
          <p:cNvSpPr>
            <a:spLocks noGrp="1"/>
          </p:cNvSpPr>
          <p:nvPr>
            <p:ph type="title"/>
          </p:nvPr>
        </p:nvSpPr>
        <p:spPr/>
        <p:txBody>
          <a:bodyPr/>
          <a:lstStyle/>
          <a:p>
            <a:r>
              <a:rPr lang="pl-PL" dirty="0" err="1"/>
              <a:t>Fixed</a:t>
            </a:r>
            <a:r>
              <a:rPr lang="pl-PL" dirty="0"/>
              <a:t> </a:t>
            </a:r>
            <a:r>
              <a:rPr lang="pl-PL" dirty="0" err="1"/>
              <a:t>costs</a:t>
            </a:r>
            <a:endParaRPr lang="pl-PL" dirty="0"/>
          </a:p>
        </p:txBody>
      </p:sp>
    </p:spTree>
    <p:extLst>
      <p:ext uri="{BB962C8B-B14F-4D97-AF65-F5344CB8AC3E}">
        <p14:creationId xmlns:p14="http://schemas.microsoft.com/office/powerpoint/2010/main" val="43403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US" dirty="0"/>
              <a:t>variable costs – costs that </a:t>
            </a:r>
            <a:r>
              <a:rPr lang="pl-PL" dirty="0" err="1"/>
              <a:t>change</a:t>
            </a:r>
            <a:r>
              <a:rPr lang="en-US" dirty="0"/>
              <a:t> with the level of output (</a:t>
            </a:r>
            <a:r>
              <a:rPr lang="pl-PL" dirty="0" err="1"/>
              <a:t>variable</a:t>
            </a:r>
            <a:r>
              <a:rPr lang="pl-PL" dirty="0"/>
              <a:t> </a:t>
            </a:r>
            <a:r>
              <a:rPr lang="pl-PL" dirty="0" err="1"/>
              <a:t>costs</a:t>
            </a:r>
            <a:r>
              <a:rPr lang="pl-PL" dirty="0"/>
              <a:t> </a:t>
            </a:r>
            <a:r>
              <a:rPr lang="en-US" dirty="0"/>
              <a:t>= 0 when </a:t>
            </a:r>
            <a:r>
              <a:rPr lang="pl-PL" dirty="0" err="1"/>
              <a:t>production</a:t>
            </a:r>
            <a:r>
              <a:rPr lang="pl-PL" dirty="0"/>
              <a:t> </a:t>
            </a:r>
            <a:r>
              <a:rPr lang="en-US" dirty="0"/>
              <a:t>is zero)</a:t>
            </a:r>
            <a:endParaRPr lang="pl-PL" dirty="0"/>
          </a:p>
          <a:p>
            <a:r>
              <a:rPr lang="pl-PL" dirty="0" err="1"/>
              <a:t>Examples</a:t>
            </a:r>
            <a:r>
              <a:rPr lang="pl-PL" dirty="0"/>
              <a:t>:</a:t>
            </a:r>
          </a:p>
          <a:p>
            <a:pPr lvl="1"/>
            <a:r>
              <a:rPr lang="en-US" dirty="0"/>
              <a:t>wages, </a:t>
            </a:r>
            <a:endParaRPr lang="pl-PL" dirty="0"/>
          </a:p>
          <a:p>
            <a:pPr lvl="1"/>
            <a:r>
              <a:rPr lang="en-US" dirty="0"/>
              <a:t>utilities, </a:t>
            </a:r>
            <a:endParaRPr lang="pl-PL" dirty="0"/>
          </a:p>
          <a:p>
            <a:pPr lvl="1"/>
            <a:r>
              <a:rPr lang="en-US" dirty="0"/>
              <a:t>materials used in production</a:t>
            </a:r>
            <a:endParaRPr lang="pl-PL" dirty="0"/>
          </a:p>
          <a:p>
            <a:pPr lvl="1"/>
            <a:endParaRPr lang="pl-PL" dirty="0"/>
          </a:p>
          <a:p>
            <a:endParaRPr lang="pl-PL" dirty="0"/>
          </a:p>
        </p:txBody>
      </p:sp>
      <p:sp>
        <p:nvSpPr>
          <p:cNvPr id="3" name="Tytuł 2"/>
          <p:cNvSpPr>
            <a:spLocks noGrp="1"/>
          </p:cNvSpPr>
          <p:nvPr>
            <p:ph type="title"/>
          </p:nvPr>
        </p:nvSpPr>
        <p:spPr/>
        <p:txBody>
          <a:bodyPr/>
          <a:lstStyle/>
          <a:p>
            <a:r>
              <a:rPr lang="pl-PL" dirty="0" err="1"/>
              <a:t>Variable</a:t>
            </a:r>
            <a:r>
              <a:rPr lang="pl-PL" dirty="0"/>
              <a:t> </a:t>
            </a:r>
            <a:r>
              <a:rPr lang="pl-PL" dirty="0" err="1"/>
              <a:t>costs</a:t>
            </a:r>
            <a:endParaRPr lang="pl-PL" dirty="0"/>
          </a:p>
        </p:txBody>
      </p:sp>
    </p:spTree>
    <p:extLst>
      <p:ext uri="{BB962C8B-B14F-4D97-AF65-F5344CB8AC3E}">
        <p14:creationId xmlns:p14="http://schemas.microsoft.com/office/powerpoint/2010/main" val="71300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Example</a:t>
            </a:r>
          </a:p>
        </p:txBody>
      </p:sp>
      <p:graphicFrame>
        <p:nvGraphicFramePr>
          <p:cNvPr id="3" name="Tabela 2"/>
          <p:cNvGraphicFramePr>
            <a:graphicFrameLocks noGrp="1"/>
          </p:cNvGraphicFramePr>
          <p:nvPr>
            <p:extLst/>
          </p:nvPr>
        </p:nvGraphicFramePr>
        <p:xfrm>
          <a:off x="4295800" y="1916832"/>
          <a:ext cx="3595464" cy="3519264"/>
        </p:xfrm>
        <a:graphic>
          <a:graphicData uri="http://schemas.openxmlformats.org/drawingml/2006/table">
            <a:tbl>
              <a:tblPr>
                <a:tableStyleId>{5C22544A-7EE6-4342-B048-85BDC9FD1C3A}</a:tableStyleId>
              </a:tblPr>
              <a:tblGrid>
                <a:gridCol w="898866">
                  <a:extLst>
                    <a:ext uri="{9D8B030D-6E8A-4147-A177-3AD203B41FA5}">
                      <a16:colId xmlns:a16="http://schemas.microsoft.com/office/drawing/2014/main" val="20000"/>
                    </a:ext>
                  </a:extLst>
                </a:gridCol>
                <a:gridCol w="898866">
                  <a:extLst>
                    <a:ext uri="{9D8B030D-6E8A-4147-A177-3AD203B41FA5}">
                      <a16:colId xmlns:a16="http://schemas.microsoft.com/office/drawing/2014/main" val="20001"/>
                    </a:ext>
                  </a:extLst>
                </a:gridCol>
                <a:gridCol w="898866">
                  <a:extLst>
                    <a:ext uri="{9D8B030D-6E8A-4147-A177-3AD203B41FA5}">
                      <a16:colId xmlns:a16="http://schemas.microsoft.com/office/drawing/2014/main" val="20002"/>
                    </a:ext>
                  </a:extLst>
                </a:gridCol>
                <a:gridCol w="898866">
                  <a:extLst>
                    <a:ext uri="{9D8B030D-6E8A-4147-A177-3AD203B41FA5}">
                      <a16:colId xmlns:a16="http://schemas.microsoft.com/office/drawing/2014/main" val="20003"/>
                    </a:ext>
                  </a:extLst>
                </a:gridCol>
              </a:tblGrid>
              <a:tr h="293272">
                <a:tc>
                  <a:txBody>
                    <a:bodyPr/>
                    <a:lstStyle/>
                    <a:p>
                      <a:pPr algn="ctr" fontAlgn="b"/>
                      <a:r>
                        <a:rPr lang="pl-PL" sz="1100" b="1" u="none" strike="noStrike" dirty="0">
                          <a:effectLst/>
                        </a:rPr>
                        <a:t>Q</a:t>
                      </a:r>
                      <a:endParaRPr lang="pl-PL" sz="1100" b="1" i="0" u="none" strike="noStrike" dirty="0">
                        <a:solidFill>
                          <a:srgbClr val="000000"/>
                        </a:solidFill>
                        <a:effectLst/>
                        <a:latin typeface="Calibri"/>
                      </a:endParaRPr>
                    </a:p>
                  </a:txBody>
                  <a:tcPr marL="9525" marR="9525" marT="9525" marB="0" anchor="b"/>
                </a:tc>
                <a:tc>
                  <a:txBody>
                    <a:bodyPr/>
                    <a:lstStyle/>
                    <a:p>
                      <a:pPr algn="ctr" fontAlgn="b"/>
                      <a:r>
                        <a:rPr lang="pl-PL" sz="1100" b="1" u="none" strike="noStrike" dirty="0">
                          <a:effectLst/>
                        </a:rPr>
                        <a:t>FC</a:t>
                      </a:r>
                      <a:endParaRPr lang="pl-PL" sz="1100" b="1" i="0" u="none" strike="noStrike" dirty="0">
                        <a:solidFill>
                          <a:srgbClr val="000000"/>
                        </a:solidFill>
                        <a:effectLst/>
                        <a:latin typeface="Calibri"/>
                      </a:endParaRPr>
                    </a:p>
                  </a:txBody>
                  <a:tcPr marL="9525" marR="9525" marT="9525" marB="0" anchor="b"/>
                </a:tc>
                <a:tc>
                  <a:txBody>
                    <a:bodyPr/>
                    <a:lstStyle/>
                    <a:p>
                      <a:pPr algn="ctr" fontAlgn="b"/>
                      <a:r>
                        <a:rPr lang="pl-PL" sz="1100" b="1" u="none" strike="noStrike" dirty="0">
                          <a:effectLst/>
                        </a:rPr>
                        <a:t>VC</a:t>
                      </a:r>
                      <a:endParaRPr lang="pl-PL" sz="1100" b="1" i="0" u="none" strike="noStrike" dirty="0">
                        <a:solidFill>
                          <a:srgbClr val="000000"/>
                        </a:solidFill>
                        <a:effectLst/>
                        <a:latin typeface="Calibri"/>
                      </a:endParaRPr>
                    </a:p>
                  </a:txBody>
                  <a:tcPr marL="9525" marR="9525" marT="9525" marB="0" anchor="b"/>
                </a:tc>
                <a:tc>
                  <a:txBody>
                    <a:bodyPr/>
                    <a:lstStyle/>
                    <a:p>
                      <a:pPr algn="ctr" fontAlgn="b"/>
                      <a:r>
                        <a:rPr lang="pl-PL" sz="1100" b="1" u="none" strike="noStrike" dirty="0">
                          <a:effectLst/>
                        </a:rPr>
                        <a:t>TC</a:t>
                      </a:r>
                      <a:endParaRPr lang="pl-PL" sz="11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3272">
                <a:tc>
                  <a:txBody>
                    <a:bodyPr/>
                    <a:lstStyle/>
                    <a:p>
                      <a:pPr algn="r" fontAlgn="b"/>
                      <a:r>
                        <a:rPr lang="pl-PL" sz="1100" u="none" strike="noStrike">
                          <a:effectLst/>
                        </a:rPr>
                        <a:t>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50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dirty="0">
                          <a:effectLst/>
                        </a:rPr>
                        <a:t>0</a:t>
                      </a:r>
                      <a:endParaRPr lang="pl-PL" sz="1100" b="0" i="0" u="none" strike="noStrike" dirty="0">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3272">
                <a:tc>
                  <a:txBody>
                    <a:bodyPr/>
                    <a:lstStyle/>
                    <a:p>
                      <a:pPr algn="r" fontAlgn="b"/>
                      <a:r>
                        <a:rPr lang="pl-PL" sz="1100" u="none" strike="noStrike">
                          <a:effectLst/>
                        </a:rPr>
                        <a:t>1</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93272">
                <a:tc>
                  <a:txBody>
                    <a:bodyPr/>
                    <a:lstStyle/>
                    <a:p>
                      <a:pPr algn="r" fontAlgn="b"/>
                      <a:r>
                        <a:rPr lang="pl-PL" sz="1100" u="none" strike="noStrike">
                          <a:effectLst/>
                        </a:rPr>
                        <a:t>2</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80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93272">
                <a:tc>
                  <a:txBody>
                    <a:bodyPr/>
                    <a:lstStyle/>
                    <a:p>
                      <a:pPr algn="r" fontAlgn="b"/>
                      <a:r>
                        <a:rPr lang="pl-PL" sz="1100" u="none" strike="noStrike">
                          <a:effectLst/>
                        </a:rPr>
                        <a:t>3</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3272">
                <a:tc>
                  <a:txBody>
                    <a:bodyPr/>
                    <a:lstStyle/>
                    <a:p>
                      <a:pPr algn="r" fontAlgn="b"/>
                      <a:r>
                        <a:rPr lang="pl-PL" sz="1100" u="none" strike="noStrike">
                          <a:effectLst/>
                        </a:rPr>
                        <a:t>4</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160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93272">
                <a:tc>
                  <a:txBody>
                    <a:bodyPr/>
                    <a:lstStyle/>
                    <a:p>
                      <a:pPr algn="r" fontAlgn="b"/>
                      <a:r>
                        <a:rPr lang="pl-PL" sz="1100" u="none" strike="noStrike">
                          <a:effectLst/>
                        </a:rPr>
                        <a:t>5</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180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230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93272">
                <a:tc>
                  <a:txBody>
                    <a:bodyPr/>
                    <a:lstStyle/>
                    <a:p>
                      <a:pPr algn="r" fontAlgn="b"/>
                      <a:r>
                        <a:rPr lang="pl-PL" sz="1100" u="none" strike="noStrike">
                          <a:effectLst/>
                        </a:rPr>
                        <a:t>6</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280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330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93272">
                <a:tc>
                  <a:txBody>
                    <a:bodyPr/>
                    <a:lstStyle/>
                    <a:p>
                      <a:pPr algn="r" fontAlgn="b"/>
                      <a:r>
                        <a:rPr lang="pl-PL" sz="1100" u="none" strike="noStrike">
                          <a:effectLst/>
                        </a:rPr>
                        <a:t>7</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450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93272">
                <a:tc>
                  <a:txBody>
                    <a:bodyPr/>
                    <a:lstStyle/>
                    <a:p>
                      <a:pPr algn="r" fontAlgn="b"/>
                      <a:r>
                        <a:rPr lang="pl-PL" sz="1100" u="none" strike="noStrike">
                          <a:effectLst/>
                        </a:rPr>
                        <a:t>8</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600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93272">
                <a:tc>
                  <a:txBody>
                    <a:bodyPr/>
                    <a:lstStyle/>
                    <a:p>
                      <a:pPr algn="r" fontAlgn="b"/>
                      <a:r>
                        <a:rPr lang="pl-PL" sz="1100" u="none" strike="noStrike">
                          <a:effectLst/>
                        </a:rPr>
                        <a:t>9</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720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770</a:t>
                      </a:r>
                      <a:endParaRPr lang="pl-PL"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93272">
                <a:tc>
                  <a:txBody>
                    <a:bodyPr/>
                    <a:lstStyle/>
                    <a:p>
                      <a:pPr algn="r" fontAlgn="b"/>
                      <a:r>
                        <a:rPr lang="pl-PL" sz="1100" u="none" strike="noStrike">
                          <a:effectLst/>
                        </a:rPr>
                        <a:t>10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50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a:effectLst/>
                        </a:rPr>
                        <a:t>900</a:t>
                      </a:r>
                      <a:endParaRPr lang="pl-PL" sz="1100" b="0" i="0" u="none" strike="noStrike">
                        <a:solidFill>
                          <a:srgbClr val="000000"/>
                        </a:solidFill>
                        <a:effectLst/>
                        <a:latin typeface="Calibri"/>
                      </a:endParaRPr>
                    </a:p>
                  </a:txBody>
                  <a:tcPr marL="9525" marR="9525" marT="9525" marB="0" anchor="b"/>
                </a:tc>
                <a:tc>
                  <a:txBody>
                    <a:bodyPr/>
                    <a:lstStyle/>
                    <a:p>
                      <a:pPr algn="r" fontAlgn="b"/>
                      <a:r>
                        <a:rPr lang="pl-PL" sz="1100" u="none" strike="noStrike" dirty="0">
                          <a:effectLst/>
                        </a:rPr>
                        <a:t>950</a:t>
                      </a:r>
                      <a:endParaRPr lang="pl-PL"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1576</Words>
  <Application>Microsoft Office PowerPoint</Application>
  <PresentationFormat>Widescreen</PresentationFormat>
  <Paragraphs>463</Paragraphs>
  <Slides>28</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Calibri Light</vt:lpstr>
      <vt:lpstr>Wingdings</vt:lpstr>
      <vt:lpstr>Office Theme</vt:lpstr>
      <vt:lpstr>Równanie</vt:lpstr>
      <vt:lpstr>Theory of production </vt:lpstr>
      <vt:lpstr>Resource Payments:</vt:lpstr>
      <vt:lpstr>PowerPoint Presentation</vt:lpstr>
      <vt:lpstr>There are two types of resources </vt:lpstr>
      <vt:lpstr>Law of diminishing marginal returns </vt:lpstr>
      <vt:lpstr>Total cost</vt:lpstr>
      <vt:lpstr>Fixed costs</vt:lpstr>
      <vt:lpstr>Variable costs</vt:lpstr>
      <vt:lpstr>Example</vt:lpstr>
      <vt:lpstr>Fixed costs do not vary with the quantity of output</vt:lpstr>
      <vt:lpstr>Variable costs</vt:lpstr>
      <vt:lpstr>TC, TVC, and TFC</vt:lpstr>
      <vt:lpstr>Average fixed cost</vt:lpstr>
      <vt:lpstr>Average variable cost</vt:lpstr>
      <vt:lpstr>Average total cost</vt:lpstr>
      <vt:lpstr>Marginal cost</vt:lpstr>
      <vt:lpstr>Average fixed cost decreases with the increase of output</vt:lpstr>
      <vt:lpstr> Production Function Key Terms:</vt:lpstr>
      <vt:lpstr>Calculate marginal product</vt:lpstr>
      <vt:lpstr>Calculate marginal product</vt:lpstr>
      <vt:lpstr>PowerPoint Presentation</vt:lpstr>
      <vt:lpstr>PowerPoint Presentation</vt:lpstr>
      <vt:lpstr> </vt:lpstr>
      <vt:lpstr>Three phases of the law of diminishing marginal returns</vt:lpstr>
      <vt:lpstr>PowerPoint Presentation</vt:lpstr>
      <vt:lpstr>PowerPoint Presentation</vt:lpstr>
      <vt:lpstr>The law of variable proportions</vt:lpstr>
      <vt:lpstr>Production function with two variable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Market Supply and Demand </dc:title>
  <dc:creator>Asha Thomas</dc:creator>
  <cp:lastModifiedBy>Asha Thomas</cp:lastModifiedBy>
  <cp:revision>32</cp:revision>
  <dcterms:created xsi:type="dcterms:W3CDTF">2022-03-22T18:01:47Z</dcterms:created>
  <dcterms:modified xsi:type="dcterms:W3CDTF">2022-03-31T13:16:05Z</dcterms:modified>
</cp:coreProperties>
</file>