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5" r:id="rId5"/>
    <p:sldId id="261" r:id="rId6"/>
    <p:sldId id="270" r:id="rId7"/>
    <p:sldId id="262" r:id="rId8"/>
    <p:sldId id="271" r:id="rId9"/>
    <p:sldId id="263" r:id="rId10"/>
    <p:sldId id="264" r:id="rId11"/>
    <p:sldId id="266" r:id="rId12"/>
    <p:sldId id="267" r:id="rId13"/>
    <p:sldId id="268"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555D-5C43-41E5-815C-BB11B962D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DA433657-B760-4002-98E1-F795937C2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6AC3146E-8AEA-4E8C-9E64-C832CB251993}"/>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5" name="Footer Placeholder 4">
            <a:extLst>
              <a:ext uri="{FF2B5EF4-FFF2-40B4-BE49-F238E27FC236}">
                <a16:creationId xmlns:a16="http://schemas.microsoft.com/office/drawing/2014/main" id="{3CE0EE24-A70E-482E-B13B-85E044D8032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88EBEA7-52AF-4608-8AC7-7AE908B4344B}"/>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2049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2051-D0C9-4D82-A571-CA39F5586E18}"/>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C7E9D6F0-512A-44FA-9981-DAC37BF712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FC02320A-6749-4612-8D9D-6A7B70309A48}"/>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5" name="Footer Placeholder 4">
            <a:extLst>
              <a:ext uri="{FF2B5EF4-FFF2-40B4-BE49-F238E27FC236}">
                <a16:creationId xmlns:a16="http://schemas.microsoft.com/office/drawing/2014/main" id="{D10CC766-90C7-4018-8BFC-670BA02DD79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FCE1454-93EF-4622-AA37-96BE32E1E3DF}"/>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120100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DB12F-3B9F-415E-8FDB-8D06CDC265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8C677250-5781-45E6-8FAA-D7A485871C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B0A35547-063F-48CC-915C-D990475047A7}"/>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5" name="Footer Placeholder 4">
            <a:extLst>
              <a:ext uri="{FF2B5EF4-FFF2-40B4-BE49-F238E27FC236}">
                <a16:creationId xmlns:a16="http://schemas.microsoft.com/office/drawing/2014/main" id="{13D5E3FD-9E4A-4900-ADAB-17255B38CAD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1469B60B-4E81-449D-85AB-BE92357DD8E2}"/>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196937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23D3-76D1-465E-9282-FE7071D5E18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8707BA08-B385-447D-9C0F-C754AA8409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D3D63F6-4194-43AF-B45F-6DA9D5176806}"/>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5" name="Footer Placeholder 4">
            <a:extLst>
              <a:ext uri="{FF2B5EF4-FFF2-40B4-BE49-F238E27FC236}">
                <a16:creationId xmlns:a16="http://schemas.microsoft.com/office/drawing/2014/main" id="{5B0A580A-122F-4ACE-8CF4-B603DB5629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F38E67B-A38D-42E7-ACA7-59A621FC1E01}"/>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182603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9E94-BF92-45F7-8166-8903193D63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646AA276-9109-46C6-B9CA-D47B4B6A1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4515AF-C2F6-4F50-A691-783CFB3FBB6C}"/>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5" name="Footer Placeholder 4">
            <a:extLst>
              <a:ext uri="{FF2B5EF4-FFF2-40B4-BE49-F238E27FC236}">
                <a16:creationId xmlns:a16="http://schemas.microsoft.com/office/drawing/2014/main" id="{F531C98E-0CC2-4CF7-91A9-88768E48845F}"/>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431C036-AEE6-4FDD-B2AD-3C40A62E793D}"/>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149600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946D-D7CF-48E4-AC80-058C73FACEFC}"/>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22AE9EEC-9070-4B72-8D91-8DF66ADA8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944EE15C-F462-4399-B101-2DD3085FD7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8FA0E32-A21C-4E94-9803-038F63E0600F}"/>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6" name="Footer Placeholder 5">
            <a:extLst>
              <a:ext uri="{FF2B5EF4-FFF2-40B4-BE49-F238E27FC236}">
                <a16:creationId xmlns:a16="http://schemas.microsoft.com/office/drawing/2014/main" id="{D37743CF-5B8B-44DB-9B2B-A1C7D75DA54E}"/>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7CE22385-970D-42D3-A4EC-8D016C80AC99}"/>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369229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4CBB-089F-41CE-AD84-0BDC2FCFDA09}"/>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9BF435A2-D244-4CF9-8239-3EF52E3E5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E22083-C30D-48DB-A7D4-044C878CC3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CAFA25CC-F646-41A3-A915-2BE9F621E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4EABD4-C5F6-4077-84D4-2DB677ADA9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841BB60B-293F-4A89-953C-C39716985520}"/>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8" name="Footer Placeholder 7">
            <a:extLst>
              <a:ext uri="{FF2B5EF4-FFF2-40B4-BE49-F238E27FC236}">
                <a16:creationId xmlns:a16="http://schemas.microsoft.com/office/drawing/2014/main" id="{58908A58-09B7-42FE-8C3E-916F81DE97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8C36FA3B-150D-482C-AEBC-703538051EF0}"/>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223465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46E0-6D89-49A9-91C0-BBD0E20C40A3}"/>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A60E876A-8CF8-4258-86F2-6BAF63DE2A56}"/>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4" name="Footer Placeholder 3">
            <a:extLst>
              <a:ext uri="{FF2B5EF4-FFF2-40B4-BE49-F238E27FC236}">
                <a16:creationId xmlns:a16="http://schemas.microsoft.com/office/drawing/2014/main" id="{BD14F41C-867E-46A9-9E73-3F391C7F1CC8}"/>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BCF60A5D-8B9E-4E33-8041-716FA9AB6957}"/>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326446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5F465-1E28-4FA4-BA63-5CE0584BD23D}"/>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3" name="Footer Placeholder 2">
            <a:extLst>
              <a:ext uri="{FF2B5EF4-FFF2-40B4-BE49-F238E27FC236}">
                <a16:creationId xmlns:a16="http://schemas.microsoft.com/office/drawing/2014/main" id="{846907CE-EB71-49D1-B938-6FAF20A63844}"/>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A47B47E2-FB25-4021-9400-1BF9E55734E7}"/>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79798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9A8B-CAEB-4535-AF30-CE40D0B5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34210738-8B84-417C-B6A2-36CEA358F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FC47F5B-EF26-4D70-9644-05950F32E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2E4CA7-A906-48DC-AE95-EEFD78F72C42}"/>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6" name="Footer Placeholder 5">
            <a:extLst>
              <a:ext uri="{FF2B5EF4-FFF2-40B4-BE49-F238E27FC236}">
                <a16:creationId xmlns:a16="http://schemas.microsoft.com/office/drawing/2014/main" id="{9D114A32-08B4-46F6-A666-601AF70D7DA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67B4E313-BC35-4008-A1AF-6C843F599561}"/>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411365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A3A7-CB63-4F71-8618-5F286034C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4A27854B-6A9A-4692-B8BB-689FFB7C5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E9E4B3F7-0768-4B2B-AE11-FBDDDED5E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48CF10-FFA3-4782-A96B-90E4D9908214}"/>
              </a:ext>
            </a:extLst>
          </p:cNvPr>
          <p:cNvSpPr>
            <a:spLocks noGrp="1"/>
          </p:cNvSpPr>
          <p:nvPr>
            <p:ph type="dt" sz="half" idx="10"/>
          </p:nvPr>
        </p:nvSpPr>
        <p:spPr/>
        <p:txBody>
          <a:bodyPr/>
          <a:lstStyle/>
          <a:p>
            <a:fld id="{BD388DAB-3FBE-47EB-A85A-C389C0BFEBF9}" type="datetimeFigureOut">
              <a:rPr lang="pl-PL" smtClean="0"/>
              <a:t>06.05.2022</a:t>
            </a:fld>
            <a:endParaRPr lang="pl-PL"/>
          </a:p>
        </p:txBody>
      </p:sp>
      <p:sp>
        <p:nvSpPr>
          <p:cNvPr id="6" name="Footer Placeholder 5">
            <a:extLst>
              <a:ext uri="{FF2B5EF4-FFF2-40B4-BE49-F238E27FC236}">
                <a16:creationId xmlns:a16="http://schemas.microsoft.com/office/drawing/2014/main" id="{258957A7-F3B5-4972-AE18-3EC4D9FDC43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30C055D-4E37-446C-BF08-728D8B507271}"/>
              </a:ext>
            </a:extLst>
          </p:cNvPr>
          <p:cNvSpPr>
            <a:spLocks noGrp="1"/>
          </p:cNvSpPr>
          <p:nvPr>
            <p:ph type="sldNum" sz="quarter" idx="12"/>
          </p:nvPr>
        </p:nvSpPr>
        <p:spPr/>
        <p:txBody>
          <a:bodyPr/>
          <a:lstStyle/>
          <a:p>
            <a:fld id="{952B1C8F-8968-4F4C-B4DC-5132706E8F28}" type="slidenum">
              <a:rPr lang="pl-PL" smtClean="0"/>
              <a:t>‹#›</a:t>
            </a:fld>
            <a:endParaRPr lang="pl-PL"/>
          </a:p>
        </p:txBody>
      </p:sp>
    </p:spTree>
    <p:extLst>
      <p:ext uri="{BB962C8B-B14F-4D97-AF65-F5344CB8AC3E}">
        <p14:creationId xmlns:p14="http://schemas.microsoft.com/office/powerpoint/2010/main" val="244516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2B8E85-BACF-4937-B1D8-94647D4EC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E0F4F3EF-F1A2-465E-B9C1-3EFC6B9C4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D86D7B3-4EB7-46DD-BE3E-DE5AB469A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88DAB-3FBE-47EB-A85A-C389C0BFEBF9}" type="datetimeFigureOut">
              <a:rPr lang="pl-PL" smtClean="0"/>
              <a:t>06.05.2022</a:t>
            </a:fld>
            <a:endParaRPr lang="pl-PL"/>
          </a:p>
        </p:txBody>
      </p:sp>
      <p:sp>
        <p:nvSpPr>
          <p:cNvPr id="5" name="Footer Placeholder 4">
            <a:extLst>
              <a:ext uri="{FF2B5EF4-FFF2-40B4-BE49-F238E27FC236}">
                <a16:creationId xmlns:a16="http://schemas.microsoft.com/office/drawing/2014/main" id="{80D50DAB-A122-41E5-BB82-CA3933373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C5F38BBB-E0E1-43A1-BAA6-96347862F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B1C8F-8968-4F4C-B4DC-5132706E8F28}" type="slidenum">
              <a:rPr lang="pl-PL" smtClean="0"/>
              <a:t>‹#›</a:t>
            </a:fld>
            <a:endParaRPr lang="pl-PL"/>
          </a:p>
        </p:txBody>
      </p:sp>
    </p:spTree>
    <p:extLst>
      <p:ext uri="{BB962C8B-B14F-4D97-AF65-F5344CB8AC3E}">
        <p14:creationId xmlns:p14="http://schemas.microsoft.com/office/powerpoint/2010/main" val="300440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endParaRPr lang="pl-PL" dirty="0"/>
          </a:p>
        </p:txBody>
      </p:sp>
      <p:sp>
        <p:nvSpPr>
          <p:cNvPr id="3" name="Podtytuł 2"/>
          <p:cNvSpPr>
            <a:spLocks noGrp="1"/>
          </p:cNvSpPr>
          <p:nvPr>
            <p:ph type="subTitle" idx="1"/>
          </p:nvPr>
        </p:nvSpPr>
        <p:spPr/>
        <p:txBody>
          <a:bodyPr/>
          <a:lstStyle/>
          <a:p>
            <a:r>
              <a:rPr lang="pl-PL" dirty="0"/>
              <a:t>Business </a:t>
            </a:r>
            <a:r>
              <a:rPr lang="en-US" dirty="0"/>
              <a:t>cycle</a:t>
            </a:r>
          </a:p>
          <a:p>
            <a:endParaRPr lang="en-US" dirty="0"/>
          </a:p>
          <a:p>
            <a:endParaRPr lang="en-US" dirty="0"/>
          </a:p>
          <a:p>
            <a:endParaRPr lang="en-US" dirty="0"/>
          </a:p>
        </p:txBody>
      </p:sp>
      <p:sp>
        <p:nvSpPr>
          <p:cNvPr id="4" name="Symbol zastępczy numeru slajdu 3"/>
          <p:cNvSpPr>
            <a:spLocks noGrp="1"/>
          </p:cNvSpPr>
          <p:nvPr>
            <p:ph type="sldNum" sz="quarter" idx="12"/>
          </p:nvPr>
        </p:nvSpPr>
        <p:spPr/>
        <p:txBody>
          <a:bodyPr/>
          <a:lstStyle/>
          <a:p>
            <a:fld id="{C975F2E9-A081-4628-B956-F2DF98D683D7}" type="slidenum">
              <a:rPr lang="pl-PL" smtClean="0"/>
              <a:pPr/>
              <a:t>1</a:t>
            </a:fld>
            <a:endParaRPr lang="pl-PL"/>
          </a:p>
        </p:txBody>
      </p:sp>
      <p:pic>
        <p:nvPicPr>
          <p:cNvPr id="5" name="Obraz 2" descr="Macintosh HD:Users:kaziu:FUR:logotypy_k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8975" y="248584"/>
            <a:ext cx="5734050" cy="533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3228975" y="781984"/>
            <a:ext cx="57340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1pPr>
            <a:lvl2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2pPr>
            <a:lvl3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3pPr>
            <a:lvl4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4pPr>
            <a:lvl5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5pPr>
            <a:lvl6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6pPr>
            <a:lvl7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7pPr>
            <a:lvl8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8pPr>
            <a:lvl9pPr eaLnBrk="0" fontAlgn="base" hangingPunct="0">
              <a:spcBef>
                <a:spcPct val="0"/>
              </a:spcBef>
              <a:spcAft>
                <a:spcPct val="0"/>
              </a:spcAft>
              <a:tabLst>
                <a:tab pos="2879725" algn="ctr"/>
                <a:tab pos="5761038" algn="r"/>
              </a:tabLst>
              <a:defRPr>
                <a:solidFill>
                  <a:schemeClr val="tx1"/>
                </a:solidFill>
                <a:latin typeface="Arial" panose="020B0604020202020204" pitchFamily="34" charset="0"/>
              </a:defRPr>
            </a:lvl9pPr>
          </a:lstStyle>
          <a:p>
            <a:pPr algn="ctr"/>
            <a:r>
              <a:rPr lang="pl-PL" altLang="en-US" sz="1100" b="1" i="1" dirty="0">
                <a:latin typeface="Cambria" panose="02040503050406030204" pitchFamily="18" charset="0"/>
                <a:ea typeface="MS Mincho"/>
                <a:cs typeface="Calibri" panose="020F0502020204030204" pitchFamily="34" charset="0"/>
              </a:rPr>
              <a:t>„</a:t>
            </a:r>
            <a:r>
              <a:rPr lang="pl-PL" altLang="en-US" sz="1100" b="1" i="1" dirty="0">
                <a:latin typeface="Calibri" panose="020F0502020204030204" pitchFamily="34" charset="0"/>
                <a:ea typeface="MS Mincho"/>
                <a:cs typeface="Calibri" panose="020F0502020204030204" pitchFamily="34" charset="0"/>
              </a:rPr>
              <a:t>ZPR </a:t>
            </a:r>
            <a:r>
              <a:rPr lang="pl-PL" altLang="en-US" sz="1100" b="1" i="1" dirty="0" err="1">
                <a:latin typeface="Calibri" panose="020F0502020204030204" pitchFamily="34" charset="0"/>
                <a:ea typeface="MS Mincho"/>
                <a:cs typeface="Calibri" panose="020F0502020204030204" pitchFamily="34" charset="0"/>
              </a:rPr>
              <a:t>PWr</a:t>
            </a:r>
            <a:r>
              <a:rPr lang="pl-PL" altLang="en-US" sz="1100" b="1" i="1" dirty="0">
                <a:latin typeface="Calibri" panose="020F0502020204030204" pitchFamily="34" charset="0"/>
                <a:ea typeface="MS Mincho"/>
                <a:cs typeface="Calibri" panose="020F0502020204030204" pitchFamily="34" charset="0"/>
              </a:rPr>
              <a:t> </a:t>
            </a:r>
            <a:r>
              <a:rPr lang="pl-PL" altLang="en-US" sz="1100" b="1" i="1" dirty="0">
                <a:latin typeface="Cambria" panose="02040503050406030204" pitchFamily="18" charset="0"/>
                <a:ea typeface="MS Mincho"/>
                <a:cs typeface="Calibri" panose="020F0502020204030204" pitchFamily="34" charset="0"/>
              </a:rPr>
              <a:t>–</a:t>
            </a:r>
            <a:r>
              <a:rPr lang="pl-PL" altLang="en-US" sz="1100" b="1" i="1" dirty="0">
                <a:latin typeface="Calibri" panose="020F0502020204030204" pitchFamily="34" charset="0"/>
                <a:ea typeface="MS Mincho"/>
                <a:cs typeface="Calibri" panose="020F0502020204030204" pitchFamily="34" charset="0"/>
              </a:rPr>
              <a:t> Zintegrowany Program Rozwoju Politechniki Wrocławskiej</a:t>
            </a:r>
            <a:r>
              <a:rPr lang="pl-PL" altLang="en-US" sz="1100" b="1" i="1" dirty="0">
                <a:latin typeface="Cambria" panose="02040503050406030204" pitchFamily="18" charset="0"/>
                <a:ea typeface="MS Mincho"/>
                <a:cs typeface="Calibri" panose="020F0502020204030204" pitchFamily="34" charset="0"/>
              </a:rPr>
              <a:t>”</a:t>
            </a:r>
            <a:endParaRPr lang="pl-PL"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F917-36D0-4CE3-BA85-47C83D3D105A}"/>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1DE4FD10-B525-420C-921B-54C3967FABA5}"/>
              </a:ext>
            </a:extLst>
          </p:cNvPr>
          <p:cNvSpPr>
            <a:spLocks noGrp="1"/>
          </p:cNvSpPr>
          <p:nvPr>
            <p:ph idx="1"/>
          </p:nvPr>
        </p:nvSpPr>
        <p:spPr/>
        <p:txBody>
          <a:bodyPr/>
          <a:lstStyle/>
          <a:p>
            <a:pPr marL="0" indent="0">
              <a:buNone/>
            </a:pPr>
            <a:r>
              <a:rPr lang="en-GB" b="1" dirty="0"/>
              <a:t>3. Recession</a:t>
            </a:r>
          </a:p>
          <a:p>
            <a:pPr marL="0" indent="0" algn="just">
              <a:buNone/>
            </a:pPr>
            <a:r>
              <a:rPr lang="en-GB" dirty="0"/>
              <a:t>The recession is the stage that follows the peak phase. The demand for goods and services starts declining rapidly and steadily in this phase. Producers do not notice the decrease in demand instantly and go on producing, which creates a situation of excess supply in the market. Prices tend to fall. All positive economic indicators such as income, output, wages, etc., consequently start to fall.</a:t>
            </a:r>
          </a:p>
          <a:p>
            <a:endParaRPr lang="pl-PL" dirty="0"/>
          </a:p>
        </p:txBody>
      </p:sp>
    </p:spTree>
    <p:extLst>
      <p:ext uri="{BB962C8B-B14F-4D97-AF65-F5344CB8AC3E}">
        <p14:creationId xmlns:p14="http://schemas.microsoft.com/office/powerpoint/2010/main" val="338352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88F-2EEC-461D-A092-9F9BE0820F71}"/>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44956E6E-6BF8-4528-8740-EAE84F918315}"/>
              </a:ext>
            </a:extLst>
          </p:cNvPr>
          <p:cNvSpPr>
            <a:spLocks noGrp="1"/>
          </p:cNvSpPr>
          <p:nvPr>
            <p:ph idx="1"/>
          </p:nvPr>
        </p:nvSpPr>
        <p:spPr/>
        <p:txBody>
          <a:bodyPr/>
          <a:lstStyle/>
          <a:p>
            <a:pPr marL="0" indent="0">
              <a:buNone/>
            </a:pPr>
            <a:r>
              <a:rPr lang="en-GB" b="1" dirty="0"/>
              <a:t>4. Depression</a:t>
            </a:r>
          </a:p>
          <a:p>
            <a:pPr marL="0" indent="0" algn="just">
              <a:buNone/>
            </a:pPr>
            <a:r>
              <a:rPr lang="en-GB" dirty="0"/>
              <a:t>There is a commensurate rise in unemployment. The growth in the economy continues to decline, and as this falls below the steady growth line, the stage is called a depression.</a:t>
            </a:r>
          </a:p>
          <a:p>
            <a:pPr marL="0" indent="0" algn="just">
              <a:buNone/>
            </a:pPr>
            <a:endParaRPr lang="en-GB" dirty="0"/>
          </a:p>
          <a:p>
            <a:pPr marL="0" indent="0" algn="just">
              <a:buNone/>
            </a:pPr>
            <a:r>
              <a:rPr lang="en-GB" dirty="0"/>
              <a:t>https://www.youtube.com/watch?v=gqx2E5qIV9s</a:t>
            </a:r>
          </a:p>
          <a:p>
            <a:pPr marL="0" indent="0">
              <a:buNone/>
            </a:pPr>
            <a:endParaRPr lang="pl-PL" dirty="0"/>
          </a:p>
        </p:txBody>
      </p:sp>
    </p:spTree>
    <p:extLst>
      <p:ext uri="{BB962C8B-B14F-4D97-AF65-F5344CB8AC3E}">
        <p14:creationId xmlns:p14="http://schemas.microsoft.com/office/powerpoint/2010/main" val="5150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6307-8D6A-4427-AD45-92CCCD1D1FE8}"/>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3B4C9B40-4773-4144-851B-21FC852929D8}"/>
              </a:ext>
            </a:extLst>
          </p:cNvPr>
          <p:cNvSpPr>
            <a:spLocks noGrp="1"/>
          </p:cNvSpPr>
          <p:nvPr>
            <p:ph idx="1"/>
          </p:nvPr>
        </p:nvSpPr>
        <p:spPr/>
        <p:txBody>
          <a:bodyPr/>
          <a:lstStyle/>
          <a:p>
            <a:pPr marL="0" indent="0" algn="just">
              <a:buNone/>
            </a:pPr>
            <a:r>
              <a:rPr lang="en-GB" b="1" dirty="0"/>
              <a:t>5. Trough</a:t>
            </a:r>
          </a:p>
          <a:p>
            <a:pPr marL="0" indent="0" algn="just">
              <a:buNone/>
            </a:pPr>
            <a:r>
              <a:rPr lang="en-GB" dirty="0"/>
              <a:t>In the depression stage, the economy’s </a:t>
            </a:r>
            <a:r>
              <a:rPr lang="en-GB" dirty="0">
                <a:solidFill>
                  <a:schemeClr val="accent1"/>
                </a:solidFill>
              </a:rPr>
              <a:t>growth rate becomes negative</a:t>
            </a:r>
            <a:r>
              <a:rPr lang="en-GB" dirty="0"/>
              <a:t>. There is further decline until the prices of factors, as well as the demand and supply of goods and services, contract to reach their lowest point. The economy eventually reaches the </a:t>
            </a:r>
            <a:r>
              <a:rPr lang="en-GB" dirty="0">
                <a:solidFill>
                  <a:schemeClr val="accent1"/>
                </a:solidFill>
              </a:rPr>
              <a:t>trough</a:t>
            </a:r>
            <a:r>
              <a:rPr lang="en-GB" dirty="0"/>
              <a:t>. It is the negative saturation point for an economy. There is extensive depletion of national income and expenditure</a:t>
            </a:r>
          </a:p>
          <a:p>
            <a:pPr marL="0" indent="0">
              <a:buNone/>
            </a:pPr>
            <a:endParaRPr lang="pl-PL" dirty="0"/>
          </a:p>
        </p:txBody>
      </p:sp>
    </p:spTree>
    <p:extLst>
      <p:ext uri="{BB962C8B-B14F-4D97-AF65-F5344CB8AC3E}">
        <p14:creationId xmlns:p14="http://schemas.microsoft.com/office/powerpoint/2010/main" val="13615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07E5-3DD3-460C-B769-C41CF3DA4F1A}"/>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2B018EF1-C7D6-47C1-8498-2F4CC452F49A}"/>
              </a:ext>
            </a:extLst>
          </p:cNvPr>
          <p:cNvSpPr>
            <a:spLocks noGrp="1"/>
          </p:cNvSpPr>
          <p:nvPr>
            <p:ph idx="1"/>
          </p:nvPr>
        </p:nvSpPr>
        <p:spPr/>
        <p:txBody>
          <a:bodyPr/>
          <a:lstStyle/>
          <a:p>
            <a:pPr marL="0" indent="0">
              <a:buNone/>
            </a:pPr>
            <a:r>
              <a:rPr lang="en-GB" b="1" dirty="0"/>
              <a:t>6. Recovery</a:t>
            </a:r>
          </a:p>
          <a:p>
            <a:pPr marL="0" indent="0" algn="just">
              <a:buNone/>
            </a:pPr>
            <a:r>
              <a:rPr lang="en-GB" dirty="0"/>
              <a:t>After the trough, the economy moves to the stage of recovery. In this phase, there is a turnaround in the economy, and it begins to recover from the negative growth rate. Demand starts to pick up due to low prices and, consequently, supply begins to increase. The population develops a positive attitude towards investment and employment and production starts increasing.</a:t>
            </a:r>
          </a:p>
          <a:p>
            <a:endParaRPr lang="pl-PL" dirty="0"/>
          </a:p>
        </p:txBody>
      </p:sp>
    </p:spTree>
    <p:extLst>
      <p:ext uri="{BB962C8B-B14F-4D97-AF65-F5344CB8AC3E}">
        <p14:creationId xmlns:p14="http://schemas.microsoft.com/office/powerpoint/2010/main" val="136893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zaokrąglony 3"/>
          <p:cNvSpPr/>
          <p:nvPr/>
        </p:nvSpPr>
        <p:spPr>
          <a:xfrm>
            <a:off x="2135560" y="1484784"/>
            <a:ext cx="7704856" cy="20162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Symbol zastępczy zawartości 1"/>
          <p:cNvSpPr>
            <a:spLocks noGrp="1"/>
          </p:cNvSpPr>
          <p:nvPr>
            <p:ph idx="1"/>
          </p:nvPr>
        </p:nvSpPr>
        <p:spPr>
          <a:xfrm>
            <a:off x="1981200" y="1481329"/>
            <a:ext cx="7859216" cy="4525963"/>
          </a:xfrm>
        </p:spPr>
        <p:txBody>
          <a:bodyPr>
            <a:normAutofit lnSpcReduction="10000"/>
          </a:bodyPr>
          <a:lstStyle/>
          <a:p>
            <a:pPr>
              <a:buNone/>
            </a:pPr>
            <a:endParaRPr lang="pl-PL" dirty="0"/>
          </a:p>
          <a:p>
            <a:pPr algn="ctr">
              <a:buNone/>
            </a:pPr>
            <a:r>
              <a:rPr lang="en-US" dirty="0"/>
              <a:t>Business cycle is the sequence of following periods of economic growth and crises, affecting the whole range of economic activities.</a:t>
            </a:r>
          </a:p>
          <a:p>
            <a:pPr algn="ctr">
              <a:buNone/>
            </a:pPr>
            <a:endParaRPr lang="pl-PL" dirty="0"/>
          </a:p>
          <a:p>
            <a:pPr>
              <a:buNone/>
            </a:pPr>
            <a:endParaRPr lang="pl-PL" dirty="0"/>
          </a:p>
          <a:p>
            <a:pPr>
              <a:buNone/>
            </a:pPr>
            <a:r>
              <a:rPr lang="en-US" dirty="0"/>
              <a:t>Conclusions</a:t>
            </a:r>
            <a:r>
              <a:rPr lang="pl-PL" dirty="0"/>
              <a:t>:</a:t>
            </a:r>
          </a:p>
          <a:p>
            <a:r>
              <a:rPr lang="en-US" dirty="0"/>
              <a:t>Business cycle influence the whole economy (not just one or few sectors)</a:t>
            </a:r>
            <a:r>
              <a:rPr lang="pl-PL" dirty="0"/>
              <a:t>.</a:t>
            </a:r>
          </a:p>
          <a:p>
            <a:r>
              <a:rPr lang="en-US" dirty="0"/>
              <a:t>Periods of growth and crises follow each other</a:t>
            </a:r>
          </a:p>
        </p:txBody>
      </p:sp>
      <p:sp>
        <p:nvSpPr>
          <p:cNvPr id="3" name="Tytuł 2"/>
          <p:cNvSpPr>
            <a:spLocks noGrp="1"/>
          </p:cNvSpPr>
          <p:nvPr>
            <p:ph type="title"/>
          </p:nvPr>
        </p:nvSpPr>
        <p:spPr/>
        <p:txBody>
          <a:bodyPr/>
          <a:lstStyle/>
          <a:p>
            <a:r>
              <a:rPr lang="en-US" dirty="0"/>
              <a:t>Business cycle</a:t>
            </a:r>
          </a:p>
        </p:txBody>
      </p:sp>
      <p:sp>
        <p:nvSpPr>
          <p:cNvPr id="5" name="Symbol zastępczy numeru slajdu 4"/>
          <p:cNvSpPr>
            <a:spLocks noGrp="1"/>
          </p:cNvSpPr>
          <p:nvPr>
            <p:ph type="sldNum" sz="quarter" idx="12"/>
          </p:nvPr>
        </p:nvSpPr>
        <p:spPr/>
        <p:txBody>
          <a:bodyPr/>
          <a:lstStyle/>
          <a:p>
            <a:fld id="{C975F2E9-A081-4628-B956-F2DF98D683D7}" type="slidenum">
              <a:rPr lang="pl-PL" smtClean="0"/>
              <a:pPr/>
              <a:t>2</a:t>
            </a:fld>
            <a:endParaRPr lang="pl-P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9F97-9092-41BB-B48B-D71B5EE6B9FF}"/>
              </a:ext>
            </a:extLst>
          </p:cNvPr>
          <p:cNvSpPr>
            <a:spLocks noGrp="1"/>
          </p:cNvSpPr>
          <p:nvPr>
            <p:ph type="title"/>
          </p:nvPr>
        </p:nvSpPr>
        <p:spPr/>
        <p:txBody>
          <a:bodyPr/>
          <a:lstStyle/>
          <a:p>
            <a:r>
              <a:rPr lang="pl-PL" b="1" dirty="0"/>
              <a:t>Business </a:t>
            </a:r>
            <a:r>
              <a:rPr lang="pl-PL" b="1" dirty="0" err="1"/>
              <a:t>Cycle</a:t>
            </a:r>
            <a:br>
              <a:rPr lang="pl-PL" b="1" dirty="0"/>
            </a:br>
            <a:endParaRPr lang="pl-PL" dirty="0"/>
          </a:p>
        </p:txBody>
      </p:sp>
      <p:sp>
        <p:nvSpPr>
          <p:cNvPr id="3" name="Content Placeholder 2">
            <a:extLst>
              <a:ext uri="{FF2B5EF4-FFF2-40B4-BE49-F238E27FC236}">
                <a16:creationId xmlns:a16="http://schemas.microsoft.com/office/drawing/2014/main" id="{C666E818-CF6E-4675-B24F-B7B28B3E06B3}"/>
              </a:ext>
            </a:extLst>
          </p:cNvPr>
          <p:cNvSpPr>
            <a:spLocks noGrp="1"/>
          </p:cNvSpPr>
          <p:nvPr>
            <p:ph idx="1"/>
          </p:nvPr>
        </p:nvSpPr>
        <p:spPr/>
        <p:txBody>
          <a:bodyPr>
            <a:normAutofit lnSpcReduction="10000"/>
          </a:bodyPr>
          <a:lstStyle/>
          <a:p>
            <a:pPr algn="just"/>
            <a:r>
              <a:rPr lang="en-GB" b="0" i="0" dirty="0">
                <a:effectLst/>
                <a:latin typeface="Open Sans"/>
              </a:rPr>
              <a:t>A business cycle is a cycle of fluctuations in the</a:t>
            </a:r>
            <a:r>
              <a:rPr lang="en-GB" dirty="0">
                <a:latin typeface="Open Sans"/>
              </a:rPr>
              <a:t> Gross Domestic Product </a:t>
            </a:r>
            <a:r>
              <a:rPr lang="en-GB" b="0" i="0" dirty="0">
                <a:effectLst/>
                <a:latin typeface="Open Sans"/>
              </a:rPr>
              <a:t>(GDP) around its long-term natural growth rate. It explains the </a:t>
            </a:r>
            <a:r>
              <a:rPr lang="en-GB" b="0" i="0" dirty="0">
                <a:solidFill>
                  <a:schemeClr val="accent1"/>
                </a:solidFill>
                <a:effectLst/>
                <a:latin typeface="Open Sans"/>
              </a:rPr>
              <a:t>expansion and contraction </a:t>
            </a:r>
            <a:r>
              <a:rPr lang="en-GB" b="0" i="0" dirty="0">
                <a:effectLst/>
                <a:latin typeface="Open Sans"/>
              </a:rPr>
              <a:t>in</a:t>
            </a:r>
            <a:r>
              <a:rPr lang="en-GB" dirty="0">
                <a:latin typeface="Open Sans"/>
              </a:rPr>
              <a:t> economic activity </a:t>
            </a:r>
            <a:r>
              <a:rPr lang="en-GB" b="0" i="0" dirty="0">
                <a:effectLst/>
                <a:latin typeface="Open Sans"/>
              </a:rPr>
              <a:t>that an economy experiences over time.</a:t>
            </a:r>
          </a:p>
          <a:p>
            <a:pPr algn="just"/>
            <a:r>
              <a:rPr lang="en-GB" dirty="0"/>
              <a:t>A business cycle is completed when it goes through a single boom and a single contraction in sequence. The time period to complete this sequence is called the </a:t>
            </a:r>
            <a:r>
              <a:rPr lang="en-GB" dirty="0">
                <a:solidFill>
                  <a:schemeClr val="accent1"/>
                </a:solidFill>
              </a:rPr>
              <a:t>length of the business cycle</a:t>
            </a:r>
            <a:r>
              <a:rPr lang="en-GB" dirty="0"/>
              <a:t>.</a:t>
            </a:r>
          </a:p>
          <a:p>
            <a:pPr algn="just"/>
            <a:r>
              <a:rPr lang="en-GB" dirty="0"/>
              <a:t> A boom is characterized by a period of rapid economic growth whereas a period of relatively stagnated economic growth is a recession. These are measured in terms of the</a:t>
            </a:r>
            <a:r>
              <a:rPr lang="en-GB" dirty="0">
                <a:solidFill>
                  <a:schemeClr val="accent1"/>
                </a:solidFill>
              </a:rPr>
              <a:t> growth of the real GDP, which is inflation-adjusted</a:t>
            </a:r>
            <a:endParaRPr lang="en-GB" b="0" i="0" dirty="0">
              <a:solidFill>
                <a:schemeClr val="accent1"/>
              </a:solidFill>
              <a:effectLst/>
              <a:latin typeface="Open Sans"/>
            </a:endParaRPr>
          </a:p>
          <a:p>
            <a:pPr marL="0" indent="0">
              <a:buNone/>
            </a:pPr>
            <a:endParaRPr lang="pl-PL" dirty="0"/>
          </a:p>
        </p:txBody>
      </p:sp>
    </p:spTree>
    <p:extLst>
      <p:ext uri="{BB962C8B-B14F-4D97-AF65-F5344CB8AC3E}">
        <p14:creationId xmlns:p14="http://schemas.microsoft.com/office/powerpoint/2010/main" val="418899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5C70-4140-4761-BC55-71995088CEC8}"/>
              </a:ext>
            </a:extLst>
          </p:cNvPr>
          <p:cNvSpPr>
            <a:spLocks noGrp="1"/>
          </p:cNvSpPr>
          <p:nvPr>
            <p:ph type="title"/>
          </p:nvPr>
        </p:nvSpPr>
        <p:spPr/>
        <p:txBody>
          <a:bodyPr/>
          <a:lstStyle/>
          <a:p>
            <a:r>
              <a:rPr lang="en-GB" dirty="0"/>
              <a:t>Causes of business cycle</a:t>
            </a:r>
            <a:endParaRPr lang="pl-PL" dirty="0"/>
          </a:p>
        </p:txBody>
      </p:sp>
      <p:sp>
        <p:nvSpPr>
          <p:cNvPr id="3" name="Content Placeholder 2">
            <a:extLst>
              <a:ext uri="{FF2B5EF4-FFF2-40B4-BE49-F238E27FC236}">
                <a16:creationId xmlns:a16="http://schemas.microsoft.com/office/drawing/2014/main" id="{4EDB50A9-7D45-4854-AFCE-CA989021C653}"/>
              </a:ext>
            </a:extLst>
          </p:cNvPr>
          <p:cNvSpPr>
            <a:spLocks noGrp="1"/>
          </p:cNvSpPr>
          <p:nvPr>
            <p:ph idx="1"/>
          </p:nvPr>
        </p:nvSpPr>
        <p:spPr/>
        <p:txBody>
          <a:bodyPr/>
          <a:lstStyle/>
          <a:p>
            <a:r>
              <a:rPr lang="en-GB" dirty="0"/>
              <a:t>William Stanley Jevons points out that climatic conditions- good or bad create boom and depression</a:t>
            </a:r>
          </a:p>
          <a:p>
            <a:r>
              <a:rPr lang="en-GB" dirty="0"/>
              <a:t>Pigou is of opinion that variations in business confidence and other psychological factors cause fluctuations in business.</a:t>
            </a:r>
          </a:p>
          <a:p>
            <a:r>
              <a:rPr lang="en-GB" dirty="0"/>
              <a:t>Caused by innovations ( Schumpeter)</a:t>
            </a:r>
          </a:p>
          <a:p>
            <a:r>
              <a:rPr lang="en-GB" dirty="0"/>
              <a:t>Under or over-consumption ( JA Hobson)</a:t>
            </a:r>
          </a:p>
          <a:p>
            <a:r>
              <a:rPr lang="en-GB" dirty="0"/>
              <a:t>Non-monetary factors (</a:t>
            </a:r>
            <a:r>
              <a:rPr lang="en-GB" dirty="0" err="1"/>
              <a:t>Hawtrey</a:t>
            </a:r>
            <a:r>
              <a:rPr lang="en-GB" dirty="0"/>
              <a:t>)</a:t>
            </a:r>
          </a:p>
          <a:p>
            <a:r>
              <a:rPr lang="en-GB" dirty="0"/>
              <a:t>Excess of investment over voluntary savings</a:t>
            </a:r>
          </a:p>
          <a:p>
            <a:r>
              <a:rPr lang="en-GB" dirty="0"/>
              <a:t>Autonomous investment and induced investment(JR Hicks)</a:t>
            </a:r>
            <a:endParaRPr lang="pl-PL" dirty="0"/>
          </a:p>
        </p:txBody>
      </p:sp>
    </p:spTree>
    <p:extLst>
      <p:ext uri="{BB962C8B-B14F-4D97-AF65-F5344CB8AC3E}">
        <p14:creationId xmlns:p14="http://schemas.microsoft.com/office/powerpoint/2010/main" val="143150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AA0B-0EAC-4331-B4C0-37C1CCC8F3D3}"/>
              </a:ext>
            </a:extLst>
          </p:cNvPr>
          <p:cNvSpPr>
            <a:spLocks noGrp="1"/>
          </p:cNvSpPr>
          <p:nvPr>
            <p:ph type="title"/>
          </p:nvPr>
        </p:nvSpPr>
        <p:spPr/>
        <p:txBody>
          <a:bodyPr/>
          <a:lstStyle/>
          <a:p>
            <a:r>
              <a:rPr lang="en-GB" dirty="0"/>
              <a:t>Business Cycle </a:t>
            </a:r>
            <a:endParaRPr lang="pl-PL" dirty="0"/>
          </a:p>
        </p:txBody>
      </p:sp>
      <p:sp>
        <p:nvSpPr>
          <p:cNvPr id="3" name="Content Placeholder 2">
            <a:extLst>
              <a:ext uri="{FF2B5EF4-FFF2-40B4-BE49-F238E27FC236}">
                <a16:creationId xmlns:a16="http://schemas.microsoft.com/office/drawing/2014/main" id="{3C786125-B5FD-4439-B0E3-7B10B5F5F5ED}"/>
              </a:ext>
            </a:extLst>
          </p:cNvPr>
          <p:cNvSpPr>
            <a:spLocks noGrp="1"/>
          </p:cNvSpPr>
          <p:nvPr>
            <p:ph idx="1"/>
          </p:nvPr>
        </p:nvSpPr>
        <p:spPr/>
        <p:txBody>
          <a:bodyPr/>
          <a:lstStyle/>
          <a:p>
            <a:endParaRPr lang="pl-PL"/>
          </a:p>
        </p:txBody>
      </p:sp>
      <p:pic>
        <p:nvPicPr>
          <p:cNvPr id="1026" name="Picture 2" descr="Business Cycle Diagram">
            <a:extLst>
              <a:ext uri="{FF2B5EF4-FFF2-40B4-BE49-F238E27FC236}">
                <a16:creationId xmlns:a16="http://schemas.microsoft.com/office/drawing/2014/main" id="{6DCC96BC-F5F8-4A23-B7D4-275163B09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6247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6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a:buNone/>
            </a:pPr>
            <a:r>
              <a:rPr lang="en-US" dirty="0"/>
              <a:t>We typically distinguish two phases</a:t>
            </a:r>
            <a:endParaRPr lang="pl-PL" dirty="0"/>
          </a:p>
          <a:p>
            <a:r>
              <a:rPr lang="en-US" b="1" dirty="0">
                <a:solidFill>
                  <a:srgbClr val="FF0000"/>
                </a:solidFill>
              </a:rPr>
              <a:t>Expansion </a:t>
            </a:r>
            <a:endParaRPr lang="pl-PL" b="1" dirty="0">
              <a:solidFill>
                <a:srgbClr val="FF0000"/>
              </a:solidFill>
            </a:endParaRPr>
          </a:p>
          <a:p>
            <a:r>
              <a:rPr lang="en-US" b="1" dirty="0">
                <a:solidFill>
                  <a:srgbClr val="FF0000"/>
                </a:solidFill>
              </a:rPr>
              <a:t>Contraction</a:t>
            </a:r>
            <a:endParaRPr lang="pl-PL" b="1" dirty="0">
              <a:solidFill>
                <a:srgbClr val="FF0000"/>
              </a:solidFill>
            </a:endParaRPr>
          </a:p>
          <a:p>
            <a:pPr>
              <a:buNone/>
            </a:pPr>
            <a:endParaRPr lang="pl-PL" dirty="0"/>
          </a:p>
          <a:p>
            <a:pPr>
              <a:buNone/>
            </a:pPr>
            <a:r>
              <a:rPr lang="en-US" dirty="0"/>
              <a:t>Phases are separated by</a:t>
            </a:r>
            <a:endParaRPr lang="pl-PL" dirty="0"/>
          </a:p>
          <a:p>
            <a:r>
              <a:rPr lang="en-US" b="1" dirty="0">
                <a:solidFill>
                  <a:srgbClr val="FF0000"/>
                </a:solidFill>
              </a:rPr>
              <a:t>Trough</a:t>
            </a:r>
            <a:r>
              <a:rPr lang="pl-PL" dirty="0"/>
              <a:t>: </a:t>
            </a:r>
            <a:r>
              <a:rPr lang="en-US" dirty="0"/>
              <a:t>end of contraction</a:t>
            </a:r>
            <a:endParaRPr lang="pl-PL" dirty="0"/>
          </a:p>
          <a:p>
            <a:r>
              <a:rPr lang="en-US" b="1" dirty="0">
                <a:solidFill>
                  <a:srgbClr val="FF0000"/>
                </a:solidFill>
              </a:rPr>
              <a:t>Peak</a:t>
            </a:r>
            <a:r>
              <a:rPr lang="pl-PL" dirty="0"/>
              <a:t>: </a:t>
            </a:r>
            <a:r>
              <a:rPr lang="en-US" dirty="0"/>
              <a:t>end of expansion</a:t>
            </a:r>
            <a:endParaRPr lang="pl-PL" dirty="0"/>
          </a:p>
        </p:txBody>
      </p:sp>
      <p:sp>
        <p:nvSpPr>
          <p:cNvPr id="3" name="Tytuł 2"/>
          <p:cNvSpPr>
            <a:spLocks noGrp="1"/>
          </p:cNvSpPr>
          <p:nvPr>
            <p:ph type="title"/>
          </p:nvPr>
        </p:nvSpPr>
        <p:spPr/>
        <p:txBody>
          <a:bodyPr/>
          <a:lstStyle/>
          <a:p>
            <a:r>
              <a:rPr lang="en-US" dirty="0"/>
              <a:t>Phases</a:t>
            </a:r>
          </a:p>
        </p:txBody>
      </p:sp>
      <p:sp>
        <p:nvSpPr>
          <p:cNvPr id="4" name="Symbol zastępczy numeru slajdu 3"/>
          <p:cNvSpPr>
            <a:spLocks noGrp="1"/>
          </p:cNvSpPr>
          <p:nvPr>
            <p:ph type="sldNum" sz="quarter" idx="12"/>
          </p:nvPr>
        </p:nvSpPr>
        <p:spPr/>
        <p:txBody>
          <a:bodyPr/>
          <a:lstStyle/>
          <a:p>
            <a:fld id="{C975F2E9-A081-4628-B956-F2DF98D683D7}" type="slidenum">
              <a:rPr lang="pl-PL" smtClean="0"/>
              <a:pPr/>
              <a:t>6</a:t>
            </a:fld>
            <a:endParaRPr lang="pl-P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814-AFAF-4AD9-B465-7647BFA85EEA}"/>
              </a:ext>
            </a:extLst>
          </p:cNvPr>
          <p:cNvSpPr>
            <a:spLocks noGrp="1"/>
          </p:cNvSpPr>
          <p:nvPr>
            <p:ph type="title"/>
          </p:nvPr>
        </p:nvSpPr>
        <p:spPr/>
        <p:txBody>
          <a:bodyPr/>
          <a:lstStyle/>
          <a:p>
            <a:r>
              <a:rPr lang="en-GB" b="1" dirty="0"/>
              <a:t>Stages of the Business Cycle</a:t>
            </a:r>
            <a:br>
              <a:rPr lang="en-GB" b="1" dirty="0"/>
            </a:br>
            <a:endParaRPr lang="pl-PL" dirty="0"/>
          </a:p>
        </p:txBody>
      </p:sp>
      <p:sp>
        <p:nvSpPr>
          <p:cNvPr id="3" name="Content Placeholder 2">
            <a:extLst>
              <a:ext uri="{FF2B5EF4-FFF2-40B4-BE49-F238E27FC236}">
                <a16:creationId xmlns:a16="http://schemas.microsoft.com/office/drawing/2014/main" id="{663F7FE9-B371-4A6E-A0E4-380CB3B25204}"/>
              </a:ext>
            </a:extLst>
          </p:cNvPr>
          <p:cNvSpPr>
            <a:spLocks noGrp="1"/>
          </p:cNvSpPr>
          <p:nvPr>
            <p:ph idx="1"/>
          </p:nvPr>
        </p:nvSpPr>
        <p:spPr/>
        <p:txBody>
          <a:bodyPr/>
          <a:lstStyle/>
          <a:p>
            <a:pPr marL="0" indent="0">
              <a:buNone/>
            </a:pPr>
            <a:r>
              <a:rPr lang="en-GB" b="1" dirty="0"/>
              <a:t>1. Expansion</a:t>
            </a:r>
          </a:p>
          <a:p>
            <a:pPr marL="0" indent="0" algn="just">
              <a:buNone/>
            </a:pPr>
            <a:r>
              <a:rPr lang="en-GB" dirty="0"/>
              <a:t>The first stage in the business cycle is expansion. In this stage, there is an </a:t>
            </a:r>
            <a:r>
              <a:rPr lang="en-GB" dirty="0">
                <a:solidFill>
                  <a:schemeClr val="accent1"/>
                </a:solidFill>
              </a:rPr>
              <a:t>increase in positive economic indicators </a:t>
            </a:r>
            <a:r>
              <a:rPr lang="en-GB" dirty="0"/>
              <a:t>such as employment, income, output, wages, profits, demand, and supply of goods and services. </a:t>
            </a:r>
          </a:p>
          <a:p>
            <a:pPr marL="0" indent="0" algn="just">
              <a:buNone/>
            </a:pPr>
            <a:r>
              <a:rPr lang="en-GB" dirty="0"/>
              <a:t>Debtors are generally paying their debts on time, the velocity of the money supply is high, and investment is high. This process continues as long as economic conditions are favourable for expansion.</a:t>
            </a:r>
          </a:p>
          <a:p>
            <a:endParaRPr lang="pl-PL" dirty="0"/>
          </a:p>
        </p:txBody>
      </p:sp>
    </p:spTree>
    <p:extLst>
      <p:ext uri="{BB962C8B-B14F-4D97-AF65-F5344CB8AC3E}">
        <p14:creationId xmlns:p14="http://schemas.microsoft.com/office/powerpoint/2010/main" val="220097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F129-5F76-4EF6-9B7C-EE7BEC8A3D11}"/>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633E5FE6-27EC-4641-94DC-C61DE16B6184}"/>
              </a:ext>
            </a:extLst>
          </p:cNvPr>
          <p:cNvSpPr>
            <a:spLocks noGrp="1"/>
          </p:cNvSpPr>
          <p:nvPr>
            <p:ph idx="1"/>
          </p:nvPr>
        </p:nvSpPr>
        <p:spPr/>
        <p:txBody>
          <a:bodyPr/>
          <a:lstStyle/>
          <a:p>
            <a:r>
              <a:rPr lang="en-GB" b="1" i="1" dirty="0">
                <a:solidFill>
                  <a:schemeClr val="accent1"/>
                </a:solidFill>
              </a:rPr>
              <a:t>Recovery or revival </a:t>
            </a:r>
          </a:p>
          <a:p>
            <a:pPr marL="0" indent="0" algn="just">
              <a:buNone/>
            </a:pPr>
            <a:r>
              <a:rPr lang="en-GB" dirty="0"/>
              <a:t>It is a period wherein, economic activities receive stimulus and recover from the shocks.</a:t>
            </a:r>
          </a:p>
          <a:p>
            <a:pPr algn="just"/>
            <a:r>
              <a:rPr lang="en-GB" b="1" i="1" dirty="0">
                <a:solidFill>
                  <a:schemeClr val="accent1"/>
                </a:solidFill>
              </a:rPr>
              <a:t>Prosperity or full-employment </a:t>
            </a:r>
            <a:r>
              <a:rPr lang="en-GB" dirty="0"/>
              <a:t>– </a:t>
            </a:r>
            <a:r>
              <a:rPr lang="en-GB" dirty="0">
                <a:solidFill>
                  <a:schemeClr val="accent1"/>
                </a:solidFill>
              </a:rPr>
              <a:t>Full employment </a:t>
            </a:r>
            <a:r>
              <a:rPr lang="en-GB" dirty="0"/>
              <a:t>may be defined as a situation wherein all available resources are fully employed at the current wage rate.</a:t>
            </a:r>
          </a:p>
          <a:p>
            <a:pPr algn="just"/>
            <a:r>
              <a:rPr lang="en-GB" dirty="0"/>
              <a:t>According to Prof. </a:t>
            </a:r>
            <a:r>
              <a:rPr lang="en-GB" dirty="0" err="1"/>
              <a:t>Haberler</a:t>
            </a:r>
            <a:r>
              <a:rPr lang="en-GB" dirty="0"/>
              <a:t> </a:t>
            </a:r>
            <a:r>
              <a:rPr lang="en-US" dirty="0"/>
              <a:t>“</a:t>
            </a:r>
            <a:r>
              <a:rPr lang="en-US" dirty="0">
                <a:solidFill>
                  <a:schemeClr val="accent1"/>
                </a:solidFill>
              </a:rPr>
              <a:t>Prosperity</a:t>
            </a:r>
            <a:r>
              <a:rPr lang="en-US" dirty="0"/>
              <a:t> is a state of affair in which the real income consumed, produced and the level of employment is high or rising and there are no idle resources or unemployment workers or very few of either.”</a:t>
            </a:r>
            <a:endParaRPr lang="en-GB" dirty="0"/>
          </a:p>
          <a:p>
            <a:pPr marL="0" indent="0">
              <a:buNone/>
            </a:pPr>
            <a:endParaRPr lang="en-GB" dirty="0"/>
          </a:p>
          <a:p>
            <a:pPr marL="0" indent="0">
              <a:buNone/>
            </a:pPr>
            <a:endParaRPr lang="pl-PL" dirty="0"/>
          </a:p>
        </p:txBody>
      </p:sp>
    </p:spTree>
    <p:extLst>
      <p:ext uri="{BB962C8B-B14F-4D97-AF65-F5344CB8AC3E}">
        <p14:creationId xmlns:p14="http://schemas.microsoft.com/office/powerpoint/2010/main" val="333626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00D4-AD24-48D0-AF6E-39238BB41522}"/>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5FC73CF1-CCAC-44DB-8A16-2FA78434BE8A}"/>
              </a:ext>
            </a:extLst>
          </p:cNvPr>
          <p:cNvSpPr>
            <a:spLocks noGrp="1"/>
          </p:cNvSpPr>
          <p:nvPr>
            <p:ph idx="1"/>
          </p:nvPr>
        </p:nvSpPr>
        <p:spPr/>
        <p:txBody>
          <a:bodyPr/>
          <a:lstStyle/>
          <a:p>
            <a:pPr marL="0" indent="0">
              <a:buNone/>
            </a:pPr>
            <a:r>
              <a:rPr lang="en-GB" b="1" dirty="0"/>
              <a:t>2. Peak</a:t>
            </a:r>
          </a:p>
          <a:p>
            <a:pPr marL="0" indent="0" algn="just">
              <a:buNone/>
            </a:pPr>
            <a:r>
              <a:rPr lang="en-GB" dirty="0"/>
              <a:t>The economy then reaches a </a:t>
            </a:r>
            <a:r>
              <a:rPr lang="en-GB" dirty="0">
                <a:solidFill>
                  <a:schemeClr val="accent1"/>
                </a:solidFill>
              </a:rPr>
              <a:t>saturation point</a:t>
            </a:r>
            <a:r>
              <a:rPr lang="en-GB" dirty="0"/>
              <a:t>, </a:t>
            </a:r>
            <a:r>
              <a:rPr lang="en-GB" dirty="0">
                <a:solidFill>
                  <a:schemeClr val="accent1"/>
                </a:solidFill>
              </a:rPr>
              <a:t>or peak</a:t>
            </a:r>
            <a:r>
              <a:rPr lang="en-GB" dirty="0"/>
              <a:t>, which is the second stage of the business cycle. The </a:t>
            </a:r>
            <a:r>
              <a:rPr lang="en-GB" dirty="0">
                <a:solidFill>
                  <a:schemeClr val="accent1"/>
                </a:solidFill>
              </a:rPr>
              <a:t>maximum limit of growth is attained</a:t>
            </a:r>
            <a:r>
              <a:rPr lang="en-GB" dirty="0"/>
              <a:t>. The economic indicators do not grow further and are at their highest. Prices are at their peak. This stage marks the reversal point in the trend of economic growth. </a:t>
            </a:r>
            <a:endParaRPr lang="pl-PL" dirty="0"/>
          </a:p>
        </p:txBody>
      </p:sp>
    </p:spTree>
    <p:extLst>
      <p:ext uri="{BB962C8B-B14F-4D97-AF65-F5344CB8AC3E}">
        <p14:creationId xmlns:p14="http://schemas.microsoft.com/office/powerpoint/2010/main" val="66248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788</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MS Mincho</vt:lpstr>
      <vt:lpstr>Arial</vt:lpstr>
      <vt:lpstr>Calibri</vt:lpstr>
      <vt:lpstr>Calibri Light</vt:lpstr>
      <vt:lpstr>Cambria</vt:lpstr>
      <vt:lpstr>Open Sans</vt:lpstr>
      <vt:lpstr>Office Theme</vt:lpstr>
      <vt:lpstr>PowerPoint Presentation</vt:lpstr>
      <vt:lpstr>Business cycle</vt:lpstr>
      <vt:lpstr>Business Cycle </vt:lpstr>
      <vt:lpstr>Causes of business cycle</vt:lpstr>
      <vt:lpstr>Business Cycle </vt:lpstr>
      <vt:lpstr>Phases</vt:lpstr>
      <vt:lpstr>Stages of the Business Cycle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 Thomas</dc:creator>
  <cp:lastModifiedBy>Asha Thomas</cp:lastModifiedBy>
  <cp:revision>9</cp:revision>
  <dcterms:created xsi:type="dcterms:W3CDTF">2022-05-04T08:44:04Z</dcterms:created>
  <dcterms:modified xsi:type="dcterms:W3CDTF">2022-05-06T14:16:53Z</dcterms:modified>
</cp:coreProperties>
</file>