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 id="271" r:id="rId17"/>
    <p:sldId id="1654" r:id="rId18"/>
    <p:sldId id="1648" r:id="rId19"/>
    <p:sldId id="1649" r:id="rId20"/>
    <p:sldId id="1650" r:id="rId21"/>
    <p:sldId id="1652" r:id="rId22"/>
    <p:sldId id="1651" r:id="rId23"/>
    <p:sldId id="1653"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1A967-3071-4B96-823B-FC189268AA3D}" type="datetimeFigureOut">
              <a:rPr lang="pl-PL" smtClean="0"/>
              <a:t>25.05.2022</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65337-66F6-4B32-A225-C9A30DCFDF12}" type="slidenum">
              <a:rPr lang="pl-PL" smtClean="0"/>
              <a:t>‹#›</a:t>
            </a:fld>
            <a:endParaRPr lang="pl-PL"/>
          </a:p>
        </p:txBody>
      </p:sp>
    </p:spTree>
    <p:extLst>
      <p:ext uri="{BB962C8B-B14F-4D97-AF65-F5344CB8AC3E}">
        <p14:creationId xmlns:p14="http://schemas.microsoft.com/office/powerpoint/2010/main" val="214076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547CC71-6763-4391-BA29-7541ADD6BE0E}" type="slidenum">
              <a:rPr lang="en-US"/>
              <a:pPr/>
              <a:t>18</a:t>
            </a:fld>
            <a:endParaRPr lang="en-US"/>
          </a:p>
        </p:txBody>
      </p:sp>
      <p:sp>
        <p:nvSpPr>
          <p:cNvPr id="56322" name="Rectangle 2"/>
          <p:cNvSpPr>
            <a:spLocks noGrp="1" noRot="1" noChangeAspect="1" noChangeArrowheads="1" noTextEdit="1"/>
          </p:cNvSpPr>
          <p:nvPr>
            <p:ph type="sldImg"/>
          </p:nvPr>
        </p:nvSpPr>
        <p:spPr>
          <a:xfrm>
            <a:off x="393700" y="692150"/>
            <a:ext cx="6070600" cy="3416300"/>
          </a:xfrm>
          <a:ln cap="flat"/>
        </p:spPr>
      </p:sp>
      <p:sp>
        <p:nvSpPr>
          <p:cNvPr id="56323"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A645-1FC1-4F47-A02A-B807F5672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38EC8BD4-178B-49D0-B9C4-291F4BE85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A77AF82F-0AEA-4813-9A70-70E85A1E64A5}"/>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5" name="Footer Placeholder 4">
            <a:extLst>
              <a:ext uri="{FF2B5EF4-FFF2-40B4-BE49-F238E27FC236}">
                <a16:creationId xmlns:a16="http://schemas.microsoft.com/office/drawing/2014/main" id="{BE12C93E-9E0B-46BE-B040-377375AE14F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B0515FDC-523F-4937-A8D7-E87DD0617DD4}"/>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18582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3194-770D-4A82-A238-C59AC79EE27D}"/>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134137B4-53D2-48E4-A3BB-E91E8CEC81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A658A8C-45FB-4667-A472-1CF9C1F2FA83}"/>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5" name="Footer Placeholder 4">
            <a:extLst>
              <a:ext uri="{FF2B5EF4-FFF2-40B4-BE49-F238E27FC236}">
                <a16:creationId xmlns:a16="http://schemas.microsoft.com/office/drawing/2014/main" id="{9635A64F-1C69-4AA6-8C37-A0635902D28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9D68C9D-BB32-4937-95CE-7C37AC070567}"/>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275580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E8962-EDCE-481F-A718-B161B1A3F4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142E7741-D9AF-4889-9670-C9A598A1AC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B8D2E08-827C-4FC3-9EA4-39CFCC503982}"/>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5" name="Footer Placeholder 4">
            <a:extLst>
              <a:ext uri="{FF2B5EF4-FFF2-40B4-BE49-F238E27FC236}">
                <a16:creationId xmlns:a16="http://schemas.microsoft.com/office/drawing/2014/main" id="{C943C954-758C-41B3-9B97-FCAB4ED059F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90A9878-D16F-47EC-9F03-F0B1DA953A36}"/>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279359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DF2E-8216-4E3A-AE59-300A80D19ADA}"/>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95ACD905-5125-4085-B837-981BCDB439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3848DCC-2222-4421-AECE-1C07B405971B}"/>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5" name="Footer Placeholder 4">
            <a:extLst>
              <a:ext uri="{FF2B5EF4-FFF2-40B4-BE49-F238E27FC236}">
                <a16:creationId xmlns:a16="http://schemas.microsoft.com/office/drawing/2014/main" id="{C34376A8-9381-453E-8CF6-47B2031E2D1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94D12651-37A1-42F5-94F3-C58D78F862AD}"/>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155119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B5D4-26CA-44D1-8FF3-4C03E7305F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BDEFDE77-D66B-4EEC-AA7A-1DEAC3E62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C84309-A9D8-48FD-B822-7EB089F59D3A}"/>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5" name="Footer Placeholder 4">
            <a:extLst>
              <a:ext uri="{FF2B5EF4-FFF2-40B4-BE49-F238E27FC236}">
                <a16:creationId xmlns:a16="http://schemas.microsoft.com/office/drawing/2014/main" id="{903B89B5-6CD1-4483-84C1-442DCFF88084}"/>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53B5382-93F8-45B3-B719-4470F5B4F8D9}"/>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164422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705E-D658-4B06-ACAA-3A0DF75630BF}"/>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81AE16A2-6591-40CE-A46F-017E8F1E51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A608AEF2-DD4B-46B7-924B-225F5E7D71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B4025678-CD87-4EB6-B85E-ED65632B4832}"/>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6" name="Footer Placeholder 5">
            <a:extLst>
              <a:ext uri="{FF2B5EF4-FFF2-40B4-BE49-F238E27FC236}">
                <a16:creationId xmlns:a16="http://schemas.microsoft.com/office/drawing/2014/main" id="{06EAE061-99A7-4E95-96A2-454022007961}"/>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6FD4569-ECB4-4377-9D93-4AC70674BE9D}"/>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392067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50F5-92F9-4A89-8B16-C3627C74A319}"/>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5C7C29B8-6ACD-47DF-9D30-9A7E28290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DC9DB6-FF74-4198-8B9A-824AF5BF2E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D4E8A179-FB87-4A64-A75C-7A936D357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BC77DD-D966-474E-A808-76A76370E8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1C48A3C6-F064-4AA3-9677-4F319CDDBD12}"/>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8" name="Footer Placeholder 7">
            <a:extLst>
              <a:ext uri="{FF2B5EF4-FFF2-40B4-BE49-F238E27FC236}">
                <a16:creationId xmlns:a16="http://schemas.microsoft.com/office/drawing/2014/main" id="{FA5E7B70-B191-4728-B9F2-0594A779E2EC}"/>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0E151BD1-E06B-4CD5-B66B-A41B8DB0A196}"/>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121444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EB90-64F4-4993-B237-47645A67D84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091CAF85-EFFA-43DF-9CFF-7DF61BA239F8}"/>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4" name="Footer Placeholder 3">
            <a:extLst>
              <a:ext uri="{FF2B5EF4-FFF2-40B4-BE49-F238E27FC236}">
                <a16:creationId xmlns:a16="http://schemas.microsoft.com/office/drawing/2014/main" id="{DBAF8E65-2C7C-424B-A4C4-B35A862ACD44}"/>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6B71F5C3-FC6E-41E4-908F-2A0401C85A1B}"/>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9260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577D1-5567-46DF-9569-4635E266B86D}"/>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3" name="Footer Placeholder 2">
            <a:extLst>
              <a:ext uri="{FF2B5EF4-FFF2-40B4-BE49-F238E27FC236}">
                <a16:creationId xmlns:a16="http://schemas.microsoft.com/office/drawing/2014/main" id="{DD0F6B32-7329-4F08-8615-1727602B3FBD}"/>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AA6D42DB-13C5-40A1-AA5C-88478FDE0DAC}"/>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242375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07B4-B582-4E78-BC79-E0C94AC72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C44D2592-41DF-464D-A0E2-4D674752A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1F2F3A81-FB2C-44A3-9F6B-7A618ADA3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BDB247-1CA7-44AA-834A-4ECB4E5D73B3}"/>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6" name="Footer Placeholder 5">
            <a:extLst>
              <a:ext uri="{FF2B5EF4-FFF2-40B4-BE49-F238E27FC236}">
                <a16:creationId xmlns:a16="http://schemas.microsoft.com/office/drawing/2014/main" id="{D7363219-E412-4977-85C5-DF07BD41F617}"/>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023AFAB-7FC0-4576-8F2E-72C50C44526A}"/>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371097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2CA1-301E-4943-8564-4756EC44A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40A2AE8E-A94E-403C-A28C-7B8AB30A9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AB5E81EC-3A5B-48B7-8BE5-5A1857864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755CD1-37D3-4440-9135-2614DC3AD01A}"/>
              </a:ext>
            </a:extLst>
          </p:cNvPr>
          <p:cNvSpPr>
            <a:spLocks noGrp="1"/>
          </p:cNvSpPr>
          <p:nvPr>
            <p:ph type="dt" sz="half" idx="10"/>
          </p:nvPr>
        </p:nvSpPr>
        <p:spPr/>
        <p:txBody>
          <a:bodyPr/>
          <a:lstStyle/>
          <a:p>
            <a:fld id="{9D85EDED-CB59-4CBF-8F8E-94A14699D062}" type="datetimeFigureOut">
              <a:rPr lang="pl-PL" smtClean="0"/>
              <a:t>25.05.2022</a:t>
            </a:fld>
            <a:endParaRPr lang="pl-PL"/>
          </a:p>
        </p:txBody>
      </p:sp>
      <p:sp>
        <p:nvSpPr>
          <p:cNvPr id="6" name="Footer Placeholder 5">
            <a:extLst>
              <a:ext uri="{FF2B5EF4-FFF2-40B4-BE49-F238E27FC236}">
                <a16:creationId xmlns:a16="http://schemas.microsoft.com/office/drawing/2014/main" id="{B4D4C0E4-F458-4854-B3A9-D69C80E5821E}"/>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6187E656-FF8D-4A16-9B69-BA553139D746}"/>
              </a:ext>
            </a:extLst>
          </p:cNvPr>
          <p:cNvSpPr>
            <a:spLocks noGrp="1"/>
          </p:cNvSpPr>
          <p:nvPr>
            <p:ph type="sldNum" sz="quarter" idx="12"/>
          </p:nvPr>
        </p:nvSpPr>
        <p:spPr/>
        <p:txBody>
          <a:bodyPr/>
          <a:lstStyle/>
          <a:p>
            <a:fld id="{78D915AD-72D0-405C-A8FF-4BAAC4A426A9}" type="slidenum">
              <a:rPr lang="pl-PL" smtClean="0"/>
              <a:t>‹#›</a:t>
            </a:fld>
            <a:endParaRPr lang="pl-PL"/>
          </a:p>
        </p:txBody>
      </p:sp>
    </p:spTree>
    <p:extLst>
      <p:ext uri="{BB962C8B-B14F-4D97-AF65-F5344CB8AC3E}">
        <p14:creationId xmlns:p14="http://schemas.microsoft.com/office/powerpoint/2010/main" val="352320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E7412-1389-4E70-8068-B6869A0D3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7206E691-3B71-48DB-BD62-4F0B4485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45DE159-598E-4EBB-AB9B-DA25EE4D3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5EDED-CB59-4CBF-8F8E-94A14699D062}" type="datetimeFigureOut">
              <a:rPr lang="pl-PL" smtClean="0"/>
              <a:t>25.05.2022</a:t>
            </a:fld>
            <a:endParaRPr lang="pl-PL"/>
          </a:p>
        </p:txBody>
      </p:sp>
      <p:sp>
        <p:nvSpPr>
          <p:cNvPr id="5" name="Footer Placeholder 4">
            <a:extLst>
              <a:ext uri="{FF2B5EF4-FFF2-40B4-BE49-F238E27FC236}">
                <a16:creationId xmlns:a16="http://schemas.microsoft.com/office/drawing/2014/main" id="{1C96A072-36BC-41F4-AB16-B9EC787AB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9AA767BD-8826-4F62-8634-ACB30C63B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915AD-72D0-405C-A8FF-4BAAC4A426A9}" type="slidenum">
              <a:rPr lang="pl-PL" smtClean="0"/>
              <a:t>‹#›</a:t>
            </a:fld>
            <a:endParaRPr lang="pl-PL"/>
          </a:p>
        </p:txBody>
      </p:sp>
    </p:spTree>
    <p:extLst>
      <p:ext uri="{BB962C8B-B14F-4D97-AF65-F5344CB8AC3E}">
        <p14:creationId xmlns:p14="http://schemas.microsoft.com/office/powerpoint/2010/main" val="377815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kU6NaDs-7w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67CE-37D8-4D85-ACA6-7A04184B9F9A}"/>
              </a:ext>
            </a:extLst>
          </p:cNvPr>
          <p:cNvSpPr>
            <a:spLocks noGrp="1"/>
          </p:cNvSpPr>
          <p:nvPr>
            <p:ph type="ctrTitle"/>
          </p:nvPr>
        </p:nvSpPr>
        <p:spPr/>
        <p:txBody>
          <a:bodyPr/>
          <a:lstStyle/>
          <a:p>
            <a:r>
              <a:rPr lang="en-GB" b="1" dirty="0">
                <a:solidFill>
                  <a:schemeClr val="accent1"/>
                </a:solidFill>
              </a:rPr>
              <a:t>Inflation</a:t>
            </a:r>
            <a:endParaRPr lang="pl-PL" b="1" dirty="0">
              <a:solidFill>
                <a:schemeClr val="accent1"/>
              </a:solidFill>
            </a:endParaRPr>
          </a:p>
        </p:txBody>
      </p:sp>
      <p:sp>
        <p:nvSpPr>
          <p:cNvPr id="3" name="Subtitle 2">
            <a:extLst>
              <a:ext uri="{FF2B5EF4-FFF2-40B4-BE49-F238E27FC236}">
                <a16:creationId xmlns:a16="http://schemas.microsoft.com/office/drawing/2014/main" id="{5508721A-E418-4AA8-B0FB-0831939E5872}"/>
              </a:ext>
            </a:extLst>
          </p:cNvPr>
          <p:cNvSpPr>
            <a:spLocks noGrp="1"/>
          </p:cNvSpPr>
          <p:nvPr>
            <p:ph type="subTitle" idx="1"/>
          </p:nvPr>
        </p:nvSpPr>
        <p:spPr/>
        <p:txBody>
          <a:bodyPr/>
          <a:lstStyle/>
          <a:p>
            <a:r>
              <a:rPr lang="en-GB" dirty="0" err="1"/>
              <a:t>Dr.</a:t>
            </a:r>
            <a:r>
              <a:rPr lang="en-GB" dirty="0"/>
              <a:t> Asha Thomas </a:t>
            </a:r>
            <a:endParaRPr lang="pl-PL" dirty="0"/>
          </a:p>
        </p:txBody>
      </p:sp>
    </p:spTree>
    <p:extLst>
      <p:ext uri="{BB962C8B-B14F-4D97-AF65-F5344CB8AC3E}">
        <p14:creationId xmlns:p14="http://schemas.microsoft.com/office/powerpoint/2010/main" val="4201575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4F81-0779-46CB-A08E-62BD1F4372E7}"/>
              </a:ext>
            </a:extLst>
          </p:cNvPr>
          <p:cNvSpPr>
            <a:spLocks noGrp="1"/>
          </p:cNvSpPr>
          <p:nvPr>
            <p:ph type="title"/>
          </p:nvPr>
        </p:nvSpPr>
        <p:spPr/>
        <p:txBody>
          <a:bodyPr/>
          <a:lstStyle/>
          <a:p>
            <a:endParaRPr lang="pl-PL" dirty="0"/>
          </a:p>
        </p:txBody>
      </p:sp>
      <p:sp>
        <p:nvSpPr>
          <p:cNvPr id="3" name="Content Placeholder 2">
            <a:extLst>
              <a:ext uri="{FF2B5EF4-FFF2-40B4-BE49-F238E27FC236}">
                <a16:creationId xmlns:a16="http://schemas.microsoft.com/office/drawing/2014/main" id="{53DF45F9-5544-45A3-9840-E21C01F3BC0B}"/>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7" name="Picture 6">
            <a:extLst>
              <a:ext uri="{FF2B5EF4-FFF2-40B4-BE49-F238E27FC236}">
                <a16:creationId xmlns:a16="http://schemas.microsoft.com/office/drawing/2014/main" id="{D367B647-D8C5-4D3B-9FE7-B78013580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103" y="2488676"/>
            <a:ext cx="6740165" cy="3044857"/>
          </a:xfrm>
          <a:prstGeom prst="rect">
            <a:avLst/>
          </a:prstGeom>
        </p:spPr>
      </p:pic>
    </p:spTree>
    <p:extLst>
      <p:ext uri="{BB962C8B-B14F-4D97-AF65-F5344CB8AC3E}">
        <p14:creationId xmlns:p14="http://schemas.microsoft.com/office/powerpoint/2010/main" val="377405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E319-9FB4-45A2-8E11-DB790544AAB0}"/>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1EEB3183-95C6-4FA5-A55C-B23D439E2E7B}"/>
              </a:ext>
            </a:extLst>
          </p:cNvPr>
          <p:cNvSpPr>
            <a:spLocks noGrp="1"/>
          </p:cNvSpPr>
          <p:nvPr>
            <p:ph idx="1"/>
          </p:nvPr>
        </p:nvSpPr>
        <p:spPr/>
        <p:txBody>
          <a:bodyPr/>
          <a:lstStyle/>
          <a:p>
            <a:endParaRPr lang="pl-PL" dirty="0"/>
          </a:p>
        </p:txBody>
      </p:sp>
      <p:pic>
        <p:nvPicPr>
          <p:cNvPr id="4" name="Picture 3">
            <a:extLst>
              <a:ext uri="{FF2B5EF4-FFF2-40B4-BE49-F238E27FC236}">
                <a16:creationId xmlns:a16="http://schemas.microsoft.com/office/drawing/2014/main" id="{C404CCA8-026A-460B-9C6D-96BF3D83428F}"/>
              </a:ext>
            </a:extLst>
          </p:cNvPr>
          <p:cNvPicPr>
            <a:picLocks noChangeAspect="1"/>
          </p:cNvPicPr>
          <p:nvPr/>
        </p:nvPicPr>
        <p:blipFill>
          <a:blip r:embed="rId2"/>
          <a:stretch>
            <a:fillRect/>
          </a:stretch>
        </p:blipFill>
        <p:spPr>
          <a:xfrm>
            <a:off x="2648933" y="2251608"/>
            <a:ext cx="6608190" cy="3423328"/>
          </a:xfrm>
          <a:prstGeom prst="rect">
            <a:avLst/>
          </a:prstGeom>
        </p:spPr>
      </p:pic>
    </p:spTree>
    <p:extLst>
      <p:ext uri="{BB962C8B-B14F-4D97-AF65-F5344CB8AC3E}">
        <p14:creationId xmlns:p14="http://schemas.microsoft.com/office/powerpoint/2010/main" val="409087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C79-3DF0-4831-9F53-D826F60613C4}"/>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397697D0-5D61-476E-8267-41BFF4020244}"/>
              </a:ext>
            </a:extLst>
          </p:cNvPr>
          <p:cNvSpPr>
            <a:spLocks noGrp="1"/>
          </p:cNvSpPr>
          <p:nvPr>
            <p:ph idx="1"/>
          </p:nvPr>
        </p:nvSpPr>
        <p:spPr/>
        <p:txBody>
          <a:bodyPr/>
          <a:lstStyle/>
          <a:p>
            <a:pPr marL="0" indent="0">
              <a:buNone/>
            </a:pPr>
            <a:r>
              <a:rPr lang="en-GB" dirty="0"/>
              <a:t>Q2- What was the rate of inflation from 1990 to 1991, using the CPI you calculated in (Q1)?</a:t>
            </a:r>
            <a:endParaRPr lang="pl-PL" dirty="0"/>
          </a:p>
        </p:txBody>
      </p:sp>
    </p:spTree>
    <p:extLst>
      <p:ext uri="{BB962C8B-B14F-4D97-AF65-F5344CB8AC3E}">
        <p14:creationId xmlns:p14="http://schemas.microsoft.com/office/powerpoint/2010/main" val="63263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ACD-EF5B-4650-BA49-5F4339F0CA7B}"/>
              </a:ext>
            </a:extLst>
          </p:cNvPr>
          <p:cNvSpPr>
            <a:spLocks noGrp="1"/>
          </p:cNvSpPr>
          <p:nvPr>
            <p:ph type="title"/>
          </p:nvPr>
        </p:nvSpPr>
        <p:spPr/>
        <p:txBody>
          <a:bodyPr/>
          <a:lstStyle/>
          <a:p>
            <a:endParaRPr lang="pl-PL"/>
          </a:p>
        </p:txBody>
      </p:sp>
      <p:pic>
        <p:nvPicPr>
          <p:cNvPr id="4" name="Content Placeholder 3">
            <a:extLst>
              <a:ext uri="{FF2B5EF4-FFF2-40B4-BE49-F238E27FC236}">
                <a16:creationId xmlns:a16="http://schemas.microsoft.com/office/drawing/2014/main" id="{8943591E-DED3-4AD1-BF05-2ECF752729AD}"/>
              </a:ext>
            </a:extLst>
          </p:cNvPr>
          <p:cNvPicPr>
            <a:picLocks noGrp="1" noChangeAspect="1"/>
          </p:cNvPicPr>
          <p:nvPr>
            <p:ph idx="1"/>
          </p:nvPr>
        </p:nvPicPr>
        <p:blipFill>
          <a:blip r:embed="rId2"/>
          <a:stretch>
            <a:fillRect/>
          </a:stretch>
        </p:blipFill>
        <p:spPr>
          <a:xfrm>
            <a:off x="3026004" y="2468725"/>
            <a:ext cx="6880199" cy="2216397"/>
          </a:xfrm>
          <a:prstGeom prst="rect">
            <a:avLst/>
          </a:prstGeom>
        </p:spPr>
      </p:pic>
    </p:spTree>
    <p:extLst>
      <p:ext uri="{BB962C8B-B14F-4D97-AF65-F5344CB8AC3E}">
        <p14:creationId xmlns:p14="http://schemas.microsoft.com/office/powerpoint/2010/main" val="319275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D72E-76C4-4D52-8526-9B15FA56FC14}"/>
              </a:ext>
            </a:extLst>
          </p:cNvPr>
          <p:cNvSpPr>
            <a:spLocks noGrp="1"/>
          </p:cNvSpPr>
          <p:nvPr>
            <p:ph type="title"/>
          </p:nvPr>
        </p:nvSpPr>
        <p:spPr/>
        <p:txBody>
          <a:bodyPr/>
          <a:lstStyle/>
          <a:p>
            <a:r>
              <a:rPr lang="en-GB" dirty="0"/>
              <a:t>Deflation </a:t>
            </a:r>
            <a:endParaRPr lang="pl-PL" dirty="0"/>
          </a:p>
        </p:txBody>
      </p:sp>
      <p:sp>
        <p:nvSpPr>
          <p:cNvPr id="3" name="Content Placeholder 2">
            <a:extLst>
              <a:ext uri="{FF2B5EF4-FFF2-40B4-BE49-F238E27FC236}">
                <a16:creationId xmlns:a16="http://schemas.microsoft.com/office/drawing/2014/main" id="{15AAA2DA-ECAC-4482-A4A2-7F527501E545}"/>
              </a:ext>
            </a:extLst>
          </p:cNvPr>
          <p:cNvSpPr>
            <a:spLocks noGrp="1"/>
          </p:cNvSpPr>
          <p:nvPr>
            <p:ph idx="1"/>
          </p:nvPr>
        </p:nvSpPr>
        <p:spPr/>
        <p:txBody>
          <a:bodyPr/>
          <a:lstStyle/>
          <a:p>
            <a:pPr algn="just"/>
            <a:r>
              <a:rPr lang="en-GB" dirty="0"/>
              <a:t>When the overall price level decreases so that the inflation rate becomes negative, it is called deflation. It is the opposite of the often-encountered inflation.</a:t>
            </a:r>
          </a:p>
          <a:p>
            <a:pPr algn="just"/>
            <a:r>
              <a:rPr lang="en-GB" dirty="0"/>
              <a:t>General decrease in prices is a good thing because it gives consumers greater purchasing power.</a:t>
            </a:r>
          </a:p>
          <a:p>
            <a:pPr algn="just"/>
            <a:r>
              <a:rPr lang="en-GB" dirty="0"/>
              <a:t>Consumers are able to buy more with every dollar of disposable income.</a:t>
            </a:r>
          </a:p>
          <a:p>
            <a:r>
              <a:rPr lang="en-GB" dirty="0"/>
              <a:t>Maximize consumer utility</a:t>
            </a:r>
            <a:br>
              <a:rPr lang="en-GB" dirty="0"/>
            </a:br>
            <a:endParaRPr lang="pl-PL" dirty="0"/>
          </a:p>
        </p:txBody>
      </p:sp>
    </p:spTree>
    <p:extLst>
      <p:ext uri="{BB962C8B-B14F-4D97-AF65-F5344CB8AC3E}">
        <p14:creationId xmlns:p14="http://schemas.microsoft.com/office/powerpoint/2010/main" val="77774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840F-E8B7-49AF-8252-0B1BC4837433}"/>
              </a:ext>
            </a:extLst>
          </p:cNvPr>
          <p:cNvSpPr>
            <a:spLocks noGrp="1"/>
          </p:cNvSpPr>
          <p:nvPr>
            <p:ph type="title"/>
          </p:nvPr>
        </p:nvSpPr>
        <p:spPr/>
        <p:txBody>
          <a:bodyPr/>
          <a:lstStyle/>
          <a:p>
            <a:endParaRPr lang="pl-PL" dirty="0"/>
          </a:p>
        </p:txBody>
      </p:sp>
      <p:sp>
        <p:nvSpPr>
          <p:cNvPr id="3" name="Content Placeholder 2">
            <a:extLst>
              <a:ext uri="{FF2B5EF4-FFF2-40B4-BE49-F238E27FC236}">
                <a16:creationId xmlns:a16="http://schemas.microsoft.com/office/drawing/2014/main" id="{80174191-44AB-4325-A349-E7A3F00549C9}"/>
              </a:ext>
            </a:extLst>
          </p:cNvPr>
          <p:cNvSpPr>
            <a:spLocks noGrp="1"/>
          </p:cNvSpPr>
          <p:nvPr>
            <p:ph idx="1"/>
          </p:nvPr>
        </p:nvSpPr>
        <p:spPr/>
        <p:txBody>
          <a:bodyPr>
            <a:normAutofit/>
          </a:bodyPr>
          <a:lstStyle/>
          <a:p>
            <a:r>
              <a:rPr lang="pl-PL" sz="1800" i="1" dirty="0"/>
              <a:t>https://www.economicshelp.org/blog/145181/inflation/who-are-the-winners-and-losers-from-inflation/</a:t>
            </a:r>
          </a:p>
        </p:txBody>
      </p:sp>
      <p:pic>
        <p:nvPicPr>
          <p:cNvPr id="3074" name="Picture 2" descr="winners-losers-inflation">
            <a:extLst>
              <a:ext uri="{FF2B5EF4-FFF2-40B4-BE49-F238E27FC236}">
                <a16:creationId xmlns:a16="http://schemas.microsoft.com/office/drawing/2014/main" id="{4267368C-C75E-4126-98FF-198986973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47"/>
          <a:stretch/>
        </p:blipFill>
        <p:spPr bwMode="auto">
          <a:xfrm>
            <a:off x="2243580" y="2300141"/>
            <a:ext cx="7927942" cy="3619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2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A044-A1F8-406E-97CC-307110703246}"/>
              </a:ext>
            </a:extLst>
          </p:cNvPr>
          <p:cNvSpPr>
            <a:spLocks noGrp="1"/>
          </p:cNvSpPr>
          <p:nvPr>
            <p:ph type="title"/>
          </p:nvPr>
        </p:nvSpPr>
        <p:spPr/>
        <p:txBody>
          <a:bodyPr/>
          <a:lstStyle/>
          <a:p>
            <a:r>
              <a:rPr lang="en-GB" dirty="0"/>
              <a:t>Causes of inflation </a:t>
            </a:r>
            <a:endParaRPr lang="pl-PL" dirty="0"/>
          </a:p>
        </p:txBody>
      </p:sp>
      <p:sp>
        <p:nvSpPr>
          <p:cNvPr id="3" name="Content Placeholder 2">
            <a:extLst>
              <a:ext uri="{FF2B5EF4-FFF2-40B4-BE49-F238E27FC236}">
                <a16:creationId xmlns:a16="http://schemas.microsoft.com/office/drawing/2014/main" id="{9892447F-2D55-4BA7-B690-FA0E56401F64}"/>
              </a:ext>
            </a:extLst>
          </p:cNvPr>
          <p:cNvSpPr>
            <a:spLocks noGrp="1"/>
          </p:cNvSpPr>
          <p:nvPr>
            <p:ph idx="1"/>
          </p:nvPr>
        </p:nvSpPr>
        <p:spPr/>
        <p:txBody>
          <a:bodyPr>
            <a:normAutofit fontScale="55000" lnSpcReduction="20000"/>
          </a:bodyPr>
          <a:lstStyle/>
          <a:p>
            <a:pPr marL="0" indent="0">
              <a:buNone/>
            </a:pPr>
            <a:r>
              <a:rPr lang="en-GB" sz="4400" b="1" dirty="0">
                <a:solidFill>
                  <a:schemeClr val="accent1"/>
                </a:solidFill>
              </a:rPr>
              <a:t>The quantity theory of money inflation</a:t>
            </a:r>
          </a:p>
          <a:p>
            <a:pPr marL="0" indent="0">
              <a:buNone/>
            </a:pPr>
            <a:endParaRPr lang="en-GB" sz="4400" b="1" dirty="0">
              <a:solidFill>
                <a:schemeClr val="accent1"/>
              </a:solidFill>
            </a:endParaRPr>
          </a:p>
          <a:p>
            <a:pPr marL="0" indent="0">
              <a:buNone/>
            </a:pPr>
            <a:r>
              <a:rPr lang="en-GB" sz="2900" dirty="0"/>
              <a:t>A standard approach to analyse inflation is to use the famous “</a:t>
            </a:r>
            <a:r>
              <a:rPr lang="en-GB" sz="2900" dirty="0">
                <a:solidFill>
                  <a:schemeClr val="accent1"/>
                </a:solidFill>
              </a:rPr>
              <a:t>Quantity Theory of Money</a:t>
            </a:r>
            <a:r>
              <a:rPr lang="en-GB" sz="2900" dirty="0"/>
              <a:t>” shown below. it is originally formulated by Polish mathematician Nicolaus Copernicus in 1517 and later popularized by economists Milton Friedman and Anna Schwartz.</a:t>
            </a:r>
          </a:p>
          <a:p>
            <a:pPr marL="0" indent="0">
              <a:buNone/>
            </a:pPr>
            <a:r>
              <a:rPr lang="en-GB" sz="2900" dirty="0"/>
              <a:t>The quantity theory of money states that money supply and price level in an economy are in direct proportion to one another. When there is a change in the supply of money, there is a proportional change in the price level and vice-versa.</a:t>
            </a:r>
            <a:br>
              <a:rPr lang="en-GB" sz="2900" dirty="0"/>
            </a:br>
            <a:br>
              <a:rPr lang="en-GB" sz="2900" dirty="0"/>
            </a:br>
            <a:r>
              <a:rPr lang="en-GB" sz="2900" i="1" dirty="0"/>
              <a:t>It is supported and calculated by using the Fisher Equation on Quantity Theory of Money.</a:t>
            </a:r>
            <a:br>
              <a:rPr lang="en-GB" sz="2900" dirty="0"/>
            </a:br>
            <a:br>
              <a:rPr lang="en-GB" sz="2900" dirty="0"/>
            </a:br>
            <a:r>
              <a:rPr lang="en-GB" sz="2900" b="1" dirty="0"/>
              <a:t>M*V= P*Y</a:t>
            </a:r>
            <a:br>
              <a:rPr lang="en-GB" sz="2900" dirty="0"/>
            </a:br>
            <a:br>
              <a:rPr lang="en-GB" sz="2900" dirty="0"/>
            </a:br>
            <a:r>
              <a:rPr lang="en-GB" sz="2900" dirty="0"/>
              <a:t>where,</a:t>
            </a:r>
            <a:br>
              <a:rPr lang="en-GB" sz="2900" dirty="0"/>
            </a:br>
            <a:br>
              <a:rPr lang="en-GB" sz="2900" dirty="0"/>
            </a:br>
            <a:r>
              <a:rPr lang="en-GB" sz="2900" b="1" i="1" dirty="0"/>
              <a:t>M </a:t>
            </a:r>
            <a:r>
              <a:rPr lang="en-GB" sz="2900" dirty="0"/>
              <a:t>= Money supply</a:t>
            </a:r>
            <a:br>
              <a:rPr lang="en-GB" sz="2900" dirty="0"/>
            </a:br>
            <a:br>
              <a:rPr lang="en-GB" sz="2900" dirty="0"/>
            </a:br>
            <a:r>
              <a:rPr lang="en-GB" sz="2900" b="1" i="1" dirty="0"/>
              <a:t>V </a:t>
            </a:r>
            <a:r>
              <a:rPr lang="en-GB" sz="2900" dirty="0"/>
              <a:t>= Velocity of money</a:t>
            </a:r>
            <a:br>
              <a:rPr lang="en-GB" sz="2900" dirty="0"/>
            </a:br>
            <a:br>
              <a:rPr lang="en-GB" sz="2900" dirty="0"/>
            </a:br>
            <a:r>
              <a:rPr lang="en-GB" sz="2900" b="1" i="1" dirty="0"/>
              <a:t>P </a:t>
            </a:r>
            <a:r>
              <a:rPr lang="en-GB" sz="2900" dirty="0"/>
              <a:t>= Price level</a:t>
            </a:r>
            <a:br>
              <a:rPr lang="en-GB" sz="2900" dirty="0"/>
            </a:br>
            <a:br>
              <a:rPr lang="en-GB" sz="2900" dirty="0"/>
            </a:br>
            <a:r>
              <a:rPr lang="en-GB" sz="2900" b="1" i="1" dirty="0"/>
              <a:t>Y </a:t>
            </a:r>
            <a:r>
              <a:rPr lang="en-GB" sz="2900" dirty="0"/>
              <a:t>= volume of the transactions (real output/GDP)</a:t>
            </a:r>
          </a:p>
          <a:p>
            <a:endParaRPr lang="pl-PL" dirty="0"/>
          </a:p>
        </p:txBody>
      </p:sp>
    </p:spTree>
    <p:extLst>
      <p:ext uri="{BB962C8B-B14F-4D97-AF65-F5344CB8AC3E}">
        <p14:creationId xmlns:p14="http://schemas.microsoft.com/office/powerpoint/2010/main" val="408446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79C8-4346-49A1-AB79-F284DB151219}"/>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3E377606-FFAE-4425-B1B6-0601A8E85536}"/>
              </a:ext>
            </a:extLst>
          </p:cNvPr>
          <p:cNvSpPr>
            <a:spLocks noGrp="1"/>
          </p:cNvSpPr>
          <p:nvPr>
            <p:ph idx="1"/>
          </p:nvPr>
        </p:nvSpPr>
        <p:spPr/>
        <p:txBody>
          <a:bodyPr/>
          <a:lstStyle/>
          <a:p>
            <a:r>
              <a:rPr lang="en-GB" dirty="0"/>
              <a:t>P= MV/Y</a:t>
            </a:r>
          </a:p>
          <a:p>
            <a:r>
              <a:rPr lang="en-GB" dirty="0"/>
              <a:t>That means, if prices are changing there are 3 possible causes</a:t>
            </a:r>
          </a:p>
          <a:p>
            <a:r>
              <a:rPr lang="en-GB" dirty="0"/>
              <a:t>Y- Real GDP </a:t>
            </a:r>
          </a:p>
          <a:p>
            <a:r>
              <a:rPr lang="en-GB" dirty="0"/>
              <a:t>V- velocity of money – the average number of times that the dollar is used to purchase final goods and services in a year.</a:t>
            </a:r>
          </a:p>
          <a:p>
            <a:r>
              <a:rPr lang="en-GB" dirty="0"/>
              <a:t>So of V and Y are relatively stable, that implies the only thing that cause an increase is _____</a:t>
            </a:r>
          </a:p>
          <a:p>
            <a:r>
              <a:rPr lang="en-GB" dirty="0"/>
              <a:t>When money chases the same amount of goods and services , prices must _____</a:t>
            </a:r>
            <a:endParaRPr lang="pl-PL" dirty="0"/>
          </a:p>
        </p:txBody>
      </p:sp>
    </p:spTree>
    <p:extLst>
      <p:ext uri="{BB962C8B-B14F-4D97-AF65-F5344CB8AC3E}">
        <p14:creationId xmlns:p14="http://schemas.microsoft.com/office/powerpoint/2010/main" val="425138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923826" y="1981200"/>
            <a:ext cx="10515599" cy="3200400"/>
          </a:xfrm>
          <a:noFill/>
          <a:ln/>
        </p:spPr>
        <p:txBody>
          <a:bodyPr>
            <a:normAutofit/>
          </a:bodyPr>
          <a:lstStyle/>
          <a:p>
            <a:pPr>
              <a:buSzPct val="70000"/>
            </a:pPr>
            <a:r>
              <a:rPr lang="en-US" dirty="0"/>
              <a:t>Hyperinflation is inflation that exceeds 50 percent per month. </a:t>
            </a:r>
          </a:p>
          <a:p>
            <a:pPr>
              <a:buSzPct val="70000"/>
            </a:pPr>
            <a:r>
              <a:rPr lang="en-US" dirty="0"/>
              <a:t>The quantity theory can easily lead to a type of runaway inflation called hyperinflation.</a:t>
            </a:r>
          </a:p>
          <a:p>
            <a:pPr>
              <a:buSzPct val="70000"/>
            </a:pPr>
            <a:r>
              <a:rPr lang="en-US" dirty="0"/>
              <a:t> Hyperinflation occurs in some countries because the government prints too much money to pay for its spending.</a:t>
            </a:r>
          </a:p>
          <a:p>
            <a:pPr>
              <a:buSzPct val="70000"/>
            </a:pPr>
            <a:r>
              <a:rPr lang="en-US" dirty="0"/>
              <a:t>https://www.youtube.com/watch?v=qYHOCbEekR0</a:t>
            </a:r>
          </a:p>
        </p:txBody>
      </p:sp>
      <p:sp>
        <p:nvSpPr>
          <p:cNvPr id="55298" name="Rectangle 2"/>
          <p:cNvSpPr>
            <a:spLocks noGrp="1" noChangeArrowheads="1"/>
          </p:cNvSpPr>
          <p:nvPr>
            <p:ph type="title"/>
          </p:nvPr>
        </p:nvSpPr>
        <p:spPr>
          <a:noFill/>
          <a:ln/>
        </p:spPr>
        <p:txBody>
          <a:bodyPr/>
          <a:lstStyle/>
          <a:p>
            <a:r>
              <a:rPr lang="en-US" sz="3600"/>
              <a:t>Hyperinflation</a:t>
            </a:r>
            <a:endParaRPr lang="en-US" sz="36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subTnLst>
                                    <p:animClr clrSpc="rgb" dir="cw">
                                      <p:cBhvr override="childStyle">
                                        <p:cTn dur="1" fill="hold" display="0" masterRel="nextClick" afterEffect="1"/>
                                        <p:tgtEl>
                                          <p:spTgt spid="5529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subTnLst>
                                    <p:animClr clrSpc="rgb" dir="cw">
                                      <p:cBhvr override="childStyle">
                                        <p:cTn dur="1" fill="hold" display="0" masterRel="nextClick" afterEffect="1"/>
                                        <p:tgtEl>
                                          <p:spTgt spid="55299">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wipe(left)">
                                      <p:cBhvr>
                                        <p:cTn id="17" dur="500"/>
                                        <p:tgtEl>
                                          <p:spTgt spid="55299">
                                            <p:txEl>
                                              <p:pRg st="2" end="2"/>
                                            </p:txEl>
                                          </p:spTgt>
                                        </p:tgtEl>
                                      </p:cBhvr>
                                    </p:animEffect>
                                  </p:childTnLst>
                                  <p:subTnLst>
                                    <p:animClr clrSpc="rgb" dir="cw">
                                      <p:cBhvr override="childStyle">
                                        <p:cTn dur="1" fill="hold" display="0" masterRel="nextClick" afterEffect="1"/>
                                        <p:tgtEl>
                                          <p:spTgt spid="55299">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wipe(left)">
                                      <p:cBhvr>
                                        <p:cTn id="22" dur="500"/>
                                        <p:tgtEl>
                                          <p:spTgt spid="55299">
                                            <p:txEl>
                                              <p:pRg st="3" end="3"/>
                                            </p:txEl>
                                          </p:spTgt>
                                        </p:tgtEl>
                                      </p:cBhvr>
                                    </p:animEffect>
                                  </p:childTnLst>
                                  <p:subTnLst>
                                    <p:animClr clrSpc="rgb" dir="cw">
                                      <p:cBhvr override="childStyle">
                                        <p:cTn dur="1" fill="hold" display="0" masterRel="nextClick" afterEffect="1"/>
                                        <p:tgtEl>
                                          <p:spTgt spid="55299">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373B-1C0E-4D08-B95B-1C557A0A958E}"/>
              </a:ext>
            </a:extLst>
          </p:cNvPr>
          <p:cNvSpPr>
            <a:spLocks noGrp="1"/>
          </p:cNvSpPr>
          <p:nvPr>
            <p:ph type="title"/>
          </p:nvPr>
        </p:nvSpPr>
        <p:spPr/>
        <p:txBody>
          <a:bodyPr/>
          <a:lstStyle/>
          <a:p>
            <a:r>
              <a:rPr lang="en-GB" dirty="0"/>
              <a:t>Demand pull inflation </a:t>
            </a:r>
            <a:endParaRPr lang="pl-PL" dirty="0"/>
          </a:p>
        </p:txBody>
      </p:sp>
      <p:pic>
        <p:nvPicPr>
          <p:cNvPr id="4098" name="Picture 2" descr="increase-ad-inflation-growth-for-PC">
            <a:extLst>
              <a:ext uri="{FF2B5EF4-FFF2-40B4-BE49-F238E27FC236}">
                <a16:creationId xmlns:a16="http://schemas.microsoft.com/office/drawing/2014/main" id="{645AA7F9-EBC2-447E-B3CA-736176BF6A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33" b="5673"/>
          <a:stretch/>
        </p:blipFill>
        <p:spPr bwMode="auto">
          <a:xfrm>
            <a:off x="3238500" y="1977231"/>
            <a:ext cx="5715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83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963D-1177-4B37-BF6C-03A1D44C1454}"/>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CA5278EB-A8FE-42E5-94D6-981AC78CFC3A}"/>
              </a:ext>
            </a:extLst>
          </p:cNvPr>
          <p:cNvSpPr>
            <a:spLocks noGrp="1"/>
          </p:cNvSpPr>
          <p:nvPr>
            <p:ph idx="1"/>
          </p:nvPr>
        </p:nvSpPr>
        <p:spPr/>
        <p:txBody>
          <a:bodyPr/>
          <a:lstStyle/>
          <a:p>
            <a:pPr algn="just"/>
            <a:r>
              <a:rPr lang="en-GB" b="1" dirty="0"/>
              <a:t>Inflation</a:t>
            </a:r>
            <a:r>
              <a:rPr lang="en-GB" dirty="0"/>
              <a:t> refers to a general progressive increase in the prices of goods and services in an economy. When the general price level rises, each unit of currency buys fewer goods and services; consequently, inflation corresponds to a reduction in the purchasing power of money.</a:t>
            </a:r>
          </a:p>
          <a:p>
            <a:pPr algn="just"/>
            <a:r>
              <a:rPr lang="en-GB" dirty="0"/>
              <a:t>Some degree of inflation is natural, but excessive inflation can hurt consumers and other participants in the aggregate economy. </a:t>
            </a:r>
          </a:p>
          <a:p>
            <a:pPr algn="just"/>
            <a:r>
              <a:rPr lang="pl-PL" dirty="0">
                <a:hlinkClick r:id="rId2"/>
              </a:rPr>
              <a:t>https://youtu.be/kU6NaDs-7ww</a:t>
            </a:r>
            <a:endParaRPr lang="pl-PL" dirty="0"/>
          </a:p>
        </p:txBody>
      </p:sp>
    </p:spTree>
    <p:extLst>
      <p:ext uri="{BB962C8B-B14F-4D97-AF65-F5344CB8AC3E}">
        <p14:creationId xmlns:p14="http://schemas.microsoft.com/office/powerpoint/2010/main" val="842233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502B-53C4-47B4-8814-CEC18871DBFC}"/>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59B644C2-DBBB-480B-9054-0CBCCBE53330}"/>
              </a:ext>
            </a:extLst>
          </p:cNvPr>
          <p:cNvSpPr>
            <a:spLocks noGrp="1"/>
          </p:cNvSpPr>
          <p:nvPr>
            <p:ph idx="1"/>
          </p:nvPr>
        </p:nvSpPr>
        <p:spPr/>
        <p:txBody>
          <a:bodyPr>
            <a:normAutofit fontScale="77500" lnSpcReduction="20000"/>
          </a:bodyPr>
          <a:lstStyle/>
          <a:p>
            <a:pPr algn="just"/>
            <a:r>
              <a:rPr lang="en-GB" dirty="0"/>
              <a:t>Demand pull inflation is defined as a situation where the total monetary demand persistently exceeds the total supply of goods and services so that prices are pulled upwards by the continuous upward shift of the AD function.</a:t>
            </a:r>
          </a:p>
          <a:p>
            <a:pPr algn="just"/>
            <a:r>
              <a:rPr lang="en-GB" dirty="0"/>
              <a:t>It arises as a result of an excessive aggregate effective demand over an aggregate supply of goods and services in a slowly growing economy.</a:t>
            </a:r>
          </a:p>
          <a:p>
            <a:pPr algn="just"/>
            <a:r>
              <a:rPr lang="en-GB" dirty="0"/>
              <a:t> It occurs when the aggregate demand for a good or service outstrips aggregate supply, and it starts with an increase in consumer demand. Sellers try to meet the higher demand with more supply. If they can't, then they raise their prices.</a:t>
            </a:r>
          </a:p>
          <a:p>
            <a:pPr algn="just"/>
            <a:r>
              <a:rPr lang="en-GB" dirty="0"/>
              <a:t>Supply of goods and services will not match with rising demand.</a:t>
            </a:r>
          </a:p>
          <a:p>
            <a:pPr algn="just"/>
            <a:r>
              <a:rPr lang="en-GB" dirty="0"/>
              <a:t>When AD shifts to the right there is greater pressure on existing factors of production to produce more output.</a:t>
            </a:r>
          </a:p>
          <a:p>
            <a:pPr algn="just"/>
            <a:r>
              <a:rPr lang="en-GB" dirty="0"/>
              <a:t>Prices go up – wages, price of capital, price of land goes up and that will increase the cost of production.</a:t>
            </a:r>
          </a:p>
          <a:p>
            <a:pPr algn="just"/>
            <a:r>
              <a:rPr lang="en-GB" dirty="0"/>
              <a:t>Thus, firms will then pass on that higher cost via higher prices of goods and services.</a:t>
            </a:r>
          </a:p>
          <a:p>
            <a:pPr marL="0" indent="0">
              <a:buNone/>
            </a:pPr>
            <a:endParaRPr lang="pl-PL" dirty="0"/>
          </a:p>
        </p:txBody>
      </p:sp>
    </p:spTree>
    <p:extLst>
      <p:ext uri="{BB962C8B-B14F-4D97-AF65-F5344CB8AC3E}">
        <p14:creationId xmlns:p14="http://schemas.microsoft.com/office/powerpoint/2010/main" val="101512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6128-35CB-4156-A7D7-FAD0B9E642B8}"/>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78B517CE-F84A-4CB6-A9C1-C32AFA92A697}"/>
              </a:ext>
            </a:extLst>
          </p:cNvPr>
          <p:cNvSpPr>
            <a:spLocks noGrp="1"/>
          </p:cNvSpPr>
          <p:nvPr>
            <p:ph idx="1"/>
          </p:nvPr>
        </p:nvSpPr>
        <p:spPr/>
        <p:txBody>
          <a:bodyPr>
            <a:normAutofit fontScale="55000" lnSpcReduction="20000"/>
          </a:bodyPr>
          <a:lstStyle/>
          <a:p>
            <a:pPr marL="0" indent="0" algn="just">
              <a:buNone/>
            </a:pPr>
            <a:r>
              <a:rPr lang="en-GB" sz="3300" b="1" dirty="0">
                <a:solidFill>
                  <a:schemeClr val="accent1"/>
                </a:solidFill>
              </a:rPr>
              <a:t>Causes Of Demand-Pull Inflation</a:t>
            </a:r>
            <a:r>
              <a:rPr lang="en-GB" sz="2900" b="1" dirty="0">
                <a:solidFill>
                  <a:schemeClr val="accent1"/>
                </a:solidFill>
              </a:rPr>
              <a:t>: </a:t>
            </a:r>
            <a:r>
              <a:rPr lang="en-GB" sz="2900" dirty="0"/>
              <a:t>Demand-pull inflation is typically caused by consumer demand out-pacing total available supply. The demand of consumers may be caused by a number of things, including:</a:t>
            </a:r>
          </a:p>
          <a:p>
            <a:pPr marL="0" indent="0" algn="just">
              <a:buNone/>
            </a:pPr>
            <a:r>
              <a:rPr lang="en-GB" sz="2900" b="1" dirty="0"/>
              <a:t>1. Rising Inflation Rate</a:t>
            </a:r>
          </a:p>
          <a:p>
            <a:pPr marL="0" indent="0" algn="just">
              <a:buNone/>
            </a:pPr>
            <a:r>
              <a:rPr lang="en-GB" sz="2900" dirty="0"/>
              <a:t>When the inflation rate rises then demand for goods and services usually rises as well because people want to protect their money by buying goods while they are still affordable. For example, the costs of homes are driven greatly by demand in any given market. When demand increases faster than houses are being built, home prices grow.</a:t>
            </a:r>
          </a:p>
          <a:p>
            <a:pPr marL="0" indent="0" algn="just">
              <a:buNone/>
            </a:pPr>
            <a:r>
              <a:rPr lang="en-GB" sz="2900" b="1" dirty="0"/>
              <a:t>2. Overall Economic Growth</a:t>
            </a:r>
          </a:p>
          <a:p>
            <a:pPr marL="0" indent="0" algn="just">
              <a:buNone/>
            </a:pPr>
            <a:r>
              <a:rPr lang="en-GB" sz="2900" dirty="0"/>
              <a:t>When the economy is doing well, demand for goods and services usually goes up because people have more money to spend. This is a result of more people being employed or a competitive job market that has driven salaries up for many. Consumers also tend to spend more money when they aren't worried about the status of their job. A growing economy gives consumers peace of mind.</a:t>
            </a:r>
          </a:p>
          <a:p>
            <a:pPr marL="0" indent="0" algn="just">
              <a:buNone/>
            </a:pPr>
            <a:r>
              <a:rPr lang="en-GB" sz="2900" b="1" dirty="0"/>
              <a:t>3. Technological Innovations</a:t>
            </a:r>
          </a:p>
          <a:p>
            <a:pPr marL="0" indent="0" algn="just">
              <a:buNone/>
            </a:pPr>
            <a:r>
              <a:rPr lang="en-GB" sz="2900" dirty="0"/>
              <a:t>When new technologies are introduced, demand for the products and services that support them often goes up. For example, when a new iPhone is released there becomes an immediate demand for a case that will protect that phone. When iPhones were fairly new, the number of suppliers making these cases was few, which meant the demand often outweighed the supply and people paid more than they might be willing to pay today.</a:t>
            </a:r>
          </a:p>
          <a:p>
            <a:pPr marL="0" indent="0" algn="just">
              <a:buNone/>
            </a:pPr>
            <a:r>
              <a:rPr lang="en-GB" sz="2900" dirty="0"/>
              <a:t>While these are the main three causes of demand-pull inflation, they can also be triggered by things like government spending, an increase in printing money, or asset inflation when a currency is undervalued.</a:t>
            </a:r>
          </a:p>
          <a:p>
            <a:endParaRPr lang="pl-PL" dirty="0"/>
          </a:p>
        </p:txBody>
      </p:sp>
    </p:spTree>
    <p:extLst>
      <p:ext uri="{BB962C8B-B14F-4D97-AF65-F5344CB8AC3E}">
        <p14:creationId xmlns:p14="http://schemas.microsoft.com/office/powerpoint/2010/main" val="353197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B340-4203-4E40-AEC0-7A4376775486}"/>
              </a:ext>
            </a:extLst>
          </p:cNvPr>
          <p:cNvSpPr>
            <a:spLocks noGrp="1"/>
          </p:cNvSpPr>
          <p:nvPr>
            <p:ph type="title"/>
          </p:nvPr>
        </p:nvSpPr>
        <p:spPr/>
        <p:txBody>
          <a:bodyPr/>
          <a:lstStyle/>
          <a:p>
            <a:r>
              <a:rPr lang="en-GB" dirty="0"/>
              <a:t>Cost-push inflation </a:t>
            </a:r>
            <a:endParaRPr lang="pl-PL" dirty="0"/>
          </a:p>
        </p:txBody>
      </p:sp>
      <p:sp>
        <p:nvSpPr>
          <p:cNvPr id="3" name="Content Placeholder 2">
            <a:extLst>
              <a:ext uri="{FF2B5EF4-FFF2-40B4-BE49-F238E27FC236}">
                <a16:creationId xmlns:a16="http://schemas.microsoft.com/office/drawing/2014/main" id="{FDE20C8B-5E50-41FF-AA94-D583D32A6234}"/>
              </a:ext>
            </a:extLst>
          </p:cNvPr>
          <p:cNvSpPr>
            <a:spLocks noGrp="1"/>
          </p:cNvSpPr>
          <p:nvPr>
            <p:ph idx="1"/>
          </p:nvPr>
        </p:nvSpPr>
        <p:spPr/>
        <p:txBody>
          <a:bodyPr/>
          <a:lstStyle/>
          <a:p>
            <a:r>
              <a:rPr lang="en-GB" dirty="0"/>
              <a:t>It refers to a situation where prices rise on account of the increasing cost of production.</a:t>
            </a:r>
          </a:p>
          <a:p>
            <a:r>
              <a:rPr lang="en-GB" dirty="0"/>
              <a:t>Example </a:t>
            </a:r>
          </a:p>
          <a:p>
            <a:r>
              <a:rPr lang="en-GB" dirty="0"/>
              <a:t>Demand for higher wages by the labour class.</a:t>
            </a:r>
          </a:p>
          <a:p>
            <a:r>
              <a:rPr lang="en-GB" dirty="0"/>
              <a:t>Fixing up of higher profit margins by the manufacturers </a:t>
            </a:r>
          </a:p>
          <a:p>
            <a:r>
              <a:rPr lang="en-GB" dirty="0"/>
              <a:t>Introduction of new taxes and raising the level of old taxes.</a:t>
            </a:r>
          </a:p>
          <a:p>
            <a:r>
              <a:rPr lang="en-GB" dirty="0"/>
              <a:t>Increase in the prices of different inputs in the market.</a:t>
            </a:r>
          </a:p>
          <a:p>
            <a:endParaRPr lang="pl-PL" dirty="0"/>
          </a:p>
        </p:txBody>
      </p:sp>
    </p:spTree>
    <p:extLst>
      <p:ext uri="{BB962C8B-B14F-4D97-AF65-F5344CB8AC3E}">
        <p14:creationId xmlns:p14="http://schemas.microsoft.com/office/powerpoint/2010/main" val="236868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1833-D5E4-4159-8A44-5C45D829C98B}"/>
              </a:ext>
            </a:extLst>
          </p:cNvPr>
          <p:cNvSpPr>
            <a:spLocks noGrp="1"/>
          </p:cNvSpPr>
          <p:nvPr>
            <p:ph type="title"/>
          </p:nvPr>
        </p:nvSpPr>
        <p:spPr/>
        <p:txBody>
          <a:bodyPr/>
          <a:lstStyle/>
          <a:p>
            <a:endParaRPr lang="pl-PL"/>
          </a:p>
        </p:txBody>
      </p:sp>
      <p:pic>
        <p:nvPicPr>
          <p:cNvPr id="6146" name="Picture 2" descr="https://www.economicshelp.org/wp-content/uploads/2016/05/SRAS-shift-left-2017.jpg">
            <a:extLst>
              <a:ext uri="{FF2B5EF4-FFF2-40B4-BE49-F238E27FC236}">
                <a16:creationId xmlns:a16="http://schemas.microsoft.com/office/drawing/2014/main" id="{E760F499-513F-4718-A12B-FB83E9D19F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262"/>
          <a:stretch/>
        </p:blipFill>
        <p:spPr bwMode="auto">
          <a:xfrm>
            <a:off x="2943049" y="1825625"/>
            <a:ext cx="6305902" cy="423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70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1668-5C4A-4212-AE48-153294BD45D2}"/>
              </a:ext>
            </a:extLst>
          </p:cNvPr>
          <p:cNvSpPr>
            <a:spLocks noGrp="1"/>
          </p:cNvSpPr>
          <p:nvPr>
            <p:ph type="title"/>
          </p:nvPr>
        </p:nvSpPr>
        <p:spPr/>
        <p:txBody>
          <a:bodyPr/>
          <a:lstStyle/>
          <a:p>
            <a:r>
              <a:rPr lang="en-GB" dirty="0"/>
              <a:t>Inflation Rate </a:t>
            </a:r>
            <a:endParaRPr lang="pl-PL" dirty="0"/>
          </a:p>
        </p:txBody>
      </p:sp>
      <p:sp>
        <p:nvSpPr>
          <p:cNvPr id="3" name="Content Placeholder 2">
            <a:extLst>
              <a:ext uri="{FF2B5EF4-FFF2-40B4-BE49-F238E27FC236}">
                <a16:creationId xmlns:a16="http://schemas.microsoft.com/office/drawing/2014/main" id="{3F9025D3-5FBB-487C-9B47-AD9C720CFFE8}"/>
              </a:ext>
            </a:extLst>
          </p:cNvPr>
          <p:cNvSpPr>
            <a:spLocks noGrp="1"/>
          </p:cNvSpPr>
          <p:nvPr>
            <p:ph idx="1"/>
          </p:nvPr>
        </p:nvSpPr>
        <p:spPr/>
        <p:txBody>
          <a:bodyPr/>
          <a:lstStyle/>
          <a:p>
            <a:r>
              <a:rPr lang="en-GB" dirty="0"/>
              <a:t>Inflation means the average level of prices is rising.</a:t>
            </a:r>
          </a:p>
          <a:p>
            <a:r>
              <a:rPr lang="en-GB" dirty="0"/>
              <a:t>Inflation is a general, sustained upward movement of prices for goods and services in an economy. Prices have tended to rise over time, which means that the </a:t>
            </a:r>
            <a:r>
              <a:rPr lang="en-GB" b="1" dirty="0">
                <a:solidFill>
                  <a:schemeClr val="accent1"/>
                </a:solidFill>
              </a:rPr>
              <a:t>inflation rate</a:t>
            </a:r>
            <a:r>
              <a:rPr lang="en-GB" dirty="0"/>
              <a:t> (the percentage increase in the average price level of goods over a period of time) has been positive and as prices rise, the purchasing power of each dollar diminishes.</a:t>
            </a:r>
          </a:p>
          <a:p>
            <a:r>
              <a:rPr lang="en-GB" dirty="0"/>
              <a:t>Example-  A </a:t>
            </a:r>
            <a:r>
              <a:rPr lang="en-GB" i="1" dirty="0">
                <a:solidFill>
                  <a:schemeClr val="accent1"/>
                </a:solidFill>
              </a:rPr>
              <a:t>2 per cent </a:t>
            </a:r>
            <a:r>
              <a:rPr lang="en-GB" dirty="0"/>
              <a:t>inflation rate means that (on average) a dollar buys 2 per cent fewer goods and services than it did last year.</a:t>
            </a:r>
          </a:p>
          <a:p>
            <a:r>
              <a:rPr lang="en-GB" dirty="0"/>
              <a:t>To calculate inflation we must calculate the value of goods and services in the </a:t>
            </a:r>
            <a:r>
              <a:rPr lang="en-GB" dirty="0">
                <a:solidFill>
                  <a:schemeClr val="accent1"/>
                </a:solidFill>
              </a:rPr>
              <a:t>market basket</a:t>
            </a:r>
            <a:endParaRPr lang="pl-PL" dirty="0">
              <a:solidFill>
                <a:schemeClr val="accent1"/>
              </a:solidFill>
            </a:endParaRPr>
          </a:p>
        </p:txBody>
      </p:sp>
    </p:spTree>
    <p:extLst>
      <p:ext uri="{BB962C8B-B14F-4D97-AF65-F5344CB8AC3E}">
        <p14:creationId xmlns:p14="http://schemas.microsoft.com/office/powerpoint/2010/main" val="164540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B8D-CEAE-4AC3-94A6-D392C90510B0}"/>
              </a:ext>
            </a:extLst>
          </p:cNvPr>
          <p:cNvSpPr>
            <a:spLocks noGrp="1"/>
          </p:cNvSpPr>
          <p:nvPr>
            <p:ph type="title"/>
          </p:nvPr>
        </p:nvSpPr>
        <p:spPr/>
        <p:txBody>
          <a:bodyPr/>
          <a:lstStyle/>
          <a:p>
            <a:r>
              <a:rPr lang="en-GB" dirty="0"/>
              <a:t>Market basket </a:t>
            </a:r>
            <a:endParaRPr lang="pl-PL" dirty="0"/>
          </a:p>
        </p:txBody>
      </p:sp>
      <p:sp>
        <p:nvSpPr>
          <p:cNvPr id="3" name="Content Placeholder 2">
            <a:extLst>
              <a:ext uri="{FF2B5EF4-FFF2-40B4-BE49-F238E27FC236}">
                <a16:creationId xmlns:a16="http://schemas.microsoft.com/office/drawing/2014/main" id="{CD14ECAE-6438-42D8-9931-E4C5626EA376}"/>
              </a:ext>
            </a:extLst>
          </p:cNvPr>
          <p:cNvSpPr>
            <a:spLocks noGrp="1"/>
          </p:cNvSpPr>
          <p:nvPr>
            <p:ph idx="1"/>
          </p:nvPr>
        </p:nvSpPr>
        <p:spPr>
          <a:xfrm>
            <a:off x="838200" y="1825625"/>
            <a:ext cx="10515600" cy="4351338"/>
          </a:xfrm>
        </p:spPr>
        <p:txBody>
          <a:bodyPr/>
          <a:lstStyle/>
          <a:p>
            <a:r>
              <a:rPr lang="en-GB" dirty="0"/>
              <a:t>The market basket is a sampling of the most commonly purchased goods and services in the aggregate economy year to year.</a:t>
            </a:r>
          </a:p>
          <a:p>
            <a:pPr marL="0" indent="0">
              <a:buNone/>
            </a:pPr>
            <a:endParaRPr lang="pl-PL" dirty="0"/>
          </a:p>
        </p:txBody>
      </p:sp>
      <p:sp>
        <p:nvSpPr>
          <p:cNvPr id="4" name="AutoShape 2" descr="GDP – measures legal production in the U.S. in one year. - ppt download">
            <a:extLst>
              <a:ext uri="{FF2B5EF4-FFF2-40B4-BE49-F238E27FC236}">
                <a16:creationId xmlns:a16="http://schemas.microsoft.com/office/drawing/2014/main" id="{E2196A38-8A2C-443B-87B4-6CC7C591B8C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6" name="Picture 5">
            <a:extLst>
              <a:ext uri="{FF2B5EF4-FFF2-40B4-BE49-F238E27FC236}">
                <a16:creationId xmlns:a16="http://schemas.microsoft.com/office/drawing/2014/main" id="{2554C2A7-19FF-4BE0-BF66-4527570FE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981" y="2667786"/>
            <a:ext cx="6909848" cy="3825089"/>
          </a:xfrm>
          <a:prstGeom prst="rect">
            <a:avLst/>
          </a:prstGeom>
        </p:spPr>
      </p:pic>
    </p:spTree>
    <p:extLst>
      <p:ext uri="{BB962C8B-B14F-4D97-AF65-F5344CB8AC3E}">
        <p14:creationId xmlns:p14="http://schemas.microsoft.com/office/powerpoint/2010/main" val="309352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4419-A0B0-4D83-B499-A65A7388240F}"/>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6AB38594-3BB1-4A7B-9CFB-25CF9E58F70A}"/>
              </a:ext>
            </a:extLst>
          </p:cNvPr>
          <p:cNvSpPr>
            <a:spLocks noGrp="1"/>
          </p:cNvSpPr>
          <p:nvPr>
            <p:ph idx="1"/>
          </p:nvPr>
        </p:nvSpPr>
        <p:spPr/>
        <p:txBody>
          <a:bodyPr/>
          <a:lstStyle/>
          <a:p>
            <a:pPr algn="just"/>
            <a:r>
              <a:rPr lang="en-GB" dirty="0"/>
              <a:t>The market basket is </a:t>
            </a:r>
            <a:r>
              <a:rPr lang="en-GB" dirty="0">
                <a:solidFill>
                  <a:schemeClr val="accent1"/>
                </a:solidFill>
              </a:rPr>
              <a:t>a representative sample </a:t>
            </a:r>
            <a:r>
              <a:rPr lang="en-GB" dirty="0"/>
              <a:t>of the consumer goods and services that </a:t>
            </a:r>
            <a:r>
              <a:rPr lang="en-GB" dirty="0">
                <a:solidFill>
                  <a:schemeClr val="accent1"/>
                </a:solidFill>
              </a:rPr>
              <a:t>are most frequently purchased </a:t>
            </a:r>
            <a:r>
              <a:rPr lang="en-GB" dirty="0"/>
              <a:t>in the </a:t>
            </a:r>
            <a:r>
              <a:rPr lang="en-GB" dirty="0">
                <a:solidFill>
                  <a:schemeClr val="accent1"/>
                </a:solidFill>
              </a:rPr>
              <a:t>aggregate economy </a:t>
            </a:r>
            <a:r>
              <a:rPr lang="en-GB" dirty="0"/>
              <a:t>year after year.</a:t>
            </a:r>
          </a:p>
          <a:p>
            <a:pPr algn="just"/>
            <a:r>
              <a:rPr lang="en-GB" dirty="0"/>
              <a:t>It typically includes </a:t>
            </a:r>
            <a:r>
              <a:rPr lang="en-GB" dirty="0">
                <a:solidFill>
                  <a:schemeClr val="accent1"/>
                </a:solidFill>
              </a:rPr>
              <a:t>goods purchased on a regular basis </a:t>
            </a:r>
            <a:r>
              <a:rPr lang="en-GB" dirty="0"/>
              <a:t>by consumers to determine their value.</a:t>
            </a:r>
          </a:p>
          <a:p>
            <a:pPr algn="just"/>
            <a:r>
              <a:rPr lang="en-GB" dirty="0"/>
              <a:t>To determine the </a:t>
            </a:r>
            <a:r>
              <a:rPr lang="en-GB" dirty="0">
                <a:solidFill>
                  <a:schemeClr val="accent1"/>
                </a:solidFill>
              </a:rPr>
              <a:t>current year's </a:t>
            </a:r>
            <a:r>
              <a:rPr lang="en-GB" dirty="0"/>
              <a:t>market basket of consumer goods and services, the prices of each good in the market basket are added together.</a:t>
            </a:r>
            <a:endParaRPr lang="pl-PL" dirty="0"/>
          </a:p>
        </p:txBody>
      </p:sp>
    </p:spTree>
    <p:extLst>
      <p:ext uri="{BB962C8B-B14F-4D97-AF65-F5344CB8AC3E}">
        <p14:creationId xmlns:p14="http://schemas.microsoft.com/office/powerpoint/2010/main" val="52023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CAFF-AF7A-4A50-BBB2-1B90464D17F7}"/>
              </a:ext>
            </a:extLst>
          </p:cNvPr>
          <p:cNvSpPr>
            <a:spLocks noGrp="1"/>
          </p:cNvSpPr>
          <p:nvPr>
            <p:ph type="title"/>
          </p:nvPr>
        </p:nvSpPr>
        <p:spPr/>
        <p:txBody>
          <a:bodyPr/>
          <a:lstStyle/>
          <a:p>
            <a:r>
              <a:rPr lang="en-GB" dirty="0"/>
              <a:t>Poland market basket </a:t>
            </a:r>
            <a:endParaRPr lang="pl-PL" dirty="0"/>
          </a:p>
        </p:txBody>
      </p:sp>
      <p:graphicFrame>
        <p:nvGraphicFramePr>
          <p:cNvPr id="4" name="Content Placeholder 3">
            <a:extLst>
              <a:ext uri="{FF2B5EF4-FFF2-40B4-BE49-F238E27FC236}">
                <a16:creationId xmlns:a16="http://schemas.microsoft.com/office/drawing/2014/main" id="{4464F90C-0A32-4042-9340-6D7EB375B71A}"/>
              </a:ext>
            </a:extLst>
          </p:cNvPr>
          <p:cNvGraphicFramePr>
            <a:graphicFrameLocks noGrp="1"/>
          </p:cNvGraphicFramePr>
          <p:nvPr>
            <p:ph idx="1"/>
            <p:extLst>
              <p:ext uri="{D42A27DB-BD31-4B8C-83A1-F6EECF244321}">
                <p14:modId xmlns:p14="http://schemas.microsoft.com/office/powerpoint/2010/main" val="3320224612"/>
              </p:ext>
            </p:extLst>
          </p:nvPr>
        </p:nvGraphicFramePr>
        <p:xfrm>
          <a:off x="867267" y="1828799"/>
          <a:ext cx="10486533" cy="1750218"/>
        </p:xfrm>
        <a:graphic>
          <a:graphicData uri="http://schemas.openxmlformats.org/drawingml/2006/table">
            <a:tbl>
              <a:tblPr firstRow="1" bandRow="1">
                <a:tableStyleId>{5C22544A-7EE6-4342-B048-85BDC9FD1C3A}</a:tableStyleId>
              </a:tblPr>
              <a:tblGrid>
                <a:gridCol w="2592738">
                  <a:extLst>
                    <a:ext uri="{9D8B030D-6E8A-4147-A177-3AD203B41FA5}">
                      <a16:colId xmlns:a16="http://schemas.microsoft.com/office/drawing/2014/main" val="3764576144"/>
                    </a:ext>
                  </a:extLst>
                </a:gridCol>
                <a:gridCol w="2631265">
                  <a:extLst>
                    <a:ext uri="{9D8B030D-6E8A-4147-A177-3AD203B41FA5}">
                      <a16:colId xmlns:a16="http://schemas.microsoft.com/office/drawing/2014/main" val="3895219380"/>
                    </a:ext>
                  </a:extLst>
                </a:gridCol>
                <a:gridCol w="2631265">
                  <a:extLst>
                    <a:ext uri="{9D8B030D-6E8A-4147-A177-3AD203B41FA5}">
                      <a16:colId xmlns:a16="http://schemas.microsoft.com/office/drawing/2014/main" val="2732803637"/>
                    </a:ext>
                  </a:extLst>
                </a:gridCol>
                <a:gridCol w="2631265">
                  <a:extLst>
                    <a:ext uri="{9D8B030D-6E8A-4147-A177-3AD203B41FA5}">
                      <a16:colId xmlns:a16="http://schemas.microsoft.com/office/drawing/2014/main" val="2183481195"/>
                    </a:ext>
                  </a:extLst>
                </a:gridCol>
              </a:tblGrid>
              <a:tr h="370046">
                <a:tc>
                  <a:txBody>
                    <a:bodyPr/>
                    <a:lstStyle/>
                    <a:p>
                      <a:pPr algn="ctr"/>
                      <a:r>
                        <a:rPr lang="en-GB" dirty="0"/>
                        <a:t>Poland market basket for 2019</a:t>
                      </a:r>
                      <a:endParaRPr lang="pl-PL" dirty="0"/>
                    </a:p>
                  </a:txBody>
                  <a:tcPr/>
                </a:tc>
                <a:tc>
                  <a:txBody>
                    <a:bodyPr/>
                    <a:lstStyle/>
                    <a:p>
                      <a:pPr algn="ctr"/>
                      <a:r>
                        <a:rPr lang="en-GB" dirty="0"/>
                        <a:t>Juice </a:t>
                      </a:r>
                      <a:endParaRPr lang="pl-PL" dirty="0"/>
                    </a:p>
                  </a:txBody>
                  <a:tcPr/>
                </a:tc>
                <a:tc>
                  <a:txBody>
                    <a:bodyPr/>
                    <a:lstStyle/>
                    <a:p>
                      <a:pPr algn="ctr"/>
                      <a:r>
                        <a:rPr lang="en-GB" dirty="0"/>
                        <a:t>Bread</a:t>
                      </a:r>
                      <a:endParaRPr lang="pl-PL" dirty="0"/>
                    </a:p>
                  </a:txBody>
                  <a:tcPr/>
                </a:tc>
                <a:tc>
                  <a:txBody>
                    <a:bodyPr/>
                    <a:lstStyle/>
                    <a:p>
                      <a:pPr algn="ctr"/>
                      <a:r>
                        <a:rPr lang="en-GB" dirty="0"/>
                        <a:t>Onions </a:t>
                      </a:r>
                      <a:endParaRPr lang="pl-PL" dirty="0"/>
                    </a:p>
                  </a:txBody>
                  <a:tcPr/>
                </a:tc>
                <a:extLst>
                  <a:ext uri="{0D108BD9-81ED-4DB2-BD59-A6C34878D82A}">
                    <a16:rowId xmlns:a16="http://schemas.microsoft.com/office/drawing/2014/main" val="2947388271"/>
                  </a:ext>
                </a:extLst>
              </a:tr>
              <a:tr h="370046">
                <a:tc>
                  <a:txBody>
                    <a:bodyPr/>
                    <a:lstStyle/>
                    <a:p>
                      <a:pPr algn="ctr"/>
                      <a:r>
                        <a:rPr lang="en-GB" dirty="0"/>
                        <a:t>Price (PLN)</a:t>
                      </a:r>
                      <a:endParaRPr lang="pl-PL" dirty="0"/>
                    </a:p>
                  </a:txBody>
                  <a:tcPr/>
                </a:tc>
                <a:tc>
                  <a:txBody>
                    <a:bodyPr/>
                    <a:lstStyle/>
                    <a:p>
                      <a:pPr algn="ctr"/>
                      <a:r>
                        <a:rPr lang="en-GB" dirty="0"/>
                        <a:t>4</a:t>
                      </a:r>
                      <a:endParaRPr lang="pl-PL" dirty="0"/>
                    </a:p>
                  </a:txBody>
                  <a:tcPr/>
                </a:tc>
                <a:tc>
                  <a:txBody>
                    <a:bodyPr/>
                    <a:lstStyle/>
                    <a:p>
                      <a:pPr algn="ctr"/>
                      <a:r>
                        <a:rPr lang="en-GB" dirty="0"/>
                        <a:t>3</a:t>
                      </a:r>
                      <a:endParaRPr lang="pl-PL" dirty="0"/>
                    </a:p>
                  </a:txBody>
                  <a:tcPr/>
                </a:tc>
                <a:tc>
                  <a:txBody>
                    <a:bodyPr/>
                    <a:lstStyle/>
                    <a:p>
                      <a:pPr algn="ctr"/>
                      <a:r>
                        <a:rPr lang="en-GB" dirty="0"/>
                        <a:t>3</a:t>
                      </a:r>
                      <a:endParaRPr lang="pl-PL" dirty="0"/>
                    </a:p>
                  </a:txBody>
                  <a:tcPr/>
                </a:tc>
                <a:extLst>
                  <a:ext uri="{0D108BD9-81ED-4DB2-BD59-A6C34878D82A}">
                    <a16:rowId xmlns:a16="http://schemas.microsoft.com/office/drawing/2014/main" val="268402227"/>
                  </a:ext>
                </a:extLst>
              </a:tr>
              <a:tr h="370046">
                <a:tc>
                  <a:txBody>
                    <a:bodyPr/>
                    <a:lstStyle/>
                    <a:p>
                      <a:pPr algn="ctr"/>
                      <a:r>
                        <a:rPr lang="en-GB" dirty="0"/>
                        <a:t>Quantity </a:t>
                      </a:r>
                      <a:endParaRPr lang="pl-PL" dirty="0"/>
                    </a:p>
                  </a:txBody>
                  <a:tcPr/>
                </a:tc>
                <a:tc>
                  <a:txBody>
                    <a:bodyPr/>
                    <a:lstStyle/>
                    <a:p>
                      <a:pPr algn="ctr"/>
                      <a:r>
                        <a:rPr lang="en-GB" dirty="0"/>
                        <a:t>1</a:t>
                      </a:r>
                      <a:endParaRPr lang="pl-PL" dirty="0"/>
                    </a:p>
                  </a:txBody>
                  <a:tcPr/>
                </a:tc>
                <a:tc>
                  <a:txBody>
                    <a:bodyPr/>
                    <a:lstStyle/>
                    <a:p>
                      <a:pPr algn="ctr"/>
                      <a:r>
                        <a:rPr lang="en-GB" dirty="0"/>
                        <a:t>1</a:t>
                      </a:r>
                      <a:endParaRPr lang="pl-PL" dirty="0"/>
                    </a:p>
                  </a:txBody>
                  <a:tcPr/>
                </a:tc>
                <a:tc>
                  <a:txBody>
                    <a:bodyPr/>
                    <a:lstStyle/>
                    <a:p>
                      <a:pPr algn="ctr"/>
                      <a:r>
                        <a:rPr lang="en-GB" dirty="0"/>
                        <a:t>1</a:t>
                      </a:r>
                      <a:endParaRPr lang="pl-PL" dirty="0"/>
                    </a:p>
                  </a:txBody>
                  <a:tcPr/>
                </a:tc>
                <a:extLst>
                  <a:ext uri="{0D108BD9-81ED-4DB2-BD59-A6C34878D82A}">
                    <a16:rowId xmlns:a16="http://schemas.microsoft.com/office/drawing/2014/main" val="2696687477"/>
                  </a:ext>
                </a:extLst>
              </a:tr>
              <a:tr h="370046">
                <a:tc>
                  <a:txBody>
                    <a:bodyPr/>
                    <a:lstStyle/>
                    <a:p>
                      <a:pPr algn="ctr"/>
                      <a:r>
                        <a:rPr lang="en-GB" dirty="0"/>
                        <a:t>Total </a:t>
                      </a:r>
                      <a:endParaRPr lang="pl-PL" dirty="0"/>
                    </a:p>
                  </a:txBody>
                  <a:tcPr/>
                </a:tc>
                <a:tc>
                  <a:txBody>
                    <a:bodyPr/>
                    <a:lstStyle/>
                    <a:p>
                      <a:pPr algn="ctr"/>
                      <a:r>
                        <a:rPr lang="en-GB" dirty="0"/>
                        <a:t>4</a:t>
                      </a:r>
                      <a:endParaRPr lang="pl-PL" dirty="0"/>
                    </a:p>
                  </a:txBody>
                  <a:tcPr/>
                </a:tc>
                <a:tc>
                  <a:txBody>
                    <a:bodyPr/>
                    <a:lstStyle/>
                    <a:p>
                      <a:pPr algn="ctr"/>
                      <a:r>
                        <a:rPr lang="en-GB" dirty="0"/>
                        <a:t>3</a:t>
                      </a:r>
                      <a:endParaRPr lang="pl-PL" dirty="0"/>
                    </a:p>
                  </a:txBody>
                  <a:tcPr/>
                </a:tc>
                <a:tc>
                  <a:txBody>
                    <a:bodyPr/>
                    <a:lstStyle/>
                    <a:p>
                      <a:pPr algn="ctr"/>
                      <a:r>
                        <a:rPr lang="en-GB" dirty="0"/>
                        <a:t>3</a:t>
                      </a:r>
                      <a:endParaRPr lang="pl-PL" dirty="0"/>
                    </a:p>
                  </a:txBody>
                  <a:tcPr/>
                </a:tc>
                <a:extLst>
                  <a:ext uri="{0D108BD9-81ED-4DB2-BD59-A6C34878D82A}">
                    <a16:rowId xmlns:a16="http://schemas.microsoft.com/office/drawing/2014/main" val="2166665460"/>
                  </a:ext>
                </a:extLst>
              </a:tr>
            </a:tbl>
          </a:graphicData>
        </a:graphic>
      </p:graphicFrame>
      <p:graphicFrame>
        <p:nvGraphicFramePr>
          <p:cNvPr id="5" name="Table 4">
            <a:extLst>
              <a:ext uri="{FF2B5EF4-FFF2-40B4-BE49-F238E27FC236}">
                <a16:creationId xmlns:a16="http://schemas.microsoft.com/office/drawing/2014/main" id="{A1521745-43ED-437D-B19D-AB56215D904E}"/>
              </a:ext>
            </a:extLst>
          </p:cNvPr>
          <p:cNvGraphicFramePr>
            <a:graphicFrameLocks noGrp="1"/>
          </p:cNvGraphicFramePr>
          <p:nvPr>
            <p:extLst>
              <p:ext uri="{D42A27DB-BD31-4B8C-83A1-F6EECF244321}">
                <p14:modId xmlns:p14="http://schemas.microsoft.com/office/powerpoint/2010/main" val="2679380371"/>
              </p:ext>
            </p:extLst>
          </p:nvPr>
        </p:nvGraphicFramePr>
        <p:xfrm>
          <a:off x="867264" y="4147793"/>
          <a:ext cx="10515600" cy="211066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790434720"/>
                    </a:ext>
                  </a:extLst>
                </a:gridCol>
                <a:gridCol w="2628900">
                  <a:extLst>
                    <a:ext uri="{9D8B030D-6E8A-4147-A177-3AD203B41FA5}">
                      <a16:colId xmlns:a16="http://schemas.microsoft.com/office/drawing/2014/main" val="4080800012"/>
                    </a:ext>
                  </a:extLst>
                </a:gridCol>
                <a:gridCol w="2628900">
                  <a:extLst>
                    <a:ext uri="{9D8B030D-6E8A-4147-A177-3AD203B41FA5}">
                      <a16:colId xmlns:a16="http://schemas.microsoft.com/office/drawing/2014/main" val="640409376"/>
                    </a:ext>
                  </a:extLst>
                </a:gridCol>
                <a:gridCol w="2628900">
                  <a:extLst>
                    <a:ext uri="{9D8B030D-6E8A-4147-A177-3AD203B41FA5}">
                      <a16:colId xmlns:a16="http://schemas.microsoft.com/office/drawing/2014/main" val="611804296"/>
                    </a:ext>
                  </a:extLst>
                </a:gridCol>
              </a:tblGrid>
              <a:tr h="490194">
                <a:tc>
                  <a:txBody>
                    <a:bodyPr/>
                    <a:lstStyle/>
                    <a:p>
                      <a:pPr algn="ctr"/>
                      <a:r>
                        <a:rPr lang="en-GB" dirty="0"/>
                        <a:t>Poland market basket for 2020</a:t>
                      </a:r>
                      <a:endParaRPr lang="pl-PL" dirty="0"/>
                    </a:p>
                  </a:txBody>
                  <a:tcPr/>
                </a:tc>
                <a:tc>
                  <a:txBody>
                    <a:bodyPr/>
                    <a:lstStyle/>
                    <a:p>
                      <a:pPr algn="ctr"/>
                      <a:r>
                        <a:rPr lang="en-GB" dirty="0"/>
                        <a:t>Juice </a:t>
                      </a:r>
                      <a:endParaRPr lang="pl-PL" dirty="0"/>
                    </a:p>
                  </a:txBody>
                  <a:tcPr/>
                </a:tc>
                <a:tc>
                  <a:txBody>
                    <a:bodyPr/>
                    <a:lstStyle/>
                    <a:p>
                      <a:pPr algn="ctr"/>
                      <a:r>
                        <a:rPr lang="en-GB" dirty="0"/>
                        <a:t>Bread</a:t>
                      </a:r>
                      <a:endParaRPr lang="pl-PL" dirty="0"/>
                    </a:p>
                  </a:txBody>
                  <a:tcPr/>
                </a:tc>
                <a:tc>
                  <a:txBody>
                    <a:bodyPr/>
                    <a:lstStyle/>
                    <a:p>
                      <a:pPr algn="ctr"/>
                      <a:r>
                        <a:rPr lang="en-GB" dirty="0"/>
                        <a:t>Onions </a:t>
                      </a:r>
                      <a:endParaRPr lang="pl-PL" dirty="0"/>
                    </a:p>
                  </a:txBody>
                  <a:tcPr/>
                </a:tc>
                <a:extLst>
                  <a:ext uri="{0D108BD9-81ED-4DB2-BD59-A6C34878D82A}">
                    <a16:rowId xmlns:a16="http://schemas.microsoft.com/office/drawing/2014/main" val="2653246368"/>
                  </a:ext>
                </a:extLst>
              </a:tr>
              <a:tr h="490194">
                <a:tc>
                  <a:txBody>
                    <a:bodyPr/>
                    <a:lstStyle/>
                    <a:p>
                      <a:pPr algn="ctr"/>
                      <a:r>
                        <a:rPr lang="en-GB" dirty="0"/>
                        <a:t>Price (PLN)</a:t>
                      </a:r>
                      <a:endParaRPr lang="pl-PL" dirty="0"/>
                    </a:p>
                  </a:txBody>
                  <a:tcPr/>
                </a:tc>
                <a:tc>
                  <a:txBody>
                    <a:bodyPr/>
                    <a:lstStyle/>
                    <a:p>
                      <a:pPr algn="ctr"/>
                      <a:r>
                        <a:rPr lang="en-GB" dirty="0"/>
                        <a:t>4</a:t>
                      </a:r>
                      <a:endParaRPr lang="pl-PL" dirty="0"/>
                    </a:p>
                  </a:txBody>
                  <a:tcPr/>
                </a:tc>
                <a:tc>
                  <a:txBody>
                    <a:bodyPr/>
                    <a:lstStyle/>
                    <a:p>
                      <a:pPr algn="ctr"/>
                      <a:r>
                        <a:rPr lang="en-GB" dirty="0"/>
                        <a:t>4</a:t>
                      </a:r>
                      <a:endParaRPr lang="pl-PL" dirty="0"/>
                    </a:p>
                  </a:txBody>
                  <a:tcPr/>
                </a:tc>
                <a:tc>
                  <a:txBody>
                    <a:bodyPr/>
                    <a:lstStyle/>
                    <a:p>
                      <a:pPr algn="ctr"/>
                      <a:r>
                        <a:rPr lang="en-GB" dirty="0"/>
                        <a:t>4</a:t>
                      </a:r>
                      <a:endParaRPr lang="pl-PL" dirty="0"/>
                    </a:p>
                  </a:txBody>
                  <a:tcPr/>
                </a:tc>
                <a:extLst>
                  <a:ext uri="{0D108BD9-81ED-4DB2-BD59-A6C34878D82A}">
                    <a16:rowId xmlns:a16="http://schemas.microsoft.com/office/drawing/2014/main" val="1254209978"/>
                  </a:ext>
                </a:extLst>
              </a:tr>
              <a:tr h="490194">
                <a:tc>
                  <a:txBody>
                    <a:bodyPr/>
                    <a:lstStyle/>
                    <a:p>
                      <a:pPr algn="ctr"/>
                      <a:r>
                        <a:rPr lang="en-GB" dirty="0"/>
                        <a:t>Quantity </a:t>
                      </a:r>
                      <a:endParaRPr lang="pl-PL" dirty="0"/>
                    </a:p>
                  </a:txBody>
                  <a:tcPr/>
                </a:tc>
                <a:tc>
                  <a:txBody>
                    <a:bodyPr/>
                    <a:lstStyle/>
                    <a:p>
                      <a:pPr algn="ctr"/>
                      <a:r>
                        <a:rPr lang="en-GB" dirty="0"/>
                        <a:t>1</a:t>
                      </a:r>
                      <a:endParaRPr lang="pl-PL" dirty="0"/>
                    </a:p>
                  </a:txBody>
                  <a:tcPr/>
                </a:tc>
                <a:tc>
                  <a:txBody>
                    <a:bodyPr/>
                    <a:lstStyle/>
                    <a:p>
                      <a:pPr algn="ctr"/>
                      <a:r>
                        <a:rPr lang="en-GB" dirty="0"/>
                        <a:t>1</a:t>
                      </a:r>
                      <a:endParaRPr lang="pl-PL" dirty="0"/>
                    </a:p>
                  </a:txBody>
                  <a:tcPr/>
                </a:tc>
                <a:tc>
                  <a:txBody>
                    <a:bodyPr/>
                    <a:lstStyle/>
                    <a:p>
                      <a:pPr algn="ctr"/>
                      <a:r>
                        <a:rPr lang="en-GB" dirty="0"/>
                        <a:t>1</a:t>
                      </a:r>
                      <a:endParaRPr lang="pl-PL" dirty="0"/>
                    </a:p>
                  </a:txBody>
                  <a:tcPr/>
                </a:tc>
                <a:extLst>
                  <a:ext uri="{0D108BD9-81ED-4DB2-BD59-A6C34878D82A}">
                    <a16:rowId xmlns:a16="http://schemas.microsoft.com/office/drawing/2014/main" val="2900446361"/>
                  </a:ext>
                </a:extLst>
              </a:tr>
              <a:tr h="490194">
                <a:tc>
                  <a:txBody>
                    <a:bodyPr/>
                    <a:lstStyle/>
                    <a:p>
                      <a:pPr algn="ctr"/>
                      <a:r>
                        <a:rPr lang="en-GB" dirty="0"/>
                        <a:t>Total </a:t>
                      </a:r>
                      <a:endParaRPr lang="pl-PL" dirty="0"/>
                    </a:p>
                  </a:txBody>
                  <a:tcPr/>
                </a:tc>
                <a:tc>
                  <a:txBody>
                    <a:bodyPr/>
                    <a:lstStyle/>
                    <a:p>
                      <a:pPr algn="ctr"/>
                      <a:r>
                        <a:rPr lang="en-GB" dirty="0"/>
                        <a:t>4</a:t>
                      </a:r>
                      <a:endParaRPr lang="pl-PL" dirty="0"/>
                    </a:p>
                  </a:txBody>
                  <a:tcPr/>
                </a:tc>
                <a:tc>
                  <a:txBody>
                    <a:bodyPr/>
                    <a:lstStyle/>
                    <a:p>
                      <a:pPr algn="ctr"/>
                      <a:r>
                        <a:rPr lang="en-GB" dirty="0"/>
                        <a:t>4</a:t>
                      </a:r>
                      <a:endParaRPr lang="pl-PL" dirty="0"/>
                    </a:p>
                  </a:txBody>
                  <a:tcPr/>
                </a:tc>
                <a:tc>
                  <a:txBody>
                    <a:bodyPr/>
                    <a:lstStyle/>
                    <a:p>
                      <a:pPr algn="ctr"/>
                      <a:r>
                        <a:rPr lang="en-GB" dirty="0"/>
                        <a:t>4</a:t>
                      </a:r>
                      <a:endParaRPr lang="pl-PL" dirty="0"/>
                    </a:p>
                  </a:txBody>
                  <a:tcPr/>
                </a:tc>
                <a:extLst>
                  <a:ext uri="{0D108BD9-81ED-4DB2-BD59-A6C34878D82A}">
                    <a16:rowId xmlns:a16="http://schemas.microsoft.com/office/drawing/2014/main" val="2759499548"/>
                  </a:ext>
                </a:extLst>
              </a:tr>
            </a:tbl>
          </a:graphicData>
        </a:graphic>
      </p:graphicFrame>
    </p:spTree>
    <p:extLst>
      <p:ext uri="{BB962C8B-B14F-4D97-AF65-F5344CB8AC3E}">
        <p14:creationId xmlns:p14="http://schemas.microsoft.com/office/powerpoint/2010/main" val="6486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ABD9-AD51-4A86-BEDF-5088482A8951}"/>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7B3E28F2-DB4D-41EB-A6D6-19E1A4A78AC2}"/>
              </a:ext>
            </a:extLst>
          </p:cNvPr>
          <p:cNvSpPr>
            <a:spLocks noGrp="1"/>
          </p:cNvSpPr>
          <p:nvPr>
            <p:ph idx="1"/>
          </p:nvPr>
        </p:nvSpPr>
        <p:spPr/>
        <p:txBody>
          <a:bodyPr/>
          <a:lstStyle/>
          <a:p>
            <a:pPr algn="just"/>
            <a:r>
              <a:rPr lang="en-GB" dirty="0"/>
              <a:t>The inflation rate is calculated by taking the difference in the same market basket sample between two years and dividing it by the sum of the market basket in the base year of comparison.</a:t>
            </a:r>
          </a:p>
          <a:p>
            <a:pPr algn="just"/>
            <a:r>
              <a:rPr lang="en-GB" dirty="0"/>
              <a:t>So, in 2020 we can conclude the price increase in Poland by 20% (2/10*100) between 2019 and 2020. </a:t>
            </a:r>
          </a:p>
          <a:p>
            <a:pPr algn="just"/>
            <a:r>
              <a:rPr lang="en-GB" dirty="0"/>
              <a:t>Inflation rate shows the percentage increase or decrease in prices of goods and services in the aggregate economy in a given year.</a:t>
            </a:r>
            <a:endParaRPr lang="pl-PL" dirty="0"/>
          </a:p>
        </p:txBody>
      </p:sp>
    </p:spTree>
    <p:extLst>
      <p:ext uri="{BB962C8B-B14F-4D97-AF65-F5344CB8AC3E}">
        <p14:creationId xmlns:p14="http://schemas.microsoft.com/office/powerpoint/2010/main" val="176200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7835-0FE9-428F-A1EA-1A10DD022D47}"/>
              </a:ext>
            </a:extLst>
          </p:cNvPr>
          <p:cNvSpPr>
            <a:spLocks noGrp="1"/>
          </p:cNvSpPr>
          <p:nvPr>
            <p:ph type="title"/>
          </p:nvPr>
        </p:nvSpPr>
        <p:spPr/>
        <p:txBody>
          <a:bodyPr/>
          <a:lstStyle/>
          <a:p>
            <a:r>
              <a:rPr lang="en-GB" dirty="0"/>
              <a:t>Consumer price index </a:t>
            </a:r>
            <a:endParaRPr lang="pl-PL" dirty="0"/>
          </a:p>
        </p:txBody>
      </p:sp>
      <p:pic>
        <p:nvPicPr>
          <p:cNvPr id="6" name="Content Placeholder 5">
            <a:extLst>
              <a:ext uri="{FF2B5EF4-FFF2-40B4-BE49-F238E27FC236}">
                <a16:creationId xmlns:a16="http://schemas.microsoft.com/office/drawing/2014/main" id="{2811E747-4BB3-4DEF-8C6B-8699926D9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8227" y="1825625"/>
            <a:ext cx="85595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7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81DA-327B-4724-85D9-16CB739D51F3}"/>
              </a:ext>
            </a:extLst>
          </p:cNvPr>
          <p:cNvSpPr>
            <a:spLocks noGrp="1"/>
          </p:cNvSpPr>
          <p:nvPr>
            <p:ph type="title"/>
          </p:nvPr>
        </p:nvSpPr>
        <p:spPr/>
        <p:txBody>
          <a:bodyPr/>
          <a:lstStyle/>
          <a:p>
            <a:endParaRPr lang="pl-PL" dirty="0"/>
          </a:p>
        </p:txBody>
      </p:sp>
      <p:sp>
        <p:nvSpPr>
          <p:cNvPr id="3" name="Content Placeholder 2">
            <a:extLst>
              <a:ext uri="{FF2B5EF4-FFF2-40B4-BE49-F238E27FC236}">
                <a16:creationId xmlns:a16="http://schemas.microsoft.com/office/drawing/2014/main" id="{E2CC01F7-C4FF-4AB1-AC62-48DB3D177B27}"/>
              </a:ext>
            </a:extLst>
          </p:cNvPr>
          <p:cNvSpPr>
            <a:spLocks noGrp="1"/>
          </p:cNvSpPr>
          <p:nvPr>
            <p:ph idx="1"/>
          </p:nvPr>
        </p:nvSpPr>
        <p:spPr/>
        <p:txBody>
          <a:bodyPr/>
          <a:lstStyle/>
          <a:p>
            <a:pPr algn="just"/>
            <a:r>
              <a:rPr lang="en-GB" sz="2000" b="1" dirty="0"/>
              <a:t> In Disney land, there are only 3 goods: popcorn, theatre shows, and coke drinks. The following table shows the prices and quantities produced of these goods in 1980, 1990, and 1991</a:t>
            </a:r>
          </a:p>
          <a:p>
            <a:pPr algn="just"/>
            <a:r>
              <a:rPr lang="en-GB" sz="2000" b="1" dirty="0">
                <a:solidFill>
                  <a:schemeClr val="accent1"/>
                </a:solidFill>
              </a:rPr>
              <a:t>Q1) A "market bundle" for a typical family is deemed to be 5 popcorn, 3 movie shows, and 3 diet drinks. Compute the consumer price index (CPI) for each of the three years, using 1980 as the base year. </a:t>
            </a:r>
            <a:endParaRPr lang="pl-PL" sz="2000" b="1" dirty="0">
              <a:solidFill>
                <a:schemeClr val="accent1"/>
              </a:solidFill>
            </a:endParaRPr>
          </a:p>
          <a:p>
            <a:endParaRPr lang="pl-PL" sz="1400" i="1" dirty="0"/>
          </a:p>
        </p:txBody>
      </p:sp>
      <p:graphicFrame>
        <p:nvGraphicFramePr>
          <p:cNvPr id="4" name="Table 3">
            <a:extLst>
              <a:ext uri="{FF2B5EF4-FFF2-40B4-BE49-F238E27FC236}">
                <a16:creationId xmlns:a16="http://schemas.microsoft.com/office/drawing/2014/main" id="{0FF67A42-52B0-454A-AAC3-B3455D4B31CB}"/>
              </a:ext>
            </a:extLst>
          </p:cNvPr>
          <p:cNvGraphicFramePr>
            <a:graphicFrameLocks noGrp="1"/>
          </p:cNvGraphicFramePr>
          <p:nvPr>
            <p:extLst>
              <p:ext uri="{D42A27DB-BD31-4B8C-83A1-F6EECF244321}">
                <p14:modId xmlns:p14="http://schemas.microsoft.com/office/powerpoint/2010/main" val="1378775386"/>
              </p:ext>
            </p:extLst>
          </p:nvPr>
        </p:nvGraphicFramePr>
        <p:xfrm>
          <a:off x="1253765" y="3799002"/>
          <a:ext cx="9822729" cy="2121031"/>
        </p:xfrm>
        <a:graphic>
          <a:graphicData uri="http://schemas.openxmlformats.org/drawingml/2006/table">
            <a:tbl>
              <a:tblPr firstRow="1" bandRow="1">
                <a:tableStyleId>{5C22544A-7EE6-4342-B048-85BDC9FD1C3A}</a:tableStyleId>
              </a:tblPr>
              <a:tblGrid>
                <a:gridCol w="1403247">
                  <a:extLst>
                    <a:ext uri="{9D8B030D-6E8A-4147-A177-3AD203B41FA5}">
                      <a16:colId xmlns:a16="http://schemas.microsoft.com/office/drawing/2014/main" val="2789941580"/>
                    </a:ext>
                  </a:extLst>
                </a:gridCol>
                <a:gridCol w="1403247">
                  <a:extLst>
                    <a:ext uri="{9D8B030D-6E8A-4147-A177-3AD203B41FA5}">
                      <a16:colId xmlns:a16="http://schemas.microsoft.com/office/drawing/2014/main" val="2685927163"/>
                    </a:ext>
                  </a:extLst>
                </a:gridCol>
                <a:gridCol w="1403247">
                  <a:extLst>
                    <a:ext uri="{9D8B030D-6E8A-4147-A177-3AD203B41FA5}">
                      <a16:colId xmlns:a16="http://schemas.microsoft.com/office/drawing/2014/main" val="4109352620"/>
                    </a:ext>
                  </a:extLst>
                </a:gridCol>
                <a:gridCol w="1772866">
                  <a:extLst>
                    <a:ext uri="{9D8B030D-6E8A-4147-A177-3AD203B41FA5}">
                      <a16:colId xmlns:a16="http://schemas.microsoft.com/office/drawing/2014/main" val="2693958702"/>
                    </a:ext>
                  </a:extLst>
                </a:gridCol>
                <a:gridCol w="1033628">
                  <a:extLst>
                    <a:ext uri="{9D8B030D-6E8A-4147-A177-3AD203B41FA5}">
                      <a16:colId xmlns:a16="http://schemas.microsoft.com/office/drawing/2014/main" val="290411512"/>
                    </a:ext>
                  </a:extLst>
                </a:gridCol>
                <a:gridCol w="1403247">
                  <a:extLst>
                    <a:ext uri="{9D8B030D-6E8A-4147-A177-3AD203B41FA5}">
                      <a16:colId xmlns:a16="http://schemas.microsoft.com/office/drawing/2014/main" val="628212920"/>
                    </a:ext>
                  </a:extLst>
                </a:gridCol>
                <a:gridCol w="1403247">
                  <a:extLst>
                    <a:ext uri="{9D8B030D-6E8A-4147-A177-3AD203B41FA5}">
                      <a16:colId xmlns:a16="http://schemas.microsoft.com/office/drawing/2014/main" val="770478125"/>
                    </a:ext>
                  </a:extLst>
                </a:gridCol>
              </a:tblGrid>
              <a:tr h="368875">
                <a:tc>
                  <a:txBody>
                    <a:bodyPr/>
                    <a:lstStyle/>
                    <a:p>
                      <a:endParaRPr lang="pl-PL" dirty="0"/>
                    </a:p>
                  </a:txBody>
                  <a:tcPr/>
                </a:tc>
                <a:tc gridSpan="2">
                  <a:txBody>
                    <a:bodyPr/>
                    <a:lstStyle/>
                    <a:p>
                      <a:pPr algn="ctr"/>
                      <a:r>
                        <a:rPr lang="en-GB" dirty="0"/>
                        <a:t>1980</a:t>
                      </a:r>
                      <a:endParaRPr lang="pl-PL" dirty="0"/>
                    </a:p>
                  </a:txBody>
                  <a:tcPr/>
                </a:tc>
                <a:tc hMerge="1">
                  <a:txBody>
                    <a:bodyPr/>
                    <a:lstStyle/>
                    <a:p>
                      <a:endParaRPr lang="pl-PL" dirty="0"/>
                    </a:p>
                  </a:txBody>
                  <a:tcPr/>
                </a:tc>
                <a:tc gridSpan="2">
                  <a:txBody>
                    <a:bodyPr/>
                    <a:lstStyle/>
                    <a:p>
                      <a:pPr algn="ctr"/>
                      <a:r>
                        <a:rPr lang="en-GB" dirty="0"/>
                        <a:t>1990</a:t>
                      </a:r>
                      <a:endParaRPr lang="pl-PL" dirty="0"/>
                    </a:p>
                  </a:txBody>
                  <a:tcPr/>
                </a:tc>
                <a:tc hMerge="1">
                  <a:txBody>
                    <a:bodyPr/>
                    <a:lstStyle/>
                    <a:p>
                      <a:endParaRPr lang="pl-PL" dirty="0"/>
                    </a:p>
                  </a:txBody>
                  <a:tcPr/>
                </a:tc>
                <a:tc gridSpan="2">
                  <a:txBody>
                    <a:bodyPr/>
                    <a:lstStyle/>
                    <a:p>
                      <a:pPr algn="ctr"/>
                      <a:r>
                        <a:rPr lang="en-GB" dirty="0"/>
                        <a:t>1991</a:t>
                      </a:r>
                      <a:endParaRPr lang="pl-PL" dirty="0"/>
                    </a:p>
                  </a:txBody>
                  <a:tcPr/>
                </a:tc>
                <a:tc hMerge="1">
                  <a:txBody>
                    <a:bodyPr/>
                    <a:lstStyle/>
                    <a:p>
                      <a:endParaRPr lang="pl-PL" dirty="0"/>
                    </a:p>
                  </a:txBody>
                  <a:tcPr/>
                </a:tc>
                <a:extLst>
                  <a:ext uri="{0D108BD9-81ED-4DB2-BD59-A6C34878D82A}">
                    <a16:rowId xmlns:a16="http://schemas.microsoft.com/office/drawing/2014/main" val="3005853710"/>
                  </a:ext>
                </a:extLst>
              </a:tr>
              <a:tr h="368875">
                <a:tc>
                  <a:txBody>
                    <a:bodyPr/>
                    <a:lstStyle/>
                    <a:p>
                      <a:endParaRPr lang="pl-PL" dirty="0"/>
                    </a:p>
                  </a:txBody>
                  <a:tcPr/>
                </a:tc>
                <a:tc>
                  <a:txBody>
                    <a:bodyPr/>
                    <a:lstStyle/>
                    <a:p>
                      <a:pPr algn="ctr"/>
                      <a:r>
                        <a:rPr lang="en-GB" b="1" dirty="0"/>
                        <a:t>P</a:t>
                      </a:r>
                      <a:endParaRPr lang="pl-PL" b="1" dirty="0"/>
                    </a:p>
                  </a:txBody>
                  <a:tcPr/>
                </a:tc>
                <a:tc>
                  <a:txBody>
                    <a:bodyPr/>
                    <a:lstStyle/>
                    <a:p>
                      <a:pPr algn="ctr"/>
                      <a:r>
                        <a:rPr lang="en-GB" b="1" dirty="0"/>
                        <a:t>Q</a:t>
                      </a:r>
                      <a:endParaRPr lang="pl-PL" b="1" dirty="0"/>
                    </a:p>
                  </a:txBody>
                  <a:tcPr/>
                </a:tc>
                <a:tc>
                  <a:txBody>
                    <a:bodyPr/>
                    <a:lstStyle/>
                    <a:p>
                      <a:pPr algn="ctr"/>
                      <a:r>
                        <a:rPr lang="en-GB" b="1" dirty="0"/>
                        <a:t>P</a:t>
                      </a:r>
                      <a:endParaRPr lang="pl-PL" b="1" dirty="0"/>
                    </a:p>
                  </a:txBody>
                  <a:tcPr/>
                </a:tc>
                <a:tc>
                  <a:txBody>
                    <a:bodyPr/>
                    <a:lstStyle/>
                    <a:p>
                      <a:pPr algn="ctr"/>
                      <a:r>
                        <a:rPr lang="en-GB" b="1" dirty="0"/>
                        <a:t>Q</a:t>
                      </a:r>
                      <a:endParaRPr lang="pl-PL" b="1" dirty="0"/>
                    </a:p>
                  </a:txBody>
                  <a:tcPr/>
                </a:tc>
                <a:tc>
                  <a:txBody>
                    <a:bodyPr/>
                    <a:lstStyle/>
                    <a:p>
                      <a:pPr algn="ctr"/>
                      <a:r>
                        <a:rPr lang="en-GB" b="1" dirty="0"/>
                        <a:t>P</a:t>
                      </a:r>
                      <a:endParaRPr lang="pl-PL" b="1" dirty="0"/>
                    </a:p>
                  </a:txBody>
                  <a:tcPr/>
                </a:tc>
                <a:tc>
                  <a:txBody>
                    <a:bodyPr/>
                    <a:lstStyle/>
                    <a:p>
                      <a:pPr algn="ctr"/>
                      <a:r>
                        <a:rPr lang="en-GB" b="1" dirty="0"/>
                        <a:t>Q</a:t>
                      </a:r>
                      <a:endParaRPr lang="pl-PL" b="1" dirty="0"/>
                    </a:p>
                  </a:txBody>
                  <a:tcPr/>
                </a:tc>
                <a:extLst>
                  <a:ext uri="{0D108BD9-81ED-4DB2-BD59-A6C34878D82A}">
                    <a16:rowId xmlns:a16="http://schemas.microsoft.com/office/drawing/2014/main" val="2950059642"/>
                  </a:ext>
                </a:extLst>
              </a:tr>
              <a:tr h="368875">
                <a:tc>
                  <a:txBody>
                    <a:bodyPr/>
                    <a:lstStyle/>
                    <a:p>
                      <a:r>
                        <a:rPr lang="pl-PL" dirty="0"/>
                        <a:t>Popcorn </a:t>
                      </a:r>
                    </a:p>
                  </a:txBody>
                  <a:tcPr/>
                </a:tc>
                <a:tc>
                  <a:txBody>
                    <a:bodyPr/>
                    <a:lstStyle/>
                    <a:p>
                      <a:pPr algn="ctr"/>
                      <a:r>
                        <a:rPr lang="en-GB" dirty="0"/>
                        <a:t>1.00</a:t>
                      </a:r>
                      <a:endParaRPr lang="pl-PL" dirty="0"/>
                    </a:p>
                  </a:txBody>
                  <a:tcPr/>
                </a:tc>
                <a:tc>
                  <a:txBody>
                    <a:bodyPr/>
                    <a:lstStyle/>
                    <a:p>
                      <a:pPr algn="ctr"/>
                      <a:r>
                        <a:rPr lang="en-GB" dirty="0"/>
                        <a:t>500</a:t>
                      </a:r>
                      <a:endParaRPr lang="pl-PL" dirty="0"/>
                    </a:p>
                  </a:txBody>
                  <a:tcPr/>
                </a:tc>
                <a:tc>
                  <a:txBody>
                    <a:bodyPr/>
                    <a:lstStyle/>
                    <a:p>
                      <a:pPr algn="ctr"/>
                      <a:r>
                        <a:rPr lang="en-GB" dirty="0"/>
                        <a:t>1.00</a:t>
                      </a:r>
                      <a:endParaRPr lang="pl-PL" dirty="0"/>
                    </a:p>
                  </a:txBody>
                  <a:tcPr/>
                </a:tc>
                <a:tc>
                  <a:txBody>
                    <a:bodyPr/>
                    <a:lstStyle/>
                    <a:p>
                      <a:pPr algn="ctr"/>
                      <a:r>
                        <a:rPr lang="en-GB" dirty="0"/>
                        <a:t>600</a:t>
                      </a:r>
                      <a:endParaRPr lang="pl-PL" dirty="0"/>
                    </a:p>
                  </a:txBody>
                  <a:tcPr/>
                </a:tc>
                <a:tc>
                  <a:txBody>
                    <a:bodyPr/>
                    <a:lstStyle/>
                    <a:p>
                      <a:pPr algn="ctr"/>
                      <a:r>
                        <a:rPr lang="en-GB" dirty="0"/>
                        <a:t>1.05</a:t>
                      </a:r>
                      <a:endParaRPr lang="pl-PL" dirty="0"/>
                    </a:p>
                  </a:txBody>
                  <a:tcPr/>
                </a:tc>
                <a:tc>
                  <a:txBody>
                    <a:bodyPr/>
                    <a:lstStyle/>
                    <a:p>
                      <a:pPr algn="ctr"/>
                      <a:r>
                        <a:rPr lang="en-GB" dirty="0"/>
                        <a:t>590</a:t>
                      </a:r>
                      <a:endParaRPr lang="pl-PL" dirty="0"/>
                    </a:p>
                  </a:txBody>
                  <a:tcPr/>
                </a:tc>
                <a:extLst>
                  <a:ext uri="{0D108BD9-81ED-4DB2-BD59-A6C34878D82A}">
                    <a16:rowId xmlns:a16="http://schemas.microsoft.com/office/drawing/2014/main" val="1799082192"/>
                  </a:ext>
                </a:extLst>
              </a:tr>
              <a:tr h="645531">
                <a:tc>
                  <a:txBody>
                    <a:bodyPr/>
                    <a:lstStyle/>
                    <a:p>
                      <a:r>
                        <a:rPr lang="en-GB" dirty="0"/>
                        <a:t>Theatre </a:t>
                      </a:r>
                      <a:r>
                        <a:rPr lang="pl-PL" dirty="0"/>
                        <a:t>Show</a:t>
                      </a:r>
                    </a:p>
                  </a:txBody>
                  <a:tcPr/>
                </a:tc>
                <a:tc>
                  <a:txBody>
                    <a:bodyPr/>
                    <a:lstStyle/>
                    <a:p>
                      <a:pPr algn="ctr"/>
                      <a:r>
                        <a:rPr lang="en-GB" dirty="0"/>
                        <a:t>5.00</a:t>
                      </a:r>
                      <a:endParaRPr lang="pl-PL" dirty="0"/>
                    </a:p>
                  </a:txBody>
                  <a:tcPr/>
                </a:tc>
                <a:tc>
                  <a:txBody>
                    <a:bodyPr/>
                    <a:lstStyle/>
                    <a:p>
                      <a:pPr algn="ctr"/>
                      <a:r>
                        <a:rPr lang="en-GB" dirty="0"/>
                        <a:t>300</a:t>
                      </a:r>
                      <a:endParaRPr lang="pl-PL" dirty="0"/>
                    </a:p>
                  </a:txBody>
                  <a:tcPr/>
                </a:tc>
                <a:tc>
                  <a:txBody>
                    <a:bodyPr/>
                    <a:lstStyle/>
                    <a:p>
                      <a:pPr algn="ctr"/>
                      <a:r>
                        <a:rPr lang="en-GB" dirty="0"/>
                        <a:t>10.00</a:t>
                      </a:r>
                      <a:endParaRPr lang="pl-PL" dirty="0"/>
                    </a:p>
                  </a:txBody>
                  <a:tcPr/>
                </a:tc>
                <a:tc>
                  <a:txBody>
                    <a:bodyPr/>
                    <a:lstStyle/>
                    <a:p>
                      <a:pPr algn="ctr"/>
                      <a:r>
                        <a:rPr lang="en-GB" dirty="0"/>
                        <a:t>200</a:t>
                      </a:r>
                      <a:endParaRPr lang="pl-PL" dirty="0"/>
                    </a:p>
                  </a:txBody>
                  <a:tcPr/>
                </a:tc>
                <a:tc>
                  <a:txBody>
                    <a:bodyPr/>
                    <a:lstStyle/>
                    <a:p>
                      <a:pPr algn="ctr"/>
                      <a:r>
                        <a:rPr lang="en-GB" dirty="0"/>
                        <a:t>10.50</a:t>
                      </a:r>
                      <a:endParaRPr lang="pl-PL" dirty="0"/>
                    </a:p>
                  </a:txBody>
                  <a:tcPr/>
                </a:tc>
                <a:tc>
                  <a:txBody>
                    <a:bodyPr/>
                    <a:lstStyle/>
                    <a:p>
                      <a:pPr algn="ctr"/>
                      <a:r>
                        <a:rPr lang="en-GB" dirty="0"/>
                        <a:t>210</a:t>
                      </a:r>
                      <a:endParaRPr lang="pl-PL" dirty="0"/>
                    </a:p>
                  </a:txBody>
                  <a:tcPr/>
                </a:tc>
                <a:extLst>
                  <a:ext uri="{0D108BD9-81ED-4DB2-BD59-A6C34878D82A}">
                    <a16:rowId xmlns:a16="http://schemas.microsoft.com/office/drawing/2014/main" val="479977207"/>
                  </a:ext>
                </a:extLst>
              </a:tr>
              <a:tr h="368875">
                <a:tc>
                  <a:txBody>
                    <a:bodyPr/>
                    <a:lstStyle/>
                    <a:p>
                      <a:r>
                        <a:rPr lang="en-GB" dirty="0"/>
                        <a:t>Coke</a:t>
                      </a:r>
                      <a:r>
                        <a:rPr lang="pl-PL" dirty="0"/>
                        <a:t> Drink</a:t>
                      </a:r>
                    </a:p>
                  </a:txBody>
                  <a:tcPr/>
                </a:tc>
                <a:tc>
                  <a:txBody>
                    <a:bodyPr/>
                    <a:lstStyle/>
                    <a:p>
                      <a:pPr algn="ctr"/>
                      <a:r>
                        <a:rPr lang="en-GB" dirty="0"/>
                        <a:t>0.70</a:t>
                      </a:r>
                      <a:endParaRPr lang="pl-PL" dirty="0"/>
                    </a:p>
                  </a:txBody>
                  <a:tcPr/>
                </a:tc>
                <a:tc>
                  <a:txBody>
                    <a:bodyPr/>
                    <a:lstStyle/>
                    <a:p>
                      <a:pPr algn="ctr"/>
                      <a:r>
                        <a:rPr lang="en-GB" dirty="0"/>
                        <a:t>300</a:t>
                      </a:r>
                      <a:endParaRPr lang="pl-PL" dirty="0"/>
                    </a:p>
                  </a:txBody>
                  <a:tcPr/>
                </a:tc>
                <a:tc>
                  <a:txBody>
                    <a:bodyPr/>
                    <a:lstStyle/>
                    <a:p>
                      <a:pPr algn="ctr"/>
                      <a:r>
                        <a:rPr lang="en-GB" dirty="0"/>
                        <a:t>0.80</a:t>
                      </a:r>
                      <a:endParaRPr lang="pl-PL" dirty="0"/>
                    </a:p>
                  </a:txBody>
                  <a:tcPr/>
                </a:tc>
                <a:tc>
                  <a:txBody>
                    <a:bodyPr/>
                    <a:lstStyle/>
                    <a:p>
                      <a:pPr algn="ctr"/>
                      <a:r>
                        <a:rPr lang="en-GB" dirty="0"/>
                        <a:t>400</a:t>
                      </a:r>
                      <a:endParaRPr lang="pl-PL" dirty="0"/>
                    </a:p>
                  </a:txBody>
                  <a:tcPr/>
                </a:tc>
                <a:tc>
                  <a:txBody>
                    <a:bodyPr/>
                    <a:lstStyle/>
                    <a:p>
                      <a:pPr algn="ctr"/>
                      <a:r>
                        <a:rPr lang="en-GB" dirty="0"/>
                        <a:t>0.75</a:t>
                      </a:r>
                      <a:endParaRPr lang="pl-PL" dirty="0"/>
                    </a:p>
                  </a:txBody>
                  <a:tcPr/>
                </a:tc>
                <a:tc>
                  <a:txBody>
                    <a:bodyPr/>
                    <a:lstStyle/>
                    <a:p>
                      <a:pPr algn="ctr"/>
                      <a:r>
                        <a:rPr lang="en-GB" dirty="0"/>
                        <a:t>420</a:t>
                      </a:r>
                      <a:endParaRPr lang="pl-PL" dirty="0"/>
                    </a:p>
                  </a:txBody>
                  <a:tcPr/>
                </a:tc>
                <a:extLst>
                  <a:ext uri="{0D108BD9-81ED-4DB2-BD59-A6C34878D82A}">
                    <a16:rowId xmlns:a16="http://schemas.microsoft.com/office/drawing/2014/main" val="4265605398"/>
                  </a:ext>
                </a:extLst>
              </a:tr>
            </a:tbl>
          </a:graphicData>
        </a:graphic>
      </p:graphicFrame>
    </p:spTree>
    <p:extLst>
      <p:ext uri="{BB962C8B-B14F-4D97-AF65-F5344CB8AC3E}">
        <p14:creationId xmlns:p14="http://schemas.microsoft.com/office/powerpoint/2010/main" val="2089627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1502</Words>
  <Application>Microsoft Office PowerPoint</Application>
  <PresentationFormat>Widescreen</PresentationFormat>
  <Paragraphs>133</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Tahoma</vt:lpstr>
      <vt:lpstr>Office Theme</vt:lpstr>
      <vt:lpstr>Inflation</vt:lpstr>
      <vt:lpstr>PowerPoint Presentation</vt:lpstr>
      <vt:lpstr>Inflation Rate </vt:lpstr>
      <vt:lpstr>Market basket </vt:lpstr>
      <vt:lpstr>PowerPoint Presentation</vt:lpstr>
      <vt:lpstr>Poland market basket </vt:lpstr>
      <vt:lpstr>PowerPoint Presentation</vt:lpstr>
      <vt:lpstr>Consumer price index </vt:lpstr>
      <vt:lpstr>PowerPoint Presentation</vt:lpstr>
      <vt:lpstr>PowerPoint Presentation</vt:lpstr>
      <vt:lpstr>PowerPoint Presentation</vt:lpstr>
      <vt:lpstr>PowerPoint Presentation</vt:lpstr>
      <vt:lpstr>PowerPoint Presentation</vt:lpstr>
      <vt:lpstr>Deflation </vt:lpstr>
      <vt:lpstr>PowerPoint Presentation</vt:lpstr>
      <vt:lpstr>Causes of inflation </vt:lpstr>
      <vt:lpstr>PowerPoint Presentation</vt:lpstr>
      <vt:lpstr>Hyperinflation</vt:lpstr>
      <vt:lpstr>Demand pull inflation </vt:lpstr>
      <vt:lpstr>PowerPoint Presentation</vt:lpstr>
      <vt:lpstr>PowerPoint Presentation</vt:lpstr>
      <vt:lpstr>Cost-push inflation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Asha Thomas</dc:creator>
  <cp:lastModifiedBy>Asha Thomas</cp:lastModifiedBy>
  <cp:revision>25</cp:revision>
  <dcterms:created xsi:type="dcterms:W3CDTF">2022-04-20T04:28:24Z</dcterms:created>
  <dcterms:modified xsi:type="dcterms:W3CDTF">2022-05-25T21:50:03Z</dcterms:modified>
</cp:coreProperties>
</file>