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492" r:id="rId3"/>
    <p:sldId id="1491" r:id="rId4"/>
    <p:sldId id="1422" r:id="rId5"/>
    <p:sldId id="1493" r:id="rId6"/>
    <p:sldId id="1423" r:id="rId7"/>
    <p:sldId id="1468" r:id="rId8"/>
    <p:sldId id="1489" r:id="rId9"/>
    <p:sldId id="1497" r:id="rId10"/>
    <p:sldId id="1426" r:id="rId11"/>
    <p:sldId id="1501" r:id="rId12"/>
    <p:sldId id="1443" r:id="rId13"/>
    <p:sldId id="1498" r:id="rId14"/>
    <p:sldId id="1481" r:id="rId15"/>
    <p:sldId id="1499" r:id="rId16"/>
    <p:sldId id="1500" r:id="rId17"/>
    <p:sldId id="1483" r:id="rId18"/>
    <p:sldId id="1434" r:id="rId19"/>
    <p:sldId id="1494" r:id="rId20"/>
    <p:sldId id="1495" r:id="rId21"/>
    <p:sldId id="1496" r:id="rId22"/>
    <p:sldId id="1435" r:id="rId23"/>
    <p:sldId id="1450" r:id="rId24"/>
    <p:sldId id="1474" r:id="rId25"/>
    <p:sldId id="1478" r:id="rId26"/>
    <p:sldId id="145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ahoma" pitchFamily="-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ahoma" pitchFamily="-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ahoma" pitchFamily="-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ahoma" pitchFamily="-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ahoma" pitchFamily="-2" charset="0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Tahoma" pitchFamily="-2" charset="0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Tahoma" pitchFamily="-2" charset="0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Tahoma" pitchFamily="-2" charset="0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Tahoma" pitchFamily="-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CC3300"/>
    <a:srgbClr val="A50021"/>
    <a:srgbClr val="FFFFCC"/>
    <a:srgbClr val="0066FF"/>
    <a:srgbClr val="FF3300"/>
    <a:srgbClr val="474A81"/>
    <a:srgbClr val="F09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68" autoAdjust="0"/>
    <p:restoredTop sz="90929"/>
  </p:normalViewPr>
  <p:slideViewPr>
    <p:cSldViewPr>
      <p:cViewPr varScale="1">
        <p:scale>
          <a:sx n="78" d="100"/>
          <a:sy n="78" d="100"/>
        </p:scale>
        <p:origin x="1066" y="58"/>
      </p:cViewPr>
      <p:guideLst>
        <p:guide orient="horz" pos="196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-2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-2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-2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-2" charset="0"/>
              </a:defRPr>
            </a:lvl1pPr>
          </a:lstStyle>
          <a:p>
            <a:fld id="{84431F9B-A171-48D2-9CA1-5DF184A81E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73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-2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-2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-2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-2" charset="0"/>
              </a:defRPr>
            </a:lvl1pPr>
          </a:lstStyle>
          <a:p>
            <a:fld id="{4B5C58CD-3C21-4B9B-A10F-909702D0FC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5383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EA6C5-A7DB-42B6-978E-E9CB47D8616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BB007-9E0E-40A5-BC10-FD4085F4142F}" type="slidenum">
              <a:rPr lang="en-US"/>
              <a:pPr/>
              <a:t>22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>
            <a:solidFill>
              <a:schemeClr val="tx1"/>
            </a:solidFill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A3D8B-E4E5-440D-B35A-E42DEA5B4394}" type="slidenum">
              <a:rPr lang="en-US"/>
              <a:pPr/>
              <a:t>23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>
            <a:solidFill>
              <a:schemeClr val="tx1"/>
            </a:solidFill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C58CD-3C21-4B9B-A10F-909702D0FC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C58CD-3C21-4B9B-A10F-909702D0FC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AE112-2982-49D6-9D8D-317446F3E963}" type="slidenum">
              <a:rPr lang="en-US"/>
              <a:pPr/>
              <a:t>26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>
            <a:solidFill>
              <a:schemeClr val="tx1"/>
            </a:solidFill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6EFD6-2951-4B4F-A1F0-0474748F369D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>
            <a:solidFill>
              <a:schemeClr val="tx1"/>
            </a:solidFill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E92C9-4B1D-4D54-9AAA-FE4C27870762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>
            <a:solidFill>
              <a:schemeClr val="tx1"/>
            </a:solidFill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90F52-027E-405F-8C66-8748A0E1E5B5}" type="slidenum">
              <a:rPr lang="en-US"/>
              <a:pPr/>
              <a:t>7</a:t>
            </a:fld>
            <a:endParaRPr 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pitchFamily="-2" charset="0"/>
              </a:rPr>
              <a:t>7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16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1116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3" rIns="92066" bIns="460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74B6E-0981-49B6-B96A-DAD7C4AFE470}" type="slidenum">
              <a:rPr lang="en-US"/>
              <a:pPr/>
              <a:t>10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>
            <a:solidFill>
              <a:schemeClr val="tx1"/>
            </a:solidFill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51B56-2346-450A-9650-79F544A1E076}" type="slidenum">
              <a:rPr lang="en-US"/>
              <a:pPr/>
              <a:t>12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>
            <a:solidFill>
              <a:schemeClr val="tx1"/>
            </a:solidFill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C58CD-3C21-4B9B-A10F-909702D0FC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C58CD-3C21-4B9B-A10F-909702D0FC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013DC-5518-4FEB-A0C8-4DB68ADFC3AF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3/28/2022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ytuł, zawartość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3/28/2022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3/28/2022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</p:sldLayoutIdLst>
  <p:transition spd="med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ted_Nations_System_of_National_Accounts_(UNSNA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.in/citations?user=N4G0AA8AAAAJ&amp;hl=e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N5HPJYJzu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6600" y="1752600"/>
            <a:ext cx="56388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sz="3800" dirty="0">
                <a:effectLst/>
                <a:latin typeface="Tahoma" pitchFamily="-2" charset="0"/>
              </a:rPr>
              <a:t>Macroeconomics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3733800"/>
            <a:ext cx="6400800" cy="762000"/>
          </a:xfrm>
          <a:noFill/>
          <a:ln/>
        </p:spPr>
        <p:txBody>
          <a:bodyPr/>
          <a:lstStyle/>
          <a:p>
            <a:pPr marL="342900" indent="-342900" algn="l"/>
            <a:endParaRPr lang="en-US" sz="3600" dirty="0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924994"/>
            <a:ext cx="4714908" cy="341920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962400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dirty="0">
                <a:solidFill>
                  <a:srgbClr val="A50021"/>
                </a:solidFill>
              </a:rPr>
              <a:t>Gross domestic product (GDP)</a:t>
            </a:r>
            <a:r>
              <a:rPr lang="en-US" dirty="0">
                <a:solidFill>
                  <a:srgbClr val="474A81"/>
                </a:solidFill>
              </a:rPr>
              <a:t> is a measure of the income and expenditures of an economy.</a:t>
            </a:r>
          </a:p>
          <a:p>
            <a:pPr>
              <a:buSzPct val="70000"/>
            </a:pPr>
            <a:r>
              <a:rPr lang="en-US" dirty="0">
                <a:solidFill>
                  <a:srgbClr val="474A81"/>
                </a:solidFill>
              </a:rPr>
              <a:t>It is the total market value of all final goods and services produced within a country in a given period of time.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ffectLst/>
              </a:rPr>
              <a:t>Gross Domestic Product</a:t>
            </a:r>
            <a:endParaRPr lang="en-US">
              <a:effectLst/>
              <a:latin typeface="Tahoma" pitchFamily="-2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2368F3-AD6E-4377-91D2-5C0A8DF0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GNP is the total income that is earned by a country’s factors pf production regardless of where the assets are located.</a:t>
            </a:r>
          </a:p>
          <a:p>
            <a:r>
              <a:rPr lang="en-US" dirty="0"/>
              <a:t>GNI is equal to GDP + income earned from assets abroad  - income paid to foreign assets operating domestically. </a:t>
            </a:r>
          </a:p>
          <a:p>
            <a:endParaRPr lang="en-US" dirty="0"/>
          </a:p>
          <a:p>
            <a:r>
              <a:rPr lang="en-US" dirty="0"/>
              <a:t>GNI = GDP + net property income from abroad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FEA93-2107-43E6-83A2-D0CF13AE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National Product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471207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974850"/>
            <a:ext cx="7937500" cy="3898900"/>
          </a:xfrm>
          <a:noFill/>
          <a:ln w="25400" cap="flat">
            <a:solidFill>
              <a:srgbClr val="000000"/>
            </a:solidFill>
          </a:ln>
        </p:spPr>
        <p:txBody>
          <a:bodyPr/>
          <a:lstStyle/>
          <a:p>
            <a:pPr>
              <a:buFont typeface="Monotype Sorts" pitchFamily="-2" charset="2"/>
              <a:buNone/>
            </a:pPr>
            <a:r>
              <a:rPr lang="en-US" sz="3400" dirty="0">
                <a:solidFill>
                  <a:srgbClr val="474A81"/>
                </a:solidFill>
              </a:rPr>
              <a:t>GDP (</a:t>
            </a:r>
            <a:r>
              <a:rPr lang="en-US" sz="3400" i="1" dirty="0">
                <a:solidFill>
                  <a:srgbClr val="474A81"/>
                </a:solidFill>
                <a:latin typeface="Tahoma" pitchFamily="-2" charset="0"/>
              </a:rPr>
              <a:t>Y </a:t>
            </a:r>
            <a:r>
              <a:rPr lang="en-US" sz="3400" dirty="0">
                <a:solidFill>
                  <a:srgbClr val="474A81"/>
                </a:solidFill>
              </a:rPr>
              <a:t>) is the sum of the following:</a:t>
            </a:r>
            <a:endParaRPr lang="en-US" dirty="0">
              <a:solidFill>
                <a:srgbClr val="474A81"/>
              </a:solidFill>
            </a:endParaRPr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dirty="0">
                <a:solidFill>
                  <a:srgbClr val="474A81"/>
                </a:solidFill>
                <a:latin typeface="Monotype Sorts" pitchFamily="-2" charset="2"/>
              </a:rPr>
              <a:t>	</a:t>
            </a:r>
            <a:r>
              <a:rPr lang="en-US" dirty="0">
                <a:solidFill>
                  <a:srgbClr val="474A81"/>
                </a:solidFill>
              </a:rPr>
              <a:t>Consumption 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474A81"/>
                </a:solidFill>
                <a:latin typeface="Tahoma" pitchFamily="-2" charset="0"/>
              </a:rPr>
              <a:t>C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)</a:t>
            </a:r>
            <a:endParaRPr lang="en-US" dirty="0">
              <a:solidFill>
                <a:srgbClr val="474A81"/>
              </a:solidFill>
            </a:endParaRPr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dirty="0">
                <a:solidFill>
                  <a:srgbClr val="474A81"/>
                </a:solidFill>
                <a:latin typeface="Monotype Sorts" pitchFamily="-2" charset="2"/>
              </a:rPr>
              <a:t>	</a:t>
            </a:r>
            <a:r>
              <a:rPr lang="en-US" dirty="0">
                <a:solidFill>
                  <a:srgbClr val="474A81"/>
                </a:solidFill>
              </a:rPr>
              <a:t> Investment 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474A81"/>
                </a:solidFill>
                <a:latin typeface="Tahoma" pitchFamily="-2" charset="0"/>
              </a:rPr>
              <a:t>I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)</a:t>
            </a:r>
            <a:endParaRPr lang="en-US" dirty="0">
              <a:solidFill>
                <a:srgbClr val="474A81"/>
              </a:solidFill>
            </a:endParaRPr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dirty="0">
                <a:solidFill>
                  <a:srgbClr val="474A81"/>
                </a:solidFill>
                <a:latin typeface="Monotype Sorts" pitchFamily="-2" charset="2"/>
              </a:rPr>
              <a:t>	</a:t>
            </a:r>
            <a:r>
              <a:rPr lang="en-US" dirty="0">
                <a:solidFill>
                  <a:srgbClr val="474A81"/>
                </a:solidFill>
              </a:rPr>
              <a:t> Government Purchases 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474A81"/>
                </a:solidFill>
                <a:latin typeface="Tahoma" pitchFamily="-2" charset="0"/>
              </a:rPr>
              <a:t>G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)</a:t>
            </a:r>
            <a:endParaRPr lang="en-US" dirty="0">
              <a:solidFill>
                <a:srgbClr val="474A81"/>
              </a:solidFill>
            </a:endParaRPr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dirty="0">
                <a:solidFill>
                  <a:srgbClr val="474A81"/>
                </a:solidFill>
                <a:latin typeface="Monotype Sorts" pitchFamily="-2" charset="2"/>
              </a:rPr>
              <a:t>	</a:t>
            </a:r>
            <a:r>
              <a:rPr lang="en-US" dirty="0">
                <a:solidFill>
                  <a:srgbClr val="474A81"/>
                </a:solidFill>
              </a:rPr>
              <a:t> Net Exports 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474A81"/>
                </a:solidFill>
                <a:latin typeface="Tahoma" pitchFamily="-2" charset="0"/>
              </a:rPr>
              <a:t>NX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)</a:t>
            </a:r>
            <a:endParaRPr lang="en-US" dirty="0"/>
          </a:p>
          <a:p>
            <a:pPr algn="ctr">
              <a:spcBef>
                <a:spcPct val="42000"/>
              </a:spcBef>
              <a:buFont typeface="Monotype Sorts" pitchFamily="-2" charset="2"/>
              <a:buNone/>
            </a:pPr>
            <a:r>
              <a:rPr lang="en-US" sz="4400" dirty="0">
                <a:solidFill>
                  <a:srgbClr val="A50021"/>
                </a:solidFill>
                <a:latin typeface="Tahoma" pitchFamily="-2" charset="0"/>
              </a:rPr>
              <a:t>Y = C + I + G + NX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>
                <a:effectLst/>
              </a:rPr>
              <a:t>The Components of GDP</a:t>
            </a:r>
            <a:endParaRPr lang="en-US" sz="3600">
              <a:effectLst/>
              <a:latin typeface="Tahoma" pitchFamily="-2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439594-4F4A-4BC9-B93F-6A8E0FF9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 is the dollar value of all final goods and services produced within a country in one year. </a:t>
            </a:r>
          </a:p>
          <a:p>
            <a:r>
              <a:rPr lang="en-US" dirty="0"/>
              <a:t>Final goods- GDP only counts NEW goods and services.</a:t>
            </a:r>
          </a:p>
          <a:p>
            <a:r>
              <a:rPr lang="en-US" dirty="0"/>
              <a:t>Within a country- GDP measures production within the country’s borders.</a:t>
            </a:r>
          </a:p>
          <a:p>
            <a:r>
              <a:rPr lang="en-US" dirty="0"/>
              <a:t>One year- GDP measures annual economic performance.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D500B-BC57-4164-8743-5FE2AE55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22408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economics </a:t>
            </a:r>
            <a:r>
              <a:rPr lang="en-GB" b="1" dirty="0"/>
              <a:t>final goods</a:t>
            </a:r>
            <a:r>
              <a:rPr lang="en-GB" dirty="0"/>
              <a:t> are goods that are ultimately consumed rather than used in the production of another good. </a:t>
            </a:r>
            <a:endParaRPr lang="pl-PL" dirty="0"/>
          </a:p>
          <a:p>
            <a:r>
              <a:rPr lang="en-GB" dirty="0"/>
              <a:t>For example, a car sold to a consumer is a </a:t>
            </a:r>
            <a:r>
              <a:rPr lang="en-GB" b="1" dirty="0"/>
              <a:t>final good</a:t>
            </a:r>
            <a:r>
              <a:rPr lang="en-GB" dirty="0"/>
              <a:t>; </a:t>
            </a:r>
            <a:endParaRPr lang="pl-PL" dirty="0"/>
          </a:p>
          <a:p>
            <a:r>
              <a:rPr lang="pl-PL" dirty="0"/>
              <a:t>T</a:t>
            </a:r>
            <a:r>
              <a:rPr lang="en-GB" dirty="0"/>
              <a:t>he components such as tires sold to the car manufacturer are not; they are </a:t>
            </a:r>
            <a:r>
              <a:rPr lang="en-GB" b="1" dirty="0"/>
              <a:t>intermediate goods</a:t>
            </a:r>
            <a:r>
              <a:rPr lang="en-GB" dirty="0"/>
              <a:t> used to make the final good.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goods</a:t>
            </a:r>
            <a:endParaRPr lang="en-GB" dirty="0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318D4E-43BF-41CF-AF17-BF6DB5F7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Expenditure Approach</a:t>
            </a:r>
          </a:p>
          <a:p>
            <a:endParaRPr lang="en-US" dirty="0"/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dirty="0">
                <a:solidFill>
                  <a:srgbClr val="474A81"/>
                </a:solidFill>
              </a:rPr>
              <a:t>Consumption 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474A81"/>
                </a:solidFill>
                <a:latin typeface="Tahoma" pitchFamily="-2" charset="0"/>
              </a:rPr>
              <a:t>C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)</a:t>
            </a:r>
            <a:endParaRPr lang="en-US" dirty="0">
              <a:solidFill>
                <a:srgbClr val="474A81"/>
              </a:solidFill>
            </a:endParaRPr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dirty="0">
                <a:solidFill>
                  <a:srgbClr val="474A81"/>
                </a:solidFill>
                <a:latin typeface="Monotype Sorts" pitchFamily="-2" charset="2"/>
              </a:rPr>
              <a:t>	</a:t>
            </a:r>
            <a:r>
              <a:rPr lang="en-US" dirty="0">
                <a:solidFill>
                  <a:srgbClr val="474A81"/>
                </a:solidFill>
              </a:rPr>
              <a:t> Investment 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474A81"/>
                </a:solidFill>
                <a:latin typeface="Tahoma" pitchFamily="-2" charset="0"/>
              </a:rPr>
              <a:t>I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)</a:t>
            </a:r>
            <a:endParaRPr lang="en-US" dirty="0">
              <a:solidFill>
                <a:srgbClr val="474A81"/>
              </a:solidFill>
            </a:endParaRPr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dirty="0">
                <a:solidFill>
                  <a:srgbClr val="474A81"/>
                </a:solidFill>
                <a:latin typeface="Monotype Sorts" pitchFamily="-2" charset="2"/>
              </a:rPr>
              <a:t>	</a:t>
            </a:r>
            <a:r>
              <a:rPr lang="en-US" dirty="0">
                <a:solidFill>
                  <a:srgbClr val="474A81"/>
                </a:solidFill>
              </a:rPr>
              <a:t> Government Purchases 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474A81"/>
                </a:solidFill>
                <a:latin typeface="Tahoma" pitchFamily="-2" charset="0"/>
              </a:rPr>
              <a:t>G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)</a:t>
            </a:r>
            <a:endParaRPr lang="en-US" dirty="0">
              <a:solidFill>
                <a:srgbClr val="474A81"/>
              </a:solidFill>
            </a:endParaRPr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dirty="0">
                <a:solidFill>
                  <a:srgbClr val="474A81"/>
                </a:solidFill>
                <a:latin typeface="Monotype Sorts" pitchFamily="-2" charset="2"/>
              </a:rPr>
              <a:t>	</a:t>
            </a:r>
            <a:r>
              <a:rPr lang="en-US" dirty="0">
                <a:solidFill>
                  <a:srgbClr val="474A81"/>
                </a:solidFill>
              </a:rPr>
              <a:t> Net Exports 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474A81"/>
                </a:solidFill>
                <a:latin typeface="Tahoma" pitchFamily="-2" charset="0"/>
              </a:rPr>
              <a:t>NX</a:t>
            </a:r>
            <a:r>
              <a:rPr lang="en-US" i="1" dirty="0">
                <a:solidFill>
                  <a:srgbClr val="474A81"/>
                </a:solidFill>
                <a:latin typeface="Arial" charset="0"/>
              </a:rPr>
              <a:t>)</a:t>
            </a:r>
            <a:endParaRPr lang="en-US" dirty="0"/>
          </a:p>
          <a:p>
            <a:pPr algn="ctr">
              <a:spcBef>
                <a:spcPct val="42000"/>
              </a:spcBef>
              <a:buFont typeface="Monotype Sorts" pitchFamily="-2" charset="2"/>
              <a:buNone/>
            </a:pPr>
            <a:r>
              <a:rPr lang="en-US" sz="4400" dirty="0">
                <a:solidFill>
                  <a:srgbClr val="A50021"/>
                </a:solidFill>
                <a:latin typeface="Tahoma" pitchFamily="-2" charset="0"/>
              </a:rPr>
              <a:t>Y = C + I + G + NX</a:t>
            </a:r>
          </a:p>
          <a:p>
            <a:pPr marL="109728" indent="0">
              <a:buNone/>
            </a:pPr>
            <a:r>
              <a:rPr lang="en-US" dirty="0"/>
              <a:t> 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9BBA38-CD19-4BE7-BB97-2828B0BB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of calculating GDP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0165752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CDCB5-11CC-43A1-B69E-73ABA68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Labor Income </a:t>
            </a:r>
          </a:p>
          <a:p>
            <a:r>
              <a:rPr lang="en-US" dirty="0"/>
              <a:t>Rental Income</a:t>
            </a:r>
          </a:p>
          <a:p>
            <a:r>
              <a:rPr lang="en-US" dirty="0"/>
              <a:t>Interest Income</a:t>
            </a:r>
          </a:p>
          <a:p>
            <a:r>
              <a:rPr lang="en-US" dirty="0"/>
              <a:t>Profit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5CEEB-099E-4C83-8734-263B344D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Approach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2602575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Autofit/>
          </a:bodyPr>
          <a:lstStyle/>
          <a:p>
            <a:r>
              <a:rPr lang="en-GB" sz="2400" b="1" dirty="0"/>
              <a:t>Value added</a:t>
            </a:r>
            <a:r>
              <a:rPr lang="en-GB" sz="2400" dirty="0"/>
              <a:t> refers to the additional value of a commodity over the cost of commodities used to produce it from the previous stage of production.</a:t>
            </a:r>
          </a:p>
          <a:p>
            <a:r>
              <a:rPr lang="pl-PL" sz="2400" dirty="0"/>
              <a:t>I</a:t>
            </a:r>
            <a:r>
              <a:rPr lang="en-GB" sz="2400" dirty="0"/>
              <a:t>t refers to the contribution of the </a:t>
            </a:r>
            <a:r>
              <a:rPr lang="en-GB" sz="2400" b="1" dirty="0"/>
              <a:t>factors of production</a:t>
            </a:r>
            <a:r>
              <a:rPr lang="en-GB" sz="2400" dirty="0"/>
              <a:t>, i.e., </a:t>
            </a:r>
            <a:r>
              <a:rPr lang="en-GB" sz="2400" b="1" dirty="0"/>
              <a:t>land, </a:t>
            </a:r>
            <a:r>
              <a:rPr lang="en-GB" sz="2400" b="1" dirty="0" err="1"/>
              <a:t>labo</a:t>
            </a:r>
            <a:r>
              <a:rPr lang="pl-PL" sz="2400" b="1" dirty="0"/>
              <a:t>u</a:t>
            </a:r>
            <a:r>
              <a:rPr lang="en-GB" sz="2400" b="1" dirty="0"/>
              <a:t>r, and capital goods</a:t>
            </a:r>
            <a:r>
              <a:rPr lang="en-GB" sz="2400" dirty="0"/>
              <a:t>, to raising the value of a product and corresponds to the incomes received by the owners of these factors.</a:t>
            </a:r>
            <a:r>
              <a:rPr lang="pl-PL" sz="2400" dirty="0"/>
              <a:t> </a:t>
            </a:r>
          </a:p>
          <a:p>
            <a:r>
              <a:rPr lang="en-GB" sz="2400" dirty="0"/>
              <a:t>In national accounts such as the </a:t>
            </a:r>
            <a:r>
              <a:rPr lang="en-GB" sz="2400" dirty="0">
                <a:hlinkClick r:id="rId3" action="ppaction://hlinkfile" tooltip="United Nations System of National Accounts (UNSNA)"/>
              </a:rPr>
              <a:t>United Nations System of National Accounts (UNSNA)</a:t>
            </a:r>
            <a:r>
              <a:rPr lang="en-GB" sz="2400" dirty="0"/>
              <a:t>, gross value added is obtained by deducting </a:t>
            </a:r>
            <a:r>
              <a:rPr lang="en-GB" sz="2400" b="1" dirty="0"/>
              <a:t>intermediate consumption</a:t>
            </a:r>
            <a:r>
              <a:rPr lang="en-GB" sz="2400" dirty="0"/>
              <a:t> from </a:t>
            </a:r>
            <a:r>
              <a:rPr lang="en-GB" sz="2400" b="1" dirty="0"/>
              <a:t>gross output</a:t>
            </a:r>
            <a:r>
              <a:rPr lang="en-GB" sz="2400" dirty="0"/>
              <a:t>. Thus gross value added is equal to </a:t>
            </a:r>
            <a:r>
              <a:rPr lang="en-GB" sz="2400" b="1" dirty="0"/>
              <a:t>net output</a:t>
            </a:r>
            <a:r>
              <a:rPr lang="en-GB" sz="2400" dirty="0"/>
              <a:t>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added</a:t>
            </a:r>
            <a:endParaRPr lang="en-GB" dirty="0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643050"/>
            <a:ext cx="7786742" cy="4357718"/>
          </a:xfrm>
          <a:noFill/>
          <a:ln w="50800"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buSzPct val="70000"/>
              <a:buFont typeface="Monotype Sorts" pitchFamily="-2" charset="2"/>
              <a:buNone/>
              <a:tabLst>
                <a:tab pos="857250" algn="l"/>
              </a:tabLst>
            </a:pPr>
            <a:r>
              <a:rPr lang="en-US" dirty="0">
                <a:solidFill>
                  <a:srgbClr val="A50021"/>
                </a:solidFill>
              </a:rPr>
              <a:t>GDP</a:t>
            </a:r>
            <a:r>
              <a:rPr lang="en-US" dirty="0">
                <a:solidFill>
                  <a:srgbClr val="474A81"/>
                </a:solidFill>
              </a:rPr>
              <a:t> is:</a:t>
            </a:r>
            <a:r>
              <a:rPr lang="pl-PL" dirty="0">
                <a:solidFill>
                  <a:srgbClr val="474A81"/>
                </a:solidFill>
              </a:rPr>
              <a:t> </a:t>
            </a:r>
            <a:r>
              <a:rPr lang="en-GB" dirty="0"/>
              <a:t>GDP can be defined in three ways, all of which are conceptually identical. </a:t>
            </a:r>
            <a:endParaRPr lang="pl-PL" dirty="0"/>
          </a:p>
          <a:p>
            <a:pPr marL="514350" indent="-514350">
              <a:buSzPct val="70000"/>
              <a:buFont typeface="Monotype Sorts" pitchFamily="-2" charset="2"/>
              <a:buAutoNum type="arabicPeriod"/>
              <a:tabLst>
                <a:tab pos="857250" algn="l"/>
              </a:tabLst>
            </a:pPr>
            <a:r>
              <a:rPr lang="en-GB" dirty="0"/>
              <a:t>First, it is equal to the total expenditures for all </a:t>
            </a:r>
            <a:r>
              <a:rPr lang="en-GB" b="1" dirty="0"/>
              <a:t>final goods</a:t>
            </a:r>
            <a:r>
              <a:rPr lang="en-GB" dirty="0"/>
              <a:t> and services produced within the country in a stipulated period of time (usually a 365-day year). </a:t>
            </a:r>
            <a:endParaRPr lang="pl-PL" dirty="0"/>
          </a:p>
          <a:p>
            <a:pPr marL="514350" indent="-514350">
              <a:buSzPct val="70000"/>
              <a:buFont typeface="Monotype Sorts" pitchFamily="-2" charset="2"/>
              <a:buAutoNum type="arabicPeriod"/>
              <a:tabLst>
                <a:tab pos="857250" algn="l"/>
              </a:tabLst>
            </a:pPr>
            <a:r>
              <a:rPr lang="en-GB" dirty="0"/>
              <a:t>Second, it is equal to the sum of the </a:t>
            </a:r>
            <a:r>
              <a:rPr lang="en-GB" b="1" dirty="0"/>
              <a:t>value added </a:t>
            </a:r>
            <a:r>
              <a:rPr lang="en-GB" dirty="0"/>
              <a:t>at every stage of production (the intermediate stages) by all the industries within a country, plus taxes less subsidies on products, in the period. </a:t>
            </a:r>
            <a:endParaRPr lang="pl-PL" dirty="0"/>
          </a:p>
          <a:p>
            <a:pPr marL="514350" indent="-514350">
              <a:buSzPct val="70000"/>
              <a:buFont typeface="Monotype Sorts" pitchFamily="-2" charset="2"/>
              <a:buAutoNum type="arabicPeriod"/>
              <a:tabLst>
                <a:tab pos="857250" algn="l"/>
              </a:tabLst>
            </a:pPr>
            <a:r>
              <a:rPr lang="en-GB" dirty="0"/>
              <a:t>Third, it is equal to the sum of the income generated by production in the country in the </a:t>
            </a:r>
            <a:r>
              <a:rPr lang="en-GB" dirty="0" err="1"/>
              <a:t>perio</a:t>
            </a:r>
            <a:endParaRPr lang="en-US" dirty="0">
              <a:solidFill>
                <a:srgbClr val="474A81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>
                <a:effectLst/>
              </a:rPr>
              <a:t>The Measurement of GDP</a:t>
            </a:r>
            <a:endParaRPr lang="en-US" sz="3600">
              <a:effectLst/>
              <a:latin typeface="Tahoma" pitchFamily="-2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644F77-3B47-4CFD-B4DD-B389470E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up the dollar</a:t>
            </a:r>
            <a:r>
              <a:rPr lang="en-US" dirty="0"/>
              <a:t>/</a:t>
            </a:r>
            <a:r>
              <a:rPr lang="en-US" dirty="0" err="1"/>
              <a:t>Pln</a:t>
            </a:r>
            <a:r>
              <a:rPr lang="en-US" dirty="0"/>
              <a:t> value added at each stage of the production process. </a:t>
            </a:r>
          </a:p>
          <a:p>
            <a:r>
              <a:rPr lang="en-US" dirty="0"/>
              <a:t>In production process we go from raw materials to finished goods and along the way there’s value added by different companies and that value added can be added up and that’s a value added approach. 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F37967-3E08-4FCE-A142-A5FC686E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Value-added Approach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7106698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D9F3C-CEC4-4995-B03F-7EF1A626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altLang="pl-PL" sz="2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Dr. Asha Thomas</a:t>
            </a:r>
            <a:endParaRPr lang="en-US" altLang="pl-PL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pl-PL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altLang="pl-PL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Ph.D</a:t>
            </a:r>
            <a:r>
              <a:rPr lang="en-US" altLang="pl-PL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MBA, PGBDM )</a:t>
            </a:r>
            <a:endParaRPr lang="pl-PL" altLang="pl-PL" sz="2000" dirty="0">
              <a:latin typeface="Arial Narrow" panose="020B060602020203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Assistant </a:t>
            </a:r>
            <a:r>
              <a:rPr lang="pl-PL" altLang="pl-PL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Professor</a:t>
            </a:r>
            <a:r>
              <a:rPr lang="pl-PL" altLang="pl-PL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</a:t>
            </a:r>
            <a:endParaRPr lang="pl-PL" altLang="pl-PL" sz="2000" dirty="0">
              <a:latin typeface="Arial Narrow" panose="020B060602020203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Department</a:t>
            </a:r>
            <a:r>
              <a:rPr lang="pl-PL" altLang="pl-PL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of Operations </a:t>
            </a:r>
            <a:r>
              <a:rPr lang="pl-PL" altLang="pl-PL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Research</a:t>
            </a:r>
            <a:r>
              <a:rPr lang="pl-PL" altLang="pl-PL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and Business </a:t>
            </a:r>
            <a:r>
              <a:rPr lang="pl-PL" altLang="pl-PL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Intelligence</a:t>
            </a:r>
            <a:br>
              <a:rPr lang="pl-PL" altLang="pl-PL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pl-PL" altLang="pl-PL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Wroclaw</a:t>
            </a:r>
            <a:r>
              <a:rPr lang="pl-PL" altLang="pl-PL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University of Science and Technology, Polan</a:t>
            </a:r>
            <a:r>
              <a:rPr lang="en-US" altLang="pl-PL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</a:t>
            </a:r>
            <a:br>
              <a:rPr lang="pl-PL" altLang="pl-PL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altLang="pl-PL" sz="18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Google Scholar</a:t>
            </a:r>
            <a:endParaRPr lang="pl-PL" altLang="pl-PL" sz="18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l-PL" altLang="pl-PL" sz="2800" dirty="0">
              <a:latin typeface="Arial" panose="020B0604020202020204" pitchFamily="34" charset="0"/>
            </a:endParaRPr>
          </a:p>
          <a:p>
            <a:pPr marL="109728" indent="0">
              <a:buNone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91335-E8B3-44C9-8DE5-9C005750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61F9F-A7B9-4207-812D-9A82C1720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8873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75043-EBCB-4711-80CA-438C687DE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8708"/>
            <a:ext cx="5638800" cy="3148523"/>
          </a:xfrm>
          <a:solidFill>
            <a:srgbClr val="000000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857B09E-9341-401B-8251-0B8D4074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0128801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4A54C0-B205-4FC7-8866-96FEC5E8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Assuming that no intermediate inputs are used other than the ones named, what is the value added at each stage of production – Stage 1-5?</a:t>
            </a:r>
          </a:p>
          <a:p>
            <a:r>
              <a:rPr lang="en-GB" dirty="0"/>
              <a:t> b. Using the value added approach, what is the total contribution to the GDP of this chain of production? </a:t>
            </a:r>
          </a:p>
          <a:p>
            <a:r>
              <a:rPr lang="en-GB" dirty="0"/>
              <a:t>c. Using the expenditure approach, what is total contribution to the GDP of this good? Explain why the number you got in part c is (or is not) the same as that from part b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9926FA-36F8-441E-BBAE-97328837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0587032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16632"/>
            <a:ext cx="8572560" cy="73945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What Is Counted and Not Counted in</a:t>
            </a:r>
            <a:r>
              <a:rPr lang="pl-PL" sz="3600" dirty="0">
                <a:effectLst/>
              </a:rPr>
              <a:t> </a:t>
            </a:r>
            <a:r>
              <a:rPr lang="en-US" sz="3600" dirty="0">
                <a:effectLst/>
              </a:rPr>
              <a:t>GDP?</a:t>
            </a:r>
            <a:endParaRPr lang="en-US" sz="3600" dirty="0">
              <a:effectLst/>
              <a:latin typeface="Tahoma" pitchFamily="-2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836712"/>
            <a:ext cx="8501122" cy="4432315"/>
          </a:xfrm>
          <a:noFill/>
          <a:ln/>
        </p:spPr>
        <p:txBody>
          <a:bodyPr>
            <a:noAutofit/>
          </a:bodyPr>
          <a:lstStyle/>
          <a:p>
            <a:pPr algn="l">
              <a:buClrTx/>
              <a:buFont typeface="Monotype Sorts" pitchFamily="-2" charset="2"/>
              <a:buChar char="u"/>
            </a:pPr>
            <a:r>
              <a:rPr lang="en-US" sz="2400" dirty="0">
                <a:solidFill>
                  <a:srgbClr val="474A81"/>
                </a:solidFill>
              </a:rPr>
              <a:t>GDP includes all items produced in the economy and sold legally in markets.</a:t>
            </a:r>
          </a:p>
          <a:p>
            <a:pPr algn="l">
              <a:buClrTx/>
              <a:buSzPct val="70000"/>
              <a:buFont typeface="Monotype Sorts" pitchFamily="-2" charset="2"/>
              <a:buChar char="u"/>
            </a:pPr>
            <a:r>
              <a:rPr lang="en-US" sz="2400" dirty="0">
                <a:solidFill>
                  <a:srgbClr val="474A81"/>
                </a:solidFill>
              </a:rPr>
              <a:t>GDP excludes services that are produced and consumed at home and that never enter the marketplace.</a:t>
            </a:r>
          </a:p>
          <a:p>
            <a:pPr algn="l">
              <a:buClrTx/>
              <a:buSzPct val="70000"/>
              <a:buFont typeface="Monotype Sorts" pitchFamily="-2" charset="2"/>
              <a:buChar char="u"/>
            </a:pPr>
            <a:r>
              <a:rPr lang="en-US" sz="2400" dirty="0">
                <a:solidFill>
                  <a:srgbClr val="474A81"/>
                </a:solidFill>
              </a:rPr>
              <a:t>GDP also excludes black market items, such as illegal drugs.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660525" y="974725"/>
            <a:ext cx="5695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870700" y="2127250"/>
            <a:ext cx="22717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i="0">
                <a:latin typeface="Times New Roman" pitchFamily="-2" charset="0"/>
              </a:rPr>
              <a:t>Net Exports</a:t>
            </a:r>
          </a:p>
          <a:p>
            <a:pPr algn="ctr">
              <a:lnSpc>
                <a:spcPct val="85000"/>
              </a:lnSpc>
            </a:pPr>
            <a:r>
              <a:rPr lang="en-US" sz="3200" b="1" i="0">
                <a:latin typeface="Times New Roman" pitchFamily="-2" charset="0"/>
              </a:rPr>
              <a:t> -2 %</a:t>
            </a:r>
          </a:p>
        </p:txBody>
      </p:sp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2536825" y="2743200"/>
            <a:ext cx="4173538" cy="3448050"/>
            <a:chOff x="1598" y="1728"/>
            <a:chExt cx="2629" cy="2172"/>
          </a:xfrm>
        </p:grpSpPr>
        <p:sp>
          <p:nvSpPr>
            <p:cNvPr id="71684" name="Freeform 4"/>
            <p:cNvSpPr>
              <a:spLocks/>
            </p:cNvSpPr>
            <p:nvPr/>
          </p:nvSpPr>
          <p:spPr bwMode="auto">
            <a:xfrm>
              <a:off x="2865" y="2081"/>
              <a:ext cx="848" cy="923"/>
            </a:xfrm>
            <a:custGeom>
              <a:avLst/>
              <a:gdLst/>
              <a:ahLst/>
              <a:cxnLst>
                <a:cxn ang="0">
                  <a:pos x="0" y="664"/>
                </a:cxn>
                <a:cxn ang="0">
                  <a:pos x="847" y="0"/>
                </a:cxn>
                <a:cxn ang="0">
                  <a:pos x="847" y="257"/>
                </a:cxn>
                <a:cxn ang="0">
                  <a:pos x="0" y="922"/>
                </a:cxn>
                <a:cxn ang="0">
                  <a:pos x="0" y="664"/>
                </a:cxn>
              </a:cxnLst>
              <a:rect l="0" t="0" r="r" b="b"/>
              <a:pathLst>
                <a:path w="848" h="923">
                  <a:moveTo>
                    <a:pt x="0" y="664"/>
                  </a:moveTo>
                  <a:lnTo>
                    <a:pt x="847" y="0"/>
                  </a:lnTo>
                  <a:lnTo>
                    <a:pt x="847" y="257"/>
                  </a:lnTo>
                  <a:lnTo>
                    <a:pt x="0" y="922"/>
                  </a:lnTo>
                  <a:lnTo>
                    <a:pt x="0" y="664"/>
                  </a:lnTo>
                </a:path>
              </a:pathLst>
            </a:custGeom>
            <a:solidFill>
              <a:srgbClr val="7C2D5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685" name="Freeform 5"/>
            <p:cNvSpPr>
              <a:spLocks/>
            </p:cNvSpPr>
            <p:nvPr/>
          </p:nvSpPr>
          <p:spPr bwMode="auto">
            <a:xfrm>
              <a:off x="3331" y="1759"/>
              <a:ext cx="896" cy="891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895" y="0"/>
                </a:cxn>
                <a:cxn ang="0">
                  <a:pos x="895" y="257"/>
                </a:cxn>
                <a:cxn ang="0">
                  <a:pos x="0" y="890"/>
                </a:cxn>
                <a:cxn ang="0">
                  <a:pos x="0" y="633"/>
                </a:cxn>
              </a:cxnLst>
              <a:rect l="0" t="0" r="r" b="b"/>
              <a:pathLst>
                <a:path w="896" h="891">
                  <a:moveTo>
                    <a:pt x="0" y="633"/>
                  </a:moveTo>
                  <a:lnTo>
                    <a:pt x="895" y="0"/>
                  </a:lnTo>
                  <a:lnTo>
                    <a:pt x="895" y="257"/>
                  </a:lnTo>
                  <a:lnTo>
                    <a:pt x="0" y="890"/>
                  </a:lnTo>
                  <a:lnTo>
                    <a:pt x="0" y="633"/>
                  </a:lnTo>
                </a:path>
              </a:pathLst>
            </a:custGeom>
            <a:solidFill>
              <a:srgbClr val="007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686" name="Freeform 6"/>
            <p:cNvSpPr>
              <a:spLocks/>
            </p:cNvSpPr>
            <p:nvPr/>
          </p:nvSpPr>
          <p:spPr bwMode="auto">
            <a:xfrm>
              <a:off x="1598" y="2745"/>
              <a:ext cx="2535" cy="1155"/>
            </a:xfrm>
            <a:custGeom>
              <a:avLst/>
              <a:gdLst/>
              <a:ahLst/>
              <a:cxnLst>
                <a:cxn ang="0">
                  <a:pos x="2528" y="79"/>
                </a:cxn>
                <a:cxn ang="0">
                  <a:pos x="2511" y="171"/>
                </a:cxn>
                <a:cxn ang="0">
                  <a:pos x="2478" y="263"/>
                </a:cxn>
                <a:cxn ang="0">
                  <a:pos x="2432" y="352"/>
                </a:cxn>
                <a:cxn ang="0">
                  <a:pos x="2375" y="434"/>
                </a:cxn>
                <a:cxn ang="0">
                  <a:pos x="2304" y="515"/>
                </a:cxn>
                <a:cxn ang="0">
                  <a:pos x="2223" y="588"/>
                </a:cxn>
                <a:cxn ang="0">
                  <a:pos x="2131" y="655"/>
                </a:cxn>
                <a:cxn ang="0">
                  <a:pos x="2029" y="717"/>
                </a:cxn>
                <a:cxn ang="0">
                  <a:pos x="1920" y="768"/>
                </a:cxn>
                <a:cxn ang="0">
                  <a:pos x="1803" y="813"/>
                </a:cxn>
                <a:cxn ang="0">
                  <a:pos x="1680" y="847"/>
                </a:cxn>
                <a:cxn ang="0">
                  <a:pos x="1551" y="874"/>
                </a:cxn>
                <a:cxn ang="0">
                  <a:pos x="1421" y="889"/>
                </a:cxn>
                <a:cxn ang="0">
                  <a:pos x="1288" y="897"/>
                </a:cxn>
                <a:cxn ang="0">
                  <a:pos x="1156" y="893"/>
                </a:cxn>
                <a:cxn ang="0">
                  <a:pos x="1025" y="880"/>
                </a:cxn>
                <a:cxn ang="0">
                  <a:pos x="896" y="857"/>
                </a:cxn>
                <a:cxn ang="0">
                  <a:pos x="772" y="826"/>
                </a:cxn>
                <a:cxn ang="0">
                  <a:pos x="653" y="784"/>
                </a:cxn>
                <a:cxn ang="0">
                  <a:pos x="539" y="734"/>
                </a:cxn>
                <a:cxn ang="0">
                  <a:pos x="436" y="676"/>
                </a:cxn>
                <a:cxn ang="0">
                  <a:pos x="340" y="611"/>
                </a:cxn>
                <a:cxn ang="0">
                  <a:pos x="255" y="540"/>
                </a:cxn>
                <a:cxn ang="0">
                  <a:pos x="180" y="463"/>
                </a:cxn>
                <a:cxn ang="0">
                  <a:pos x="119" y="379"/>
                </a:cxn>
                <a:cxn ang="0">
                  <a:pos x="69" y="292"/>
                </a:cxn>
                <a:cxn ang="0">
                  <a:pos x="33" y="202"/>
                </a:cxn>
                <a:cxn ang="0">
                  <a:pos x="10" y="110"/>
                </a:cxn>
                <a:cxn ang="0">
                  <a:pos x="0" y="16"/>
                </a:cxn>
                <a:cxn ang="0">
                  <a:pos x="2" y="321"/>
                </a:cxn>
                <a:cxn ang="0">
                  <a:pos x="19" y="413"/>
                </a:cxn>
                <a:cxn ang="0">
                  <a:pos x="48" y="505"/>
                </a:cxn>
                <a:cxn ang="0">
                  <a:pos x="92" y="594"/>
                </a:cxn>
                <a:cxn ang="0">
                  <a:pos x="148" y="678"/>
                </a:cxn>
                <a:cxn ang="0">
                  <a:pos x="217" y="759"/>
                </a:cxn>
                <a:cxn ang="0">
                  <a:pos x="296" y="834"/>
                </a:cxn>
                <a:cxn ang="0">
                  <a:pos x="386" y="903"/>
                </a:cxn>
                <a:cxn ang="0">
                  <a:pos x="486" y="964"/>
                </a:cxn>
                <a:cxn ang="0">
                  <a:pos x="595" y="1018"/>
                </a:cxn>
                <a:cxn ang="0">
                  <a:pos x="710" y="1064"/>
                </a:cxn>
                <a:cxn ang="0">
                  <a:pos x="833" y="1101"/>
                </a:cxn>
                <a:cxn ang="0">
                  <a:pos x="960" y="1127"/>
                </a:cxn>
                <a:cxn ang="0">
                  <a:pos x="1090" y="1145"/>
                </a:cxn>
                <a:cxn ang="0">
                  <a:pos x="1223" y="1152"/>
                </a:cxn>
                <a:cxn ang="0">
                  <a:pos x="1355" y="1152"/>
                </a:cxn>
                <a:cxn ang="0">
                  <a:pos x="1486" y="1141"/>
                </a:cxn>
                <a:cxn ang="0">
                  <a:pos x="1616" y="1120"/>
                </a:cxn>
                <a:cxn ang="0">
                  <a:pos x="1741" y="1089"/>
                </a:cxn>
                <a:cxn ang="0">
                  <a:pos x="1862" y="1049"/>
                </a:cxn>
                <a:cxn ang="0">
                  <a:pos x="1975" y="1001"/>
                </a:cxn>
                <a:cxn ang="0">
                  <a:pos x="2081" y="945"/>
                </a:cxn>
                <a:cxn ang="0">
                  <a:pos x="2179" y="880"/>
                </a:cxn>
                <a:cxn ang="0">
                  <a:pos x="2265" y="809"/>
                </a:cxn>
                <a:cxn ang="0">
                  <a:pos x="2340" y="732"/>
                </a:cxn>
                <a:cxn ang="0">
                  <a:pos x="2405" y="651"/>
                </a:cxn>
                <a:cxn ang="0">
                  <a:pos x="2457" y="565"/>
                </a:cxn>
                <a:cxn ang="0">
                  <a:pos x="2496" y="475"/>
                </a:cxn>
                <a:cxn ang="0">
                  <a:pos x="2521" y="383"/>
                </a:cxn>
                <a:cxn ang="0">
                  <a:pos x="2532" y="290"/>
                </a:cxn>
              </a:cxnLst>
              <a:rect l="0" t="0" r="r" b="b"/>
              <a:pathLst>
                <a:path w="2535" h="1155">
                  <a:moveTo>
                    <a:pt x="2534" y="0"/>
                  </a:moveTo>
                  <a:lnTo>
                    <a:pt x="2534" y="16"/>
                  </a:lnTo>
                  <a:lnTo>
                    <a:pt x="2532" y="33"/>
                  </a:lnTo>
                  <a:lnTo>
                    <a:pt x="2532" y="48"/>
                  </a:lnTo>
                  <a:lnTo>
                    <a:pt x="2530" y="64"/>
                  </a:lnTo>
                  <a:lnTo>
                    <a:pt x="2528" y="79"/>
                  </a:lnTo>
                  <a:lnTo>
                    <a:pt x="2526" y="95"/>
                  </a:lnTo>
                  <a:lnTo>
                    <a:pt x="2524" y="110"/>
                  </a:lnTo>
                  <a:lnTo>
                    <a:pt x="2521" y="125"/>
                  </a:lnTo>
                  <a:lnTo>
                    <a:pt x="2519" y="141"/>
                  </a:lnTo>
                  <a:lnTo>
                    <a:pt x="2515" y="156"/>
                  </a:lnTo>
                  <a:lnTo>
                    <a:pt x="2511" y="171"/>
                  </a:lnTo>
                  <a:lnTo>
                    <a:pt x="2505" y="187"/>
                  </a:lnTo>
                  <a:lnTo>
                    <a:pt x="2501" y="202"/>
                  </a:lnTo>
                  <a:lnTo>
                    <a:pt x="2496" y="217"/>
                  </a:lnTo>
                  <a:lnTo>
                    <a:pt x="2490" y="233"/>
                  </a:lnTo>
                  <a:lnTo>
                    <a:pt x="2484" y="248"/>
                  </a:lnTo>
                  <a:lnTo>
                    <a:pt x="2478" y="263"/>
                  </a:lnTo>
                  <a:lnTo>
                    <a:pt x="2471" y="277"/>
                  </a:lnTo>
                  <a:lnTo>
                    <a:pt x="2465" y="292"/>
                  </a:lnTo>
                  <a:lnTo>
                    <a:pt x="2457" y="308"/>
                  </a:lnTo>
                  <a:lnTo>
                    <a:pt x="2450" y="321"/>
                  </a:lnTo>
                  <a:lnTo>
                    <a:pt x="2442" y="336"/>
                  </a:lnTo>
                  <a:lnTo>
                    <a:pt x="2432" y="352"/>
                  </a:lnTo>
                  <a:lnTo>
                    <a:pt x="2425" y="365"/>
                  </a:lnTo>
                  <a:lnTo>
                    <a:pt x="2415" y="379"/>
                  </a:lnTo>
                  <a:lnTo>
                    <a:pt x="2405" y="394"/>
                  </a:lnTo>
                  <a:lnTo>
                    <a:pt x="2396" y="407"/>
                  </a:lnTo>
                  <a:lnTo>
                    <a:pt x="2386" y="421"/>
                  </a:lnTo>
                  <a:lnTo>
                    <a:pt x="2375" y="434"/>
                  </a:lnTo>
                  <a:lnTo>
                    <a:pt x="2363" y="450"/>
                  </a:lnTo>
                  <a:lnTo>
                    <a:pt x="2352" y="463"/>
                  </a:lnTo>
                  <a:lnTo>
                    <a:pt x="2340" y="475"/>
                  </a:lnTo>
                  <a:lnTo>
                    <a:pt x="2329" y="488"/>
                  </a:lnTo>
                  <a:lnTo>
                    <a:pt x="2317" y="502"/>
                  </a:lnTo>
                  <a:lnTo>
                    <a:pt x="2304" y="515"/>
                  </a:lnTo>
                  <a:lnTo>
                    <a:pt x="2292" y="527"/>
                  </a:lnTo>
                  <a:lnTo>
                    <a:pt x="2279" y="540"/>
                  </a:lnTo>
                  <a:lnTo>
                    <a:pt x="2265" y="551"/>
                  </a:lnTo>
                  <a:lnTo>
                    <a:pt x="2252" y="565"/>
                  </a:lnTo>
                  <a:lnTo>
                    <a:pt x="2236" y="576"/>
                  </a:lnTo>
                  <a:lnTo>
                    <a:pt x="2223" y="588"/>
                  </a:lnTo>
                  <a:lnTo>
                    <a:pt x="2208" y="599"/>
                  </a:lnTo>
                  <a:lnTo>
                    <a:pt x="2192" y="611"/>
                  </a:lnTo>
                  <a:lnTo>
                    <a:pt x="2179" y="623"/>
                  </a:lnTo>
                  <a:lnTo>
                    <a:pt x="2162" y="634"/>
                  </a:lnTo>
                  <a:lnTo>
                    <a:pt x="2146" y="646"/>
                  </a:lnTo>
                  <a:lnTo>
                    <a:pt x="2131" y="655"/>
                  </a:lnTo>
                  <a:lnTo>
                    <a:pt x="2114" y="667"/>
                  </a:lnTo>
                  <a:lnTo>
                    <a:pt x="2098" y="676"/>
                  </a:lnTo>
                  <a:lnTo>
                    <a:pt x="2081" y="688"/>
                  </a:lnTo>
                  <a:lnTo>
                    <a:pt x="2064" y="697"/>
                  </a:lnTo>
                  <a:lnTo>
                    <a:pt x="2046" y="707"/>
                  </a:lnTo>
                  <a:lnTo>
                    <a:pt x="2029" y="717"/>
                  </a:lnTo>
                  <a:lnTo>
                    <a:pt x="2012" y="726"/>
                  </a:lnTo>
                  <a:lnTo>
                    <a:pt x="1993" y="734"/>
                  </a:lnTo>
                  <a:lnTo>
                    <a:pt x="1975" y="743"/>
                  </a:lnTo>
                  <a:lnTo>
                    <a:pt x="1956" y="751"/>
                  </a:lnTo>
                  <a:lnTo>
                    <a:pt x="1937" y="761"/>
                  </a:lnTo>
                  <a:lnTo>
                    <a:pt x="1920" y="768"/>
                  </a:lnTo>
                  <a:lnTo>
                    <a:pt x="1900" y="776"/>
                  </a:lnTo>
                  <a:lnTo>
                    <a:pt x="1881" y="784"/>
                  </a:lnTo>
                  <a:lnTo>
                    <a:pt x="1862" y="791"/>
                  </a:lnTo>
                  <a:lnTo>
                    <a:pt x="1841" y="799"/>
                  </a:lnTo>
                  <a:lnTo>
                    <a:pt x="1822" y="807"/>
                  </a:lnTo>
                  <a:lnTo>
                    <a:pt x="1803" y="813"/>
                  </a:lnTo>
                  <a:lnTo>
                    <a:pt x="1781" y="818"/>
                  </a:lnTo>
                  <a:lnTo>
                    <a:pt x="1762" y="826"/>
                  </a:lnTo>
                  <a:lnTo>
                    <a:pt x="1741" y="832"/>
                  </a:lnTo>
                  <a:lnTo>
                    <a:pt x="1720" y="838"/>
                  </a:lnTo>
                  <a:lnTo>
                    <a:pt x="1699" y="843"/>
                  </a:lnTo>
                  <a:lnTo>
                    <a:pt x="1680" y="847"/>
                  </a:lnTo>
                  <a:lnTo>
                    <a:pt x="1659" y="853"/>
                  </a:lnTo>
                  <a:lnTo>
                    <a:pt x="1637" y="857"/>
                  </a:lnTo>
                  <a:lnTo>
                    <a:pt x="1616" y="863"/>
                  </a:lnTo>
                  <a:lnTo>
                    <a:pt x="1595" y="866"/>
                  </a:lnTo>
                  <a:lnTo>
                    <a:pt x="1572" y="870"/>
                  </a:lnTo>
                  <a:lnTo>
                    <a:pt x="1551" y="874"/>
                  </a:lnTo>
                  <a:lnTo>
                    <a:pt x="1530" y="878"/>
                  </a:lnTo>
                  <a:lnTo>
                    <a:pt x="1509" y="880"/>
                  </a:lnTo>
                  <a:lnTo>
                    <a:pt x="1486" y="884"/>
                  </a:lnTo>
                  <a:lnTo>
                    <a:pt x="1465" y="886"/>
                  </a:lnTo>
                  <a:lnTo>
                    <a:pt x="1444" y="887"/>
                  </a:lnTo>
                  <a:lnTo>
                    <a:pt x="1421" y="889"/>
                  </a:lnTo>
                  <a:lnTo>
                    <a:pt x="1399" y="891"/>
                  </a:lnTo>
                  <a:lnTo>
                    <a:pt x="1376" y="893"/>
                  </a:lnTo>
                  <a:lnTo>
                    <a:pt x="1355" y="895"/>
                  </a:lnTo>
                  <a:lnTo>
                    <a:pt x="1332" y="895"/>
                  </a:lnTo>
                  <a:lnTo>
                    <a:pt x="1311" y="895"/>
                  </a:lnTo>
                  <a:lnTo>
                    <a:pt x="1288" y="897"/>
                  </a:lnTo>
                  <a:lnTo>
                    <a:pt x="1267" y="897"/>
                  </a:lnTo>
                  <a:lnTo>
                    <a:pt x="1244" y="897"/>
                  </a:lnTo>
                  <a:lnTo>
                    <a:pt x="1223" y="895"/>
                  </a:lnTo>
                  <a:lnTo>
                    <a:pt x="1200" y="895"/>
                  </a:lnTo>
                  <a:lnTo>
                    <a:pt x="1179" y="895"/>
                  </a:lnTo>
                  <a:lnTo>
                    <a:pt x="1156" y="893"/>
                  </a:lnTo>
                  <a:lnTo>
                    <a:pt x="1134" y="891"/>
                  </a:lnTo>
                  <a:lnTo>
                    <a:pt x="1111" y="889"/>
                  </a:lnTo>
                  <a:lnTo>
                    <a:pt x="1090" y="887"/>
                  </a:lnTo>
                  <a:lnTo>
                    <a:pt x="1069" y="886"/>
                  </a:lnTo>
                  <a:lnTo>
                    <a:pt x="1046" y="884"/>
                  </a:lnTo>
                  <a:lnTo>
                    <a:pt x="1025" y="880"/>
                  </a:lnTo>
                  <a:lnTo>
                    <a:pt x="1004" y="878"/>
                  </a:lnTo>
                  <a:lnTo>
                    <a:pt x="981" y="874"/>
                  </a:lnTo>
                  <a:lnTo>
                    <a:pt x="960" y="870"/>
                  </a:lnTo>
                  <a:lnTo>
                    <a:pt x="939" y="866"/>
                  </a:lnTo>
                  <a:lnTo>
                    <a:pt x="918" y="863"/>
                  </a:lnTo>
                  <a:lnTo>
                    <a:pt x="896" y="857"/>
                  </a:lnTo>
                  <a:lnTo>
                    <a:pt x="875" y="853"/>
                  </a:lnTo>
                  <a:lnTo>
                    <a:pt x="854" y="847"/>
                  </a:lnTo>
                  <a:lnTo>
                    <a:pt x="833" y="843"/>
                  </a:lnTo>
                  <a:lnTo>
                    <a:pt x="812" y="838"/>
                  </a:lnTo>
                  <a:lnTo>
                    <a:pt x="793" y="832"/>
                  </a:lnTo>
                  <a:lnTo>
                    <a:pt x="772" y="826"/>
                  </a:lnTo>
                  <a:lnTo>
                    <a:pt x="751" y="818"/>
                  </a:lnTo>
                  <a:lnTo>
                    <a:pt x="731" y="813"/>
                  </a:lnTo>
                  <a:lnTo>
                    <a:pt x="710" y="807"/>
                  </a:lnTo>
                  <a:lnTo>
                    <a:pt x="691" y="799"/>
                  </a:lnTo>
                  <a:lnTo>
                    <a:pt x="672" y="791"/>
                  </a:lnTo>
                  <a:lnTo>
                    <a:pt x="653" y="784"/>
                  </a:lnTo>
                  <a:lnTo>
                    <a:pt x="633" y="776"/>
                  </a:lnTo>
                  <a:lnTo>
                    <a:pt x="614" y="768"/>
                  </a:lnTo>
                  <a:lnTo>
                    <a:pt x="595" y="761"/>
                  </a:lnTo>
                  <a:lnTo>
                    <a:pt x="576" y="751"/>
                  </a:lnTo>
                  <a:lnTo>
                    <a:pt x="559" y="743"/>
                  </a:lnTo>
                  <a:lnTo>
                    <a:pt x="539" y="734"/>
                  </a:lnTo>
                  <a:lnTo>
                    <a:pt x="522" y="726"/>
                  </a:lnTo>
                  <a:lnTo>
                    <a:pt x="505" y="717"/>
                  </a:lnTo>
                  <a:lnTo>
                    <a:pt x="486" y="707"/>
                  </a:lnTo>
                  <a:lnTo>
                    <a:pt x="468" y="697"/>
                  </a:lnTo>
                  <a:lnTo>
                    <a:pt x="453" y="688"/>
                  </a:lnTo>
                  <a:lnTo>
                    <a:pt x="436" y="676"/>
                  </a:lnTo>
                  <a:lnTo>
                    <a:pt x="418" y="667"/>
                  </a:lnTo>
                  <a:lnTo>
                    <a:pt x="403" y="655"/>
                  </a:lnTo>
                  <a:lnTo>
                    <a:pt x="386" y="646"/>
                  </a:lnTo>
                  <a:lnTo>
                    <a:pt x="370" y="634"/>
                  </a:lnTo>
                  <a:lnTo>
                    <a:pt x="355" y="623"/>
                  </a:lnTo>
                  <a:lnTo>
                    <a:pt x="340" y="611"/>
                  </a:lnTo>
                  <a:lnTo>
                    <a:pt x="324" y="599"/>
                  </a:lnTo>
                  <a:lnTo>
                    <a:pt x="311" y="588"/>
                  </a:lnTo>
                  <a:lnTo>
                    <a:pt x="296" y="576"/>
                  </a:lnTo>
                  <a:lnTo>
                    <a:pt x="282" y="565"/>
                  </a:lnTo>
                  <a:lnTo>
                    <a:pt x="269" y="551"/>
                  </a:lnTo>
                  <a:lnTo>
                    <a:pt x="255" y="540"/>
                  </a:lnTo>
                  <a:lnTo>
                    <a:pt x="242" y="527"/>
                  </a:lnTo>
                  <a:lnTo>
                    <a:pt x="228" y="515"/>
                  </a:lnTo>
                  <a:lnTo>
                    <a:pt x="217" y="502"/>
                  </a:lnTo>
                  <a:lnTo>
                    <a:pt x="203" y="488"/>
                  </a:lnTo>
                  <a:lnTo>
                    <a:pt x="192" y="475"/>
                  </a:lnTo>
                  <a:lnTo>
                    <a:pt x="180" y="463"/>
                  </a:lnTo>
                  <a:lnTo>
                    <a:pt x="169" y="450"/>
                  </a:lnTo>
                  <a:lnTo>
                    <a:pt x="157" y="434"/>
                  </a:lnTo>
                  <a:lnTo>
                    <a:pt x="148" y="421"/>
                  </a:lnTo>
                  <a:lnTo>
                    <a:pt x="138" y="407"/>
                  </a:lnTo>
                  <a:lnTo>
                    <a:pt x="129" y="394"/>
                  </a:lnTo>
                  <a:lnTo>
                    <a:pt x="119" y="379"/>
                  </a:lnTo>
                  <a:lnTo>
                    <a:pt x="109" y="365"/>
                  </a:lnTo>
                  <a:lnTo>
                    <a:pt x="100" y="352"/>
                  </a:lnTo>
                  <a:lnTo>
                    <a:pt x="92" y="336"/>
                  </a:lnTo>
                  <a:lnTo>
                    <a:pt x="84" y="321"/>
                  </a:lnTo>
                  <a:lnTo>
                    <a:pt x="77" y="308"/>
                  </a:lnTo>
                  <a:lnTo>
                    <a:pt x="69" y="292"/>
                  </a:lnTo>
                  <a:lnTo>
                    <a:pt x="61" y="277"/>
                  </a:lnTo>
                  <a:lnTo>
                    <a:pt x="56" y="263"/>
                  </a:lnTo>
                  <a:lnTo>
                    <a:pt x="48" y="248"/>
                  </a:lnTo>
                  <a:lnTo>
                    <a:pt x="42" y="233"/>
                  </a:lnTo>
                  <a:lnTo>
                    <a:pt x="36" y="217"/>
                  </a:lnTo>
                  <a:lnTo>
                    <a:pt x="33" y="202"/>
                  </a:lnTo>
                  <a:lnTo>
                    <a:pt x="27" y="187"/>
                  </a:lnTo>
                  <a:lnTo>
                    <a:pt x="23" y="171"/>
                  </a:lnTo>
                  <a:lnTo>
                    <a:pt x="19" y="156"/>
                  </a:lnTo>
                  <a:lnTo>
                    <a:pt x="15" y="141"/>
                  </a:lnTo>
                  <a:lnTo>
                    <a:pt x="11" y="125"/>
                  </a:lnTo>
                  <a:lnTo>
                    <a:pt x="10" y="110"/>
                  </a:lnTo>
                  <a:lnTo>
                    <a:pt x="6" y="95"/>
                  </a:lnTo>
                  <a:lnTo>
                    <a:pt x="4" y="79"/>
                  </a:lnTo>
                  <a:lnTo>
                    <a:pt x="2" y="64"/>
                  </a:lnTo>
                  <a:lnTo>
                    <a:pt x="2" y="48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258"/>
                  </a:lnTo>
                  <a:lnTo>
                    <a:pt x="0" y="273"/>
                  </a:lnTo>
                  <a:lnTo>
                    <a:pt x="0" y="290"/>
                  </a:lnTo>
                  <a:lnTo>
                    <a:pt x="2" y="306"/>
                  </a:lnTo>
                  <a:lnTo>
                    <a:pt x="2" y="321"/>
                  </a:lnTo>
                  <a:lnTo>
                    <a:pt x="4" y="336"/>
                  </a:lnTo>
                  <a:lnTo>
                    <a:pt x="6" y="352"/>
                  </a:lnTo>
                  <a:lnTo>
                    <a:pt x="10" y="367"/>
                  </a:lnTo>
                  <a:lnTo>
                    <a:pt x="11" y="383"/>
                  </a:lnTo>
                  <a:lnTo>
                    <a:pt x="15" y="398"/>
                  </a:lnTo>
                  <a:lnTo>
                    <a:pt x="19" y="413"/>
                  </a:lnTo>
                  <a:lnTo>
                    <a:pt x="23" y="429"/>
                  </a:lnTo>
                  <a:lnTo>
                    <a:pt x="27" y="444"/>
                  </a:lnTo>
                  <a:lnTo>
                    <a:pt x="33" y="459"/>
                  </a:lnTo>
                  <a:lnTo>
                    <a:pt x="36" y="475"/>
                  </a:lnTo>
                  <a:lnTo>
                    <a:pt x="42" y="490"/>
                  </a:lnTo>
                  <a:lnTo>
                    <a:pt x="48" y="505"/>
                  </a:lnTo>
                  <a:lnTo>
                    <a:pt x="56" y="521"/>
                  </a:lnTo>
                  <a:lnTo>
                    <a:pt x="61" y="534"/>
                  </a:lnTo>
                  <a:lnTo>
                    <a:pt x="69" y="550"/>
                  </a:lnTo>
                  <a:lnTo>
                    <a:pt x="77" y="565"/>
                  </a:lnTo>
                  <a:lnTo>
                    <a:pt x="84" y="578"/>
                  </a:lnTo>
                  <a:lnTo>
                    <a:pt x="92" y="594"/>
                  </a:lnTo>
                  <a:lnTo>
                    <a:pt x="100" y="609"/>
                  </a:lnTo>
                  <a:lnTo>
                    <a:pt x="109" y="623"/>
                  </a:lnTo>
                  <a:lnTo>
                    <a:pt x="119" y="636"/>
                  </a:lnTo>
                  <a:lnTo>
                    <a:pt x="129" y="651"/>
                  </a:lnTo>
                  <a:lnTo>
                    <a:pt x="138" y="665"/>
                  </a:lnTo>
                  <a:lnTo>
                    <a:pt x="148" y="678"/>
                  </a:lnTo>
                  <a:lnTo>
                    <a:pt x="157" y="692"/>
                  </a:lnTo>
                  <a:lnTo>
                    <a:pt x="169" y="707"/>
                  </a:lnTo>
                  <a:lnTo>
                    <a:pt x="180" y="720"/>
                  </a:lnTo>
                  <a:lnTo>
                    <a:pt x="192" y="732"/>
                  </a:lnTo>
                  <a:lnTo>
                    <a:pt x="203" y="745"/>
                  </a:lnTo>
                  <a:lnTo>
                    <a:pt x="217" y="759"/>
                  </a:lnTo>
                  <a:lnTo>
                    <a:pt x="228" y="772"/>
                  </a:lnTo>
                  <a:lnTo>
                    <a:pt x="242" y="784"/>
                  </a:lnTo>
                  <a:lnTo>
                    <a:pt x="255" y="797"/>
                  </a:lnTo>
                  <a:lnTo>
                    <a:pt x="269" y="809"/>
                  </a:lnTo>
                  <a:lnTo>
                    <a:pt x="282" y="822"/>
                  </a:lnTo>
                  <a:lnTo>
                    <a:pt x="296" y="834"/>
                  </a:lnTo>
                  <a:lnTo>
                    <a:pt x="311" y="845"/>
                  </a:lnTo>
                  <a:lnTo>
                    <a:pt x="324" y="857"/>
                  </a:lnTo>
                  <a:lnTo>
                    <a:pt x="340" y="868"/>
                  </a:lnTo>
                  <a:lnTo>
                    <a:pt x="355" y="880"/>
                  </a:lnTo>
                  <a:lnTo>
                    <a:pt x="370" y="891"/>
                  </a:lnTo>
                  <a:lnTo>
                    <a:pt x="386" y="903"/>
                  </a:lnTo>
                  <a:lnTo>
                    <a:pt x="403" y="912"/>
                  </a:lnTo>
                  <a:lnTo>
                    <a:pt x="418" y="924"/>
                  </a:lnTo>
                  <a:lnTo>
                    <a:pt x="436" y="934"/>
                  </a:lnTo>
                  <a:lnTo>
                    <a:pt x="453" y="945"/>
                  </a:lnTo>
                  <a:lnTo>
                    <a:pt x="468" y="955"/>
                  </a:lnTo>
                  <a:lnTo>
                    <a:pt x="486" y="964"/>
                  </a:lnTo>
                  <a:lnTo>
                    <a:pt x="505" y="974"/>
                  </a:lnTo>
                  <a:lnTo>
                    <a:pt x="522" y="983"/>
                  </a:lnTo>
                  <a:lnTo>
                    <a:pt x="539" y="991"/>
                  </a:lnTo>
                  <a:lnTo>
                    <a:pt x="559" y="1001"/>
                  </a:lnTo>
                  <a:lnTo>
                    <a:pt x="576" y="1008"/>
                  </a:lnTo>
                  <a:lnTo>
                    <a:pt x="595" y="1018"/>
                  </a:lnTo>
                  <a:lnTo>
                    <a:pt x="614" y="1026"/>
                  </a:lnTo>
                  <a:lnTo>
                    <a:pt x="633" y="1033"/>
                  </a:lnTo>
                  <a:lnTo>
                    <a:pt x="653" y="1041"/>
                  </a:lnTo>
                  <a:lnTo>
                    <a:pt x="672" y="1049"/>
                  </a:lnTo>
                  <a:lnTo>
                    <a:pt x="691" y="1056"/>
                  </a:lnTo>
                  <a:lnTo>
                    <a:pt x="710" y="1064"/>
                  </a:lnTo>
                  <a:lnTo>
                    <a:pt x="731" y="1070"/>
                  </a:lnTo>
                  <a:lnTo>
                    <a:pt x="751" y="1076"/>
                  </a:lnTo>
                  <a:lnTo>
                    <a:pt x="772" y="1083"/>
                  </a:lnTo>
                  <a:lnTo>
                    <a:pt x="793" y="1089"/>
                  </a:lnTo>
                  <a:lnTo>
                    <a:pt x="812" y="1095"/>
                  </a:lnTo>
                  <a:lnTo>
                    <a:pt x="833" y="1101"/>
                  </a:lnTo>
                  <a:lnTo>
                    <a:pt x="854" y="1104"/>
                  </a:lnTo>
                  <a:lnTo>
                    <a:pt x="875" y="1110"/>
                  </a:lnTo>
                  <a:lnTo>
                    <a:pt x="896" y="1114"/>
                  </a:lnTo>
                  <a:lnTo>
                    <a:pt x="918" y="1120"/>
                  </a:lnTo>
                  <a:lnTo>
                    <a:pt x="939" y="1124"/>
                  </a:lnTo>
                  <a:lnTo>
                    <a:pt x="960" y="1127"/>
                  </a:lnTo>
                  <a:lnTo>
                    <a:pt x="981" y="1131"/>
                  </a:lnTo>
                  <a:lnTo>
                    <a:pt x="1004" y="1135"/>
                  </a:lnTo>
                  <a:lnTo>
                    <a:pt x="1025" y="1137"/>
                  </a:lnTo>
                  <a:lnTo>
                    <a:pt x="1046" y="1141"/>
                  </a:lnTo>
                  <a:lnTo>
                    <a:pt x="1069" y="1143"/>
                  </a:lnTo>
                  <a:lnTo>
                    <a:pt x="1090" y="1145"/>
                  </a:lnTo>
                  <a:lnTo>
                    <a:pt x="1111" y="1147"/>
                  </a:lnTo>
                  <a:lnTo>
                    <a:pt x="1134" y="1149"/>
                  </a:lnTo>
                  <a:lnTo>
                    <a:pt x="1156" y="1150"/>
                  </a:lnTo>
                  <a:lnTo>
                    <a:pt x="1179" y="1152"/>
                  </a:lnTo>
                  <a:lnTo>
                    <a:pt x="1200" y="1152"/>
                  </a:lnTo>
                  <a:lnTo>
                    <a:pt x="1223" y="1152"/>
                  </a:lnTo>
                  <a:lnTo>
                    <a:pt x="1244" y="1154"/>
                  </a:lnTo>
                  <a:lnTo>
                    <a:pt x="1267" y="1154"/>
                  </a:lnTo>
                  <a:lnTo>
                    <a:pt x="1288" y="1154"/>
                  </a:lnTo>
                  <a:lnTo>
                    <a:pt x="1311" y="1152"/>
                  </a:lnTo>
                  <a:lnTo>
                    <a:pt x="1332" y="1152"/>
                  </a:lnTo>
                  <a:lnTo>
                    <a:pt x="1355" y="1152"/>
                  </a:lnTo>
                  <a:lnTo>
                    <a:pt x="1376" y="1150"/>
                  </a:lnTo>
                  <a:lnTo>
                    <a:pt x="1399" y="1149"/>
                  </a:lnTo>
                  <a:lnTo>
                    <a:pt x="1421" y="1147"/>
                  </a:lnTo>
                  <a:lnTo>
                    <a:pt x="1444" y="1145"/>
                  </a:lnTo>
                  <a:lnTo>
                    <a:pt x="1465" y="1143"/>
                  </a:lnTo>
                  <a:lnTo>
                    <a:pt x="1486" y="1141"/>
                  </a:lnTo>
                  <a:lnTo>
                    <a:pt x="1509" y="1137"/>
                  </a:lnTo>
                  <a:lnTo>
                    <a:pt x="1530" y="1135"/>
                  </a:lnTo>
                  <a:lnTo>
                    <a:pt x="1551" y="1131"/>
                  </a:lnTo>
                  <a:lnTo>
                    <a:pt x="1572" y="1127"/>
                  </a:lnTo>
                  <a:lnTo>
                    <a:pt x="1595" y="1124"/>
                  </a:lnTo>
                  <a:lnTo>
                    <a:pt x="1616" y="1120"/>
                  </a:lnTo>
                  <a:lnTo>
                    <a:pt x="1637" y="1114"/>
                  </a:lnTo>
                  <a:lnTo>
                    <a:pt x="1659" y="1110"/>
                  </a:lnTo>
                  <a:lnTo>
                    <a:pt x="1680" y="1104"/>
                  </a:lnTo>
                  <a:lnTo>
                    <a:pt x="1699" y="1101"/>
                  </a:lnTo>
                  <a:lnTo>
                    <a:pt x="1720" y="1095"/>
                  </a:lnTo>
                  <a:lnTo>
                    <a:pt x="1741" y="1089"/>
                  </a:lnTo>
                  <a:lnTo>
                    <a:pt x="1762" y="1083"/>
                  </a:lnTo>
                  <a:lnTo>
                    <a:pt x="1781" y="1076"/>
                  </a:lnTo>
                  <a:lnTo>
                    <a:pt x="1803" y="1070"/>
                  </a:lnTo>
                  <a:lnTo>
                    <a:pt x="1822" y="1064"/>
                  </a:lnTo>
                  <a:lnTo>
                    <a:pt x="1841" y="1056"/>
                  </a:lnTo>
                  <a:lnTo>
                    <a:pt x="1862" y="1049"/>
                  </a:lnTo>
                  <a:lnTo>
                    <a:pt x="1881" y="1041"/>
                  </a:lnTo>
                  <a:lnTo>
                    <a:pt x="1900" y="1033"/>
                  </a:lnTo>
                  <a:lnTo>
                    <a:pt x="1920" y="1026"/>
                  </a:lnTo>
                  <a:lnTo>
                    <a:pt x="1937" y="1018"/>
                  </a:lnTo>
                  <a:lnTo>
                    <a:pt x="1956" y="1008"/>
                  </a:lnTo>
                  <a:lnTo>
                    <a:pt x="1975" y="1001"/>
                  </a:lnTo>
                  <a:lnTo>
                    <a:pt x="1993" y="991"/>
                  </a:lnTo>
                  <a:lnTo>
                    <a:pt x="2012" y="983"/>
                  </a:lnTo>
                  <a:lnTo>
                    <a:pt x="2029" y="974"/>
                  </a:lnTo>
                  <a:lnTo>
                    <a:pt x="2046" y="964"/>
                  </a:lnTo>
                  <a:lnTo>
                    <a:pt x="2064" y="955"/>
                  </a:lnTo>
                  <a:lnTo>
                    <a:pt x="2081" y="945"/>
                  </a:lnTo>
                  <a:lnTo>
                    <a:pt x="2098" y="934"/>
                  </a:lnTo>
                  <a:lnTo>
                    <a:pt x="2114" y="924"/>
                  </a:lnTo>
                  <a:lnTo>
                    <a:pt x="2131" y="912"/>
                  </a:lnTo>
                  <a:lnTo>
                    <a:pt x="2146" y="903"/>
                  </a:lnTo>
                  <a:lnTo>
                    <a:pt x="2162" y="891"/>
                  </a:lnTo>
                  <a:lnTo>
                    <a:pt x="2179" y="880"/>
                  </a:lnTo>
                  <a:lnTo>
                    <a:pt x="2192" y="868"/>
                  </a:lnTo>
                  <a:lnTo>
                    <a:pt x="2208" y="857"/>
                  </a:lnTo>
                  <a:lnTo>
                    <a:pt x="2223" y="845"/>
                  </a:lnTo>
                  <a:lnTo>
                    <a:pt x="2236" y="834"/>
                  </a:lnTo>
                  <a:lnTo>
                    <a:pt x="2252" y="822"/>
                  </a:lnTo>
                  <a:lnTo>
                    <a:pt x="2265" y="809"/>
                  </a:lnTo>
                  <a:lnTo>
                    <a:pt x="2279" y="797"/>
                  </a:lnTo>
                  <a:lnTo>
                    <a:pt x="2292" y="784"/>
                  </a:lnTo>
                  <a:lnTo>
                    <a:pt x="2304" y="772"/>
                  </a:lnTo>
                  <a:lnTo>
                    <a:pt x="2317" y="759"/>
                  </a:lnTo>
                  <a:lnTo>
                    <a:pt x="2329" y="745"/>
                  </a:lnTo>
                  <a:lnTo>
                    <a:pt x="2340" y="732"/>
                  </a:lnTo>
                  <a:lnTo>
                    <a:pt x="2352" y="720"/>
                  </a:lnTo>
                  <a:lnTo>
                    <a:pt x="2363" y="707"/>
                  </a:lnTo>
                  <a:lnTo>
                    <a:pt x="2375" y="692"/>
                  </a:lnTo>
                  <a:lnTo>
                    <a:pt x="2386" y="678"/>
                  </a:lnTo>
                  <a:lnTo>
                    <a:pt x="2396" y="665"/>
                  </a:lnTo>
                  <a:lnTo>
                    <a:pt x="2405" y="651"/>
                  </a:lnTo>
                  <a:lnTo>
                    <a:pt x="2415" y="636"/>
                  </a:lnTo>
                  <a:lnTo>
                    <a:pt x="2425" y="623"/>
                  </a:lnTo>
                  <a:lnTo>
                    <a:pt x="2432" y="609"/>
                  </a:lnTo>
                  <a:lnTo>
                    <a:pt x="2442" y="594"/>
                  </a:lnTo>
                  <a:lnTo>
                    <a:pt x="2450" y="578"/>
                  </a:lnTo>
                  <a:lnTo>
                    <a:pt x="2457" y="565"/>
                  </a:lnTo>
                  <a:lnTo>
                    <a:pt x="2465" y="550"/>
                  </a:lnTo>
                  <a:lnTo>
                    <a:pt x="2471" y="534"/>
                  </a:lnTo>
                  <a:lnTo>
                    <a:pt x="2478" y="521"/>
                  </a:lnTo>
                  <a:lnTo>
                    <a:pt x="2484" y="505"/>
                  </a:lnTo>
                  <a:lnTo>
                    <a:pt x="2490" y="490"/>
                  </a:lnTo>
                  <a:lnTo>
                    <a:pt x="2496" y="475"/>
                  </a:lnTo>
                  <a:lnTo>
                    <a:pt x="2501" y="459"/>
                  </a:lnTo>
                  <a:lnTo>
                    <a:pt x="2505" y="444"/>
                  </a:lnTo>
                  <a:lnTo>
                    <a:pt x="2511" y="429"/>
                  </a:lnTo>
                  <a:lnTo>
                    <a:pt x="2515" y="413"/>
                  </a:lnTo>
                  <a:lnTo>
                    <a:pt x="2519" y="398"/>
                  </a:lnTo>
                  <a:lnTo>
                    <a:pt x="2521" y="383"/>
                  </a:lnTo>
                  <a:lnTo>
                    <a:pt x="2524" y="367"/>
                  </a:lnTo>
                  <a:lnTo>
                    <a:pt x="2526" y="352"/>
                  </a:lnTo>
                  <a:lnTo>
                    <a:pt x="2528" y="336"/>
                  </a:lnTo>
                  <a:lnTo>
                    <a:pt x="2530" y="321"/>
                  </a:lnTo>
                  <a:lnTo>
                    <a:pt x="2532" y="306"/>
                  </a:lnTo>
                  <a:lnTo>
                    <a:pt x="2532" y="290"/>
                  </a:lnTo>
                  <a:lnTo>
                    <a:pt x="2534" y="273"/>
                  </a:lnTo>
                  <a:lnTo>
                    <a:pt x="2534" y="258"/>
                  </a:lnTo>
                  <a:lnTo>
                    <a:pt x="2534" y="0"/>
                  </a:lnTo>
                </a:path>
              </a:pathLst>
            </a:custGeom>
            <a:solidFill>
              <a:srgbClr val="009688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687" name="Freeform 7"/>
            <p:cNvSpPr>
              <a:spLocks/>
            </p:cNvSpPr>
            <p:nvPr/>
          </p:nvSpPr>
          <p:spPr bwMode="auto">
            <a:xfrm>
              <a:off x="1598" y="2112"/>
              <a:ext cx="2535" cy="1531"/>
            </a:xfrm>
            <a:custGeom>
              <a:avLst/>
              <a:gdLst/>
              <a:ahLst/>
              <a:cxnLst>
                <a:cxn ang="0">
                  <a:pos x="2192" y="23"/>
                </a:cxn>
                <a:cxn ang="0">
                  <a:pos x="2252" y="71"/>
                </a:cxn>
                <a:cxn ang="0">
                  <a:pos x="2304" y="121"/>
                </a:cxn>
                <a:cxn ang="0">
                  <a:pos x="2352" y="173"/>
                </a:cxn>
                <a:cxn ang="0">
                  <a:pos x="2396" y="226"/>
                </a:cxn>
                <a:cxn ang="0">
                  <a:pos x="2432" y="284"/>
                </a:cxn>
                <a:cxn ang="0">
                  <a:pos x="2465" y="342"/>
                </a:cxn>
                <a:cxn ang="0">
                  <a:pos x="2490" y="403"/>
                </a:cxn>
                <a:cxn ang="0">
                  <a:pos x="2511" y="463"/>
                </a:cxn>
                <a:cxn ang="0">
                  <a:pos x="2524" y="524"/>
                </a:cxn>
                <a:cxn ang="0">
                  <a:pos x="2532" y="587"/>
                </a:cxn>
                <a:cxn ang="0">
                  <a:pos x="2534" y="649"/>
                </a:cxn>
                <a:cxn ang="0">
                  <a:pos x="2528" y="712"/>
                </a:cxn>
                <a:cxn ang="0">
                  <a:pos x="2519" y="774"/>
                </a:cxn>
                <a:cxn ang="0">
                  <a:pos x="2501" y="835"/>
                </a:cxn>
                <a:cxn ang="0">
                  <a:pos x="2478" y="896"/>
                </a:cxn>
                <a:cxn ang="0">
                  <a:pos x="2450" y="954"/>
                </a:cxn>
                <a:cxn ang="0">
                  <a:pos x="2415" y="1012"/>
                </a:cxn>
                <a:cxn ang="0">
                  <a:pos x="2375" y="1067"/>
                </a:cxn>
                <a:cxn ang="0">
                  <a:pos x="2329" y="1121"/>
                </a:cxn>
                <a:cxn ang="0">
                  <a:pos x="2279" y="1173"/>
                </a:cxn>
                <a:cxn ang="0">
                  <a:pos x="2223" y="1221"/>
                </a:cxn>
                <a:cxn ang="0">
                  <a:pos x="2162" y="1267"/>
                </a:cxn>
                <a:cxn ang="0">
                  <a:pos x="2098" y="1309"/>
                </a:cxn>
                <a:cxn ang="0">
                  <a:pos x="2029" y="1350"/>
                </a:cxn>
                <a:cxn ang="0">
                  <a:pos x="1956" y="1384"/>
                </a:cxn>
                <a:cxn ang="0">
                  <a:pos x="1881" y="1417"/>
                </a:cxn>
                <a:cxn ang="0">
                  <a:pos x="1803" y="1446"/>
                </a:cxn>
                <a:cxn ang="0">
                  <a:pos x="1720" y="1471"/>
                </a:cxn>
                <a:cxn ang="0">
                  <a:pos x="1637" y="1490"/>
                </a:cxn>
                <a:cxn ang="0">
                  <a:pos x="1551" y="1507"/>
                </a:cxn>
                <a:cxn ang="0">
                  <a:pos x="1465" y="1519"/>
                </a:cxn>
                <a:cxn ang="0">
                  <a:pos x="1376" y="1526"/>
                </a:cxn>
                <a:cxn ang="0">
                  <a:pos x="1288" y="1530"/>
                </a:cxn>
                <a:cxn ang="0">
                  <a:pos x="1200" y="1528"/>
                </a:cxn>
                <a:cxn ang="0">
                  <a:pos x="1111" y="1522"/>
                </a:cxn>
                <a:cxn ang="0">
                  <a:pos x="1025" y="1513"/>
                </a:cxn>
                <a:cxn ang="0">
                  <a:pos x="939" y="1499"/>
                </a:cxn>
                <a:cxn ang="0">
                  <a:pos x="854" y="1480"/>
                </a:cxn>
                <a:cxn ang="0">
                  <a:pos x="772" y="1459"/>
                </a:cxn>
                <a:cxn ang="0">
                  <a:pos x="691" y="1432"/>
                </a:cxn>
                <a:cxn ang="0">
                  <a:pos x="614" y="1401"/>
                </a:cxn>
                <a:cxn ang="0">
                  <a:pos x="539" y="1367"/>
                </a:cxn>
                <a:cxn ang="0">
                  <a:pos x="468" y="1330"/>
                </a:cxn>
                <a:cxn ang="0">
                  <a:pos x="403" y="1288"/>
                </a:cxn>
                <a:cxn ang="0">
                  <a:pos x="340" y="1244"/>
                </a:cxn>
                <a:cxn ang="0">
                  <a:pos x="282" y="1198"/>
                </a:cxn>
                <a:cxn ang="0">
                  <a:pos x="228" y="1148"/>
                </a:cxn>
                <a:cxn ang="0">
                  <a:pos x="180" y="1096"/>
                </a:cxn>
                <a:cxn ang="0">
                  <a:pos x="138" y="1040"/>
                </a:cxn>
                <a:cxn ang="0">
                  <a:pos x="100" y="985"/>
                </a:cxn>
                <a:cxn ang="0">
                  <a:pos x="69" y="925"/>
                </a:cxn>
                <a:cxn ang="0">
                  <a:pos x="42" y="866"/>
                </a:cxn>
                <a:cxn ang="0">
                  <a:pos x="23" y="804"/>
                </a:cxn>
                <a:cxn ang="0">
                  <a:pos x="10" y="743"/>
                </a:cxn>
                <a:cxn ang="0">
                  <a:pos x="2" y="681"/>
                </a:cxn>
                <a:cxn ang="0">
                  <a:pos x="0" y="618"/>
                </a:cxn>
                <a:cxn ang="0">
                  <a:pos x="4" y="557"/>
                </a:cxn>
                <a:cxn ang="0">
                  <a:pos x="15" y="493"/>
                </a:cxn>
                <a:cxn ang="0">
                  <a:pos x="33" y="432"/>
                </a:cxn>
                <a:cxn ang="0">
                  <a:pos x="56" y="372"/>
                </a:cxn>
              </a:cxnLst>
              <a:rect l="0" t="0" r="r" b="b"/>
              <a:pathLst>
                <a:path w="2535" h="1531">
                  <a:moveTo>
                    <a:pt x="2162" y="0"/>
                  </a:moveTo>
                  <a:lnTo>
                    <a:pt x="2162" y="0"/>
                  </a:lnTo>
                  <a:lnTo>
                    <a:pt x="2179" y="11"/>
                  </a:lnTo>
                  <a:lnTo>
                    <a:pt x="2192" y="23"/>
                  </a:lnTo>
                  <a:lnTo>
                    <a:pt x="2208" y="34"/>
                  </a:lnTo>
                  <a:lnTo>
                    <a:pt x="2223" y="46"/>
                  </a:lnTo>
                  <a:lnTo>
                    <a:pt x="2236" y="57"/>
                  </a:lnTo>
                  <a:lnTo>
                    <a:pt x="2252" y="71"/>
                  </a:lnTo>
                  <a:lnTo>
                    <a:pt x="2265" y="82"/>
                  </a:lnTo>
                  <a:lnTo>
                    <a:pt x="2279" y="94"/>
                  </a:lnTo>
                  <a:lnTo>
                    <a:pt x="2292" y="107"/>
                  </a:lnTo>
                  <a:lnTo>
                    <a:pt x="2304" y="121"/>
                  </a:lnTo>
                  <a:lnTo>
                    <a:pt x="2317" y="132"/>
                  </a:lnTo>
                  <a:lnTo>
                    <a:pt x="2329" y="146"/>
                  </a:lnTo>
                  <a:lnTo>
                    <a:pt x="2340" y="159"/>
                  </a:lnTo>
                  <a:lnTo>
                    <a:pt x="2352" y="173"/>
                  </a:lnTo>
                  <a:lnTo>
                    <a:pt x="2363" y="186"/>
                  </a:lnTo>
                  <a:lnTo>
                    <a:pt x="2375" y="200"/>
                  </a:lnTo>
                  <a:lnTo>
                    <a:pt x="2386" y="213"/>
                  </a:lnTo>
                  <a:lnTo>
                    <a:pt x="2396" y="226"/>
                  </a:lnTo>
                  <a:lnTo>
                    <a:pt x="2405" y="242"/>
                  </a:lnTo>
                  <a:lnTo>
                    <a:pt x="2415" y="255"/>
                  </a:lnTo>
                  <a:lnTo>
                    <a:pt x="2425" y="271"/>
                  </a:lnTo>
                  <a:lnTo>
                    <a:pt x="2432" y="284"/>
                  </a:lnTo>
                  <a:lnTo>
                    <a:pt x="2442" y="297"/>
                  </a:lnTo>
                  <a:lnTo>
                    <a:pt x="2450" y="313"/>
                  </a:lnTo>
                  <a:lnTo>
                    <a:pt x="2457" y="328"/>
                  </a:lnTo>
                  <a:lnTo>
                    <a:pt x="2465" y="342"/>
                  </a:lnTo>
                  <a:lnTo>
                    <a:pt x="2471" y="357"/>
                  </a:lnTo>
                  <a:lnTo>
                    <a:pt x="2478" y="372"/>
                  </a:lnTo>
                  <a:lnTo>
                    <a:pt x="2484" y="388"/>
                  </a:lnTo>
                  <a:lnTo>
                    <a:pt x="2490" y="403"/>
                  </a:lnTo>
                  <a:lnTo>
                    <a:pt x="2496" y="416"/>
                  </a:lnTo>
                  <a:lnTo>
                    <a:pt x="2501" y="432"/>
                  </a:lnTo>
                  <a:lnTo>
                    <a:pt x="2505" y="447"/>
                  </a:lnTo>
                  <a:lnTo>
                    <a:pt x="2511" y="463"/>
                  </a:lnTo>
                  <a:lnTo>
                    <a:pt x="2515" y="478"/>
                  </a:lnTo>
                  <a:lnTo>
                    <a:pt x="2519" y="493"/>
                  </a:lnTo>
                  <a:lnTo>
                    <a:pt x="2521" y="509"/>
                  </a:lnTo>
                  <a:lnTo>
                    <a:pt x="2524" y="524"/>
                  </a:lnTo>
                  <a:lnTo>
                    <a:pt x="2526" y="539"/>
                  </a:lnTo>
                  <a:lnTo>
                    <a:pt x="2528" y="557"/>
                  </a:lnTo>
                  <a:lnTo>
                    <a:pt x="2530" y="572"/>
                  </a:lnTo>
                  <a:lnTo>
                    <a:pt x="2532" y="587"/>
                  </a:lnTo>
                  <a:lnTo>
                    <a:pt x="2532" y="603"/>
                  </a:lnTo>
                  <a:lnTo>
                    <a:pt x="2534" y="618"/>
                  </a:lnTo>
                  <a:lnTo>
                    <a:pt x="2534" y="633"/>
                  </a:lnTo>
                  <a:lnTo>
                    <a:pt x="2534" y="649"/>
                  </a:lnTo>
                  <a:lnTo>
                    <a:pt x="2532" y="666"/>
                  </a:lnTo>
                  <a:lnTo>
                    <a:pt x="2532" y="681"/>
                  </a:lnTo>
                  <a:lnTo>
                    <a:pt x="2530" y="697"/>
                  </a:lnTo>
                  <a:lnTo>
                    <a:pt x="2528" y="712"/>
                  </a:lnTo>
                  <a:lnTo>
                    <a:pt x="2526" y="728"/>
                  </a:lnTo>
                  <a:lnTo>
                    <a:pt x="2524" y="743"/>
                  </a:lnTo>
                  <a:lnTo>
                    <a:pt x="2521" y="758"/>
                  </a:lnTo>
                  <a:lnTo>
                    <a:pt x="2519" y="774"/>
                  </a:lnTo>
                  <a:lnTo>
                    <a:pt x="2515" y="789"/>
                  </a:lnTo>
                  <a:lnTo>
                    <a:pt x="2511" y="804"/>
                  </a:lnTo>
                  <a:lnTo>
                    <a:pt x="2505" y="820"/>
                  </a:lnTo>
                  <a:lnTo>
                    <a:pt x="2501" y="835"/>
                  </a:lnTo>
                  <a:lnTo>
                    <a:pt x="2496" y="850"/>
                  </a:lnTo>
                  <a:lnTo>
                    <a:pt x="2490" y="866"/>
                  </a:lnTo>
                  <a:lnTo>
                    <a:pt x="2484" y="881"/>
                  </a:lnTo>
                  <a:lnTo>
                    <a:pt x="2478" y="896"/>
                  </a:lnTo>
                  <a:lnTo>
                    <a:pt x="2471" y="910"/>
                  </a:lnTo>
                  <a:lnTo>
                    <a:pt x="2465" y="925"/>
                  </a:lnTo>
                  <a:lnTo>
                    <a:pt x="2457" y="941"/>
                  </a:lnTo>
                  <a:lnTo>
                    <a:pt x="2450" y="954"/>
                  </a:lnTo>
                  <a:lnTo>
                    <a:pt x="2442" y="969"/>
                  </a:lnTo>
                  <a:lnTo>
                    <a:pt x="2432" y="985"/>
                  </a:lnTo>
                  <a:lnTo>
                    <a:pt x="2425" y="998"/>
                  </a:lnTo>
                  <a:lnTo>
                    <a:pt x="2415" y="1012"/>
                  </a:lnTo>
                  <a:lnTo>
                    <a:pt x="2405" y="1027"/>
                  </a:lnTo>
                  <a:lnTo>
                    <a:pt x="2396" y="1040"/>
                  </a:lnTo>
                  <a:lnTo>
                    <a:pt x="2386" y="1054"/>
                  </a:lnTo>
                  <a:lnTo>
                    <a:pt x="2375" y="1067"/>
                  </a:lnTo>
                  <a:lnTo>
                    <a:pt x="2363" y="1083"/>
                  </a:lnTo>
                  <a:lnTo>
                    <a:pt x="2352" y="1096"/>
                  </a:lnTo>
                  <a:lnTo>
                    <a:pt x="2340" y="1108"/>
                  </a:lnTo>
                  <a:lnTo>
                    <a:pt x="2329" y="1121"/>
                  </a:lnTo>
                  <a:lnTo>
                    <a:pt x="2317" y="1135"/>
                  </a:lnTo>
                  <a:lnTo>
                    <a:pt x="2304" y="1148"/>
                  </a:lnTo>
                  <a:lnTo>
                    <a:pt x="2292" y="1160"/>
                  </a:lnTo>
                  <a:lnTo>
                    <a:pt x="2279" y="1173"/>
                  </a:lnTo>
                  <a:lnTo>
                    <a:pt x="2265" y="1184"/>
                  </a:lnTo>
                  <a:lnTo>
                    <a:pt x="2252" y="1198"/>
                  </a:lnTo>
                  <a:lnTo>
                    <a:pt x="2236" y="1209"/>
                  </a:lnTo>
                  <a:lnTo>
                    <a:pt x="2223" y="1221"/>
                  </a:lnTo>
                  <a:lnTo>
                    <a:pt x="2208" y="1232"/>
                  </a:lnTo>
                  <a:lnTo>
                    <a:pt x="2192" y="1244"/>
                  </a:lnTo>
                  <a:lnTo>
                    <a:pt x="2179" y="1256"/>
                  </a:lnTo>
                  <a:lnTo>
                    <a:pt x="2162" y="1267"/>
                  </a:lnTo>
                  <a:lnTo>
                    <a:pt x="2146" y="1279"/>
                  </a:lnTo>
                  <a:lnTo>
                    <a:pt x="2131" y="1288"/>
                  </a:lnTo>
                  <a:lnTo>
                    <a:pt x="2114" y="1300"/>
                  </a:lnTo>
                  <a:lnTo>
                    <a:pt x="2098" y="1309"/>
                  </a:lnTo>
                  <a:lnTo>
                    <a:pt x="2081" y="1321"/>
                  </a:lnTo>
                  <a:lnTo>
                    <a:pt x="2064" y="1330"/>
                  </a:lnTo>
                  <a:lnTo>
                    <a:pt x="2046" y="1340"/>
                  </a:lnTo>
                  <a:lnTo>
                    <a:pt x="2029" y="1350"/>
                  </a:lnTo>
                  <a:lnTo>
                    <a:pt x="2012" y="1359"/>
                  </a:lnTo>
                  <a:lnTo>
                    <a:pt x="1993" y="1367"/>
                  </a:lnTo>
                  <a:lnTo>
                    <a:pt x="1975" y="1376"/>
                  </a:lnTo>
                  <a:lnTo>
                    <a:pt x="1956" y="1384"/>
                  </a:lnTo>
                  <a:lnTo>
                    <a:pt x="1937" y="1394"/>
                  </a:lnTo>
                  <a:lnTo>
                    <a:pt x="1920" y="1401"/>
                  </a:lnTo>
                  <a:lnTo>
                    <a:pt x="1900" y="1409"/>
                  </a:lnTo>
                  <a:lnTo>
                    <a:pt x="1881" y="1417"/>
                  </a:lnTo>
                  <a:lnTo>
                    <a:pt x="1862" y="1424"/>
                  </a:lnTo>
                  <a:lnTo>
                    <a:pt x="1841" y="1432"/>
                  </a:lnTo>
                  <a:lnTo>
                    <a:pt x="1822" y="1440"/>
                  </a:lnTo>
                  <a:lnTo>
                    <a:pt x="1803" y="1446"/>
                  </a:lnTo>
                  <a:lnTo>
                    <a:pt x="1781" y="1451"/>
                  </a:lnTo>
                  <a:lnTo>
                    <a:pt x="1762" y="1459"/>
                  </a:lnTo>
                  <a:lnTo>
                    <a:pt x="1741" y="1465"/>
                  </a:lnTo>
                  <a:lnTo>
                    <a:pt x="1720" y="1471"/>
                  </a:lnTo>
                  <a:lnTo>
                    <a:pt x="1699" y="1476"/>
                  </a:lnTo>
                  <a:lnTo>
                    <a:pt x="1680" y="1480"/>
                  </a:lnTo>
                  <a:lnTo>
                    <a:pt x="1659" y="1486"/>
                  </a:lnTo>
                  <a:lnTo>
                    <a:pt x="1637" y="1490"/>
                  </a:lnTo>
                  <a:lnTo>
                    <a:pt x="1616" y="1496"/>
                  </a:lnTo>
                  <a:lnTo>
                    <a:pt x="1595" y="1499"/>
                  </a:lnTo>
                  <a:lnTo>
                    <a:pt x="1572" y="1503"/>
                  </a:lnTo>
                  <a:lnTo>
                    <a:pt x="1551" y="1507"/>
                  </a:lnTo>
                  <a:lnTo>
                    <a:pt x="1530" y="1511"/>
                  </a:lnTo>
                  <a:lnTo>
                    <a:pt x="1509" y="1513"/>
                  </a:lnTo>
                  <a:lnTo>
                    <a:pt x="1486" y="1517"/>
                  </a:lnTo>
                  <a:lnTo>
                    <a:pt x="1465" y="1519"/>
                  </a:lnTo>
                  <a:lnTo>
                    <a:pt x="1444" y="1520"/>
                  </a:lnTo>
                  <a:lnTo>
                    <a:pt x="1421" y="1522"/>
                  </a:lnTo>
                  <a:lnTo>
                    <a:pt x="1399" y="1524"/>
                  </a:lnTo>
                  <a:lnTo>
                    <a:pt x="1376" y="1526"/>
                  </a:lnTo>
                  <a:lnTo>
                    <a:pt x="1355" y="1528"/>
                  </a:lnTo>
                  <a:lnTo>
                    <a:pt x="1332" y="1528"/>
                  </a:lnTo>
                  <a:lnTo>
                    <a:pt x="1311" y="1528"/>
                  </a:lnTo>
                  <a:lnTo>
                    <a:pt x="1288" y="1530"/>
                  </a:lnTo>
                  <a:lnTo>
                    <a:pt x="1267" y="1530"/>
                  </a:lnTo>
                  <a:lnTo>
                    <a:pt x="1244" y="1530"/>
                  </a:lnTo>
                  <a:lnTo>
                    <a:pt x="1223" y="1528"/>
                  </a:lnTo>
                  <a:lnTo>
                    <a:pt x="1200" y="1528"/>
                  </a:lnTo>
                  <a:lnTo>
                    <a:pt x="1179" y="1528"/>
                  </a:lnTo>
                  <a:lnTo>
                    <a:pt x="1156" y="1526"/>
                  </a:lnTo>
                  <a:lnTo>
                    <a:pt x="1134" y="1524"/>
                  </a:lnTo>
                  <a:lnTo>
                    <a:pt x="1111" y="1522"/>
                  </a:lnTo>
                  <a:lnTo>
                    <a:pt x="1090" y="1520"/>
                  </a:lnTo>
                  <a:lnTo>
                    <a:pt x="1069" y="1519"/>
                  </a:lnTo>
                  <a:lnTo>
                    <a:pt x="1046" y="1517"/>
                  </a:lnTo>
                  <a:lnTo>
                    <a:pt x="1025" y="1513"/>
                  </a:lnTo>
                  <a:lnTo>
                    <a:pt x="1004" y="1511"/>
                  </a:lnTo>
                  <a:lnTo>
                    <a:pt x="981" y="1507"/>
                  </a:lnTo>
                  <a:lnTo>
                    <a:pt x="960" y="1503"/>
                  </a:lnTo>
                  <a:lnTo>
                    <a:pt x="939" y="1499"/>
                  </a:lnTo>
                  <a:lnTo>
                    <a:pt x="918" y="1496"/>
                  </a:lnTo>
                  <a:lnTo>
                    <a:pt x="896" y="1490"/>
                  </a:lnTo>
                  <a:lnTo>
                    <a:pt x="875" y="1486"/>
                  </a:lnTo>
                  <a:lnTo>
                    <a:pt x="854" y="1480"/>
                  </a:lnTo>
                  <a:lnTo>
                    <a:pt x="833" y="1476"/>
                  </a:lnTo>
                  <a:lnTo>
                    <a:pt x="812" y="1471"/>
                  </a:lnTo>
                  <a:lnTo>
                    <a:pt x="793" y="1465"/>
                  </a:lnTo>
                  <a:lnTo>
                    <a:pt x="772" y="1459"/>
                  </a:lnTo>
                  <a:lnTo>
                    <a:pt x="751" y="1451"/>
                  </a:lnTo>
                  <a:lnTo>
                    <a:pt x="731" y="1446"/>
                  </a:lnTo>
                  <a:lnTo>
                    <a:pt x="710" y="1440"/>
                  </a:lnTo>
                  <a:lnTo>
                    <a:pt x="691" y="1432"/>
                  </a:lnTo>
                  <a:lnTo>
                    <a:pt x="672" y="1424"/>
                  </a:lnTo>
                  <a:lnTo>
                    <a:pt x="653" y="1417"/>
                  </a:lnTo>
                  <a:lnTo>
                    <a:pt x="633" y="1409"/>
                  </a:lnTo>
                  <a:lnTo>
                    <a:pt x="614" y="1401"/>
                  </a:lnTo>
                  <a:lnTo>
                    <a:pt x="595" y="1394"/>
                  </a:lnTo>
                  <a:lnTo>
                    <a:pt x="576" y="1384"/>
                  </a:lnTo>
                  <a:lnTo>
                    <a:pt x="559" y="1376"/>
                  </a:lnTo>
                  <a:lnTo>
                    <a:pt x="539" y="1367"/>
                  </a:lnTo>
                  <a:lnTo>
                    <a:pt x="522" y="1359"/>
                  </a:lnTo>
                  <a:lnTo>
                    <a:pt x="505" y="1350"/>
                  </a:lnTo>
                  <a:lnTo>
                    <a:pt x="486" y="1340"/>
                  </a:lnTo>
                  <a:lnTo>
                    <a:pt x="468" y="1330"/>
                  </a:lnTo>
                  <a:lnTo>
                    <a:pt x="453" y="1321"/>
                  </a:lnTo>
                  <a:lnTo>
                    <a:pt x="436" y="1309"/>
                  </a:lnTo>
                  <a:lnTo>
                    <a:pt x="418" y="1300"/>
                  </a:lnTo>
                  <a:lnTo>
                    <a:pt x="403" y="1288"/>
                  </a:lnTo>
                  <a:lnTo>
                    <a:pt x="386" y="1279"/>
                  </a:lnTo>
                  <a:lnTo>
                    <a:pt x="370" y="1267"/>
                  </a:lnTo>
                  <a:lnTo>
                    <a:pt x="355" y="1256"/>
                  </a:lnTo>
                  <a:lnTo>
                    <a:pt x="340" y="1244"/>
                  </a:lnTo>
                  <a:lnTo>
                    <a:pt x="324" y="1232"/>
                  </a:lnTo>
                  <a:lnTo>
                    <a:pt x="311" y="1221"/>
                  </a:lnTo>
                  <a:lnTo>
                    <a:pt x="296" y="1209"/>
                  </a:lnTo>
                  <a:lnTo>
                    <a:pt x="282" y="1198"/>
                  </a:lnTo>
                  <a:lnTo>
                    <a:pt x="269" y="1184"/>
                  </a:lnTo>
                  <a:lnTo>
                    <a:pt x="255" y="1173"/>
                  </a:lnTo>
                  <a:lnTo>
                    <a:pt x="242" y="1160"/>
                  </a:lnTo>
                  <a:lnTo>
                    <a:pt x="228" y="1148"/>
                  </a:lnTo>
                  <a:lnTo>
                    <a:pt x="217" y="1135"/>
                  </a:lnTo>
                  <a:lnTo>
                    <a:pt x="203" y="1121"/>
                  </a:lnTo>
                  <a:lnTo>
                    <a:pt x="192" y="1108"/>
                  </a:lnTo>
                  <a:lnTo>
                    <a:pt x="180" y="1096"/>
                  </a:lnTo>
                  <a:lnTo>
                    <a:pt x="169" y="1083"/>
                  </a:lnTo>
                  <a:lnTo>
                    <a:pt x="157" y="1067"/>
                  </a:lnTo>
                  <a:lnTo>
                    <a:pt x="148" y="1054"/>
                  </a:lnTo>
                  <a:lnTo>
                    <a:pt x="138" y="1040"/>
                  </a:lnTo>
                  <a:lnTo>
                    <a:pt x="129" y="1027"/>
                  </a:lnTo>
                  <a:lnTo>
                    <a:pt x="119" y="1012"/>
                  </a:lnTo>
                  <a:lnTo>
                    <a:pt x="109" y="998"/>
                  </a:lnTo>
                  <a:lnTo>
                    <a:pt x="100" y="985"/>
                  </a:lnTo>
                  <a:lnTo>
                    <a:pt x="92" y="969"/>
                  </a:lnTo>
                  <a:lnTo>
                    <a:pt x="84" y="954"/>
                  </a:lnTo>
                  <a:lnTo>
                    <a:pt x="77" y="941"/>
                  </a:lnTo>
                  <a:lnTo>
                    <a:pt x="69" y="925"/>
                  </a:lnTo>
                  <a:lnTo>
                    <a:pt x="61" y="910"/>
                  </a:lnTo>
                  <a:lnTo>
                    <a:pt x="56" y="896"/>
                  </a:lnTo>
                  <a:lnTo>
                    <a:pt x="48" y="881"/>
                  </a:lnTo>
                  <a:lnTo>
                    <a:pt x="42" y="866"/>
                  </a:lnTo>
                  <a:lnTo>
                    <a:pt x="36" y="850"/>
                  </a:lnTo>
                  <a:lnTo>
                    <a:pt x="33" y="835"/>
                  </a:lnTo>
                  <a:lnTo>
                    <a:pt x="27" y="820"/>
                  </a:lnTo>
                  <a:lnTo>
                    <a:pt x="23" y="804"/>
                  </a:lnTo>
                  <a:lnTo>
                    <a:pt x="19" y="789"/>
                  </a:lnTo>
                  <a:lnTo>
                    <a:pt x="15" y="774"/>
                  </a:lnTo>
                  <a:lnTo>
                    <a:pt x="11" y="758"/>
                  </a:lnTo>
                  <a:lnTo>
                    <a:pt x="10" y="743"/>
                  </a:lnTo>
                  <a:lnTo>
                    <a:pt x="6" y="728"/>
                  </a:lnTo>
                  <a:lnTo>
                    <a:pt x="4" y="712"/>
                  </a:lnTo>
                  <a:lnTo>
                    <a:pt x="2" y="697"/>
                  </a:lnTo>
                  <a:lnTo>
                    <a:pt x="2" y="681"/>
                  </a:lnTo>
                  <a:lnTo>
                    <a:pt x="0" y="666"/>
                  </a:lnTo>
                  <a:lnTo>
                    <a:pt x="0" y="649"/>
                  </a:lnTo>
                  <a:lnTo>
                    <a:pt x="0" y="633"/>
                  </a:lnTo>
                  <a:lnTo>
                    <a:pt x="0" y="618"/>
                  </a:lnTo>
                  <a:lnTo>
                    <a:pt x="0" y="603"/>
                  </a:lnTo>
                  <a:lnTo>
                    <a:pt x="2" y="587"/>
                  </a:lnTo>
                  <a:lnTo>
                    <a:pt x="2" y="572"/>
                  </a:lnTo>
                  <a:lnTo>
                    <a:pt x="4" y="557"/>
                  </a:lnTo>
                  <a:lnTo>
                    <a:pt x="6" y="539"/>
                  </a:lnTo>
                  <a:lnTo>
                    <a:pt x="10" y="524"/>
                  </a:lnTo>
                  <a:lnTo>
                    <a:pt x="11" y="509"/>
                  </a:lnTo>
                  <a:lnTo>
                    <a:pt x="15" y="493"/>
                  </a:lnTo>
                  <a:lnTo>
                    <a:pt x="19" y="478"/>
                  </a:lnTo>
                  <a:lnTo>
                    <a:pt x="23" y="463"/>
                  </a:lnTo>
                  <a:lnTo>
                    <a:pt x="27" y="447"/>
                  </a:lnTo>
                  <a:lnTo>
                    <a:pt x="33" y="432"/>
                  </a:lnTo>
                  <a:lnTo>
                    <a:pt x="36" y="416"/>
                  </a:lnTo>
                  <a:lnTo>
                    <a:pt x="42" y="403"/>
                  </a:lnTo>
                  <a:lnTo>
                    <a:pt x="48" y="388"/>
                  </a:lnTo>
                  <a:lnTo>
                    <a:pt x="56" y="372"/>
                  </a:lnTo>
                  <a:lnTo>
                    <a:pt x="61" y="357"/>
                  </a:lnTo>
                  <a:lnTo>
                    <a:pt x="1267" y="633"/>
                  </a:lnTo>
                  <a:lnTo>
                    <a:pt x="2162" y="0"/>
                  </a:lnTo>
                </a:path>
              </a:pathLst>
            </a:custGeom>
            <a:solidFill>
              <a:srgbClr val="00DFCA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688" name="Freeform 8"/>
            <p:cNvSpPr>
              <a:spLocks/>
            </p:cNvSpPr>
            <p:nvPr/>
          </p:nvSpPr>
          <p:spPr bwMode="auto">
            <a:xfrm>
              <a:off x="1659" y="1941"/>
              <a:ext cx="1207" cy="805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0" y="528"/>
                </a:cxn>
                <a:cxn ang="0">
                  <a:pos x="8" y="513"/>
                </a:cxn>
                <a:cxn ang="0">
                  <a:pos x="16" y="499"/>
                </a:cxn>
                <a:cxn ang="0">
                  <a:pos x="23" y="484"/>
                </a:cxn>
                <a:cxn ang="0">
                  <a:pos x="31" y="468"/>
                </a:cxn>
                <a:cxn ang="0">
                  <a:pos x="39" y="455"/>
                </a:cxn>
                <a:cxn ang="0">
                  <a:pos x="48" y="442"/>
                </a:cxn>
                <a:cxn ang="0">
                  <a:pos x="58" y="426"/>
                </a:cxn>
                <a:cxn ang="0">
                  <a:pos x="68" y="413"/>
                </a:cxn>
                <a:cxn ang="0">
                  <a:pos x="77" y="397"/>
                </a:cxn>
                <a:cxn ang="0">
                  <a:pos x="87" y="384"/>
                </a:cxn>
                <a:cxn ang="0">
                  <a:pos x="96" y="371"/>
                </a:cxn>
                <a:cxn ang="0">
                  <a:pos x="108" y="357"/>
                </a:cxn>
                <a:cxn ang="0">
                  <a:pos x="119" y="344"/>
                </a:cxn>
                <a:cxn ang="0">
                  <a:pos x="131" y="330"/>
                </a:cxn>
                <a:cxn ang="0">
                  <a:pos x="142" y="317"/>
                </a:cxn>
                <a:cxn ang="0">
                  <a:pos x="156" y="303"/>
                </a:cxn>
                <a:cxn ang="0">
                  <a:pos x="167" y="292"/>
                </a:cxn>
                <a:cxn ang="0">
                  <a:pos x="181" y="278"/>
                </a:cxn>
                <a:cxn ang="0">
                  <a:pos x="194" y="265"/>
                </a:cxn>
                <a:cxn ang="0">
                  <a:pos x="208" y="253"/>
                </a:cxn>
                <a:cxn ang="0">
                  <a:pos x="221" y="242"/>
                </a:cxn>
                <a:cxn ang="0">
                  <a:pos x="235" y="228"/>
                </a:cxn>
                <a:cxn ang="0">
                  <a:pos x="250" y="217"/>
                </a:cxn>
                <a:cxn ang="0">
                  <a:pos x="263" y="205"/>
                </a:cxn>
                <a:cxn ang="0">
                  <a:pos x="279" y="194"/>
                </a:cxn>
                <a:cxn ang="0">
                  <a:pos x="294" y="182"/>
                </a:cxn>
                <a:cxn ang="0">
                  <a:pos x="309" y="171"/>
                </a:cxn>
                <a:cxn ang="0">
                  <a:pos x="325" y="161"/>
                </a:cxn>
                <a:cxn ang="0">
                  <a:pos x="342" y="150"/>
                </a:cxn>
                <a:cxn ang="0">
                  <a:pos x="357" y="140"/>
                </a:cxn>
                <a:cxn ang="0">
                  <a:pos x="375" y="129"/>
                </a:cxn>
                <a:cxn ang="0">
                  <a:pos x="392" y="119"/>
                </a:cxn>
                <a:cxn ang="0">
                  <a:pos x="407" y="109"/>
                </a:cxn>
                <a:cxn ang="0">
                  <a:pos x="425" y="100"/>
                </a:cxn>
                <a:cxn ang="0">
                  <a:pos x="444" y="90"/>
                </a:cxn>
                <a:cxn ang="0">
                  <a:pos x="461" y="81"/>
                </a:cxn>
                <a:cxn ang="0">
                  <a:pos x="478" y="71"/>
                </a:cxn>
                <a:cxn ang="0">
                  <a:pos x="498" y="63"/>
                </a:cxn>
                <a:cxn ang="0">
                  <a:pos x="515" y="54"/>
                </a:cxn>
                <a:cxn ang="0">
                  <a:pos x="534" y="46"/>
                </a:cxn>
                <a:cxn ang="0">
                  <a:pos x="553" y="36"/>
                </a:cxn>
                <a:cxn ang="0">
                  <a:pos x="572" y="29"/>
                </a:cxn>
                <a:cxn ang="0">
                  <a:pos x="592" y="21"/>
                </a:cxn>
                <a:cxn ang="0">
                  <a:pos x="611" y="13"/>
                </a:cxn>
                <a:cxn ang="0">
                  <a:pos x="630" y="8"/>
                </a:cxn>
                <a:cxn ang="0">
                  <a:pos x="649" y="0"/>
                </a:cxn>
                <a:cxn ang="0">
                  <a:pos x="1206" y="804"/>
                </a:cxn>
                <a:cxn ang="0">
                  <a:pos x="0" y="528"/>
                </a:cxn>
              </a:cxnLst>
              <a:rect l="0" t="0" r="r" b="b"/>
              <a:pathLst>
                <a:path w="1207" h="805">
                  <a:moveTo>
                    <a:pt x="0" y="528"/>
                  </a:moveTo>
                  <a:lnTo>
                    <a:pt x="0" y="528"/>
                  </a:lnTo>
                  <a:lnTo>
                    <a:pt x="8" y="513"/>
                  </a:lnTo>
                  <a:lnTo>
                    <a:pt x="16" y="499"/>
                  </a:lnTo>
                  <a:lnTo>
                    <a:pt x="23" y="484"/>
                  </a:lnTo>
                  <a:lnTo>
                    <a:pt x="31" y="468"/>
                  </a:lnTo>
                  <a:lnTo>
                    <a:pt x="39" y="455"/>
                  </a:lnTo>
                  <a:lnTo>
                    <a:pt x="48" y="442"/>
                  </a:lnTo>
                  <a:lnTo>
                    <a:pt x="58" y="426"/>
                  </a:lnTo>
                  <a:lnTo>
                    <a:pt x="68" y="413"/>
                  </a:lnTo>
                  <a:lnTo>
                    <a:pt x="77" y="397"/>
                  </a:lnTo>
                  <a:lnTo>
                    <a:pt x="87" y="384"/>
                  </a:lnTo>
                  <a:lnTo>
                    <a:pt x="96" y="371"/>
                  </a:lnTo>
                  <a:lnTo>
                    <a:pt x="108" y="357"/>
                  </a:lnTo>
                  <a:lnTo>
                    <a:pt x="119" y="344"/>
                  </a:lnTo>
                  <a:lnTo>
                    <a:pt x="131" y="330"/>
                  </a:lnTo>
                  <a:lnTo>
                    <a:pt x="142" y="317"/>
                  </a:lnTo>
                  <a:lnTo>
                    <a:pt x="156" y="303"/>
                  </a:lnTo>
                  <a:lnTo>
                    <a:pt x="167" y="292"/>
                  </a:lnTo>
                  <a:lnTo>
                    <a:pt x="181" y="278"/>
                  </a:lnTo>
                  <a:lnTo>
                    <a:pt x="194" y="265"/>
                  </a:lnTo>
                  <a:lnTo>
                    <a:pt x="208" y="253"/>
                  </a:lnTo>
                  <a:lnTo>
                    <a:pt x="221" y="242"/>
                  </a:lnTo>
                  <a:lnTo>
                    <a:pt x="235" y="228"/>
                  </a:lnTo>
                  <a:lnTo>
                    <a:pt x="250" y="217"/>
                  </a:lnTo>
                  <a:lnTo>
                    <a:pt x="263" y="205"/>
                  </a:lnTo>
                  <a:lnTo>
                    <a:pt x="279" y="194"/>
                  </a:lnTo>
                  <a:lnTo>
                    <a:pt x="294" y="182"/>
                  </a:lnTo>
                  <a:lnTo>
                    <a:pt x="309" y="171"/>
                  </a:lnTo>
                  <a:lnTo>
                    <a:pt x="325" y="161"/>
                  </a:lnTo>
                  <a:lnTo>
                    <a:pt x="342" y="150"/>
                  </a:lnTo>
                  <a:lnTo>
                    <a:pt x="357" y="140"/>
                  </a:lnTo>
                  <a:lnTo>
                    <a:pt x="375" y="129"/>
                  </a:lnTo>
                  <a:lnTo>
                    <a:pt x="392" y="119"/>
                  </a:lnTo>
                  <a:lnTo>
                    <a:pt x="407" y="109"/>
                  </a:lnTo>
                  <a:lnTo>
                    <a:pt x="425" y="100"/>
                  </a:lnTo>
                  <a:lnTo>
                    <a:pt x="444" y="90"/>
                  </a:lnTo>
                  <a:lnTo>
                    <a:pt x="461" y="81"/>
                  </a:lnTo>
                  <a:lnTo>
                    <a:pt x="478" y="71"/>
                  </a:lnTo>
                  <a:lnTo>
                    <a:pt x="498" y="63"/>
                  </a:lnTo>
                  <a:lnTo>
                    <a:pt x="515" y="54"/>
                  </a:lnTo>
                  <a:lnTo>
                    <a:pt x="534" y="46"/>
                  </a:lnTo>
                  <a:lnTo>
                    <a:pt x="553" y="36"/>
                  </a:lnTo>
                  <a:lnTo>
                    <a:pt x="572" y="29"/>
                  </a:lnTo>
                  <a:lnTo>
                    <a:pt x="592" y="21"/>
                  </a:lnTo>
                  <a:lnTo>
                    <a:pt x="611" y="13"/>
                  </a:lnTo>
                  <a:lnTo>
                    <a:pt x="630" y="8"/>
                  </a:lnTo>
                  <a:lnTo>
                    <a:pt x="649" y="0"/>
                  </a:lnTo>
                  <a:lnTo>
                    <a:pt x="1206" y="804"/>
                  </a:lnTo>
                  <a:lnTo>
                    <a:pt x="0" y="528"/>
                  </a:lnTo>
                </a:path>
              </a:pathLst>
            </a:custGeom>
            <a:solidFill>
              <a:srgbClr val="FC0128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689" name="Freeform 9"/>
            <p:cNvSpPr>
              <a:spLocks/>
            </p:cNvSpPr>
            <p:nvPr/>
          </p:nvSpPr>
          <p:spPr bwMode="auto">
            <a:xfrm>
              <a:off x="2308" y="1851"/>
              <a:ext cx="1405" cy="895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41" y="77"/>
                </a:cxn>
                <a:cxn ang="0">
                  <a:pos x="83" y="65"/>
                </a:cxn>
                <a:cxn ang="0">
                  <a:pos x="123" y="54"/>
                </a:cxn>
                <a:cxn ang="0">
                  <a:pos x="165" y="44"/>
                </a:cxn>
                <a:cxn ang="0">
                  <a:pos x="208" y="34"/>
                </a:cxn>
                <a:cxn ang="0">
                  <a:pos x="250" y="27"/>
                </a:cxn>
                <a:cxn ang="0">
                  <a:pos x="294" y="19"/>
                </a:cxn>
                <a:cxn ang="0">
                  <a:pos x="336" y="13"/>
                </a:cxn>
                <a:cxn ang="0">
                  <a:pos x="380" y="7"/>
                </a:cxn>
                <a:cxn ang="0">
                  <a:pos x="424" y="4"/>
                </a:cxn>
                <a:cxn ang="0">
                  <a:pos x="469" y="2"/>
                </a:cxn>
                <a:cxn ang="0">
                  <a:pos x="513" y="0"/>
                </a:cxn>
                <a:cxn ang="0">
                  <a:pos x="557" y="0"/>
                </a:cxn>
                <a:cxn ang="0">
                  <a:pos x="601" y="0"/>
                </a:cxn>
                <a:cxn ang="0">
                  <a:pos x="645" y="2"/>
                </a:cxn>
                <a:cxn ang="0">
                  <a:pos x="689" y="4"/>
                </a:cxn>
                <a:cxn ang="0">
                  <a:pos x="734" y="7"/>
                </a:cxn>
                <a:cxn ang="0">
                  <a:pos x="776" y="13"/>
                </a:cxn>
                <a:cxn ang="0">
                  <a:pos x="820" y="19"/>
                </a:cxn>
                <a:cxn ang="0">
                  <a:pos x="862" y="27"/>
                </a:cxn>
                <a:cxn ang="0">
                  <a:pos x="906" y="34"/>
                </a:cxn>
                <a:cxn ang="0">
                  <a:pos x="949" y="44"/>
                </a:cxn>
                <a:cxn ang="0">
                  <a:pos x="989" y="54"/>
                </a:cxn>
                <a:cxn ang="0">
                  <a:pos x="1031" y="65"/>
                </a:cxn>
                <a:cxn ang="0">
                  <a:pos x="1071" y="77"/>
                </a:cxn>
                <a:cxn ang="0">
                  <a:pos x="1112" y="90"/>
                </a:cxn>
                <a:cxn ang="0">
                  <a:pos x="1152" y="103"/>
                </a:cxn>
                <a:cxn ang="0">
                  <a:pos x="1190" y="119"/>
                </a:cxn>
                <a:cxn ang="0">
                  <a:pos x="1227" y="136"/>
                </a:cxn>
                <a:cxn ang="0">
                  <a:pos x="1265" y="153"/>
                </a:cxn>
                <a:cxn ang="0">
                  <a:pos x="1302" y="171"/>
                </a:cxn>
                <a:cxn ang="0">
                  <a:pos x="1336" y="190"/>
                </a:cxn>
                <a:cxn ang="0">
                  <a:pos x="1371" y="209"/>
                </a:cxn>
                <a:cxn ang="0">
                  <a:pos x="1404" y="230"/>
                </a:cxn>
                <a:cxn ang="0">
                  <a:pos x="0" y="90"/>
                </a:cxn>
              </a:cxnLst>
              <a:rect l="0" t="0" r="r" b="b"/>
              <a:pathLst>
                <a:path w="1405" h="895">
                  <a:moveTo>
                    <a:pt x="0" y="90"/>
                  </a:moveTo>
                  <a:lnTo>
                    <a:pt x="0" y="90"/>
                  </a:lnTo>
                  <a:lnTo>
                    <a:pt x="21" y="82"/>
                  </a:lnTo>
                  <a:lnTo>
                    <a:pt x="41" y="77"/>
                  </a:lnTo>
                  <a:lnTo>
                    <a:pt x="62" y="71"/>
                  </a:lnTo>
                  <a:lnTo>
                    <a:pt x="83" y="65"/>
                  </a:lnTo>
                  <a:lnTo>
                    <a:pt x="102" y="59"/>
                  </a:lnTo>
                  <a:lnTo>
                    <a:pt x="123" y="54"/>
                  </a:lnTo>
                  <a:lnTo>
                    <a:pt x="144" y="48"/>
                  </a:lnTo>
                  <a:lnTo>
                    <a:pt x="165" y="44"/>
                  </a:lnTo>
                  <a:lnTo>
                    <a:pt x="186" y="38"/>
                  </a:lnTo>
                  <a:lnTo>
                    <a:pt x="208" y="34"/>
                  </a:lnTo>
                  <a:lnTo>
                    <a:pt x="229" y="30"/>
                  </a:lnTo>
                  <a:lnTo>
                    <a:pt x="250" y="27"/>
                  </a:lnTo>
                  <a:lnTo>
                    <a:pt x="271" y="23"/>
                  </a:lnTo>
                  <a:lnTo>
                    <a:pt x="294" y="19"/>
                  </a:lnTo>
                  <a:lnTo>
                    <a:pt x="315" y="15"/>
                  </a:lnTo>
                  <a:lnTo>
                    <a:pt x="336" y="13"/>
                  </a:lnTo>
                  <a:lnTo>
                    <a:pt x="359" y="9"/>
                  </a:lnTo>
                  <a:lnTo>
                    <a:pt x="380" y="7"/>
                  </a:lnTo>
                  <a:lnTo>
                    <a:pt x="401" y="6"/>
                  </a:lnTo>
                  <a:lnTo>
                    <a:pt x="424" y="4"/>
                  </a:lnTo>
                  <a:lnTo>
                    <a:pt x="446" y="4"/>
                  </a:lnTo>
                  <a:lnTo>
                    <a:pt x="469" y="2"/>
                  </a:lnTo>
                  <a:lnTo>
                    <a:pt x="490" y="0"/>
                  </a:lnTo>
                  <a:lnTo>
                    <a:pt x="513" y="0"/>
                  </a:lnTo>
                  <a:lnTo>
                    <a:pt x="534" y="0"/>
                  </a:lnTo>
                  <a:lnTo>
                    <a:pt x="557" y="0"/>
                  </a:lnTo>
                  <a:lnTo>
                    <a:pt x="578" y="0"/>
                  </a:lnTo>
                  <a:lnTo>
                    <a:pt x="601" y="0"/>
                  </a:lnTo>
                  <a:lnTo>
                    <a:pt x="622" y="0"/>
                  </a:lnTo>
                  <a:lnTo>
                    <a:pt x="645" y="2"/>
                  </a:lnTo>
                  <a:lnTo>
                    <a:pt x="666" y="4"/>
                  </a:lnTo>
                  <a:lnTo>
                    <a:pt x="689" y="4"/>
                  </a:lnTo>
                  <a:lnTo>
                    <a:pt x="711" y="6"/>
                  </a:lnTo>
                  <a:lnTo>
                    <a:pt x="734" y="7"/>
                  </a:lnTo>
                  <a:lnTo>
                    <a:pt x="755" y="9"/>
                  </a:lnTo>
                  <a:lnTo>
                    <a:pt x="776" y="13"/>
                  </a:lnTo>
                  <a:lnTo>
                    <a:pt x="799" y="15"/>
                  </a:lnTo>
                  <a:lnTo>
                    <a:pt x="820" y="19"/>
                  </a:lnTo>
                  <a:lnTo>
                    <a:pt x="841" y="23"/>
                  </a:lnTo>
                  <a:lnTo>
                    <a:pt x="862" y="27"/>
                  </a:lnTo>
                  <a:lnTo>
                    <a:pt x="885" y="30"/>
                  </a:lnTo>
                  <a:lnTo>
                    <a:pt x="906" y="34"/>
                  </a:lnTo>
                  <a:lnTo>
                    <a:pt x="927" y="38"/>
                  </a:lnTo>
                  <a:lnTo>
                    <a:pt x="949" y="44"/>
                  </a:lnTo>
                  <a:lnTo>
                    <a:pt x="970" y="48"/>
                  </a:lnTo>
                  <a:lnTo>
                    <a:pt x="989" y="54"/>
                  </a:lnTo>
                  <a:lnTo>
                    <a:pt x="1010" y="59"/>
                  </a:lnTo>
                  <a:lnTo>
                    <a:pt x="1031" y="65"/>
                  </a:lnTo>
                  <a:lnTo>
                    <a:pt x="1052" y="71"/>
                  </a:lnTo>
                  <a:lnTo>
                    <a:pt x="1071" y="77"/>
                  </a:lnTo>
                  <a:lnTo>
                    <a:pt x="1093" y="82"/>
                  </a:lnTo>
                  <a:lnTo>
                    <a:pt x="1112" y="90"/>
                  </a:lnTo>
                  <a:lnTo>
                    <a:pt x="1131" y="98"/>
                  </a:lnTo>
                  <a:lnTo>
                    <a:pt x="1152" y="103"/>
                  </a:lnTo>
                  <a:lnTo>
                    <a:pt x="1171" y="111"/>
                  </a:lnTo>
                  <a:lnTo>
                    <a:pt x="1190" y="119"/>
                  </a:lnTo>
                  <a:lnTo>
                    <a:pt x="1210" y="126"/>
                  </a:lnTo>
                  <a:lnTo>
                    <a:pt x="1227" y="136"/>
                  </a:lnTo>
                  <a:lnTo>
                    <a:pt x="1246" y="144"/>
                  </a:lnTo>
                  <a:lnTo>
                    <a:pt x="1265" y="153"/>
                  </a:lnTo>
                  <a:lnTo>
                    <a:pt x="1283" y="161"/>
                  </a:lnTo>
                  <a:lnTo>
                    <a:pt x="1302" y="171"/>
                  </a:lnTo>
                  <a:lnTo>
                    <a:pt x="1319" y="180"/>
                  </a:lnTo>
                  <a:lnTo>
                    <a:pt x="1336" y="190"/>
                  </a:lnTo>
                  <a:lnTo>
                    <a:pt x="1354" y="199"/>
                  </a:lnTo>
                  <a:lnTo>
                    <a:pt x="1371" y="209"/>
                  </a:lnTo>
                  <a:lnTo>
                    <a:pt x="1388" y="219"/>
                  </a:lnTo>
                  <a:lnTo>
                    <a:pt x="1404" y="230"/>
                  </a:lnTo>
                  <a:lnTo>
                    <a:pt x="557" y="894"/>
                  </a:lnTo>
                  <a:lnTo>
                    <a:pt x="0" y="90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690" name="Freeform 10"/>
            <p:cNvSpPr>
              <a:spLocks/>
            </p:cNvSpPr>
            <p:nvPr/>
          </p:nvSpPr>
          <p:spPr bwMode="auto">
            <a:xfrm>
              <a:off x="3331" y="1728"/>
              <a:ext cx="896" cy="665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847" y="0"/>
                </a:cxn>
                <a:cxn ang="0">
                  <a:pos x="864" y="9"/>
                </a:cxn>
                <a:cxn ang="0">
                  <a:pos x="880" y="21"/>
                </a:cxn>
                <a:cxn ang="0">
                  <a:pos x="895" y="31"/>
                </a:cxn>
                <a:cxn ang="0">
                  <a:pos x="0" y="664"/>
                </a:cxn>
                <a:cxn ang="0">
                  <a:pos x="847" y="0"/>
                </a:cxn>
              </a:cxnLst>
              <a:rect l="0" t="0" r="r" b="b"/>
              <a:pathLst>
                <a:path w="896" h="665">
                  <a:moveTo>
                    <a:pt x="847" y="0"/>
                  </a:moveTo>
                  <a:lnTo>
                    <a:pt x="847" y="0"/>
                  </a:lnTo>
                  <a:lnTo>
                    <a:pt x="864" y="9"/>
                  </a:lnTo>
                  <a:lnTo>
                    <a:pt x="880" y="21"/>
                  </a:lnTo>
                  <a:lnTo>
                    <a:pt x="895" y="31"/>
                  </a:lnTo>
                  <a:lnTo>
                    <a:pt x="0" y="664"/>
                  </a:lnTo>
                  <a:lnTo>
                    <a:pt x="847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1692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>
                <a:effectLst/>
              </a:rPr>
              <a:t>GDP and Its Components </a:t>
            </a:r>
            <a:endParaRPr lang="en-US" sz="3600" dirty="0">
              <a:effectLst/>
              <a:latin typeface="Tahoma" pitchFamily="-2" charset="0"/>
            </a:endParaRP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339725" y="4511675"/>
            <a:ext cx="2533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b="1" i="0">
                <a:latin typeface="Times New Roman" pitchFamily="-2" charset="0"/>
              </a:rPr>
              <a:t>Consumption</a:t>
            </a:r>
          </a:p>
          <a:p>
            <a:r>
              <a:rPr lang="en-US" sz="3200" b="1" i="0">
                <a:latin typeface="Times New Roman" pitchFamily="-2" charset="0"/>
              </a:rPr>
              <a:t>         68 %</a:t>
            </a: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457200" y="2127250"/>
            <a:ext cx="22844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i="0">
                <a:latin typeface="Book Antiqua" pitchFamily="-2" charset="0"/>
              </a:rPr>
              <a:t>Investment</a:t>
            </a:r>
          </a:p>
          <a:p>
            <a:pPr algn="ctr">
              <a:lnSpc>
                <a:spcPct val="85000"/>
              </a:lnSpc>
            </a:pPr>
            <a:r>
              <a:rPr lang="en-US" sz="3200" b="1" i="0">
                <a:latin typeface="Book Antiqua" pitchFamily="-2" charset="0"/>
              </a:rPr>
              <a:t>16%</a:t>
            </a: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2232025" y="1746250"/>
            <a:ext cx="5057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i="0">
                <a:latin typeface="Book Antiqua" pitchFamily="-2" charset="0"/>
              </a:rPr>
              <a:t>Government Purchases</a:t>
            </a:r>
          </a:p>
          <a:p>
            <a:pPr algn="ctr">
              <a:lnSpc>
                <a:spcPct val="85000"/>
              </a:lnSpc>
            </a:pPr>
            <a:r>
              <a:rPr lang="en-US" sz="3200" b="1" i="0">
                <a:latin typeface="Book Antiqua" pitchFamily="-2" charset="0"/>
              </a:rPr>
              <a:t>18%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2266950" y="2643188"/>
            <a:ext cx="1289050" cy="1060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H="1">
            <a:off x="4629150" y="2719388"/>
            <a:ext cx="69850" cy="679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V="1">
            <a:off x="2492375" y="4926013"/>
            <a:ext cx="1670050" cy="298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We use real GDP to calculate the economic growth rate.</a:t>
            </a:r>
          </a:p>
          <a:p>
            <a:pPr lvl="1"/>
            <a:r>
              <a:rPr lang="en-US" sz="2400" dirty="0"/>
              <a:t>The </a:t>
            </a:r>
            <a:r>
              <a:rPr lang="en-US" sz="2400" b="0" dirty="0">
                <a:solidFill>
                  <a:srgbClr val="FF0000"/>
                </a:solidFill>
              </a:rPr>
              <a:t>economic growth rate</a:t>
            </a:r>
            <a:r>
              <a:rPr lang="en-US" sz="2400" dirty="0"/>
              <a:t> is the percentage change in the quantity of goods and services produced from one year to the next.</a:t>
            </a:r>
          </a:p>
          <a:p>
            <a:pPr lvl="1"/>
            <a:r>
              <a:rPr lang="en-US" sz="2400" dirty="0"/>
              <a:t>We measure economic growth so we can make:</a:t>
            </a:r>
          </a:p>
          <a:p>
            <a:pPr lvl="2"/>
            <a:r>
              <a:rPr lang="en-US" sz="2200" dirty="0"/>
              <a:t> Economic welfare comparisons</a:t>
            </a:r>
          </a:p>
          <a:p>
            <a:pPr lvl="2"/>
            <a:r>
              <a:rPr lang="en-US" sz="2200" dirty="0"/>
              <a:t> International welfare comparisons</a:t>
            </a:r>
          </a:p>
          <a:p>
            <a:pPr lvl="2"/>
            <a:r>
              <a:rPr lang="en-US" sz="2200" dirty="0"/>
              <a:t> Business cycle forecasts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Economic Growth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Cycle Forecasts</a:t>
            </a:r>
          </a:p>
          <a:p>
            <a:pPr lvl="1"/>
            <a:r>
              <a:rPr lang="en-US" dirty="0"/>
              <a:t>Real GDP is used to measure business cycle fluctuations. 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Economic Growth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4525" y="1981200"/>
            <a:ext cx="7848600" cy="2971800"/>
          </a:xfrm>
          <a:noFill/>
          <a:ln/>
        </p:spPr>
        <p:txBody>
          <a:bodyPr>
            <a:normAutofit lnSpcReduction="10000"/>
          </a:bodyPr>
          <a:lstStyle/>
          <a:p>
            <a:pPr>
              <a:buSzPct val="70000"/>
            </a:pPr>
            <a:r>
              <a:rPr lang="en-US" sz="3400">
                <a:solidFill>
                  <a:srgbClr val="A50021"/>
                </a:solidFill>
              </a:rPr>
              <a:t>Nominal GDP</a:t>
            </a:r>
            <a:r>
              <a:rPr lang="en-US" sz="3400">
                <a:solidFill>
                  <a:srgbClr val="474A81"/>
                </a:solidFill>
              </a:rPr>
              <a:t> values the production of goods and services at current prices.</a:t>
            </a:r>
          </a:p>
          <a:p>
            <a:pPr>
              <a:buSzPct val="70000"/>
            </a:pPr>
            <a:r>
              <a:rPr lang="en-US" sz="3400">
                <a:solidFill>
                  <a:srgbClr val="A50021"/>
                </a:solidFill>
              </a:rPr>
              <a:t>Real GDP</a:t>
            </a:r>
            <a:r>
              <a:rPr lang="en-US" sz="3400">
                <a:solidFill>
                  <a:srgbClr val="474A81"/>
                </a:solidFill>
              </a:rPr>
              <a:t> values the production of goods and services at constant prices.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ffectLst/>
              </a:rPr>
              <a:t>Real versus Nominal GDP</a:t>
            </a:r>
            <a:endParaRPr lang="en-US">
              <a:effectLst/>
              <a:latin typeface="Tahoma" pitchFamily="-2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F4CE4E-E8A8-499A-8981-3C2B3010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Economics is made up of two main areas 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309DC-1EB3-4EBA-8EC6-FB3B0714C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260C-7FED-4FD2-8255-68333D08E6EC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25413-F004-4C03-9A9E-818AEEE6D039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b="1" dirty="0"/>
              <a:t>Microeconomics </a:t>
            </a:r>
          </a:p>
          <a:p>
            <a:pPr marL="109728" indent="0">
              <a:buNone/>
            </a:pPr>
            <a:r>
              <a:rPr lang="en-US" dirty="0"/>
              <a:t>Focuses on the behavior of individuals and firms and their allocation of scarce resources.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43DC47-FF0B-4B20-9E5D-FC05A5A9B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Macroeconomics</a:t>
            </a:r>
          </a:p>
          <a:p>
            <a:pPr marL="109728" indent="0">
              <a:buNone/>
            </a:pPr>
            <a:r>
              <a:rPr lang="en-US" dirty="0"/>
              <a:t>Focuses on the structure and performance of the economy as a whole.</a:t>
            </a:r>
          </a:p>
          <a:p>
            <a:pPr marL="109728" indent="0">
              <a:buNone/>
            </a:pPr>
            <a:r>
              <a:rPr lang="en-US" dirty="0"/>
              <a:t>(economic growth, price stability, limit unemployment)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548659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14400"/>
            <a:ext cx="77724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Key terms </a:t>
            </a:r>
            <a:endParaRPr lang="en-US" sz="3600" dirty="0">
              <a:effectLst/>
              <a:latin typeface="Tahoma" pitchFamily="-2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2057400"/>
            <a:ext cx="7324725" cy="3099792"/>
          </a:xfrm>
          <a:noFill/>
          <a:ln/>
        </p:spPr>
        <p:txBody>
          <a:bodyPr>
            <a:normAutofit fontScale="77500" lnSpcReduction="20000"/>
          </a:bodyPr>
          <a:lstStyle/>
          <a:p>
            <a:pPr algn="l">
              <a:buFont typeface="Monotype Sorts" pitchFamily="-2" charset="2"/>
              <a:buChar char="u"/>
            </a:pPr>
            <a:r>
              <a:rPr lang="en-US" sz="2600" b="1" dirty="0">
                <a:solidFill>
                  <a:srgbClr val="474A81"/>
                </a:solidFill>
              </a:rPr>
              <a:t>Private Sector- </a:t>
            </a:r>
            <a:r>
              <a:rPr lang="en-US" sz="2600" dirty="0"/>
              <a:t>The private sector is the part of the economy that is run by individuals and companies for profit.</a:t>
            </a:r>
          </a:p>
          <a:p>
            <a:pPr algn="l">
              <a:buFont typeface="Monotype Sorts" pitchFamily="-2" charset="2"/>
              <a:buChar char="u"/>
            </a:pPr>
            <a:r>
              <a:rPr lang="en-US" sz="2600" b="1" dirty="0">
                <a:solidFill>
                  <a:srgbClr val="474A81"/>
                </a:solidFill>
              </a:rPr>
              <a:t>Public Sector- </a:t>
            </a:r>
            <a:r>
              <a:rPr lang="en-US" sz="2600" dirty="0">
                <a:solidFill>
                  <a:srgbClr val="474A81"/>
                </a:solidFill>
              </a:rPr>
              <a:t>The public sector is the part of economy that is controlled by the government. </a:t>
            </a:r>
          </a:p>
          <a:p>
            <a:pPr algn="l">
              <a:buFont typeface="Monotype Sorts" pitchFamily="-2" charset="2"/>
              <a:buChar char="u"/>
            </a:pPr>
            <a:r>
              <a:rPr lang="en-US" sz="2600" b="1" dirty="0">
                <a:solidFill>
                  <a:srgbClr val="474A81"/>
                </a:solidFill>
              </a:rPr>
              <a:t>Factor Payment- </a:t>
            </a:r>
            <a:r>
              <a:rPr lang="en-US" sz="2600" dirty="0">
                <a:solidFill>
                  <a:srgbClr val="474A81"/>
                </a:solidFill>
              </a:rPr>
              <a:t>Payment for the factors of production, namely rent, wages, interest, and profit.</a:t>
            </a:r>
          </a:p>
          <a:p>
            <a:pPr algn="l">
              <a:buFont typeface="Monotype Sorts" pitchFamily="-2" charset="2"/>
              <a:buChar char="u"/>
            </a:pPr>
            <a:r>
              <a:rPr lang="en-US" sz="2600" b="1" dirty="0">
                <a:solidFill>
                  <a:srgbClr val="474A81"/>
                </a:solidFill>
              </a:rPr>
              <a:t>Transfer Payment- </a:t>
            </a:r>
            <a:r>
              <a:rPr lang="en-US" sz="2600" dirty="0">
                <a:solidFill>
                  <a:srgbClr val="474A81"/>
                </a:solidFill>
              </a:rPr>
              <a:t>Transfer payments are payments from the government to an individual for which no goods or service is exchanged, rather income is redistributed from one group to another.</a:t>
            </a:r>
          </a:p>
          <a:p>
            <a:pPr algn="l"/>
            <a:endParaRPr lang="en-US" sz="3400" dirty="0">
              <a:solidFill>
                <a:srgbClr val="474A8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8396BE-F7B8-4473-8BD7-442A9CA8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(2 pts/ class) </a:t>
            </a:r>
          </a:p>
          <a:p>
            <a:r>
              <a:rPr lang="en-US" dirty="0"/>
              <a:t>Participation in class activities (2 pts/ class)</a:t>
            </a:r>
          </a:p>
          <a:p>
            <a:r>
              <a:rPr lang="en-US" dirty="0"/>
              <a:t>Assignments (7)</a:t>
            </a:r>
          </a:p>
          <a:p>
            <a:r>
              <a:rPr lang="en-US" dirty="0"/>
              <a:t>Project Presentation/discussions</a:t>
            </a:r>
          </a:p>
          <a:p>
            <a:r>
              <a:rPr lang="en-US" dirty="0"/>
              <a:t>Final project report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7734A-FE24-4594-8A4C-D4D1CC82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0960266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00240"/>
            <a:ext cx="8324880" cy="4000528"/>
          </a:xfrm>
          <a:noFill/>
          <a:ln/>
        </p:spPr>
        <p:txBody>
          <a:bodyPr/>
          <a:lstStyle/>
          <a:p>
            <a:pPr>
              <a:buSzPct val="80000"/>
            </a:pPr>
            <a:r>
              <a:rPr lang="en-US" sz="2600" dirty="0">
                <a:solidFill>
                  <a:srgbClr val="474A81"/>
                </a:solidFill>
              </a:rPr>
              <a:t>For an economy as a whole, </a:t>
            </a:r>
            <a:r>
              <a:rPr lang="en-US" sz="2600" i="1" u="sng" dirty="0">
                <a:solidFill>
                  <a:srgbClr val="474A81"/>
                </a:solidFill>
              </a:rPr>
              <a:t>income must equal expenditure</a:t>
            </a:r>
            <a:r>
              <a:rPr lang="en-US" sz="2600" i="1" dirty="0">
                <a:solidFill>
                  <a:srgbClr val="474A81"/>
                </a:solidFill>
              </a:rPr>
              <a:t> </a:t>
            </a:r>
            <a:r>
              <a:rPr lang="en-US" sz="2600" dirty="0">
                <a:solidFill>
                  <a:srgbClr val="474A81"/>
                </a:solidFill>
              </a:rPr>
              <a:t>because:</a:t>
            </a:r>
            <a:endParaRPr lang="en-US" sz="2400" dirty="0"/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sz="2400" dirty="0">
                <a:solidFill>
                  <a:srgbClr val="474A81"/>
                </a:solidFill>
              </a:rPr>
              <a:t>Every transaction has a buyer and a seller.</a:t>
            </a:r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sz="2400" dirty="0">
                <a:solidFill>
                  <a:srgbClr val="474A81"/>
                </a:solidFill>
              </a:rPr>
              <a:t>Every dollar of spending by some buyer is a dollar of income for some seller.</a:t>
            </a:r>
            <a:r>
              <a:rPr lang="en-US" sz="2000" dirty="0"/>
              <a:t> </a:t>
            </a:r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sz="2000" dirty="0"/>
              <a:t>Say’s Law-Supply creates it’s own demand</a:t>
            </a:r>
          </a:p>
          <a:p>
            <a:pPr lvl="1">
              <a:buClr>
                <a:schemeClr val="bg2"/>
              </a:buClr>
              <a:buSzPct val="70000"/>
              <a:buFont typeface="Monotype Sorts" pitchFamily="-2" charset="2"/>
              <a:buChar char="u"/>
            </a:pPr>
            <a:r>
              <a:rPr lang="en-US" sz="2000" dirty="0"/>
              <a:t>This process can be seen using a Circular Flow Diagram.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The Economy’s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Income and Expenditure</a:t>
            </a:r>
            <a:endParaRPr lang="en-US" sz="3600" dirty="0">
              <a:effectLst/>
              <a:latin typeface="Tahoma" pitchFamily="-2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>
                <a:solidFill>
                  <a:srgbClr val="7A0014"/>
                </a:solidFill>
                <a:effectLst/>
              </a:rPr>
              <a:t>The Circular-Flow Diagram</a:t>
            </a:r>
            <a:endParaRPr lang="en-US" sz="3600" dirty="0">
              <a:solidFill>
                <a:srgbClr val="7A0014"/>
              </a:solidFill>
              <a:latin typeface="Tahoma" pitchFamily="-2" charset="0"/>
            </a:endParaRPr>
          </a:p>
        </p:txBody>
      </p:sp>
      <p:sp>
        <p:nvSpPr>
          <p:cNvPr id="110595" name="Oval 3"/>
          <p:cNvSpPr>
            <a:spLocks noChangeArrowheads="1"/>
          </p:cNvSpPr>
          <p:nvPr/>
        </p:nvSpPr>
        <p:spPr bwMode="auto">
          <a:xfrm>
            <a:off x="381000" y="3124200"/>
            <a:ext cx="1828800" cy="12954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rgbClr val="000099"/>
                </a:solidFill>
                <a:latin typeface="Times New Roman" pitchFamily="-2" charset="0"/>
              </a:rPr>
              <a:t>Firms</a:t>
            </a:r>
          </a:p>
        </p:txBody>
      </p:sp>
      <p:sp>
        <p:nvSpPr>
          <p:cNvPr id="110596" name="Oval 4"/>
          <p:cNvSpPr>
            <a:spLocks noChangeArrowheads="1"/>
          </p:cNvSpPr>
          <p:nvPr/>
        </p:nvSpPr>
        <p:spPr bwMode="auto">
          <a:xfrm>
            <a:off x="6705600" y="3276600"/>
            <a:ext cx="1828800" cy="12954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rgbClr val="000099"/>
                </a:solidFill>
                <a:latin typeface="Times New Roman" pitchFamily="-2" charset="0"/>
              </a:rPr>
              <a:t>Households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276600" y="5181600"/>
            <a:ext cx="22860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latin typeface="Times New Roman" pitchFamily="-2" charset="0"/>
              </a:rPr>
              <a:t>Market for </a:t>
            </a:r>
          </a:p>
          <a:p>
            <a:pPr algn="ctr"/>
            <a:r>
              <a:rPr lang="en-US" sz="2400" b="1" i="0">
                <a:latin typeface="Times New Roman" pitchFamily="-2" charset="0"/>
              </a:rPr>
              <a:t>Factors </a:t>
            </a:r>
          </a:p>
          <a:p>
            <a:pPr algn="ctr"/>
            <a:r>
              <a:rPr lang="en-US" sz="2400" b="1" i="0">
                <a:latin typeface="Times New Roman" pitchFamily="-2" charset="0"/>
              </a:rPr>
              <a:t>of Production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276600" y="1447800"/>
            <a:ext cx="22860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latin typeface="Times New Roman" pitchFamily="-2" charset="0"/>
              </a:rPr>
              <a:t>Market for </a:t>
            </a:r>
          </a:p>
          <a:p>
            <a:pPr algn="ctr"/>
            <a:r>
              <a:rPr lang="en-US" sz="2400" b="1" i="0">
                <a:latin typeface="Times New Roman" pitchFamily="-2" charset="0"/>
              </a:rPr>
              <a:t>Goods </a:t>
            </a:r>
          </a:p>
          <a:p>
            <a:pPr algn="ctr"/>
            <a:r>
              <a:rPr lang="en-US" sz="2400" b="1" i="0">
                <a:latin typeface="Times New Roman" pitchFamily="-2" charset="0"/>
              </a:rPr>
              <a:t>and Services</a:t>
            </a: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4514850" y="32448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2448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00" name="Group 8"/>
          <p:cNvGrpSpPr>
            <a:grpSpLocks/>
          </p:cNvGrpSpPr>
          <p:nvPr/>
        </p:nvGrpSpPr>
        <p:grpSpPr bwMode="auto">
          <a:xfrm>
            <a:off x="1066800" y="1371600"/>
            <a:ext cx="6553200" cy="1905000"/>
            <a:chOff x="672" y="912"/>
            <a:chExt cx="4128" cy="1200"/>
          </a:xfrm>
        </p:grpSpPr>
        <p:sp>
          <p:nvSpPr>
            <p:cNvPr id="110601" name="Text Box 9"/>
            <p:cNvSpPr txBox="1">
              <a:spLocks noChangeArrowheads="1"/>
            </p:cNvSpPr>
            <p:nvPr/>
          </p:nvSpPr>
          <p:spPr bwMode="auto">
            <a:xfrm>
              <a:off x="3696" y="912"/>
              <a:ext cx="1104" cy="2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i="0"/>
                <a:t>Spending</a:t>
              </a:r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1056" y="912"/>
              <a:ext cx="1104" cy="2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i="0"/>
                <a:t>Revenue</a:t>
              </a:r>
            </a:p>
          </p:txBody>
        </p:sp>
        <p:cxnSp>
          <p:nvCxnSpPr>
            <p:cNvPr id="110603" name="AutoShape 11"/>
            <p:cNvCxnSpPr>
              <a:cxnSpLocks noChangeShapeType="1"/>
              <a:endCxn id="110596" idx="0"/>
            </p:cNvCxnSpPr>
            <p:nvPr/>
          </p:nvCxnSpPr>
          <p:spPr bwMode="auto">
            <a:xfrm>
              <a:off x="3504" y="1200"/>
              <a:ext cx="1296" cy="912"/>
            </a:xfrm>
            <a:prstGeom prst="bentConnector2">
              <a:avLst/>
            </a:prstGeom>
            <a:noFill/>
            <a:ln w="57150">
              <a:solidFill>
                <a:srgbClr val="474A81"/>
              </a:solidFill>
              <a:miter lim="800000"/>
              <a:headEnd type="triangle" w="med" len="med"/>
              <a:tailEnd/>
            </a:ln>
            <a:effectLst/>
          </p:spPr>
        </p:cxn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 flipH="1">
              <a:off x="672" y="1200"/>
              <a:ext cx="1392" cy="0"/>
            </a:xfrm>
            <a:prstGeom prst="line">
              <a:avLst/>
            </a:prstGeom>
            <a:noFill/>
            <a:ln w="57150">
              <a:solidFill>
                <a:srgbClr val="474A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>
              <a:off x="672" y="1200"/>
              <a:ext cx="0" cy="864"/>
            </a:xfrm>
            <a:prstGeom prst="line">
              <a:avLst/>
            </a:prstGeom>
            <a:noFill/>
            <a:ln w="57150">
              <a:solidFill>
                <a:srgbClr val="474A8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0606" name="Group 14"/>
          <p:cNvGrpSpPr>
            <a:grpSpLocks/>
          </p:cNvGrpSpPr>
          <p:nvPr/>
        </p:nvGrpSpPr>
        <p:grpSpPr bwMode="auto">
          <a:xfrm>
            <a:off x="990600" y="4419600"/>
            <a:ext cx="6629400" cy="2305050"/>
            <a:chOff x="624" y="2832"/>
            <a:chExt cx="4176" cy="1452"/>
          </a:xfrm>
        </p:grpSpPr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672" y="3840"/>
              <a:ext cx="1248" cy="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Wages, rent, and profit</a:t>
              </a:r>
            </a:p>
          </p:txBody>
        </p:sp>
        <p:sp>
          <p:nvSpPr>
            <p:cNvPr id="110608" name="Text Box 16"/>
            <p:cNvSpPr txBox="1">
              <a:spLocks noChangeArrowheads="1"/>
            </p:cNvSpPr>
            <p:nvPr/>
          </p:nvSpPr>
          <p:spPr bwMode="auto">
            <a:xfrm>
              <a:off x="3648" y="3840"/>
              <a:ext cx="1104" cy="2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Income</a:t>
              </a:r>
            </a:p>
          </p:txBody>
        </p:sp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>
              <a:off x="624" y="2832"/>
              <a:ext cx="0" cy="960"/>
            </a:xfrm>
            <a:prstGeom prst="line">
              <a:avLst/>
            </a:prstGeom>
            <a:noFill/>
            <a:ln w="57150">
              <a:solidFill>
                <a:srgbClr val="474A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10" name="Line 18"/>
            <p:cNvSpPr>
              <a:spLocks noChangeShapeType="1"/>
            </p:cNvSpPr>
            <p:nvPr/>
          </p:nvSpPr>
          <p:spPr bwMode="auto">
            <a:xfrm>
              <a:off x="624" y="3792"/>
              <a:ext cx="1440" cy="0"/>
            </a:xfrm>
            <a:prstGeom prst="line">
              <a:avLst/>
            </a:prstGeom>
            <a:noFill/>
            <a:ln w="57150">
              <a:solidFill>
                <a:srgbClr val="474A8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11" name="Line 19"/>
            <p:cNvSpPr>
              <a:spLocks noChangeShapeType="1"/>
            </p:cNvSpPr>
            <p:nvPr/>
          </p:nvSpPr>
          <p:spPr bwMode="auto">
            <a:xfrm>
              <a:off x="3504" y="3840"/>
              <a:ext cx="1296" cy="0"/>
            </a:xfrm>
            <a:prstGeom prst="line">
              <a:avLst/>
            </a:prstGeom>
            <a:noFill/>
            <a:ln w="57150">
              <a:solidFill>
                <a:srgbClr val="474A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12" name="Line 20"/>
            <p:cNvSpPr>
              <a:spLocks noChangeShapeType="1"/>
            </p:cNvSpPr>
            <p:nvPr/>
          </p:nvSpPr>
          <p:spPr bwMode="auto">
            <a:xfrm flipV="1">
              <a:off x="4800" y="2928"/>
              <a:ext cx="0" cy="912"/>
            </a:xfrm>
            <a:prstGeom prst="line">
              <a:avLst/>
            </a:prstGeom>
            <a:noFill/>
            <a:ln w="57150">
              <a:solidFill>
                <a:srgbClr val="474A8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0613" name="Group 21"/>
          <p:cNvGrpSpPr>
            <a:grpSpLocks/>
          </p:cNvGrpSpPr>
          <p:nvPr/>
        </p:nvGrpSpPr>
        <p:grpSpPr bwMode="auto">
          <a:xfrm>
            <a:off x="1295400" y="2057400"/>
            <a:ext cx="6172200" cy="1219200"/>
            <a:chOff x="816" y="1344"/>
            <a:chExt cx="3888" cy="768"/>
          </a:xfrm>
        </p:grpSpPr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864" y="1344"/>
              <a:ext cx="1248" cy="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Goods &amp; Services sold</a:t>
              </a:r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3456" y="1392"/>
              <a:ext cx="1248" cy="6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Goods &amp; Services bought</a:t>
              </a:r>
            </a:p>
          </p:txBody>
        </p:sp>
        <p:sp>
          <p:nvSpPr>
            <p:cNvPr id="110616" name="Line 24"/>
            <p:cNvSpPr>
              <a:spLocks noChangeShapeType="1"/>
            </p:cNvSpPr>
            <p:nvPr/>
          </p:nvSpPr>
          <p:spPr bwMode="auto">
            <a:xfrm>
              <a:off x="3504" y="1392"/>
              <a:ext cx="1104" cy="0"/>
            </a:xfrm>
            <a:prstGeom prst="line">
              <a:avLst/>
            </a:prstGeom>
            <a:noFill/>
            <a:ln w="57150">
              <a:solidFill>
                <a:srgbClr val="DE381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17" name="Line 25"/>
            <p:cNvSpPr>
              <a:spLocks noChangeShapeType="1"/>
            </p:cNvSpPr>
            <p:nvPr/>
          </p:nvSpPr>
          <p:spPr bwMode="auto">
            <a:xfrm>
              <a:off x="4608" y="1392"/>
              <a:ext cx="0" cy="720"/>
            </a:xfrm>
            <a:prstGeom prst="line">
              <a:avLst/>
            </a:prstGeom>
            <a:noFill/>
            <a:ln w="57150">
              <a:solidFill>
                <a:srgbClr val="DE381C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 flipV="1">
              <a:off x="816" y="1344"/>
              <a:ext cx="0" cy="672"/>
            </a:xfrm>
            <a:prstGeom prst="line">
              <a:avLst/>
            </a:prstGeom>
            <a:noFill/>
            <a:ln w="57150">
              <a:solidFill>
                <a:srgbClr val="DE381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19" name="Line 27"/>
            <p:cNvSpPr>
              <a:spLocks noChangeShapeType="1"/>
            </p:cNvSpPr>
            <p:nvPr/>
          </p:nvSpPr>
          <p:spPr bwMode="auto">
            <a:xfrm>
              <a:off x="816" y="1344"/>
              <a:ext cx="1248" cy="0"/>
            </a:xfrm>
            <a:prstGeom prst="line">
              <a:avLst/>
            </a:prstGeom>
            <a:noFill/>
            <a:ln w="57150">
              <a:solidFill>
                <a:srgbClr val="DE381C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1295400" y="4419600"/>
            <a:ext cx="6172200" cy="1371600"/>
            <a:chOff x="816" y="2832"/>
            <a:chExt cx="3888" cy="864"/>
          </a:xfrm>
        </p:grpSpPr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>
              <a:off x="4656" y="2880"/>
              <a:ext cx="0" cy="816"/>
            </a:xfrm>
            <a:prstGeom prst="line">
              <a:avLst/>
            </a:prstGeom>
            <a:noFill/>
            <a:ln w="57150">
              <a:solidFill>
                <a:srgbClr val="DE381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3456" y="3168"/>
              <a:ext cx="1248" cy="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Labor, land, and capital</a:t>
              </a:r>
            </a:p>
          </p:txBody>
        </p:sp>
        <p:sp>
          <p:nvSpPr>
            <p:cNvPr id="110623" name="Text Box 31"/>
            <p:cNvSpPr txBox="1">
              <a:spLocks noChangeArrowheads="1"/>
            </p:cNvSpPr>
            <p:nvPr/>
          </p:nvSpPr>
          <p:spPr bwMode="auto">
            <a:xfrm>
              <a:off x="816" y="3168"/>
              <a:ext cx="1248" cy="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Inputs for production</a:t>
              </a:r>
            </a:p>
          </p:txBody>
        </p:sp>
        <p:sp>
          <p:nvSpPr>
            <p:cNvPr id="110624" name="Line 32"/>
            <p:cNvSpPr>
              <a:spLocks noChangeShapeType="1"/>
            </p:cNvSpPr>
            <p:nvPr/>
          </p:nvSpPr>
          <p:spPr bwMode="auto">
            <a:xfrm flipH="1">
              <a:off x="816" y="3648"/>
              <a:ext cx="1248" cy="0"/>
            </a:xfrm>
            <a:prstGeom prst="line">
              <a:avLst/>
            </a:prstGeom>
            <a:noFill/>
            <a:ln w="57150">
              <a:solidFill>
                <a:srgbClr val="DE381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25" name="Line 33"/>
            <p:cNvSpPr>
              <a:spLocks noChangeShapeType="1"/>
            </p:cNvSpPr>
            <p:nvPr/>
          </p:nvSpPr>
          <p:spPr bwMode="auto">
            <a:xfrm flipV="1">
              <a:off x="816" y="2832"/>
              <a:ext cx="0" cy="816"/>
            </a:xfrm>
            <a:prstGeom prst="line">
              <a:avLst/>
            </a:prstGeom>
            <a:noFill/>
            <a:ln w="57150">
              <a:solidFill>
                <a:srgbClr val="DE381C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26" name="Line 34"/>
            <p:cNvSpPr>
              <a:spLocks noChangeShapeType="1"/>
            </p:cNvSpPr>
            <p:nvPr/>
          </p:nvSpPr>
          <p:spPr bwMode="auto">
            <a:xfrm flipH="1">
              <a:off x="3504" y="3696"/>
              <a:ext cx="1152" cy="0"/>
            </a:xfrm>
            <a:prstGeom prst="line">
              <a:avLst/>
            </a:prstGeom>
            <a:noFill/>
            <a:ln w="57150">
              <a:solidFill>
                <a:srgbClr val="DE381C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nimBg="1" autoUpdateAnimBg="0"/>
      <p:bldP spid="110596" grpId="0" animBg="1" autoUpdateAnimBg="0"/>
      <p:bldP spid="110597" grpId="0" animBg="1" autoUpdateAnimBg="0"/>
      <p:bldP spid="11059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55000"/>
                <a:satMod val="300000"/>
              </a:schemeClr>
            </a:gs>
            <a:gs pos="10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651"/>
            <a:ext cx="8074220" cy="605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2579908" y="6237312"/>
            <a:ext cx="6543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Film: </a:t>
            </a:r>
            <a:r>
              <a:rPr lang="pl-PL" sz="2000" dirty="0">
                <a:hlinkClick r:id="rId3"/>
              </a:rPr>
              <a:t>https://www.youtube.com/watch?v=mN5HPJYJzus</a:t>
            </a:r>
            <a:endParaRPr lang="pl-PL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2961701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9653D8-4FC6-4A59-A583-DA809B44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Domestic Product </a:t>
            </a:r>
          </a:p>
          <a:p>
            <a:r>
              <a:rPr lang="en-US" dirty="0"/>
              <a:t>The most commonly used measure of a country’s national income is GDP </a:t>
            </a:r>
          </a:p>
          <a:p>
            <a:r>
              <a:rPr lang="en-US" dirty="0"/>
              <a:t>GDP may be defines as the total of all economic activity in a country , regardless of who owns the productive assets. </a:t>
            </a:r>
          </a:p>
          <a:p>
            <a:r>
              <a:rPr lang="en-US" dirty="0"/>
              <a:t>GDP has to do with the physical location, where it’s actually made!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9AAEF1-ECA5-4736-A75B-4B464057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GDP and GNP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7276286"/>
      </p:ext>
    </p:extLst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987</TotalTime>
  <Pages>64</Pages>
  <Words>1248</Words>
  <Application>Microsoft Office PowerPoint</Application>
  <PresentationFormat>On-screen Show (4:3)</PresentationFormat>
  <Paragraphs>147</Paragraphs>
  <Slides>26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Narrow</vt:lpstr>
      <vt:lpstr>Book Antiqua</vt:lpstr>
      <vt:lpstr>Lucida Sans Unicode</vt:lpstr>
      <vt:lpstr>Monotype Sorts</vt:lpstr>
      <vt:lpstr>Tahoma</vt:lpstr>
      <vt:lpstr>Times New Roman</vt:lpstr>
      <vt:lpstr>Verdana</vt:lpstr>
      <vt:lpstr>Wingdings 2</vt:lpstr>
      <vt:lpstr>Wingdings 3</vt:lpstr>
      <vt:lpstr>Hol</vt:lpstr>
      <vt:lpstr>Equation</vt:lpstr>
      <vt:lpstr>Macroeconomics</vt:lpstr>
      <vt:lpstr>PowerPoint Presentation</vt:lpstr>
      <vt:lpstr>Economics is made up of two main areas </vt:lpstr>
      <vt:lpstr>Key terms </vt:lpstr>
      <vt:lpstr> </vt:lpstr>
      <vt:lpstr>The Economy’s  Income and Expenditure</vt:lpstr>
      <vt:lpstr>The Circular-Flow Diagram</vt:lpstr>
      <vt:lpstr>PowerPoint Presentation</vt:lpstr>
      <vt:lpstr>Difference between GDP and GNP </vt:lpstr>
      <vt:lpstr>Gross Domestic Product</vt:lpstr>
      <vt:lpstr>Gross National Product</vt:lpstr>
      <vt:lpstr>The Components of GDP</vt:lpstr>
      <vt:lpstr>PowerPoint Presentation</vt:lpstr>
      <vt:lpstr>Final goods</vt:lpstr>
      <vt:lpstr>Three ways of calculating GDP</vt:lpstr>
      <vt:lpstr>Income Approach </vt:lpstr>
      <vt:lpstr>Value added</vt:lpstr>
      <vt:lpstr>The Measurement of GDP</vt:lpstr>
      <vt:lpstr>Value-added Approach </vt:lpstr>
      <vt:lpstr>Solve </vt:lpstr>
      <vt:lpstr>PowerPoint Presentation</vt:lpstr>
      <vt:lpstr>What Is Counted and Not Counted in GDP?</vt:lpstr>
      <vt:lpstr>GDP and Its Components </vt:lpstr>
      <vt:lpstr>Measuring Economic Growth</vt:lpstr>
      <vt:lpstr>Measuring Economic Growth</vt:lpstr>
      <vt:lpstr>Real versus Nominal GDP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</dc:title>
  <dc:subject>Measuring a Nation's Income</dc:subject>
  <dc:creator>Mark P. Karscig</dc:creator>
  <cp:keywords>price elasticity</cp:keywords>
  <dc:description/>
  <cp:lastModifiedBy>Asha Thomas</cp:lastModifiedBy>
  <cp:revision>421</cp:revision>
  <cp:lastPrinted>2003-08-27T01:14:40Z</cp:lastPrinted>
  <dcterms:created xsi:type="dcterms:W3CDTF">1998-06-22T00:04:04Z</dcterms:created>
  <dcterms:modified xsi:type="dcterms:W3CDTF">2022-03-28T19:21:25Z</dcterms:modified>
</cp:coreProperties>
</file>