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2" r:id="rId25"/>
    <p:sldId id="276" r:id="rId26"/>
    <p:sldId id="280" r:id="rId27"/>
    <p:sldId id="281" r:id="rId28"/>
    <p:sldId id="283" r:id="rId2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4EF3-00CA-48A9-868F-FD57E5AF8A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C9036959-0C17-45A8-A86C-1B71D52C7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16F331C-D782-4265-A6F4-57D21E057D2E}"/>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5" name="Footer Placeholder 4">
            <a:extLst>
              <a:ext uri="{FF2B5EF4-FFF2-40B4-BE49-F238E27FC236}">
                <a16:creationId xmlns:a16="http://schemas.microsoft.com/office/drawing/2014/main" id="{2122F33D-3F2A-42FA-8877-F1E3CAD9A9F5}"/>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27A289C7-C29F-4ED2-855B-8505298B635D}"/>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152930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E5E4-9737-40CB-B943-92026374A4A8}"/>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1D8E49F1-0532-4683-BE44-C4186F1C54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4CE672AF-F535-4FB5-B542-E6012FAB2207}"/>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5" name="Footer Placeholder 4">
            <a:extLst>
              <a:ext uri="{FF2B5EF4-FFF2-40B4-BE49-F238E27FC236}">
                <a16:creationId xmlns:a16="http://schemas.microsoft.com/office/drawing/2014/main" id="{7CC4B1CD-3A66-4567-8C69-445424F71B1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EBEC31C-E69F-4E8F-8967-85EA3914995D}"/>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346747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1DBD0-1115-4C4C-8FD7-A4DE35F7D3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87F5DCF3-F200-4FDB-8041-F61CBAB34C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025FD60-D178-4C27-8B53-F08EE8FA3B6B}"/>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5" name="Footer Placeholder 4">
            <a:extLst>
              <a:ext uri="{FF2B5EF4-FFF2-40B4-BE49-F238E27FC236}">
                <a16:creationId xmlns:a16="http://schemas.microsoft.com/office/drawing/2014/main" id="{F7A6D11D-F003-47C7-B13C-7A408A1EC24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BC6F4D4-81D5-4D42-8523-6B99C2DEDF99}"/>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276532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1039-FAD0-4477-9A0A-1F86D6630BCC}"/>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79795CCC-83F2-4CEF-B4A2-6C15F9364A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5327852-B4D2-4B56-85BE-68BE4B21D853}"/>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5" name="Footer Placeholder 4">
            <a:extLst>
              <a:ext uri="{FF2B5EF4-FFF2-40B4-BE49-F238E27FC236}">
                <a16:creationId xmlns:a16="http://schemas.microsoft.com/office/drawing/2014/main" id="{5B64289F-B54B-4267-AB4F-F704110BF0B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10C73D5-87F2-4ECA-B9F3-2016B4E1B578}"/>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165007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770F-E1F0-4EEC-A86D-3A5567E88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CC4342DD-A85B-456C-8EE2-32ADA7671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CB05F6-3772-467B-B264-4071ADCAD502}"/>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5" name="Footer Placeholder 4">
            <a:extLst>
              <a:ext uri="{FF2B5EF4-FFF2-40B4-BE49-F238E27FC236}">
                <a16:creationId xmlns:a16="http://schemas.microsoft.com/office/drawing/2014/main" id="{7F61FB23-8FE6-4C8B-8C84-AEA1B8597BB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15D9E6E6-A2B1-4B91-9B23-85A2A9562838}"/>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346000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479F-6C8F-414C-93AF-4D225718F511}"/>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0524064F-71AB-4303-A11F-FD301B8FA7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3CEBA45F-2D15-4917-B53C-42BB499C07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422F779C-F525-458E-B241-438DE0432491}"/>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6" name="Footer Placeholder 5">
            <a:extLst>
              <a:ext uri="{FF2B5EF4-FFF2-40B4-BE49-F238E27FC236}">
                <a16:creationId xmlns:a16="http://schemas.microsoft.com/office/drawing/2014/main" id="{60AA131B-A39E-4910-BD86-690B4263C4B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9B6F7DBE-4BA3-423D-8CCC-347E0D91A853}"/>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150527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9DDD-9303-402B-B72B-EC2476C10419}"/>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A11C02B-D4C7-4103-B94D-777281C93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147F09-9528-4DF5-9193-0992EB8A64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2A2C0E4F-5BAC-46BB-99FF-4651BD61A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101C2A-98B1-407F-9901-CFF340A0C1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7BD36C71-64CC-4153-BCA9-DFE0688E999B}"/>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8" name="Footer Placeholder 7">
            <a:extLst>
              <a:ext uri="{FF2B5EF4-FFF2-40B4-BE49-F238E27FC236}">
                <a16:creationId xmlns:a16="http://schemas.microsoft.com/office/drawing/2014/main" id="{511ACF49-4257-4B05-A3FF-E4411C792F1E}"/>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C0E4B45C-5E11-4BF8-B1DF-6E86EFDA56E5}"/>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312750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6F89-9B8C-4D47-A5FD-0CB194CFD6B1}"/>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4E39FC26-5E93-4242-B634-03E8CA21EA21}"/>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4" name="Footer Placeholder 3">
            <a:extLst>
              <a:ext uri="{FF2B5EF4-FFF2-40B4-BE49-F238E27FC236}">
                <a16:creationId xmlns:a16="http://schemas.microsoft.com/office/drawing/2014/main" id="{6C817447-8BD7-4CCC-96AE-CE582B0BDA12}"/>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0EE8E7D2-CAE5-46B7-B599-440DF475E481}"/>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377994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FC5FFF-03BF-42D1-9127-AB7662982507}"/>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3" name="Footer Placeholder 2">
            <a:extLst>
              <a:ext uri="{FF2B5EF4-FFF2-40B4-BE49-F238E27FC236}">
                <a16:creationId xmlns:a16="http://schemas.microsoft.com/office/drawing/2014/main" id="{11B73A97-7EBF-410B-9955-C2666F96C073}"/>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20353A4D-5021-4094-9B1E-62B77FFD0402}"/>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371793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C011-C711-4C1E-9C5B-8EFDF1FA9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DD9DCE8B-44A7-4CDE-AD97-9E37F0E7D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8C93C9AF-269C-45EF-B91D-B21707219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224406-E70E-417A-949D-3646F2C0636B}"/>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6" name="Footer Placeholder 5">
            <a:extLst>
              <a:ext uri="{FF2B5EF4-FFF2-40B4-BE49-F238E27FC236}">
                <a16:creationId xmlns:a16="http://schemas.microsoft.com/office/drawing/2014/main" id="{E8690FCB-10BC-4996-AE0C-432D63BB74C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97B154DC-4B1E-4BFD-B19B-F7E0E70F5FD5}"/>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266507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ABAE-F898-4D54-B41B-E74725077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F3C5154D-A69D-4017-83C6-0D8D5F2E9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5009953F-3F3A-4522-9A1E-AAF6B04B2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0833DD-1B7C-445C-80DC-3F6205DB2FE0}"/>
              </a:ext>
            </a:extLst>
          </p:cNvPr>
          <p:cNvSpPr>
            <a:spLocks noGrp="1"/>
          </p:cNvSpPr>
          <p:nvPr>
            <p:ph type="dt" sz="half" idx="10"/>
          </p:nvPr>
        </p:nvSpPr>
        <p:spPr/>
        <p:txBody>
          <a:bodyPr/>
          <a:lstStyle/>
          <a:p>
            <a:fld id="{4EB6DD03-80E3-40E4-AEE8-B3648133C542}" type="datetimeFigureOut">
              <a:rPr lang="pl-PL" smtClean="0"/>
              <a:t>18.05.2022</a:t>
            </a:fld>
            <a:endParaRPr lang="pl-PL"/>
          </a:p>
        </p:txBody>
      </p:sp>
      <p:sp>
        <p:nvSpPr>
          <p:cNvPr id="6" name="Footer Placeholder 5">
            <a:extLst>
              <a:ext uri="{FF2B5EF4-FFF2-40B4-BE49-F238E27FC236}">
                <a16:creationId xmlns:a16="http://schemas.microsoft.com/office/drawing/2014/main" id="{C6CEE4AD-2371-4B17-9BFB-B5A844242DB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B2E2A0FB-1547-4C89-AC7A-C9C67E2236AD}"/>
              </a:ext>
            </a:extLst>
          </p:cNvPr>
          <p:cNvSpPr>
            <a:spLocks noGrp="1"/>
          </p:cNvSpPr>
          <p:nvPr>
            <p:ph type="sldNum" sz="quarter" idx="12"/>
          </p:nvPr>
        </p:nvSpPr>
        <p:spPr/>
        <p:txBody>
          <a:bodyPr/>
          <a:lstStyle/>
          <a:p>
            <a:fld id="{BF292CA6-4DA8-4FF2-B730-B4C949988821}" type="slidenum">
              <a:rPr lang="pl-PL" smtClean="0"/>
              <a:t>‹#›</a:t>
            </a:fld>
            <a:endParaRPr lang="pl-PL"/>
          </a:p>
        </p:txBody>
      </p:sp>
    </p:spTree>
    <p:extLst>
      <p:ext uri="{BB962C8B-B14F-4D97-AF65-F5344CB8AC3E}">
        <p14:creationId xmlns:p14="http://schemas.microsoft.com/office/powerpoint/2010/main" val="226044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BBFF76-45EF-4550-B2A1-6C7814778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1B1EC00-D83D-42C2-BD54-331912129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7CFE32B-9BCF-4544-9EB2-D5DD2E0D4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6DD03-80E3-40E4-AEE8-B3648133C542}" type="datetimeFigureOut">
              <a:rPr lang="pl-PL" smtClean="0"/>
              <a:t>18.05.2022</a:t>
            </a:fld>
            <a:endParaRPr lang="pl-PL"/>
          </a:p>
        </p:txBody>
      </p:sp>
      <p:sp>
        <p:nvSpPr>
          <p:cNvPr id="5" name="Footer Placeholder 4">
            <a:extLst>
              <a:ext uri="{FF2B5EF4-FFF2-40B4-BE49-F238E27FC236}">
                <a16:creationId xmlns:a16="http://schemas.microsoft.com/office/drawing/2014/main" id="{CE5ED321-7717-4BB8-99D8-07DBAC10B9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15BE101C-5AEA-4DFB-BEC7-4CAEB00B8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92CA6-4DA8-4FF2-B730-B4C949988821}" type="slidenum">
              <a:rPr lang="pl-PL" smtClean="0"/>
              <a:t>‹#›</a:t>
            </a:fld>
            <a:endParaRPr lang="pl-PL"/>
          </a:p>
        </p:txBody>
      </p:sp>
    </p:spTree>
    <p:extLst>
      <p:ext uri="{BB962C8B-B14F-4D97-AF65-F5344CB8AC3E}">
        <p14:creationId xmlns:p14="http://schemas.microsoft.com/office/powerpoint/2010/main" val="309634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AkMsMDk_brU" TargetMode="External"/><Relationship Id="rId2" Type="http://schemas.openxmlformats.org/officeDocument/2006/relationships/hyperlink" Target="https://www.youtube.com/watch?v=Ug_q97QKDj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9759-A8B9-4877-9CC9-B8A554E9B1D7}"/>
              </a:ext>
            </a:extLst>
          </p:cNvPr>
          <p:cNvSpPr>
            <a:spLocks noGrp="1"/>
          </p:cNvSpPr>
          <p:nvPr>
            <p:ph type="ctrTitle"/>
          </p:nvPr>
        </p:nvSpPr>
        <p:spPr/>
        <p:txBody>
          <a:bodyPr/>
          <a:lstStyle/>
          <a:p>
            <a:r>
              <a:rPr lang="en-GB" dirty="0"/>
              <a:t>Monetary Vs. fiscal Policy</a:t>
            </a:r>
            <a:endParaRPr lang="pl-PL" dirty="0"/>
          </a:p>
        </p:txBody>
      </p:sp>
      <p:sp>
        <p:nvSpPr>
          <p:cNvPr id="3" name="Subtitle 2">
            <a:extLst>
              <a:ext uri="{FF2B5EF4-FFF2-40B4-BE49-F238E27FC236}">
                <a16:creationId xmlns:a16="http://schemas.microsoft.com/office/drawing/2014/main" id="{1DAEAA86-7546-444F-AD0A-72D4D11F3D59}"/>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32906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B230-1A4C-4049-BF67-6ABFC7ED9747}"/>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68F1A000-89F9-41DE-9E6E-6AE392623B1E}"/>
              </a:ext>
            </a:extLst>
          </p:cNvPr>
          <p:cNvSpPr>
            <a:spLocks noGrp="1"/>
          </p:cNvSpPr>
          <p:nvPr>
            <p:ph idx="1"/>
          </p:nvPr>
        </p:nvSpPr>
        <p:spPr/>
        <p:txBody>
          <a:bodyPr/>
          <a:lstStyle/>
          <a:p>
            <a:r>
              <a:rPr lang="en-GB" dirty="0"/>
              <a:t>Buying securities adds money to the system, making loans easier to obtain and interest rates decline.</a:t>
            </a:r>
          </a:p>
          <a:p>
            <a:r>
              <a:rPr lang="en-GB" dirty="0"/>
              <a:t>Selling securities from the central bank's balance sheet removes money from the system, making loans more expensive and increasing rates.</a:t>
            </a:r>
          </a:p>
          <a:p>
            <a:pPr marL="0" indent="0">
              <a:buNone/>
            </a:pPr>
            <a:endParaRPr lang="pl-PL" dirty="0"/>
          </a:p>
        </p:txBody>
      </p:sp>
    </p:spTree>
    <p:extLst>
      <p:ext uri="{BB962C8B-B14F-4D97-AF65-F5344CB8AC3E}">
        <p14:creationId xmlns:p14="http://schemas.microsoft.com/office/powerpoint/2010/main" val="618847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9388-0408-4B5D-927F-FC7F082C9825}"/>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5D4872CF-CE0D-4ABB-9CAE-648A022F9E41}"/>
              </a:ext>
            </a:extLst>
          </p:cNvPr>
          <p:cNvSpPr>
            <a:spLocks noGrp="1"/>
          </p:cNvSpPr>
          <p:nvPr>
            <p:ph idx="1"/>
          </p:nvPr>
        </p:nvSpPr>
        <p:spPr/>
        <p:txBody>
          <a:bodyPr/>
          <a:lstStyle/>
          <a:p>
            <a:pPr marL="0" indent="0">
              <a:buNone/>
            </a:pPr>
            <a:r>
              <a:rPr lang="en-GB" dirty="0"/>
              <a:t>2) Discount Rate</a:t>
            </a:r>
          </a:p>
          <a:p>
            <a:pPr marL="0" indent="0" algn="just">
              <a:buNone/>
            </a:pPr>
            <a:r>
              <a:rPr lang="en-GB" dirty="0"/>
              <a:t>Discount rate, also called rediscount rate, or bank rate, interest rate charged by a central bank for loans of reserve funds to commercial banks and other financial intermediaries.</a:t>
            </a:r>
          </a:p>
          <a:p>
            <a:pPr marL="0" indent="0" algn="just">
              <a:buNone/>
            </a:pPr>
            <a:r>
              <a:rPr lang="en-GB" dirty="0"/>
              <a:t>The discount rate serves as an important indicator of the condition of credit in an economy. Because raising or lowering the discount rate alters the banks’ borrowing costs and hence the rates that they charge on loans, adjustment of the discount rate is considered a tool to combat recession or inflation. </a:t>
            </a:r>
            <a:endParaRPr lang="pl-PL" dirty="0"/>
          </a:p>
        </p:txBody>
      </p:sp>
    </p:spTree>
    <p:extLst>
      <p:ext uri="{BB962C8B-B14F-4D97-AF65-F5344CB8AC3E}">
        <p14:creationId xmlns:p14="http://schemas.microsoft.com/office/powerpoint/2010/main" val="1128634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7A32-37D9-4184-B749-CD7D01C754F2}"/>
              </a:ext>
            </a:extLst>
          </p:cNvPr>
          <p:cNvSpPr>
            <a:spLocks noGrp="1"/>
          </p:cNvSpPr>
          <p:nvPr>
            <p:ph type="title"/>
          </p:nvPr>
        </p:nvSpPr>
        <p:spPr/>
        <p:txBody>
          <a:bodyPr/>
          <a:lstStyle/>
          <a:p>
            <a:r>
              <a:rPr lang="en-GB" dirty="0"/>
              <a:t>The reserve ratio</a:t>
            </a:r>
            <a:endParaRPr lang="pl-PL" dirty="0"/>
          </a:p>
        </p:txBody>
      </p:sp>
      <p:sp>
        <p:nvSpPr>
          <p:cNvPr id="3" name="Content Placeholder 2">
            <a:extLst>
              <a:ext uri="{FF2B5EF4-FFF2-40B4-BE49-F238E27FC236}">
                <a16:creationId xmlns:a16="http://schemas.microsoft.com/office/drawing/2014/main" id="{5F03096D-90A3-4970-A06C-3C6985EB6323}"/>
              </a:ext>
            </a:extLst>
          </p:cNvPr>
          <p:cNvSpPr>
            <a:spLocks noGrp="1"/>
          </p:cNvSpPr>
          <p:nvPr>
            <p:ph idx="1"/>
          </p:nvPr>
        </p:nvSpPr>
        <p:spPr/>
        <p:txBody>
          <a:bodyPr>
            <a:normAutofit fontScale="92500" lnSpcReduction="10000"/>
          </a:bodyPr>
          <a:lstStyle/>
          <a:p>
            <a:pPr algn="just"/>
            <a:r>
              <a:rPr lang="en-GB" dirty="0"/>
              <a:t> Also known as Cash Reserve Ratio, it is the percentage of deposits which commercial banks are required to keep as cash according to the directions of the central bank.</a:t>
            </a:r>
          </a:p>
          <a:p>
            <a:pPr algn="just"/>
            <a:r>
              <a:rPr lang="en-GB" dirty="0"/>
              <a:t>The reserve ratio is an important tool of the monetary policy of an economy and plays an essential role in regulating the money supply. When the central bank wants to increase the money supply in the economy, it lowers the reserve ratio. As a result, commercial banks have higher funds to disburse as loans, thereby increasing the money supply in an economy.</a:t>
            </a:r>
            <a:br>
              <a:rPr lang="en-GB" dirty="0"/>
            </a:br>
            <a:br>
              <a:rPr lang="en-GB" dirty="0"/>
            </a:br>
            <a:r>
              <a:rPr lang="en-GB" dirty="0"/>
              <a:t>On the other hand, for controlling inflation, the CRR is generally increased, thereby decreasing the lending power of banks, which in turn reduces the money supply in an economy</a:t>
            </a:r>
            <a:endParaRPr lang="pl-PL" dirty="0"/>
          </a:p>
        </p:txBody>
      </p:sp>
    </p:spTree>
    <p:extLst>
      <p:ext uri="{BB962C8B-B14F-4D97-AF65-F5344CB8AC3E}">
        <p14:creationId xmlns:p14="http://schemas.microsoft.com/office/powerpoint/2010/main" val="246611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6C2D-B673-44C2-A344-E437B1622C92}"/>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839F12AD-F2D3-4D94-86E8-B4AEE4554278}"/>
              </a:ext>
            </a:extLst>
          </p:cNvPr>
          <p:cNvSpPr>
            <a:spLocks noGrp="1"/>
          </p:cNvSpPr>
          <p:nvPr>
            <p:ph idx="1"/>
          </p:nvPr>
        </p:nvSpPr>
        <p:spPr/>
        <p:txBody>
          <a:bodyPr/>
          <a:lstStyle/>
          <a:p>
            <a:r>
              <a:rPr lang="pl-PL" dirty="0">
                <a:hlinkClick r:id="rId2"/>
              </a:rPr>
              <a:t>https://www.youtube.com/watch?v=Ug_q97QKDjk</a:t>
            </a:r>
            <a:endParaRPr lang="en-GB" dirty="0"/>
          </a:p>
          <a:p>
            <a:r>
              <a:rPr lang="en-GB" dirty="0">
                <a:hlinkClick r:id="rId3"/>
              </a:rPr>
              <a:t>https://www.youtube.com/watch?v=AkMsMDk_brU</a:t>
            </a:r>
            <a:endParaRPr lang="en-GB" dirty="0"/>
          </a:p>
          <a:p>
            <a:endParaRPr lang="en-GB" dirty="0"/>
          </a:p>
          <a:p>
            <a:endParaRPr lang="en-GB" dirty="0"/>
          </a:p>
          <a:p>
            <a:endParaRPr lang="pl-PL" dirty="0"/>
          </a:p>
        </p:txBody>
      </p:sp>
    </p:spTree>
    <p:extLst>
      <p:ext uri="{BB962C8B-B14F-4D97-AF65-F5344CB8AC3E}">
        <p14:creationId xmlns:p14="http://schemas.microsoft.com/office/powerpoint/2010/main" val="272775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1986-91EA-40A8-8088-A8831C479A6F}"/>
              </a:ext>
            </a:extLst>
          </p:cNvPr>
          <p:cNvSpPr>
            <a:spLocks noGrp="1"/>
          </p:cNvSpPr>
          <p:nvPr>
            <p:ph type="title"/>
          </p:nvPr>
        </p:nvSpPr>
        <p:spPr/>
        <p:txBody>
          <a:bodyPr/>
          <a:lstStyle/>
          <a:p>
            <a:r>
              <a:rPr lang="en-GB" dirty="0"/>
              <a:t>Fiscal Policy</a:t>
            </a:r>
            <a:endParaRPr lang="pl-PL" dirty="0"/>
          </a:p>
        </p:txBody>
      </p:sp>
      <p:sp>
        <p:nvSpPr>
          <p:cNvPr id="3" name="Content Placeholder 2">
            <a:extLst>
              <a:ext uri="{FF2B5EF4-FFF2-40B4-BE49-F238E27FC236}">
                <a16:creationId xmlns:a16="http://schemas.microsoft.com/office/drawing/2014/main" id="{BACF16B5-DA0C-44CC-9C4A-98F7916A8D9B}"/>
              </a:ext>
            </a:extLst>
          </p:cNvPr>
          <p:cNvSpPr>
            <a:spLocks noGrp="1"/>
          </p:cNvSpPr>
          <p:nvPr>
            <p:ph idx="1"/>
          </p:nvPr>
        </p:nvSpPr>
        <p:spPr/>
        <p:txBody>
          <a:bodyPr/>
          <a:lstStyle/>
          <a:p>
            <a:r>
              <a:rPr lang="en-GB" dirty="0"/>
              <a:t>Fiscal policy is the use of taxation and government spending to regulate the aggregate market and manage the economy.</a:t>
            </a:r>
          </a:p>
          <a:p>
            <a:endParaRPr lang="en-GB" dirty="0"/>
          </a:p>
          <a:p>
            <a:pPr marL="0" indent="0">
              <a:buNone/>
            </a:pPr>
            <a:r>
              <a:rPr lang="en-GB" dirty="0"/>
              <a:t>Objective – To close recessionary gaps or close an inflationary gap</a:t>
            </a:r>
          </a:p>
          <a:p>
            <a:pPr marL="0" indent="0">
              <a:buNone/>
            </a:pPr>
            <a:r>
              <a:rPr lang="en-GB" dirty="0"/>
              <a:t>&gt;&gt;&gt;Money coming in </a:t>
            </a:r>
          </a:p>
          <a:p>
            <a:pPr marL="0" indent="0">
              <a:buNone/>
            </a:pPr>
            <a:r>
              <a:rPr lang="en-GB" dirty="0"/>
              <a:t>&gt;&gt;&gt;Money going out</a:t>
            </a:r>
            <a:endParaRPr lang="pl-PL" dirty="0"/>
          </a:p>
        </p:txBody>
      </p:sp>
    </p:spTree>
    <p:extLst>
      <p:ext uri="{BB962C8B-B14F-4D97-AF65-F5344CB8AC3E}">
        <p14:creationId xmlns:p14="http://schemas.microsoft.com/office/powerpoint/2010/main" val="99510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3A17-F89B-4BE6-92CC-034032F4B857}"/>
              </a:ext>
            </a:extLst>
          </p:cNvPr>
          <p:cNvSpPr>
            <a:spLocks noGrp="1"/>
          </p:cNvSpPr>
          <p:nvPr>
            <p:ph type="title"/>
          </p:nvPr>
        </p:nvSpPr>
        <p:spPr/>
        <p:txBody>
          <a:bodyPr/>
          <a:lstStyle/>
          <a:p>
            <a:r>
              <a:rPr lang="en-GB" b="1" dirty="0"/>
              <a:t>Budget</a:t>
            </a:r>
            <a:endParaRPr lang="pl-PL" b="1" dirty="0"/>
          </a:p>
        </p:txBody>
      </p:sp>
      <p:pic>
        <p:nvPicPr>
          <p:cNvPr id="1026" name="Picture 2" descr="Types of Government Budgets | Econleaks">
            <a:extLst>
              <a:ext uri="{FF2B5EF4-FFF2-40B4-BE49-F238E27FC236}">
                <a16:creationId xmlns:a16="http://schemas.microsoft.com/office/drawing/2014/main" id="{0863A606-C6EC-4195-A828-7413AB58EE2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4286" b="428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D83DC026-AC49-46F9-BA84-BC698B937070}"/>
              </a:ext>
            </a:extLst>
          </p:cNvPr>
          <p:cNvSpPr>
            <a:spLocks noGrp="1"/>
          </p:cNvSpPr>
          <p:nvPr>
            <p:ph type="body" sz="half" idx="2"/>
          </p:nvPr>
        </p:nvSpPr>
        <p:spPr/>
        <p:txBody>
          <a:bodyPr>
            <a:normAutofit/>
          </a:bodyPr>
          <a:lstStyle/>
          <a:p>
            <a:pPr algn="just"/>
            <a:r>
              <a:rPr lang="en-GB" sz="2000" dirty="0"/>
              <a:t>Budget is a plan for how much money will be </a:t>
            </a:r>
          </a:p>
          <a:p>
            <a:pPr algn="just"/>
            <a:endParaRPr lang="en-GB" sz="2000" dirty="0"/>
          </a:p>
          <a:p>
            <a:pPr algn="just"/>
            <a:r>
              <a:rPr lang="en-GB" sz="2000" dirty="0"/>
              <a:t>A) Received as income</a:t>
            </a:r>
          </a:p>
          <a:p>
            <a:pPr algn="just"/>
            <a:r>
              <a:rPr lang="en-GB" sz="2000" dirty="0"/>
              <a:t>B) Paid out as expenses.</a:t>
            </a:r>
            <a:endParaRPr lang="pl-PL" sz="2000" dirty="0"/>
          </a:p>
        </p:txBody>
      </p:sp>
    </p:spTree>
    <p:extLst>
      <p:ext uri="{BB962C8B-B14F-4D97-AF65-F5344CB8AC3E}">
        <p14:creationId xmlns:p14="http://schemas.microsoft.com/office/powerpoint/2010/main" val="66510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E1D2-79F2-4A74-B14F-BC1CE18FF622}"/>
              </a:ext>
            </a:extLst>
          </p:cNvPr>
          <p:cNvSpPr>
            <a:spLocks noGrp="1"/>
          </p:cNvSpPr>
          <p:nvPr>
            <p:ph type="title"/>
          </p:nvPr>
        </p:nvSpPr>
        <p:spPr/>
        <p:txBody>
          <a:bodyPr/>
          <a:lstStyle/>
          <a:p>
            <a:r>
              <a:rPr lang="en-GB" dirty="0"/>
              <a:t>Budget Plan</a:t>
            </a:r>
            <a:endParaRPr lang="pl-PL" dirty="0"/>
          </a:p>
        </p:txBody>
      </p:sp>
      <p:sp>
        <p:nvSpPr>
          <p:cNvPr id="4" name="Text Placeholder 3">
            <a:extLst>
              <a:ext uri="{FF2B5EF4-FFF2-40B4-BE49-F238E27FC236}">
                <a16:creationId xmlns:a16="http://schemas.microsoft.com/office/drawing/2014/main" id="{4454725A-D323-448C-B036-4F0AE95E78B0}"/>
              </a:ext>
            </a:extLst>
          </p:cNvPr>
          <p:cNvSpPr>
            <a:spLocks noGrp="1"/>
          </p:cNvSpPr>
          <p:nvPr>
            <p:ph type="body" sz="half" idx="2"/>
          </p:nvPr>
        </p:nvSpPr>
        <p:spPr/>
        <p:txBody>
          <a:bodyPr>
            <a:normAutofit/>
          </a:bodyPr>
          <a:lstStyle/>
          <a:p>
            <a:pPr algn="just"/>
            <a:r>
              <a:rPr lang="en-GB" sz="2000" dirty="0"/>
              <a:t>The budget plan includes how much the government will receive as taxes.</a:t>
            </a:r>
          </a:p>
          <a:p>
            <a:pPr algn="just"/>
            <a:r>
              <a:rPr lang="en-GB" sz="2000" dirty="0"/>
              <a:t>The government set tax rates and other kinds of tax policy.</a:t>
            </a:r>
            <a:endParaRPr lang="pl-PL" sz="2000" dirty="0"/>
          </a:p>
        </p:txBody>
      </p:sp>
      <p:pic>
        <p:nvPicPr>
          <p:cNvPr id="2050" name="Picture 2" descr="Budget 2021: On Income Tax Front Modi Government Total Eight Budgets Throw  Many Major Reforms, Know Them Modi Sarkar के 8 बजट में आयकर मोर्चे पर हुए  ये बदलाव - News Nation">
            <a:extLst>
              <a:ext uri="{FF2B5EF4-FFF2-40B4-BE49-F238E27FC236}">
                <a16:creationId xmlns:a16="http://schemas.microsoft.com/office/drawing/2014/main" id="{5573E379-D543-412F-B02E-E141742ED0A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484" r="144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58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C5BC-2542-4EE5-B48E-581F28C2AC65}"/>
              </a:ext>
            </a:extLst>
          </p:cNvPr>
          <p:cNvSpPr>
            <a:spLocks noGrp="1"/>
          </p:cNvSpPr>
          <p:nvPr>
            <p:ph type="title"/>
          </p:nvPr>
        </p:nvSpPr>
        <p:spPr/>
        <p:txBody>
          <a:bodyPr/>
          <a:lstStyle/>
          <a:p>
            <a:r>
              <a:rPr lang="en-GB" dirty="0"/>
              <a:t>Budget plan</a:t>
            </a:r>
            <a:endParaRPr lang="pl-PL" dirty="0"/>
          </a:p>
        </p:txBody>
      </p:sp>
      <p:sp>
        <p:nvSpPr>
          <p:cNvPr id="4" name="Text Placeholder 3">
            <a:extLst>
              <a:ext uri="{FF2B5EF4-FFF2-40B4-BE49-F238E27FC236}">
                <a16:creationId xmlns:a16="http://schemas.microsoft.com/office/drawing/2014/main" id="{5E2B57E4-3D13-4F3F-943E-06A55A0E6182}"/>
              </a:ext>
            </a:extLst>
          </p:cNvPr>
          <p:cNvSpPr>
            <a:spLocks noGrp="1"/>
          </p:cNvSpPr>
          <p:nvPr>
            <p:ph type="body" sz="half" idx="2"/>
          </p:nvPr>
        </p:nvSpPr>
        <p:spPr>
          <a:xfrm>
            <a:off x="320512" y="2057400"/>
            <a:ext cx="6495068" cy="3811588"/>
          </a:xfrm>
        </p:spPr>
        <p:txBody>
          <a:bodyPr>
            <a:normAutofit lnSpcReduction="10000"/>
          </a:bodyPr>
          <a:lstStyle/>
          <a:p>
            <a:pPr algn="just"/>
            <a:r>
              <a:rPr lang="en-GB" sz="2000" dirty="0"/>
              <a:t>Government spending refers to money spent by the public sector on the acquisition of goods and provision of services such as education, healthcare, social protection, and defence.</a:t>
            </a:r>
          </a:p>
          <a:p>
            <a:pPr algn="just"/>
            <a:r>
              <a:rPr lang="en-GB" sz="2000" dirty="0"/>
              <a:t>In national income accounting, when the government acquires goods and services for current use to directly satisfy the individual or collective needs and requirements of the community, it is classified as government final consumption spending.</a:t>
            </a:r>
          </a:p>
          <a:p>
            <a:pPr algn="just"/>
            <a:r>
              <a:rPr lang="en-GB" sz="2000" dirty="0"/>
              <a:t>When the government acquires goods and services for future use, it is classified as government investment. This includes public consumption and public investment, and transfer payments consisting of income transfers</a:t>
            </a:r>
          </a:p>
          <a:p>
            <a:endParaRPr lang="pl-PL" dirty="0"/>
          </a:p>
        </p:txBody>
      </p:sp>
      <p:pic>
        <p:nvPicPr>
          <p:cNvPr id="3074" name="Picture 2" descr="Government Spending - Definition, Sources, and Purposes">
            <a:extLst>
              <a:ext uri="{FF2B5EF4-FFF2-40B4-BE49-F238E27FC236}">
                <a16:creationId xmlns:a16="http://schemas.microsoft.com/office/drawing/2014/main" id="{E8151703-4C5A-4645-84B9-BD256AC47F8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bwMode="auto">
          <a:xfrm>
            <a:off x="6815579" y="987425"/>
            <a:ext cx="4539808"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56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80EFEA-82D1-4D87-9A2C-C2551E2AA6BE}"/>
              </a:ext>
            </a:extLst>
          </p:cNvPr>
          <p:cNvSpPr/>
          <p:nvPr/>
        </p:nvSpPr>
        <p:spPr>
          <a:xfrm>
            <a:off x="999241" y="1028343"/>
            <a:ext cx="10454326" cy="5324535"/>
          </a:xfrm>
          <a:prstGeom prst="rect">
            <a:avLst/>
          </a:prstGeom>
        </p:spPr>
        <p:txBody>
          <a:bodyPr wrap="square">
            <a:spAutoFit/>
          </a:bodyPr>
          <a:lstStyle/>
          <a:p>
            <a:r>
              <a:rPr lang="en-GB" sz="2800" b="1" dirty="0">
                <a:solidFill>
                  <a:srgbClr val="132E57"/>
                </a:solidFill>
                <a:latin typeface="Open Sans"/>
              </a:rPr>
              <a:t>Purposes of Government Spending</a:t>
            </a:r>
          </a:p>
          <a:p>
            <a:pPr algn="just">
              <a:buFont typeface="Arial" panose="020B0604020202020204" pitchFamily="34" charset="0"/>
              <a:buChar char="•"/>
            </a:pPr>
            <a:r>
              <a:rPr lang="en-GB" sz="2400" dirty="0">
                <a:latin typeface="Open Sans"/>
              </a:rPr>
              <a:t>To supply goods and services that are not supplied by the private sector, such as defence, roads, and bridges; merit goods such as hospitals and schools, and welfare payments and benefits including unemployment and disability benefits.</a:t>
            </a:r>
          </a:p>
          <a:p>
            <a:pPr algn="just">
              <a:buFont typeface="Arial" panose="020B0604020202020204" pitchFamily="34" charset="0"/>
              <a:buChar char="•"/>
            </a:pPr>
            <a:r>
              <a:rPr lang="en-GB" sz="2400" dirty="0">
                <a:latin typeface="Open Sans"/>
              </a:rPr>
              <a:t>To achieve improvements in the supply-side of the macro-economy, such as spending on education and training to improve labour productivity.</a:t>
            </a:r>
          </a:p>
          <a:p>
            <a:pPr algn="just">
              <a:buFont typeface="Arial" panose="020B0604020202020204" pitchFamily="34" charset="0"/>
              <a:buChar char="•"/>
            </a:pPr>
            <a:r>
              <a:rPr lang="en-GB" sz="2400" dirty="0">
                <a:latin typeface="Open Sans"/>
              </a:rPr>
              <a:t>To provide subsidies to industries that may need financial support for either their operation or expansion. The private sector is not able to meet such financial requirements and, hence, the public sector plays a crucial part in lending necessary support. For example, transport infrastructure projects do not attract private finance unless the government provides expenditures for the industry.</a:t>
            </a:r>
          </a:p>
          <a:p>
            <a:pPr algn="just">
              <a:buFont typeface="Arial" panose="020B0604020202020204" pitchFamily="34" charset="0"/>
              <a:buChar char="•"/>
            </a:pPr>
            <a:r>
              <a:rPr lang="en-GB" sz="2400" dirty="0">
                <a:latin typeface="Open Sans"/>
              </a:rPr>
              <a:t>To help redistribute income and promote social welfare.</a:t>
            </a:r>
            <a:endParaRPr lang="en-GB" sz="2400" b="0" i="0" dirty="0">
              <a:effectLst/>
              <a:latin typeface="Open Sans"/>
            </a:endParaRPr>
          </a:p>
        </p:txBody>
      </p:sp>
    </p:spTree>
    <p:extLst>
      <p:ext uri="{BB962C8B-B14F-4D97-AF65-F5344CB8AC3E}">
        <p14:creationId xmlns:p14="http://schemas.microsoft.com/office/powerpoint/2010/main" val="307351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earn Aggregate Demand and its Components in 2 minutes.">
            <a:extLst>
              <a:ext uri="{FF2B5EF4-FFF2-40B4-BE49-F238E27FC236}">
                <a16:creationId xmlns:a16="http://schemas.microsoft.com/office/drawing/2014/main" id="{6A34DD6D-C408-4CE7-A9B0-79906B5A0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227" y="659877"/>
            <a:ext cx="8814062" cy="533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48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51B2-52CE-49C9-B211-C0F2ECACF528}"/>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3FF35ADC-C49F-428C-9372-F7D0216D1EB4}"/>
              </a:ext>
            </a:extLst>
          </p:cNvPr>
          <p:cNvSpPr>
            <a:spLocks noGrp="1"/>
          </p:cNvSpPr>
          <p:nvPr>
            <p:ph idx="1"/>
          </p:nvPr>
        </p:nvSpPr>
        <p:spPr/>
        <p:txBody>
          <a:bodyPr/>
          <a:lstStyle/>
          <a:p>
            <a:endParaRPr lang="pl-PL"/>
          </a:p>
        </p:txBody>
      </p:sp>
      <p:pic>
        <p:nvPicPr>
          <p:cNvPr id="1026" name="Picture 2" descr="Diffrence Between Monetary and Fiscal Policy | PDF">
            <a:extLst>
              <a:ext uri="{FF2B5EF4-FFF2-40B4-BE49-F238E27FC236}">
                <a16:creationId xmlns:a16="http://schemas.microsoft.com/office/drawing/2014/main" id="{B9A31213-32EE-4C50-96C7-0DE2E65FF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303" y="365125"/>
            <a:ext cx="10765410" cy="580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27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0B4D30-BB77-4294-944F-EDDAF0D472F8}"/>
              </a:ext>
            </a:extLst>
          </p:cNvPr>
          <p:cNvSpPr>
            <a:spLocks noGrp="1"/>
          </p:cNvSpPr>
          <p:nvPr>
            <p:ph type="title"/>
          </p:nvPr>
        </p:nvSpPr>
        <p:spPr/>
        <p:txBody>
          <a:bodyPr/>
          <a:lstStyle/>
          <a:p>
            <a:r>
              <a:rPr lang="en-GB" dirty="0"/>
              <a:t>Three situation </a:t>
            </a:r>
            <a:endParaRPr lang="pl-PL" dirty="0"/>
          </a:p>
        </p:txBody>
      </p:sp>
      <p:sp>
        <p:nvSpPr>
          <p:cNvPr id="4" name="Content Placeholder 3">
            <a:extLst>
              <a:ext uri="{FF2B5EF4-FFF2-40B4-BE49-F238E27FC236}">
                <a16:creationId xmlns:a16="http://schemas.microsoft.com/office/drawing/2014/main" id="{5D9359A6-AD39-45E6-86C8-FB7AF2A3BA16}"/>
              </a:ext>
            </a:extLst>
          </p:cNvPr>
          <p:cNvSpPr>
            <a:spLocks noGrp="1"/>
          </p:cNvSpPr>
          <p:nvPr>
            <p:ph idx="1"/>
          </p:nvPr>
        </p:nvSpPr>
        <p:spPr/>
        <p:txBody>
          <a:bodyPr/>
          <a:lstStyle/>
          <a:p>
            <a:pPr marL="514350" indent="-514350">
              <a:buAutoNum type="arabicParenR"/>
            </a:pPr>
            <a:r>
              <a:rPr lang="en-GB" dirty="0"/>
              <a:t>Balanced budget – Is a situation where the income is equal to spending  </a:t>
            </a:r>
            <a:r>
              <a:rPr lang="en-GB" dirty="0">
                <a:highlight>
                  <a:srgbClr val="FFFF00"/>
                </a:highlight>
              </a:rPr>
              <a:t>G = Taxes </a:t>
            </a:r>
          </a:p>
          <a:p>
            <a:pPr marL="514350" indent="-514350">
              <a:buFont typeface="Arial" panose="020B0604020202020204" pitchFamily="34" charset="0"/>
              <a:buAutoNum type="arabicParenR"/>
            </a:pPr>
            <a:r>
              <a:rPr lang="en-GB" dirty="0"/>
              <a:t>Budget surplus- The excess of central government’s tax receipts over its spending. </a:t>
            </a:r>
            <a:r>
              <a:rPr lang="en-GB" dirty="0">
                <a:highlight>
                  <a:srgbClr val="FFFF00"/>
                </a:highlight>
              </a:rPr>
              <a:t>G &lt; Taxes </a:t>
            </a:r>
          </a:p>
          <a:p>
            <a:pPr marL="514350" indent="-514350">
              <a:buFont typeface="Arial" panose="020B0604020202020204" pitchFamily="34" charset="0"/>
              <a:buAutoNum type="arabicParenR"/>
            </a:pPr>
            <a:r>
              <a:rPr lang="en-GB" dirty="0"/>
              <a:t>Budget deficit- The excess of central government’s spending over its receipts. </a:t>
            </a:r>
            <a:r>
              <a:rPr lang="en-GB" dirty="0">
                <a:highlight>
                  <a:srgbClr val="FFFF00"/>
                </a:highlight>
              </a:rPr>
              <a:t>G &gt; Taxes </a:t>
            </a:r>
          </a:p>
          <a:p>
            <a:pPr marL="514350" indent="-514350">
              <a:buFont typeface="Arial" panose="020B0604020202020204" pitchFamily="34" charset="0"/>
              <a:buAutoNum type="arabicParenR"/>
            </a:pPr>
            <a:endParaRPr lang="en-GB" dirty="0"/>
          </a:p>
          <a:p>
            <a:pPr marL="514350" indent="-514350">
              <a:buAutoNum type="arabicParenR"/>
            </a:pPr>
            <a:endParaRPr lang="pl-PL" dirty="0"/>
          </a:p>
        </p:txBody>
      </p:sp>
    </p:spTree>
    <p:extLst>
      <p:ext uri="{BB962C8B-B14F-4D97-AF65-F5344CB8AC3E}">
        <p14:creationId xmlns:p14="http://schemas.microsoft.com/office/powerpoint/2010/main" val="4108295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19A3-5893-4DBC-AFCB-D464F33B7F43}"/>
              </a:ext>
            </a:extLst>
          </p:cNvPr>
          <p:cNvSpPr>
            <a:spLocks noGrp="1"/>
          </p:cNvSpPr>
          <p:nvPr>
            <p:ph type="title"/>
          </p:nvPr>
        </p:nvSpPr>
        <p:spPr/>
        <p:txBody>
          <a:bodyPr/>
          <a:lstStyle/>
          <a:p>
            <a:r>
              <a:rPr lang="en-GB" dirty="0"/>
              <a:t>Increase in government spending</a:t>
            </a:r>
            <a:endParaRPr lang="pl-PL" dirty="0"/>
          </a:p>
        </p:txBody>
      </p:sp>
      <p:sp>
        <p:nvSpPr>
          <p:cNvPr id="3" name="Content Placeholder 2">
            <a:extLst>
              <a:ext uri="{FF2B5EF4-FFF2-40B4-BE49-F238E27FC236}">
                <a16:creationId xmlns:a16="http://schemas.microsoft.com/office/drawing/2014/main" id="{E9E971A3-7193-4493-9934-78659812EF7A}"/>
              </a:ext>
            </a:extLst>
          </p:cNvPr>
          <p:cNvSpPr>
            <a:spLocks noGrp="1"/>
          </p:cNvSpPr>
          <p:nvPr>
            <p:ph idx="1"/>
          </p:nvPr>
        </p:nvSpPr>
        <p:spPr/>
        <p:txBody>
          <a:bodyPr/>
          <a:lstStyle/>
          <a:p>
            <a:r>
              <a:rPr lang="en-GB" dirty="0">
                <a:highlight>
                  <a:srgbClr val="FFFF00"/>
                </a:highlight>
              </a:rPr>
              <a:t>G &gt; Taxes </a:t>
            </a:r>
          </a:p>
          <a:p>
            <a:r>
              <a:rPr lang="en-GB" dirty="0"/>
              <a:t>Budget deficit</a:t>
            </a:r>
          </a:p>
          <a:p>
            <a:r>
              <a:rPr lang="en-GB" dirty="0"/>
              <a:t>G is one of the component of expenditure</a:t>
            </a:r>
          </a:p>
          <a:p>
            <a:r>
              <a:rPr lang="en-GB" dirty="0"/>
              <a:t>Total Expenditure = C + I + G + (X – M)</a:t>
            </a:r>
          </a:p>
          <a:p>
            <a:r>
              <a:rPr lang="en-GB" dirty="0"/>
              <a:t>G goes up then TE will also go up</a:t>
            </a:r>
            <a:endParaRPr lang="pl-PL" dirty="0"/>
          </a:p>
        </p:txBody>
      </p:sp>
      <p:sp>
        <p:nvSpPr>
          <p:cNvPr id="4" name="Text Placeholder 3">
            <a:extLst>
              <a:ext uri="{FF2B5EF4-FFF2-40B4-BE49-F238E27FC236}">
                <a16:creationId xmlns:a16="http://schemas.microsoft.com/office/drawing/2014/main" id="{C942C029-5867-41E9-BE7E-552BF4A63C6F}"/>
              </a:ext>
            </a:extLst>
          </p:cNvPr>
          <p:cNvSpPr>
            <a:spLocks noGrp="1"/>
          </p:cNvSpPr>
          <p:nvPr>
            <p:ph type="body" sz="half" idx="2"/>
          </p:nvPr>
        </p:nvSpPr>
        <p:spPr/>
        <p:txBody>
          <a:bodyPr/>
          <a:lstStyle/>
          <a:p>
            <a:endParaRPr lang="pl-PL" dirty="0"/>
          </a:p>
        </p:txBody>
      </p:sp>
      <p:pic>
        <p:nvPicPr>
          <p:cNvPr id="5" name="Picture 2" descr="Learn Aggregate Demand and its Components in 2 minutes.">
            <a:extLst>
              <a:ext uri="{FF2B5EF4-FFF2-40B4-BE49-F238E27FC236}">
                <a16:creationId xmlns:a16="http://schemas.microsoft.com/office/drawing/2014/main" id="{4786B920-5EF6-4DD8-B9B5-5A0D931F3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057401"/>
            <a:ext cx="3935413" cy="380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27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19A3-5893-4DBC-AFCB-D464F33B7F43}"/>
              </a:ext>
            </a:extLst>
          </p:cNvPr>
          <p:cNvSpPr>
            <a:spLocks noGrp="1"/>
          </p:cNvSpPr>
          <p:nvPr>
            <p:ph type="title"/>
          </p:nvPr>
        </p:nvSpPr>
        <p:spPr/>
        <p:txBody>
          <a:bodyPr/>
          <a:lstStyle/>
          <a:p>
            <a:r>
              <a:rPr lang="en-GB" dirty="0"/>
              <a:t>Decrease in government spending</a:t>
            </a:r>
            <a:endParaRPr lang="pl-PL" dirty="0"/>
          </a:p>
        </p:txBody>
      </p:sp>
      <p:sp>
        <p:nvSpPr>
          <p:cNvPr id="3" name="Content Placeholder 2">
            <a:extLst>
              <a:ext uri="{FF2B5EF4-FFF2-40B4-BE49-F238E27FC236}">
                <a16:creationId xmlns:a16="http://schemas.microsoft.com/office/drawing/2014/main" id="{E9E971A3-7193-4493-9934-78659812EF7A}"/>
              </a:ext>
            </a:extLst>
          </p:cNvPr>
          <p:cNvSpPr>
            <a:spLocks noGrp="1"/>
          </p:cNvSpPr>
          <p:nvPr>
            <p:ph idx="1"/>
          </p:nvPr>
        </p:nvSpPr>
        <p:spPr/>
        <p:txBody>
          <a:bodyPr/>
          <a:lstStyle/>
          <a:p>
            <a:r>
              <a:rPr lang="en-GB" dirty="0">
                <a:highlight>
                  <a:srgbClr val="FFFF00"/>
                </a:highlight>
              </a:rPr>
              <a:t>G &lt; Taxes </a:t>
            </a:r>
          </a:p>
          <a:p>
            <a:r>
              <a:rPr lang="en-GB" dirty="0"/>
              <a:t>Budget surplus</a:t>
            </a:r>
          </a:p>
          <a:p>
            <a:r>
              <a:rPr lang="en-GB" dirty="0"/>
              <a:t>G is one of the component of expenditure</a:t>
            </a:r>
          </a:p>
          <a:p>
            <a:r>
              <a:rPr lang="en-GB" dirty="0"/>
              <a:t>Total Expenditure = C + I + G + (X – M)</a:t>
            </a:r>
          </a:p>
          <a:p>
            <a:r>
              <a:rPr lang="en-GB" dirty="0"/>
              <a:t>G goes down then TE will also go down</a:t>
            </a:r>
            <a:endParaRPr lang="pl-PL" dirty="0"/>
          </a:p>
        </p:txBody>
      </p:sp>
      <p:sp>
        <p:nvSpPr>
          <p:cNvPr id="4" name="Text Placeholder 3">
            <a:extLst>
              <a:ext uri="{FF2B5EF4-FFF2-40B4-BE49-F238E27FC236}">
                <a16:creationId xmlns:a16="http://schemas.microsoft.com/office/drawing/2014/main" id="{C942C029-5867-41E9-BE7E-552BF4A63C6F}"/>
              </a:ext>
            </a:extLst>
          </p:cNvPr>
          <p:cNvSpPr>
            <a:spLocks noGrp="1"/>
          </p:cNvSpPr>
          <p:nvPr>
            <p:ph type="body" sz="half" idx="2"/>
          </p:nvPr>
        </p:nvSpPr>
        <p:spPr/>
        <p:txBody>
          <a:bodyPr/>
          <a:lstStyle/>
          <a:p>
            <a:endParaRPr lang="pl-PL" dirty="0"/>
          </a:p>
        </p:txBody>
      </p:sp>
      <p:pic>
        <p:nvPicPr>
          <p:cNvPr id="5" name="Picture 2" descr="Learn Aggregate Demand and its Components in 2 minutes.">
            <a:extLst>
              <a:ext uri="{FF2B5EF4-FFF2-40B4-BE49-F238E27FC236}">
                <a16:creationId xmlns:a16="http://schemas.microsoft.com/office/drawing/2014/main" id="{4786B920-5EF6-4DD8-B9B5-5A0D931F3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057401"/>
            <a:ext cx="3935413" cy="380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97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E2AA-C375-451A-9C0C-AB507E861F7C}"/>
              </a:ext>
            </a:extLst>
          </p:cNvPr>
          <p:cNvSpPr>
            <a:spLocks noGrp="1"/>
          </p:cNvSpPr>
          <p:nvPr>
            <p:ph type="title"/>
          </p:nvPr>
        </p:nvSpPr>
        <p:spPr/>
        <p:txBody>
          <a:bodyPr/>
          <a:lstStyle/>
          <a:p>
            <a:r>
              <a:rPr lang="en-GB" dirty="0"/>
              <a:t>Increase in taxation</a:t>
            </a:r>
            <a:endParaRPr lang="pl-PL" dirty="0"/>
          </a:p>
        </p:txBody>
      </p:sp>
      <p:sp>
        <p:nvSpPr>
          <p:cNvPr id="4" name="Text Placeholder 3">
            <a:extLst>
              <a:ext uri="{FF2B5EF4-FFF2-40B4-BE49-F238E27FC236}">
                <a16:creationId xmlns:a16="http://schemas.microsoft.com/office/drawing/2014/main" id="{8089128E-4417-4604-B886-9A914E9917E7}"/>
              </a:ext>
            </a:extLst>
          </p:cNvPr>
          <p:cNvSpPr>
            <a:spLocks noGrp="1"/>
          </p:cNvSpPr>
          <p:nvPr>
            <p:ph idx="1"/>
          </p:nvPr>
        </p:nvSpPr>
        <p:spPr/>
        <p:txBody>
          <a:bodyPr>
            <a:normAutofit/>
          </a:bodyPr>
          <a:lstStyle/>
          <a:p>
            <a:r>
              <a:rPr lang="en-GB" dirty="0">
                <a:highlight>
                  <a:srgbClr val="FFFF00"/>
                </a:highlight>
              </a:rPr>
              <a:t>G &lt; Taxes </a:t>
            </a:r>
          </a:p>
          <a:p>
            <a:r>
              <a:rPr lang="en-GB" dirty="0">
                <a:highlight>
                  <a:srgbClr val="FFFF00"/>
                </a:highlight>
              </a:rPr>
              <a:t>Budget surplus</a:t>
            </a:r>
          </a:p>
          <a:p>
            <a:r>
              <a:rPr lang="en-GB" dirty="0"/>
              <a:t>When taxes affects consumption, people will have less amount and thus, will spend less </a:t>
            </a:r>
          </a:p>
          <a:p>
            <a:r>
              <a:rPr lang="en-GB" dirty="0"/>
              <a:t>Increase in tax &gt; decrease in consumption</a:t>
            </a:r>
          </a:p>
          <a:p>
            <a:r>
              <a:rPr lang="en-GB" dirty="0"/>
              <a:t>So, Decrease in consumption will lead to a decrease in TE.</a:t>
            </a:r>
            <a:endParaRPr lang="pl-PL" dirty="0"/>
          </a:p>
        </p:txBody>
      </p:sp>
    </p:spTree>
    <p:extLst>
      <p:ext uri="{BB962C8B-B14F-4D97-AF65-F5344CB8AC3E}">
        <p14:creationId xmlns:p14="http://schemas.microsoft.com/office/powerpoint/2010/main" val="358135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E2AA-C375-451A-9C0C-AB507E861F7C}"/>
              </a:ext>
            </a:extLst>
          </p:cNvPr>
          <p:cNvSpPr>
            <a:spLocks noGrp="1"/>
          </p:cNvSpPr>
          <p:nvPr>
            <p:ph type="title"/>
          </p:nvPr>
        </p:nvSpPr>
        <p:spPr/>
        <p:txBody>
          <a:bodyPr/>
          <a:lstStyle/>
          <a:p>
            <a:r>
              <a:rPr lang="en-GB" dirty="0"/>
              <a:t>Decrease in taxation</a:t>
            </a:r>
            <a:endParaRPr lang="pl-PL" dirty="0"/>
          </a:p>
        </p:txBody>
      </p:sp>
      <p:sp>
        <p:nvSpPr>
          <p:cNvPr id="4" name="Text Placeholder 3">
            <a:extLst>
              <a:ext uri="{FF2B5EF4-FFF2-40B4-BE49-F238E27FC236}">
                <a16:creationId xmlns:a16="http://schemas.microsoft.com/office/drawing/2014/main" id="{8089128E-4417-4604-B886-9A914E9917E7}"/>
              </a:ext>
            </a:extLst>
          </p:cNvPr>
          <p:cNvSpPr>
            <a:spLocks noGrp="1"/>
          </p:cNvSpPr>
          <p:nvPr>
            <p:ph idx="1"/>
          </p:nvPr>
        </p:nvSpPr>
        <p:spPr/>
        <p:txBody>
          <a:bodyPr>
            <a:normAutofit/>
          </a:bodyPr>
          <a:lstStyle/>
          <a:p>
            <a:r>
              <a:rPr lang="en-GB" dirty="0">
                <a:highlight>
                  <a:srgbClr val="FFFF00"/>
                </a:highlight>
              </a:rPr>
              <a:t>G &gt; Taxes </a:t>
            </a:r>
          </a:p>
          <a:p>
            <a:r>
              <a:rPr lang="en-GB" dirty="0">
                <a:highlight>
                  <a:srgbClr val="FFFF00"/>
                </a:highlight>
              </a:rPr>
              <a:t>Budget deficit</a:t>
            </a:r>
          </a:p>
          <a:p>
            <a:r>
              <a:rPr lang="en-GB" dirty="0"/>
              <a:t>When taxes are less then consumption of people will increase and thus, will spend more </a:t>
            </a:r>
          </a:p>
          <a:p>
            <a:r>
              <a:rPr lang="en-GB" dirty="0"/>
              <a:t>decrease in tax &gt; increase in consumption</a:t>
            </a:r>
          </a:p>
          <a:p>
            <a:r>
              <a:rPr lang="en-GB" dirty="0"/>
              <a:t>So, an increase in consumption will lead to an increase in TE.</a:t>
            </a:r>
            <a:endParaRPr lang="pl-PL" dirty="0"/>
          </a:p>
        </p:txBody>
      </p:sp>
    </p:spTree>
    <p:extLst>
      <p:ext uri="{BB962C8B-B14F-4D97-AF65-F5344CB8AC3E}">
        <p14:creationId xmlns:p14="http://schemas.microsoft.com/office/powerpoint/2010/main" val="400513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AB95E8-24A4-4EBD-989E-3FF63C758BF9}"/>
              </a:ext>
            </a:extLst>
          </p:cNvPr>
          <p:cNvSpPr>
            <a:spLocks noGrp="1"/>
          </p:cNvSpPr>
          <p:nvPr>
            <p:ph type="title"/>
          </p:nvPr>
        </p:nvSpPr>
        <p:spPr/>
        <p:txBody>
          <a:bodyPr/>
          <a:lstStyle/>
          <a:p>
            <a:r>
              <a:rPr lang="en-GB" dirty="0"/>
              <a:t>Budget surplus – Contractionary fiscal policy</a:t>
            </a:r>
            <a:endParaRPr lang="pl-PL" dirty="0"/>
          </a:p>
        </p:txBody>
      </p:sp>
      <p:pic>
        <p:nvPicPr>
          <p:cNvPr id="5122" name="Picture 2" descr="Chapter 14 Fiscal Policy Deficits and Debt Fiscal">
            <a:extLst>
              <a:ext uri="{FF2B5EF4-FFF2-40B4-BE49-F238E27FC236}">
                <a16:creationId xmlns:a16="http://schemas.microsoft.com/office/drawing/2014/main" id="{5F39A96F-D72E-4B01-A10A-78A0F8C5EE1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66" t="11339" r="4362" b="13269"/>
          <a:stretch/>
        </p:blipFill>
        <p:spPr bwMode="auto">
          <a:xfrm>
            <a:off x="2601798" y="2262433"/>
            <a:ext cx="7400041" cy="328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494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CFB38A-42B4-4C2E-A174-3F90F5CA5955}"/>
              </a:ext>
            </a:extLst>
          </p:cNvPr>
          <p:cNvSpPr>
            <a:spLocks noGrp="1"/>
          </p:cNvSpPr>
          <p:nvPr>
            <p:ph type="title"/>
          </p:nvPr>
        </p:nvSpPr>
        <p:spPr/>
        <p:txBody>
          <a:bodyPr/>
          <a:lstStyle/>
          <a:p>
            <a:r>
              <a:rPr lang="en-GB" dirty="0"/>
              <a:t>Budget deficit- Expansionary fiscal policy</a:t>
            </a:r>
            <a:br>
              <a:rPr lang="en-GB" dirty="0">
                <a:highlight>
                  <a:srgbClr val="FFFF00"/>
                </a:highlight>
              </a:rPr>
            </a:br>
            <a:endParaRPr lang="pl-PL" dirty="0"/>
          </a:p>
        </p:txBody>
      </p:sp>
      <p:pic>
        <p:nvPicPr>
          <p:cNvPr id="6146" name="Picture 2" descr="Fiscal policy">
            <a:extLst>
              <a:ext uri="{FF2B5EF4-FFF2-40B4-BE49-F238E27FC236}">
                <a16:creationId xmlns:a16="http://schemas.microsoft.com/office/drawing/2014/main" id="{249564BD-1E33-46BA-9DE2-E663C934EAF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092751" y="2007909"/>
            <a:ext cx="7871381" cy="382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85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PT - Chapter 21 Fiscal Policy PowerPoint Presentation, free download -  ID:1266080">
            <a:extLst>
              <a:ext uri="{FF2B5EF4-FFF2-40B4-BE49-F238E27FC236}">
                <a16:creationId xmlns:a16="http://schemas.microsoft.com/office/drawing/2014/main" id="{6D851FF8-0D08-4F35-8159-962C418A56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69" t="11821" r="6151" b="24124"/>
          <a:stretch/>
        </p:blipFill>
        <p:spPr bwMode="auto">
          <a:xfrm>
            <a:off x="2243579" y="810704"/>
            <a:ext cx="7861956" cy="439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091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E456E9-D77E-4F86-B23F-37A84A29544F}"/>
              </a:ext>
            </a:extLst>
          </p:cNvPr>
          <p:cNvSpPr/>
          <p:nvPr/>
        </p:nvSpPr>
        <p:spPr>
          <a:xfrm>
            <a:off x="3567231" y="3244334"/>
            <a:ext cx="5057538" cy="369332"/>
          </a:xfrm>
          <a:prstGeom prst="rect">
            <a:avLst/>
          </a:prstGeom>
        </p:spPr>
        <p:txBody>
          <a:bodyPr wrap="none">
            <a:spAutoFit/>
          </a:bodyPr>
          <a:lstStyle/>
          <a:p>
            <a:r>
              <a:rPr lang="pl-PL" dirty="0"/>
              <a:t>https://www.youtube.com/watch?v=b0SW3BgwL14</a:t>
            </a:r>
          </a:p>
        </p:txBody>
      </p:sp>
      <p:sp>
        <p:nvSpPr>
          <p:cNvPr id="3" name="Title 2">
            <a:extLst>
              <a:ext uri="{FF2B5EF4-FFF2-40B4-BE49-F238E27FC236}">
                <a16:creationId xmlns:a16="http://schemas.microsoft.com/office/drawing/2014/main" id="{CB1F967B-1F88-4C17-BB48-0462D2E55ECA}"/>
              </a:ext>
            </a:extLst>
          </p:cNvPr>
          <p:cNvSpPr>
            <a:spLocks noGrp="1"/>
          </p:cNvSpPr>
          <p:nvPr>
            <p:ph type="title"/>
          </p:nvPr>
        </p:nvSpPr>
        <p:spPr/>
        <p:txBody>
          <a:bodyPr/>
          <a:lstStyle/>
          <a:p>
            <a:endParaRPr lang="pl-PL"/>
          </a:p>
        </p:txBody>
      </p:sp>
      <p:sp>
        <p:nvSpPr>
          <p:cNvPr id="4" name="Content Placeholder 3">
            <a:extLst>
              <a:ext uri="{FF2B5EF4-FFF2-40B4-BE49-F238E27FC236}">
                <a16:creationId xmlns:a16="http://schemas.microsoft.com/office/drawing/2014/main" id="{AE1D3E14-23C5-497E-937C-20EB9AC994E0}"/>
              </a:ext>
            </a:extLst>
          </p:cNvPr>
          <p:cNvSpPr>
            <a:spLocks noGrp="1"/>
          </p:cNvSpPr>
          <p:nvPr>
            <p:ph idx="1"/>
          </p:nvPr>
        </p:nvSpPr>
        <p:spPr/>
        <p:txBody>
          <a:bodyPr/>
          <a:lstStyle/>
          <a:p>
            <a:r>
              <a:rPr lang="pl-PL" dirty="0"/>
              <a:t>https://www.youtube.com/watch?v=b0SW3BgwL14</a:t>
            </a:r>
          </a:p>
        </p:txBody>
      </p:sp>
    </p:spTree>
    <p:extLst>
      <p:ext uri="{BB962C8B-B14F-4D97-AF65-F5344CB8AC3E}">
        <p14:creationId xmlns:p14="http://schemas.microsoft.com/office/powerpoint/2010/main" val="323016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36D6-FA64-4AE5-9FDB-1F50371EF91D}"/>
              </a:ext>
            </a:extLst>
          </p:cNvPr>
          <p:cNvSpPr>
            <a:spLocks noGrp="1"/>
          </p:cNvSpPr>
          <p:nvPr>
            <p:ph type="title"/>
          </p:nvPr>
        </p:nvSpPr>
        <p:spPr/>
        <p:txBody>
          <a:bodyPr/>
          <a:lstStyle/>
          <a:p>
            <a:r>
              <a:rPr lang="en-GB" dirty="0"/>
              <a:t>Monetary policy </a:t>
            </a:r>
            <a:endParaRPr lang="pl-PL" dirty="0"/>
          </a:p>
        </p:txBody>
      </p:sp>
      <p:sp>
        <p:nvSpPr>
          <p:cNvPr id="3" name="Content Placeholder 2">
            <a:extLst>
              <a:ext uri="{FF2B5EF4-FFF2-40B4-BE49-F238E27FC236}">
                <a16:creationId xmlns:a16="http://schemas.microsoft.com/office/drawing/2014/main" id="{9063262A-00CE-4EBC-B032-1A3AE9F1A84C}"/>
              </a:ext>
            </a:extLst>
          </p:cNvPr>
          <p:cNvSpPr>
            <a:spLocks noGrp="1"/>
          </p:cNvSpPr>
          <p:nvPr>
            <p:ph idx="1"/>
          </p:nvPr>
        </p:nvSpPr>
        <p:spPr/>
        <p:txBody>
          <a:bodyPr/>
          <a:lstStyle/>
          <a:p>
            <a:pPr algn="just"/>
            <a:r>
              <a:rPr lang="en-GB" dirty="0">
                <a:solidFill>
                  <a:schemeClr val="accent1"/>
                </a:solidFill>
              </a:rPr>
              <a:t>Monetary policy </a:t>
            </a:r>
            <a:r>
              <a:rPr lang="en-GB" dirty="0"/>
              <a:t>is the branch of economic policy which manipulates the money supply in society to regulate the aggregate market and manage the economy.</a:t>
            </a:r>
          </a:p>
          <a:p>
            <a:pPr algn="just"/>
            <a:r>
              <a:rPr lang="en-GB" dirty="0">
                <a:solidFill>
                  <a:schemeClr val="accent1"/>
                </a:solidFill>
              </a:rPr>
              <a:t>Monetary base</a:t>
            </a:r>
          </a:p>
          <a:p>
            <a:pPr marL="0" indent="0" algn="just">
              <a:buNone/>
            </a:pPr>
            <a:r>
              <a:rPr lang="en-GB" dirty="0"/>
              <a:t>The monetary base (or M0) is the total amount of a currency that is either in general circulation in the hands of the public or in the form of commercial bank deposits held in the central bank's reserves.</a:t>
            </a:r>
          </a:p>
          <a:p>
            <a:pPr marL="0" indent="0" algn="just">
              <a:buNone/>
            </a:pPr>
            <a:r>
              <a:rPr lang="en-GB" dirty="0" err="1"/>
              <a:t>Eg</a:t>
            </a:r>
            <a:r>
              <a:rPr lang="en-GB" dirty="0"/>
              <a:t>: </a:t>
            </a:r>
            <a:r>
              <a:rPr lang="pl-PL" b="1" dirty="0"/>
              <a:t>Narodowy Bank Polski</a:t>
            </a:r>
            <a:r>
              <a:rPr lang="en-GB" b="1" dirty="0"/>
              <a:t> the central bank of Poland</a:t>
            </a:r>
            <a:endParaRPr lang="en-GB" dirty="0"/>
          </a:p>
        </p:txBody>
      </p:sp>
    </p:spTree>
    <p:extLst>
      <p:ext uri="{BB962C8B-B14F-4D97-AF65-F5344CB8AC3E}">
        <p14:creationId xmlns:p14="http://schemas.microsoft.com/office/powerpoint/2010/main" val="359908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3D33-E9D0-4A03-86ED-DE8E4DDEC002}"/>
              </a:ext>
            </a:extLst>
          </p:cNvPr>
          <p:cNvSpPr>
            <a:spLocks noGrp="1"/>
          </p:cNvSpPr>
          <p:nvPr>
            <p:ph type="title"/>
          </p:nvPr>
        </p:nvSpPr>
        <p:spPr/>
        <p:txBody>
          <a:bodyPr/>
          <a:lstStyle/>
          <a:p>
            <a:r>
              <a:rPr lang="en-GB" dirty="0"/>
              <a:t>Monetary Base</a:t>
            </a:r>
            <a:endParaRPr lang="pl-PL" dirty="0"/>
          </a:p>
        </p:txBody>
      </p:sp>
      <p:pic>
        <p:nvPicPr>
          <p:cNvPr id="2050" name="Picture 2" descr="Monetary Base - Overview, Components, Importance">
            <a:extLst>
              <a:ext uri="{FF2B5EF4-FFF2-40B4-BE49-F238E27FC236}">
                <a16:creationId xmlns:a16="http://schemas.microsoft.com/office/drawing/2014/main" id="{AA436001-3061-4DEB-94CF-1B06AEBE6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9126" y="2045616"/>
            <a:ext cx="5938886" cy="384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19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BE9A-0318-4C2E-A897-FA9A65EBEA1D}"/>
              </a:ext>
            </a:extLst>
          </p:cNvPr>
          <p:cNvSpPr>
            <a:spLocks noGrp="1"/>
          </p:cNvSpPr>
          <p:nvPr>
            <p:ph type="title"/>
          </p:nvPr>
        </p:nvSpPr>
        <p:spPr/>
        <p:txBody>
          <a:bodyPr/>
          <a:lstStyle/>
          <a:p>
            <a:r>
              <a:rPr lang="en-GB" dirty="0"/>
              <a:t>Market </a:t>
            </a:r>
            <a:endParaRPr lang="pl-PL" dirty="0"/>
          </a:p>
        </p:txBody>
      </p:sp>
      <p:pic>
        <p:nvPicPr>
          <p:cNvPr id="3074" name="Picture 2" descr="Introduction to Supply and Demand">
            <a:extLst>
              <a:ext uri="{FF2B5EF4-FFF2-40B4-BE49-F238E27FC236}">
                <a16:creationId xmlns:a16="http://schemas.microsoft.com/office/drawing/2014/main" id="{53716AE5-095A-4D09-93BB-A41F109EC7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4980" y="1800520"/>
            <a:ext cx="7154945" cy="421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43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91C8-CAFA-42ED-9044-F52D6EC3EEA5}"/>
              </a:ext>
            </a:extLst>
          </p:cNvPr>
          <p:cNvSpPr>
            <a:spLocks noGrp="1"/>
          </p:cNvSpPr>
          <p:nvPr>
            <p:ph type="title"/>
          </p:nvPr>
        </p:nvSpPr>
        <p:spPr/>
        <p:txBody>
          <a:bodyPr/>
          <a:lstStyle/>
          <a:p>
            <a:endParaRPr lang="pl-PL"/>
          </a:p>
        </p:txBody>
      </p:sp>
      <p:pic>
        <p:nvPicPr>
          <p:cNvPr id="4098" name="Picture 2" descr="Money Supply and Demand and Nominal Interest Rates">
            <a:extLst>
              <a:ext uri="{FF2B5EF4-FFF2-40B4-BE49-F238E27FC236}">
                <a16:creationId xmlns:a16="http://schemas.microsoft.com/office/drawing/2014/main" id="{29BF784D-C852-456A-8E78-981CE83B67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4154" y="2102177"/>
            <a:ext cx="6843858" cy="351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51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3135-9566-48EA-BE35-15B791670E5C}"/>
              </a:ext>
            </a:extLst>
          </p:cNvPr>
          <p:cNvSpPr>
            <a:spLocks noGrp="1"/>
          </p:cNvSpPr>
          <p:nvPr>
            <p:ph type="title"/>
          </p:nvPr>
        </p:nvSpPr>
        <p:spPr/>
        <p:txBody>
          <a:bodyPr/>
          <a:lstStyle/>
          <a:p>
            <a:r>
              <a:rPr lang="en-GB" dirty="0"/>
              <a:t>Increase/ Decrease in money supply</a:t>
            </a:r>
            <a:endParaRPr lang="pl-PL" dirty="0"/>
          </a:p>
        </p:txBody>
      </p:sp>
      <p:sp>
        <p:nvSpPr>
          <p:cNvPr id="3" name="Content Placeholder 2">
            <a:extLst>
              <a:ext uri="{FF2B5EF4-FFF2-40B4-BE49-F238E27FC236}">
                <a16:creationId xmlns:a16="http://schemas.microsoft.com/office/drawing/2014/main" id="{C9B866DF-A502-4C82-9607-F947AF92AC4D}"/>
              </a:ext>
            </a:extLst>
          </p:cNvPr>
          <p:cNvSpPr>
            <a:spLocks noGrp="1"/>
          </p:cNvSpPr>
          <p:nvPr>
            <p:ph idx="1"/>
          </p:nvPr>
        </p:nvSpPr>
        <p:spPr/>
        <p:txBody>
          <a:bodyPr/>
          <a:lstStyle/>
          <a:p>
            <a:endParaRPr lang="pl-PL"/>
          </a:p>
        </p:txBody>
      </p:sp>
      <p:pic>
        <p:nvPicPr>
          <p:cNvPr id="5122" name="Picture 2" descr="Money Supply and Demand and Nominal Interest Rates">
            <a:extLst>
              <a:ext uri="{FF2B5EF4-FFF2-40B4-BE49-F238E27FC236}">
                <a16:creationId xmlns:a16="http://schemas.microsoft.com/office/drawing/2014/main" id="{EED45888-F421-447B-BAF2-8C13D82D4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23" y="1690688"/>
            <a:ext cx="10784263"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44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3E46-BED3-425B-93FD-459984D4F009}"/>
              </a:ext>
            </a:extLst>
          </p:cNvPr>
          <p:cNvSpPr>
            <a:spLocks noGrp="1"/>
          </p:cNvSpPr>
          <p:nvPr>
            <p:ph type="title"/>
          </p:nvPr>
        </p:nvSpPr>
        <p:spPr/>
        <p:txBody>
          <a:bodyPr/>
          <a:lstStyle/>
          <a:p>
            <a:r>
              <a:rPr lang="en-GB" dirty="0"/>
              <a:t>Two kinds of reserves</a:t>
            </a:r>
            <a:endParaRPr lang="pl-PL" dirty="0"/>
          </a:p>
        </p:txBody>
      </p:sp>
      <p:sp>
        <p:nvSpPr>
          <p:cNvPr id="3" name="Content Placeholder 2">
            <a:extLst>
              <a:ext uri="{FF2B5EF4-FFF2-40B4-BE49-F238E27FC236}">
                <a16:creationId xmlns:a16="http://schemas.microsoft.com/office/drawing/2014/main" id="{2F04CA63-6A4F-432E-83E1-F3F0A79546EE}"/>
              </a:ext>
            </a:extLst>
          </p:cNvPr>
          <p:cNvSpPr>
            <a:spLocks noGrp="1"/>
          </p:cNvSpPr>
          <p:nvPr>
            <p:ph idx="1"/>
          </p:nvPr>
        </p:nvSpPr>
        <p:spPr/>
        <p:txBody>
          <a:bodyPr/>
          <a:lstStyle/>
          <a:p>
            <a:endParaRPr lang="pl-PL"/>
          </a:p>
        </p:txBody>
      </p:sp>
      <p:pic>
        <p:nvPicPr>
          <p:cNvPr id="6146" name="Picture 2" descr="Distinguish between required reserves and excess reserves and how reserves  affect money supply. - YouTube">
            <a:extLst>
              <a:ext uri="{FF2B5EF4-FFF2-40B4-BE49-F238E27FC236}">
                <a16:creationId xmlns:a16="http://schemas.microsoft.com/office/drawing/2014/main" id="{11D7FFE4-547D-4129-84FD-4E0A43043B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24" t="6980" r="4166" b="7514"/>
          <a:stretch/>
        </p:blipFill>
        <p:spPr bwMode="auto">
          <a:xfrm>
            <a:off x="838200" y="1825626"/>
            <a:ext cx="105965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4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E644-7665-4E1B-81B0-3ED3136C1F1F}"/>
              </a:ext>
            </a:extLst>
          </p:cNvPr>
          <p:cNvSpPr>
            <a:spLocks noGrp="1"/>
          </p:cNvSpPr>
          <p:nvPr>
            <p:ph type="title"/>
          </p:nvPr>
        </p:nvSpPr>
        <p:spPr/>
        <p:txBody>
          <a:bodyPr/>
          <a:lstStyle/>
          <a:p>
            <a:r>
              <a:rPr lang="en-GB" dirty="0"/>
              <a:t>3 Monetary policy tools</a:t>
            </a:r>
            <a:endParaRPr lang="pl-PL" dirty="0"/>
          </a:p>
        </p:txBody>
      </p:sp>
      <p:sp>
        <p:nvSpPr>
          <p:cNvPr id="3" name="Content Placeholder 2">
            <a:extLst>
              <a:ext uri="{FF2B5EF4-FFF2-40B4-BE49-F238E27FC236}">
                <a16:creationId xmlns:a16="http://schemas.microsoft.com/office/drawing/2014/main" id="{66197E0C-14C2-4217-BBBE-EEE0ACE8FDE8}"/>
              </a:ext>
            </a:extLst>
          </p:cNvPr>
          <p:cNvSpPr>
            <a:spLocks noGrp="1"/>
          </p:cNvSpPr>
          <p:nvPr>
            <p:ph idx="1"/>
          </p:nvPr>
        </p:nvSpPr>
        <p:spPr/>
        <p:txBody>
          <a:bodyPr/>
          <a:lstStyle/>
          <a:p>
            <a:r>
              <a:rPr lang="en-GB" dirty="0"/>
              <a:t>1) Open market Operation</a:t>
            </a:r>
          </a:p>
          <a:p>
            <a:pPr marL="0" indent="0" algn="just">
              <a:buNone/>
            </a:pPr>
            <a:r>
              <a:rPr lang="en-GB" dirty="0"/>
              <a:t>Open market operations (OMO) refers to the central bank practice of buying and selling securities,  along with other securities, on the open market in order to regulate the supply of money that is on reserve in  banks. The central bank purchases Treasury securities to increase the supply of money and sells them to reduce long-term interest rates. </a:t>
            </a:r>
          </a:p>
          <a:p>
            <a:pPr marL="0" indent="0" algn="just">
              <a:buNone/>
            </a:pPr>
            <a:r>
              <a:rPr lang="en-GB" dirty="0"/>
              <a:t>The objective of OMOs is to adjust the level of reserve balances to manipulate the short-term interest rates and that affect other interest rates.</a:t>
            </a:r>
          </a:p>
        </p:txBody>
      </p:sp>
    </p:spTree>
    <p:extLst>
      <p:ext uri="{BB962C8B-B14F-4D97-AF65-F5344CB8AC3E}">
        <p14:creationId xmlns:p14="http://schemas.microsoft.com/office/powerpoint/2010/main" val="402236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1094</Words>
  <Application>Microsoft Office PowerPoint</Application>
  <PresentationFormat>Widescreen</PresentationFormat>
  <Paragraphs>80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Open Sans</vt:lpstr>
      <vt:lpstr>Office Theme</vt:lpstr>
      <vt:lpstr>Monetary Vs. fiscal Policy</vt:lpstr>
      <vt:lpstr>PowerPoint Presentation</vt:lpstr>
      <vt:lpstr>Monetary policy </vt:lpstr>
      <vt:lpstr>Monetary Base</vt:lpstr>
      <vt:lpstr>Market </vt:lpstr>
      <vt:lpstr>PowerPoint Presentation</vt:lpstr>
      <vt:lpstr>Increase/ Decrease in money supply</vt:lpstr>
      <vt:lpstr>Two kinds of reserves</vt:lpstr>
      <vt:lpstr>3 Monetary policy tools</vt:lpstr>
      <vt:lpstr>PowerPoint Presentation</vt:lpstr>
      <vt:lpstr>PowerPoint Presentation</vt:lpstr>
      <vt:lpstr>The reserve ratio</vt:lpstr>
      <vt:lpstr>PowerPoint Presentation</vt:lpstr>
      <vt:lpstr>Fiscal Policy</vt:lpstr>
      <vt:lpstr>Budget</vt:lpstr>
      <vt:lpstr>Budget Plan</vt:lpstr>
      <vt:lpstr>Budget plan</vt:lpstr>
      <vt:lpstr>PowerPoint Presentation</vt:lpstr>
      <vt:lpstr>PowerPoint Presentation</vt:lpstr>
      <vt:lpstr>Three situation </vt:lpstr>
      <vt:lpstr>Increase in government spending</vt:lpstr>
      <vt:lpstr>Decrease in government spending</vt:lpstr>
      <vt:lpstr>Increase in taxation</vt:lpstr>
      <vt:lpstr>Decrease in taxation</vt:lpstr>
      <vt:lpstr>Budget surplus – Contractionary fiscal policy</vt:lpstr>
      <vt:lpstr>Budget deficit- Expansionary fiscal policy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Vs. fiscal Policy</dc:title>
  <dc:creator>Asha Thomas</dc:creator>
  <cp:lastModifiedBy>Asha Thomas</cp:lastModifiedBy>
  <cp:revision>31</cp:revision>
  <dcterms:created xsi:type="dcterms:W3CDTF">2022-05-11T09:42:43Z</dcterms:created>
  <dcterms:modified xsi:type="dcterms:W3CDTF">2022-05-18T14:15:02Z</dcterms:modified>
</cp:coreProperties>
</file>