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2" r:id="rId2"/>
    <p:sldId id="316" r:id="rId3"/>
    <p:sldId id="315" r:id="rId4"/>
    <p:sldId id="317" r:id="rId5"/>
    <p:sldId id="320" r:id="rId6"/>
    <p:sldId id="321" r:id="rId7"/>
    <p:sldId id="319" r:id="rId8"/>
    <p:sldId id="30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EC796-F161-341C-F47B-AF60FA021E75}" v="2" dt="2025-06-17T00:30:34.526"/>
    <p1510:client id="{7622F538-4744-4DAC-8BA9-30A811919B28}" v="41" dt="2025-06-16T10:23:39.389"/>
    <p1510:client id="{799AC0BB-5DCC-DB6F-EFA7-846372630E8C}" v="944" dt="2025-06-16T10:11:59.129"/>
    <p1510:client id="{E72FC89A-B59A-2A4B-76E9-3BF5F21AE21B}" v="84" dt="2025-06-16T13:14:1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gabrielwendell@fisica.ufrn.br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1EA45F1D-0E69-C07D-A285-B17109647789}"/>
              </a:ext>
            </a:extLst>
          </p:cNvPr>
          <p:cNvSpPr txBox="1"/>
          <p:nvPr/>
        </p:nvSpPr>
        <p:spPr>
          <a:xfrm>
            <a:off x="1627422" y="5655660"/>
            <a:ext cx="8935735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dirty="0">
                <a:latin typeface="Consolas"/>
              </a:rPr>
              <a:t>Gabriel Wendell Celestino Rocha*</a:t>
            </a:r>
          </a:p>
          <a:p>
            <a:pPr algn="ctr"/>
            <a:r>
              <a:rPr lang="pt-BR" dirty="0">
                <a:latin typeface="Consolas"/>
              </a:rPr>
              <a:t>16, July, 2025</a:t>
            </a:r>
          </a:p>
          <a:p>
            <a:pPr algn="ctr"/>
            <a:endParaRPr lang="pt-BR" dirty="0">
              <a:latin typeface="Consolas"/>
            </a:endParaRPr>
          </a:p>
          <a:p>
            <a:pPr algn="ctr"/>
            <a:r>
              <a:rPr lang="pt-BR" dirty="0">
                <a:latin typeface="Consolas"/>
              </a:rPr>
              <a:t>*</a:t>
            </a:r>
            <a:r>
              <a:rPr lang="pt-BR" sz="1600" dirty="0">
                <a:latin typeface="Consolas"/>
                <a:hlinkClick r:id="rId2"/>
              </a:rPr>
              <a:t>gabrielwendell@fisica.ufrn.br</a:t>
            </a:r>
          </a:p>
        </p:txBody>
      </p:sp>
      <p:pic>
        <p:nvPicPr>
          <p:cNvPr id="8" name="Imagem 7" descr="Logotipo&#10;&#10;Descrição gerada automaticamente">
            <a:extLst>
              <a:ext uri="{FF2B5EF4-FFF2-40B4-BE49-F238E27FC236}">
                <a16:creationId xmlns:a16="http://schemas.microsoft.com/office/drawing/2014/main" id="{FEB9763F-ED7F-A470-72E8-C34F4A613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49" y="5602759"/>
            <a:ext cx="1129524" cy="1253183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18930017-1D97-FD43-FD0A-9F92AEB2ABF0}"/>
              </a:ext>
            </a:extLst>
          </p:cNvPr>
          <p:cNvSpPr txBox="1"/>
          <p:nvPr/>
        </p:nvSpPr>
        <p:spPr>
          <a:xfrm>
            <a:off x="659669" y="1609"/>
            <a:ext cx="1086776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dirty="0">
                <a:latin typeface="Consolas"/>
                <a:ea typeface="Roboto"/>
                <a:cs typeface="Roboto"/>
              </a:rPr>
              <a:t>PET Física UFRN, </a:t>
            </a:r>
            <a:r>
              <a:rPr lang="pt-BR" sz="1600" dirty="0" err="1">
                <a:latin typeface="Consolas"/>
                <a:ea typeface="Roboto"/>
                <a:cs typeface="Roboto"/>
              </a:rPr>
              <a:t>Physics</a:t>
            </a:r>
            <a:r>
              <a:rPr lang="pt-BR" sz="1600" dirty="0">
                <a:latin typeface="Consolas"/>
                <a:ea typeface="Roboto"/>
                <a:cs typeface="Roboto"/>
              </a:rPr>
              <a:t> Departament, Universidade Federal do Rio Grande do Norte</a:t>
            </a:r>
          </a:p>
          <a:p>
            <a:pPr algn="ctr"/>
            <a:endParaRPr lang="pt-BR" sz="1600" dirty="0">
              <a:latin typeface="Consolas"/>
              <a:ea typeface="Roboto"/>
              <a:cs typeface="Roboto"/>
            </a:endParaRPr>
          </a:p>
        </p:txBody>
      </p:sp>
      <p:sp>
        <p:nvSpPr>
          <p:cNvPr id="6" name="CaixaDeTexto 2">
            <a:extLst>
              <a:ext uri="{FF2B5EF4-FFF2-40B4-BE49-F238E27FC236}">
                <a16:creationId xmlns:a16="http://schemas.microsoft.com/office/drawing/2014/main" id="{EFA098A5-C4EF-D938-478A-BADF7E064048}"/>
              </a:ext>
            </a:extLst>
          </p:cNvPr>
          <p:cNvSpPr txBox="1"/>
          <p:nvPr/>
        </p:nvSpPr>
        <p:spPr>
          <a:xfrm>
            <a:off x="7400" y="3042529"/>
            <a:ext cx="12196116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b="1" err="1">
                <a:latin typeface="Consolas"/>
                <a:ea typeface="+mn-lt"/>
                <a:cs typeface="+mn-lt"/>
              </a:rPr>
              <a:t>Mathematical</a:t>
            </a:r>
            <a:r>
              <a:rPr lang="pt-BR" sz="3600" b="1" dirty="0">
                <a:latin typeface="Consolas"/>
                <a:ea typeface="+mn-lt"/>
                <a:cs typeface="+mn-lt"/>
              </a:rPr>
              <a:t> </a:t>
            </a:r>
            <a:r>
              <a:rPr lang="pt-BR" sz="3600" b="1" err="1">
                <a:latin typeface="Consolas"/>
                <a:ea typeface="+mn-lt"/>
                <a:cs typeface="+mn-lt"/>
              </a:rPr>
              <a:t>Foundations</a:t>
            </a:r>
            <a:r>
              <a:rPr lang="pt-BR" sz="3600" b="1" dirty="0">
                <a:latin typeface="Consolas"/>
                <a:ea typeface="+mn-lt"/>
                <a:cs typeface="+mn-lt"/>
              </a:rPr>
              <a:t> </a:t>
            </a:r>
            <a:endParaRPr lang="pt-BR" b="1">
              <a:latin typeface="Aptos" panose="020B0004020202020204"/>
              <a:ea typeface="+mn-lt"/>
              <a:cs typeface="+mn-lt"/>
            </a:endParaRPr>
          </a:p>
          <a:p>
            <a:pPr algn="ctr"/>
            <a:r>
              <a:rPr lang="pt-BR" sz="3600" b="1" err="1">
                <a:latin typeface="Consolas"/>
                <a:ea typeface="+mn-lt"/>
                <a:cs typeface="+mn-lt"/>
              </a:rPr>
              <a:t>of</a:t>
            </a:r>
            <a:r>
              <a:rPr lang="pt-BR" sz="3600" b="1" dirty="0">
                <a:latin typeface="Consolas"/>
                <a:ea typeface="+mn-lt"/>
                <a:cs typeface="+mn-lt"/>
              </a:rPr>
              <a:t> Machine Learning</a:t>
            </a:r>
            <a:endParaRPr lang="pt-BR" b="1"/>
          </a:p>
        </p:txBody>
      </p:sp>
      <p:pic>
        <p:nvPicPr>
          <p:cNvPr id="10" name="Imagem 9" descr="Logotipo&#10;&#10;Descrição gerada automaticamente">
            <a:extLst>
              <a:ext uri="{FF2B5EF4-FFF2-40B4-BE49-F238E27FC236}">
                <a16:creationId xmlns:a16="http://schemas.microsoft.com/office/drawing/2014/main" id="{A94AFD2F-80D7-A6BA-6A42-44E879830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3845" y="5602759"/>
            <a:ext cx="1129524" cy="1253183"/>
          </a:xfrm>
          <a:prstGeom prst="rect">
            <a:avLst/>
          </a:prstGeom>
        </p:spPr>
      </p:pic>
      <p:pic>
        <p:nvPicPr>
          <p:cNvPr id="11" name="Imagem 10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CC559F16-3D3A-26EF-E89F-45649DD685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282" y="592094"/>
            <a:ext cx="1802028" cy="1802028"/>
          </a:xfrm>
          <a:prstGeom prst="rect">
            <a:avLst/>
          </a:prstGeom>
        </p:spPr>
      </p:pic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AE97315A-5DEA-321B-077C-B3710992CEA3}"/>
              </a:ext>
            </a:extLst>
          </p:cNvPr>
          <p:cNvCxnSpPr/>
          <p:nvPr/>
        </p:nvCxnSpPr>
        <p:spPr>
          <a:xfrm flipH="1" flipV="1">
            <a:off x="371915" y="4476031"/>
            <a:ext cx="11453135" cy="378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8D5360E1-E29F-66A2-ACED-BB247667F113}"/>
              </a:ext>
            </a:extLst>
          </p:cNvPr>
          <p:cNvCxnSpPr>
            <a:cxnSpLocks/>
          </p:cNvCxnSpPr>
          <p:nvPr/>
        </p:nvCxnSpPr>
        <p:spPr>
          <a:xfrm flipH="1" flipV="1">
            <a:off x="382212" y="2818166"/>
            <a:ext cx="11453135" cy="37873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6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EFB916-8885-63BE-C802-802720E3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5336A6DE-03EA-653E-AAB9-78487CCDA2F7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2.</a:t>
            </a:r>
          </a:p>
        </p:txBody>
      </p:sp>
      <p:sp>
        <p:nvSpPr>
          <p:cNvPr id="7" name="CaixaDeTexto 4">
            <a:extLst>
              <a:ext uri="{FF2B5EF4-FFF2-40B4-BE49-F238E27FC236}">
                <a16:creationId xmlns:a16="http://schemas.microsoft.com/office/drawing/2014/main" id="{95945CDC-00E3-EF03-B8C4-26BC666DE5F9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 err="1">
                <a:latin typeface="Consolas"/>
              </a:rPr>
              <a:t>Motivation</a:t>
            </a:r>
            <a:endParaRPr lang="pt-BR" dirty="0" err="1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23BCDA3-5008-B1A3-CDEF-7234ADA52074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6A651BE-A0D2-FD89-0B3B-F01D66B13DBB}"/>
              </a:ext>
            </a:extLst>
          </p:cNvPr>
          <p:cNvSpPr txBox="1"/>
          <p:nvPr/>
        </p:nvSpPr>
        <p:spPr>
          <a:xfrm>
            <a:off x="548948" y="1999418"/>
            <a:ext cx="5008208" cy="40934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 err="1">
                <a:latin typeface="Consolas"/>
              </a:rPr>
              <a:t>What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this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course</a:t>
            </a:r>
            <a:r>
              <a:rPr lang="pt-BR" sz="2400" b="1" dirty="0">
                <a:latin typeface="Consolas"/>
              </a:rPr>
              <a:t> IS</a:t>
            </a:r>
            <a:endParaRPr lang="pt-BR" dirty="0"/>
          </a:p>
          <a:p>
            <a:endParaRPr lang="pt-BR" sz="2000" dirty="0">
              <a:latin typeface="Consolas"/>
            </a:endParaRPr>
          </a:p>
          <a:p>
            <a:r>
              <a:rPr lang="pt-BR" dirty="0">
                <a:ea typeface="+mn-lt"/>
                <a:cs typeface="+mn-lt"/>
              </a:rPr>
              <a:t>✅ </a:t>
            </a:r>
            <a:r>
              <a:rPr lang="pt-BR" dirty="0">
                <a:latin typeface="Consolas"/>
                <a:ea typeface="+mn-lt"/>
                <a:cs typeface="+mn-lt"/>
              </a:rPr>
              <a:t>Formal </a:t>
            </a:r>
            <a:r>
              <a:rPr lang="pt-BR" err="1">
                <a:latin typeface="Consolas"/>
                <a:ea typeface="+mn-lt"/>
                <a:cs typeface="+mn-lt"/>
              </a:rPr>
              <a:t>definitions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theorems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and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mathematical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structures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  <a:endParaRPr lang="pt-BR" dirty="0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endParaRPr lang="pt-BR" dirty="0">
              <a:latin typeface="Consolas"/>
              <a:ea typeface="+mn-lt"/>
              <a:cs typeface="+mn-lt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✅ Linear </a:t>
            </a:r>
            <a:r>
              <a:rPr lang="pt-BR" err="1">
                <a:latin typeface="Consolas"/>
                <a:ea typeface="+mn-lt"/>
                <a:cs typeface="+mn-lt"/>
              </a:rPr>
              <a:t>Algebra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Probability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Optimization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Statistics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and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Information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Theory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  <a:endParaRPr lang="pt-BR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endParaRPr lang="pt-BR" dirty="0">
              <a:latin typeface="Consolas"/>
              <a:ea typeface="+mn-lt"/>
              <a:cs typeface="+mn-lt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✅ </a:t>
            </a:r>
            <a:r>
              <a:rPr lang="pt-BR" err="1">
                <a:latin typeface="Consolas"/>
                <a:ea typeface="+mn-lt"/>
                <a:cs typeface="+mn-lt"/>
              </a:rPr>
              <a:t>Statistical</a:t>
            </a:r>
            <a:r>
              <a:rPr lang="pt-BR" dirty="0">
                <a:latin typeface="Consolas"/>
                <a:ea typeface="+mn-lt"/>
                <a:cs typeface="+mn-lt"/>
              </a:rPr>
              <a:t> Learning </a:t>
            </a:r>
            <a:r>
              <a:rPr lang="pt-BR" err="1">
                <a:latin typeface="Consolas"/>
                <a:ea typeface="+mn-lt"/>
                <a:cs typeface="+mn-lt"/>
              </a:rPr>
              <a:t>Theory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and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Generalization</a:t>
            </a:r>
            <a:r>
              <a:rPr lang="pt-BR" dirty="0">
                <a:latin typeface="Consolas"/>
                <a:ea typeface="+mn-lt"/>
                <a:cs typeface="+mn-lt"/>
              </a:rPr>
              <a:t> Limits ;</a:t>
            </a:r>
            <a:endParaRPr lang="pt-BR" dirty="0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endParaRPr lang="pt-BR" dirty="0">
              <a:latin typeface="Consolas"/>
              <a:ea typeface="+mn-lt"/>
              <a:cs typeface="+mn-lt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✅ </a:t>
            </a:r>
            <a:r>
              <a:rPr lang="pt-BR" err="1">
                <a:latin typeface="Consolas"/>
                <a:ea typeface="+mn-lt"/>
                <a:cs typeface="+mn-lt"/>
              </a:rPr>
              <a:t>Mathematical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analysis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of</a:t>
            </a:r>
            <a:r>
              <a:rPr lang="pt-BR" dirty="0">
                <a:latin typeface="Consolas"/>
                <a:ea typeface="+mn-lt"/>
                <a:cs typeface="+mn-lt"/>
              </a:rPr>
              <a:t> ML models </a:t>
            </a:r>
            <a:r>
              <a:rPr lang="pt-BR" err="1">
                <a:latin typeface="Consolas"/>
                <a:ea typeface="+mn-lt"/>
                <a:cs typeface="+mn-lt"/>
              </a:rPr>
              <a:t>from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first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principles</a:t>
            </a:r>
            <a:r>
              <a:rPr lang="pt-BR" dirty="0">
                <a:latin typeface="Consolas"/>
                <a:ea typeface="+mn-lt"/>
                <a:cs typeface="+mn-lt"/>
              </a:rPr>
              <a:t>  .</a:t>
            </a:r>
            <a:endParaRPr lang="pt-BR" dirty="0">
              <a:latin typeface="Consola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B628521-B277-04E4-A999-37C7EDDE1622}"/>
              </a:ext>
            </a:extLst>
          </p:cNvPr>
          <p:cNvSpPr txBox="1"/>
          <p:nvPr/>
        </p:nvSpPr>
        <p:spPr>
          <a:xfrm>
            <a:off x="6504271" y="1999417"/>
            <a:ext cx="5688146" cy="31085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 err="1">
                <a:latin typeface="Consolas"/>
              </a:rPr>
              <a:t>What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this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course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is</a:t>
            </a:r>
            <a:r>
              <a:rPr lang="pt-BR" sz="2400" b="1" dirty="0">
                <a:latin typeface="Consolas"/>
              </a:rPr>
              <a:t> NOT</a:t>
            </a:r>
            <a:endParaRPr lang="pt-BR" dirty="0"/>
          </a:p>
          <a:p>
            <a:endParaRPr lang="pt-BR" sz="2400" b="1" i="1" dirty="0">
              <a:latin typeface="Consolas"/>
            </a:endParaRPr>
          </a:p>
          <a:p>
            <a:r>
              <a:rPr lang="pt-BR" dirty="0">
                <a:ea typeface="+mn-lt"/>
                <a:cs typeface="+mn-lt"/>
              </a:rPr>
              <a:t>❌</a:t>
            </a:r>
            <a:r>
              <a:rPr lang="pt-BR" sz="2000" dirty="0">
                <a:ea typeface="+mn-lt"/>
                <a:cs typeface="+mn-lt"/>
              </a:rPr>
              <a:t> </a:t>
            </a:r>
            <a:r>
              <a:rPr lang="pt-BR" sz="2000" dirty="0">
                <a:latin typeface="Consolas"/>
                <a:ea typeface="+mn-lt"/>
                <a:cs typeface="+mn-lt"/>
              </a:rPr>
              <a:t>A </a:t>
            </a:r>
            <a:r>
              <a:rPr lang="pt-BR" sz="2000" err="1">
                <a:latin typeface="Consolas"/>
                <a:ea typeface="+mn-lt"/>
                <a:cs typeface="+mn-lt"/>
              </a:rPr>
              <a:t>programming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bootcamp</a:t>
            </a:r>
            <a:r>
              <a:rPr lang="pt-BR" sz="2000" dirty="0">
                <a:latin typeface="Consolas"/>
                <a:ea typeface="+mn-lt"/>
                <a:cs typeface="+mn-lt"/>
              </a:rPr>
              <a:t> (</a:t>
            </a:r>
            <a:r>
              <a:rPr lang="pt-BR" sz="2000" err="1">
                <a:latin typeface="Consolas"/>
                <a:ea typeface="+mn-lt"/>
                <a:cs typeface="+mn-lt"/>
              </a:rPr>
              <a:t>without</a:t>
            </a:r>
            <a:r>
              <a:rPr lang="pt-BR" sz="2000" dirty="0">
                <a:latin typeface="Consolas"/>
                <a:ea typeface="+mn-lt"/>
                <a:cs typeface="+mn-lt"/>
              </a:rPr>
              <a:t> a </a:t>
            </a:r>
            <a:r>
              <a:rPr lang="pt-BR" sz="2000" err="1">
                <a:latin typeface="Consolas"/>
                <a:ea typeface="+mn-lt"/>
                <a:cs typeface="+mn-lt"/>
              </a:rPr>
              <a:t>focus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on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implementation</a:t>
            </a:r>
            <a:r>
              <a:rPr lang="pt-BR" sz="2000" dirty="0">
                <a:latin typeface="Consolas"/>
                <a:ea typeface="+mn-lt"/>
                <a:cs typeface="+mn-lt"/>
              </a:rPr>
              <a:t>) ;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❌ A </a:t>
            </a:r>
            <a:r>
              <a:rPr lang="pt-BR" err="1">
                <a:latin typeface="Consolas"/>
                <a:ea typeface="+mn-lt"/>
                <a:cs typeface="+mn-lt"/>
              </a:rPr>
              <a:t>course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on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practical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usage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of</a:t>
            </a:r>
            <a:r>
              <a:rPr lang="pt-BR" dirty="0">
                <a:latin typeface="Consolas"/>
                <a:ea typeface="+mn-lt"/>
                <a:cs typeface="+mn-lt"/>
              </a:rPr>
              <a:t> ML </a:t>
            </a:r>
            <a:r>
              <a:rPr lang="pt-BR" err="1">
                <a:latin typeface="Consolas"/>
                <a:ea typeface="+mn-lt"/>
                <a:cs typeface="+mn-lt"/>
              </a:rPr>
              <a:t>libraries</a:t>
            </a:r>
            <a:r>
              <a:rPr lang="pt-BR" dirty="0">
                <a:latin typeface="Consolas"/>
                <a:ea typeface="+mn-lt"/>
                <a:cs typeface="+mn-lt"/>
              </a:rPr>
              <a:t> (e.g. </a:t>
            </a:r>
            <a:r>
              <a:rPr lang="pt-BR" err="1">
                <a:latin typeface="Consolas"/>
                <a:ea typeface="+mn-lt"/>
                <a:cs typeface="+mn-lt"/>
              </a:rPr>
              <a:t>Scikit-Learn</a:t>
            </a:r>
            <a:r>
              <a:rPr lang="pt-BR" dirty="0">
                <a:latin typeface="Consolas"/>
                <a:ea typeface="+mn-lt"/>
                <a:cs typeface="+mn-lt"/>
              </a:rPr>
              <a:t>, </a:t>
            </a:r>
            <a:r>
              <a:rPr lang="pt-BR" err="1">
                <a:latin typeface="Consolas"/>
                <a:ea typeface="+mn-lt"/>
                <a:cs typeface="+mn-lt"/>
              </a:rPr>
              <a:t>TensorFlow</a:t>
            </a:r>
            <a:r>
              <a:rPr lang="pt-BR" dirty="0">
                <a:latin typeface="Consolas"/>
                <a:ea typeface="+mn-lt"/>
                <a:cs typeface="+mn-lt"/>
              </a:rPr>
              <a:t>) ;</a:t>
            </a:r>
          </a:p>
          <a:p>
            <a:endParaRPr lang="pt-BR" dirty="0">
              <a:latin typeface="Consolas"/>
            </a:endParaRPr>
          </a:p>
          <a:p>
            <a:r>
              <a:rPr lang="pt-BR" dirty="0">
                <a:latin typeface="Consolas"/>
                <a:ea typeface="+mn-lt"/>
                <a:cs typeface="+mn-lt"/>
              </a:rPr>
              <a:t>❌ A </a:t>
            </a:r>
            <a:r>
              <a:rPr lang="pt-BR" err="1">
                <a:latin typeface="Consolas"/>
                <a:ea typeface="+mn-lt"/>
                <a:cs typeface="+mn-lt"/>
              </a:rPr>
              <a:t>Guide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to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MLOps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or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err="1">
                <a:latin typeface="Consolas"/>
                <a:ea typeface="+mn-lt"/>
                <a:cs typeface="+mn-lt"/>
              </a:rPr>
              <a:t>Production</a:t>
            </a:r>
            <a:r>
              <a:rPr lang="pt-BR" dirty="0">
                <a:latin typeface="Consolas"/>
                <a:ea typeface="+mn-lt"/>
                <a:cs typeface="+mn-lt"/>
              </a:rPr>
              <a:t> Deployment .</a:t>
            </a:r>
            <a:endParaRPr lang="pt-BR" dirty="0">
              <a:latin typeface="Consolas"/>
            </a:endParaRPr>
          </a:p>
        </p:txBody>
      </p: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EAB51A5F-B6CE-A57A-7D69-3CA3B1BD1505}"/>
              </a:ext>
            </a:extLst>
          </p:cNvPr>
          <p:cNvCxnSpPr>
            <a:cxnSpLocks/>
          </p:cNvCxnSpPr>
          <p:nvPr/>
        </p:nvCxnSpPr>
        <p:spPr>
          <a:xfrm>
            <a:off x="6135920" y="1556461"/>
            <a:ext cx="22853" cy="470611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075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0F52B2-11A2-65A4-9BD7-8D3DBA8DC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EC0A41BF-7F59-FBF1-402A-F2CAA003E9A6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2.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897B59CF-8AA3-BB39-8FFA-2E09147DC135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B63C8799-697D-EEC1-329B-8AB365C5F648}"/>
              </a:ext>
            </a:extLst>
          </p:cNvPr>
          <p:cNvSpPr txBox="1"/>
          <p:nvPr/>
        </p:nvSpPr>
        <p:spPr>
          <a:xfrm>
            <a:off x="249851" y="1365420"/>
            <a:ext cx="11795869" cy="329320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 err="1">
                <a:latin typeface="Consolas"/>
              </a:rPr>
              <a:t>Why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Study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Mathematical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Foundations</a:t>
            </a:r>
            <a:r>
              <a:rPr lang="pt-BR" sz="2400" b="1" dirty="0">
                <a:latin typeface="Consolas"/>
              </a:rPr>
              <a:t> </a:t>
            </a:r>
            <a:r>
              <a:rPr lang="pt-BR" sz="2400" b="1" dirty="0" err="1">
                <a:latin typeface="Consolas"/>
              </a:rPr>
              <a:t>of</a:t>
            </a:r>
            <a:r>
              <a:rPr lang="pt-BR" sz="2400" b="1" dirty="0">
                <a:latin typeface="Consolas"/>
              </a:rPr>
              <a:t> Machine Learning?</a:t>
            </a:r>
            <a:endParaRPr lang="pt-BR" dirty="0"/>
          </a:p>
          <a:p>
            <a:endParaRPr lang="pt-BR" sz="2400" b="1" dirty="0">
              <a:latin typeface="Consolas"/>
            </a:endParaRPr>
          </a:p>
          <a:p>
            <a:pPr marL="285750" indent="-285750">
              <a:buFont typeface="Courier New"/>
              <a:buChar char="o"/>
            </a:pPr>
            <a:r>
              <a:rPr lang="pt-BR" sz="2000" err="1">
                <a:latin typeface="Consolas"/>
                <a:ea typeface="+mn-lt"/>
                <a:cs typeface="+mn-lt"/>
              </a:rPr>
              <a:t>Understand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why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algorithms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work</a:t>
            </a:r>
            <a:r>
              <a:rPr lang="pt-BR" sz="2000" dirty="0">
                <a:latin typeface="Consolas"/>
                <a:ea typeface="+mn-lt"/>
                <a:cs typeface="+mn-lt"/>
              </a:rPr>
              <a:t> — </a:t>
            </a:r>
            <a:r>
              <a:rPr lang="pt-BR" sz="2000" err="1">
                <a:latin typeface="Consolas"/>
                <a:ea typeface="+mn-lt"/>
                <a:cs typeface="+mn-lt"/>
              </a:rPr>
              <a:t>not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just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how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to</a:t>
            </a:r>
            <a:r>
              <a:rPr lang="pt-BR" sz="2000" dirty="0">
                <a:latin typeface="Consolas"/>
                <a:ea typeface="+mn-lt"/>
                <a:cs typeface="+mn-lt"/>
              </a:rPr>
              <a:t> use </a:t>
            </a:r>
            <a:r>
              <a:rPr lang="pt-BR" sz="2000" err="1">
                <a:latin typeface="Consolas"/>
                <a:ea typeface="+mn-lt"/>
                <a:cs typeface="+mn-lt"/>
              </a:rPr>
              <a:t>them</a:t>
            </a:r>
            <a:r>
              <a:rPr lang="pt-BR" sz="2000" dirty="0">
                <a:latin typeface="Consolas"/>
                <a:ea typeface="+mn-lt"/>
                <a:cs typeface="+mn-lt"/>
              </a:rPr>
              <a:t>. </a:t>
            </a:r>
          </a:p>
          <a:p>
            <a:pPr marL="285750" indent="-285750">
              <a:buFont typeface="Courier New"/>
              <a:buChar char="o"/>
            </a:pPr>
            <a:endParaRPr lang="pt-BR" sz="2000" dirty="0">
              <a:latin typeface="Consolas"/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pt-BR" sz="2000" dirty="0">
                <a:latin typeface="Consolas"/>
                <a:ea typeface="+mn-lt"/>
                <a:cs typeface="+mn-lt"/>
              </a:rPr>
              <a:t>Be </a:t>
            </a:r>
            <a:r>
              <a:rPr lang="pt-BR" sz="2000" err="1">
                <a:latin typeface="Consolas"/>
                <a:ea typeface="+mn-lt"/>
                <a:cs typeface="+mn-lt"/>
              </a:rPr>
              <a:t>able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to</a:t>
            </a:r>
            <a:r>
              <a:rPr lang="pt-BR" sz="2000" dirty="0">
                <a:latin typeface="Consolas"/>
                <a:ea typeface="+mn-lt"/>
                <a:cs typeface="+mn-lt"/>
              </a:rPr>
              <a:t> design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 improve models </a:t>
            </a:r>
            <a:r>
              <a:rPr lang="pt-BR" sz="2000" err="1">
                <a:latin typeface="Consolas"/>
                <a:ea typeface="+mn-lt"/>
                <a:cs typeface="+mn-lt"/>
              </a:rPr>
              <a:t>analytically</a:t>
            </a:r>
            <a:r>
              <a:rPr lang="pt-BR" sz="2000" dirty="0">
                <a:latin typeface="Consolas"/>
                <a:ea typeface="+mn-lt"/>
                <a:cs typeface="+mn-lt"/>
              </a:rPr>
              <a:t>.</a:t>
            </a:r>
            <a:endParaRPr lang="pt-BR" sz="2000" dirty="0">
              <a:latin typeface="Consolas"/>
            </a:endParaRPr>
          </a:p>
          <a:p>
            <a:pPr marL="285750" indent="-285750">
              <a:buFont typeface="Courier New"/>
              <a:buChar char="o"/>
            </a:pPr>
            <a:endParaRPr lang="pt-BR" sz="2000" dirty="0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latin typeface="Consolas"/>
                <a:ea typeface="+mn-lt"/>
                <a:cs typeface="+mn-lt"/>
              </a:rPr>
              <a:t>Connecting</a:t>
            </a:r>
            <a:r>
              <a:rPr lang="pt-BR" sz="2000" dirty="0">
                <a:latin typeface="Consolas"/>
                <a:ea typeface="+mn-lt"/>
                <a:cs typeface="+mn-lt"/>
              </a:rPr>
              <a:t> ML </a:t>
            </a:r>
            <a:r>
              <a:rPr lang="pt-BR" sz="2000" err="1">
                <a:latin typeface="Consolas"/>
                <a:ea typeface="+mn-lt"/>
                <a:cs typeface="+mn-lt"/>
              </a:rPr>
              <a:t>with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Physics</a:t>
            </a:r>
            <a:r>
              <a:rPr lang="pt-BR" sz="2000" dirty="0">
                <a:latin typeface="Consolas"/>
                <a:ea typeface="+mn-lt"/>
                <a:cs typeface="+mn-lt"/>
              </a:rPr>
              <a:t>, </a:t>
            </a:r>
            <a:r>
              <a:rPr lang="pt-BR" sz="2000" err="1">
                <a:latin typeface="Consolas"/>
                <a:ea typeface="+mn-lt"/>
                <a:cs typeface="+mn-lt"/>
              </a:rPr>
              <a:t>Engineering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Theoretical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/</a:t>
            </a:r>
            <a:r>
              <a:rPr lang="pt-BR" sz="2000" err="1">
                <a:latin typeface="Consolas"/>
                <a:ea typeface="+mn-lt"/>
                <a:cs typeface="+mn-lt"/>
              </a:rPr>
              <a:t>or</a:t>
            </a:r>
            <a:r>
              <a:rPr lang="pt-BR" sz="2000" dirty="0">
                <a:latin typeface="Consolas"/>
                <a:ea typeface="+mn-lt"/>
                <a:cs typeface="+mn-lt"/>
              </a:rPr>
              <a:t> Experimental Science.</a:t>
            </a:r>
          </a:p>
          <a:p>
            <a:pPr marL="285750" indent="-285750">
              <a:buFont typeface="Courier New"/>
              <a:buChar char="o"/>
            </a:pPr>
            <a:endParaRPr lang="pt-BR" sz="2000" dirty="0">
              <a:latin typeface="Consolas"/>
            </a:endParaRPr>
          </a:p>
          <a:p>
            <a:pPr marL="342900" indent="-342900">
              <a:buFont typeface="Courier New"/>
              <a:buChar char="o"/>
            </a:pPr>
            <a:r>
              <a:rPr lang="pt-BR" sz="2000" err="1">
                <a:latin typeface="Consolas"/>
                <a:ea typeface="+mn-lt"/>
                <a:cs typeface="+mn-lt"/>
              </a:rPr>
              <a:t>Avoid</a:t>
            </a:r>
            <a:r>
              <a:rPr lang="pt-BR" sz="2000" dirty="0">
                <a:latin typeface="Consolas"/>
                <a:ea typeface="+mn-lt"/>
                <a:cs typeface="+mn-lt"/>
              </a:rPr>
              <a:t> black-box </a:t>
            </a:r>
            <a:r>
              <a:rPr lang="pt-BR" sz="2000" err="1">
                <a:latin typeface="Consolas"/>
                <a:ea typeface="+mn-lt"/>
                <a:cs typeface="+mn-lt"/>
              </a:rPr>
              <a:t>thinking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introduce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rigorous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reasoning</a:t>
            </a:r>
            <a:r>
              <a:rPr lang="pt-BR" sz="2000" dirty="0">
                <a:latin typeface="Consolas"/>
                <a:ea typeface="+mn-lt"/>
                <a:cs typeface="+mn-lt"/>
              </a:rPr>
              <a:t> in ML/DL.</a:t>
            </a:r>
          </a:p>
        </p:txBody>
      </p:sp>
      <p:sp>
        <p:nvSpPr>
          <p:cNvPr id="29" name="CaixaDeTexto 4">
            <a:extLst>
              <a:ext uri="{FF2B5EF4-FFF2-40B4-BE49-F238E27FC236}">
                <a16:creationId xmlns:a16="http://schemas.microsoft.com/office/drawing/2014/main" id="{56337362-710D-1C82-5888-6D2AE99E2152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 err="1">
                <a:latin typeface="Consolas"/>
              </a:rPr>
              <a:t>Motivation</a:t>
            </a:r>
            <a:endParaRPr lang="pt-BR" dirty="0" err="1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AA9E1F3-A582-5C6E-930D-596A83014284}"/>
              </a:ext>
            </a:extLst>
          </p:cNvPr>
          <p:cNvSpPr txBox="1"/>
          <p:nvPr/>
        </p:nvSpPr>
        <p:spPr>
          <a:xfrm>
            <a:off x="258089" y="4895334"/>
            <a:ext cx="1179586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sz="2400" b="1" dirty="0" err="1">
                <a:latin typeface="Consolas"/>
                <a:ea typeface="+mn-lt"/>
                <a:cs typeface="+mn-lt"/>
              </a:rPr>
              <a:t>Goal</a:t>
            </a:r>
            <a:endParaRPr lang="pt-BR" sz="2400" b="1">
              <a:latin typeface="Consolas"/>
              <a:ea typeface="+mn-lt"/>
              <a:cs typeface="+mn-lt"/>
            </a:endParaRPr>
          </a:p>
          <a:p>
            <a:endParaRPr lang="pt-BR" sz="2400" b="1" dirty="0">
              <a:latin typeface="Consolas"/>
              <a:ea typeface="+mn-lt"/>
              <a:cs typeface="+mn-lt"/>
            </a:endParaRPr>
          </a:p>
          <a:p>
            <a:pPr marL="285750" indent="-285750">
              <a:buFont typeface="Courier New"/>
              <a:buChar char="o"/>
            </a:pPr>
            <a:r>
              <a:rPr lang="pt-BR" sz="2000" err="1">
                <a:latin typeface="Consolas"/>
                <a:ea typeface="+mn-lt"/>
                <a:cs typeface="+mn-lt"/>
              </a:rPr>
              <a:t>Develop</a:t>
            </a:r>
            <a:r>
              <a:rPr lang="pt-BR" sz="2000" dirty="0">
                <a:latin typeface="Consolas"/>
                <a:ea typeface="+mn-lt"/>
                <a:cs typeface="+mn-lt"/>
              </a:rPr>
              <a:t> a </a:t>
            </a:r>
            <a:r>
              <a:rPr lang="pt-BR" sz="2000" err="1">
                <a:latin typeface="Consolas"/>
                <a:ea typeface="+mn-lt"/>
                <a:cs typeface="+mn-lt"/>
              </a:rPr>
              <a:t>deep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mathematical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understanding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of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i="1" err="1">
                <a:latin typeface="Consolas"/>
                <a:ea typeface="+mn-lt"/>
                <a:cs typeface="+mn-lt"/>
              </a:rPr>
              <a:t>why</a:t>
            </a:r>
            <a:r>
              <a:rPr lang="pt-BR" sz="2000" dirty="0">
                <a:latin typeface="Consolas"/>
                <a:ea typeface="+mn-lt"/>
                <a:cs typeface="+mn-lt"/>
              </a:rPr>
              <a:t> machine learning </a:t>
            </a:r>
            <a:r>
              <a:rPr lang="pt-BR" sz="2000" err="1">
                <a:latin typeface="Consolas"/>
                <a:ea typeface="+mn-lt"/>
                <a:cs typeface="+mn-lt"/>
              </a:rPr>
              <a:t>works</a:t>
            </a:r>
            <a:r>
              <a:rPr lang="pt-BR" sz="2000" dirty="0">
                <a:latin typeface="Consolas"/>
                <a:ea typeface="+mn-lt"/>
                <a:cs typeface="+mn-lt"/>
              </a:rPr>
              <a:t> — </a:t>
            </a:r>
            <a:r>
              <a:rPr lang="pt-BR" sz="2000" err="1">
                <a:latin typeface="Consolas"/>
                <a:ea typeface="+mn-lt"/>
                <a:cs typeface="+mn-lt"/>
              </a:rPr>
              <a:t>and</a:t>
            </a:r>
            <a:r>
              <a:rPr lang="pt-BR" sz="2000" dirty="0">
                <a:latin typeface="Consolas"/>
                <a:ea typeface="+mn-lt"/>
                <a:cs typeface="+mn-lt"/>
              </a:rPr>
              <a:t> </a:t>
            </a:r>
            <a:r>
              <a:rPr lang="pt-BR" sz="2000" err="1">
                <a:latin typeface="Consolas"/>
                <a:ea typeface="+mn-lt"/>
                <a:cs typeface="+mn-lt"/>
              </a:rPr>
              <a:t>when</a:t>
            </a:r>
            <a:r>
              <a:rPr lang="pt-BR" sz="2000" dirty="0">
                <a:latin typeface="Consolas"/>
                <a:ea typeface="+mn-lt"/>
                <a:cs typeface="+mn-lt"/>
              </a:rPr>
              <a:t> it </a:t>
            </a:r>
            <a:r>
              <a:rPr lang="pt-BR" sz="2000" err="1">
                <a:latin typeface="Consolas"/>
                <a:ea typeface="+mn-lt"/>
                <a:cs typeface="+mn-lt"/>
              </a:rPr>
              <a:t>doesn’t</a:t>
            </a:r>
            <a:r>
              <a:rPr lang="pt-BR" sz="2000" dirty="0">
                <a:latin typeface="Consolas"/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509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3CF2D-1AE3-27ED-D0D9-B768A9F51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7D3B521C-194B-C519-0C67-99066A04E756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3.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1529BCF-CEDC-D438-D129-5DF4314447E0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4">
            <a:extLst>
              <a:ext uri="{FF2B5EF4-FFF2-40B4-BE49-F238E27FC236}">
                <a16:creationId xmlns:a16="http://schemas.microsoft.com/office/drawing/2014/main" id="{93CB10D4-E96C-E30B-91C0-1288801F79B3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 err="1">
                <a:latin typeface="Consolas"/>
              </a:rPr>
              <a:t>Methodology</a:t>
            </a:r>
            <a:endParaRPr lang="pt-BR" dirty="0" err="1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7AF10B3-4818-ABAD-2FCE-CE72EB1B3B46}"/>
              </a:ext>
            </a:extLst>
          </p:cNvPr>
          <p:cNvSpPr txBox="1"/>
          <p:nvPr/>
        </p:nvSpPr>
        <p:spPr>
          <a:xfrm>
            <a:off x="250326" y="1556634"/>
            <a:ext cx="5286235" cy="46474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latin typeface="Consolas"/>
              </a:rPr>
              <a:t>Part I</a:t>
            </a:r>
            <a:endParaRPr lang="pt-BR" dirty="0"/>
          </a:p>
          <a:p>
            <a:endParaRPr lang="pt-BR" sz="200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  <a:ea typeface="+mn-lt"/>
                <a:cs typeface="+mn-lt"/>
              </a:rPr>
              <a:t>(</a:t>
            </a:r>
            <a:r>
              <a:rPr lang="pt-BR" b="1" dirty="0">
                <a:latin typeface="Consolas"/>
                <a:ea typeface="+mn-lt"/>
                <a:cs typeface="+mn-lt"/>
              </a:rPr>
              <a:t>16/06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b="1" dirty="0">
                <a:latin typeface="Consolas"/>
                <a:ea typeface="+mn-lt"/>
                <a:cs typeface="+mn-lt"/>
              </a:rPr>
              <a:t>- </a:t>
            </a:r>
            <a:r>
              <a:rPr lang="pt-BR" b="1" dirty="0" err="1">
                <a:latin typeface="Consolas"/>
                <a:ea typeface="+mn-lt"/>
                <a:cs typeface="+mn-lt"/>
              </a:rPr>
              <a:t>Seminar</a:t>
            </a:r>
            <a:r>
              <a:rPr lang="pt-BR" dirty="0">
                <a:latin typeface="Consolas"/>
                <a:ea typeface="+mn-lt"/>
                <a:cs typeface="+mn-lt"/>
              </a:rPr>
              <a:t>) </a:t>
            </a:r>
            <a:r>
              <a:rPr lang="pt-BR" i="1" dirty="0" err="1">
                <a:latin typeface="Consolas"/>
                <a:ea typeface="+mn-lt"/>
                <a:cs typeface="+mn-lt"/>
              </a:rPr>
              <a:t>Introduction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to</a:t>
            </a:r>
            <a:r>
              <a:rPr lang="pt-BR" i="1" dirty="0">
                <a:latin typeface="Consolas"/>
                <a:ea typeface="+mn-lt"/>
                <a:cs typeface="+mn-lt"/>
              </a:rPr>
              <a:t> Data Science &amp; Machine Learning 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endParaRPr lang="pt-BR" dirty="0">
              <a:latin typeface="Consola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  <a:ea typeface="+mn-lt"/>
                <a:cs typeface="+mn-lt"/>
              </a:rPr>
              <a:t>(</a:t>
            </a:r>
            <a:r>
              <a:rPr lang="pt-BR" b="1" dirty="0">
                <a:latin typeface="Consolas"/>
                <a:ea typeface="+mn-lt"/>
                <a:cs typeface="+mn-lt"/>
              </a:rPr>
              <a:t>18/06</a:t>
            </a:r>
            <a:r>
              <a:rPr lang="pt-BR" dirty="0">
                <a:latin typeface="Consolas"/>
                <a:ea typeface="+mn-lt"/>
                <a:cs typeface="+mn-lt"/>
              </a:rPr>
              <a:t> </a:t>
            </a:r>
            <a:r>
              <a:rPr lang="pt-BR" b="1" dirty="0">
                <a:latin typeface="Consolas"/>
                <a:ea typeface="+mn-lt"/>
                <a:cs typeface="+mn-lt"/>
              </a:rPr>
              <a:t>- </a:t>
            </a:r>
            <a:r>
              <a:rPr lang="pt-BR" b="1" dirty="0" err="1">
                <a:latin typeface="Consolas"/>
                <a:ea typeface="+mn-lt"/>
                <a:cs typeface="+mn-lt"/>
              </a:rPr>
              <a:t>Lecture</a:t>
            </a:r>
            <a:r>
              <a:rPr lang="pt-BR" dirty="0">
                <a:latin typeface="Consolas"/>
                <a:ea typeface="+mn-lt"/>
                <a:cs typeface="+mn-lt"/>
              </a:rPr>
              <a:t>) </a:t>
            </a:r>
            <a:r>
              <a:rPr lang="pt-BR" i="1" dirty="0" err="1">
                <a:latin typeface="Consolas"/>
                <a:ea typeface="+mn-lt"/>
                <a:cs typeface="+mn-lt"/>
              </a:rPr>
              <a:t>Foundations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on</a:t>
            </a:r>
            <a:r>
              <a:rPr lang="pt-BR" i="1" dirty="0">
                <a:latin typeface="Consolas"/>
                <a:ea typeface="+mn-lt"/>
                <a:cs typeface="+mn-lt"/>
              </a:rPr>
              <a:t> Linear </a:t>
            </a:r>
            <a:r>
              <a:rPr lang="pt-BR" i="1" dirty="0" err="1">
                <a:latin typeface="Consolas"/>
                <a:ea typeface="+mn-lt"/>
                <a:cs typeface="+mn-lt"/>
              </a:rPr>
              <a:t>Algebra</a:t>
            </a:r>
            <a:r>
              <a:rPr lang="pt-BR" i="1" dirty="0">
                <a:latin typeface="Consolas"/>
                <a:ea typeface="+mn-lt"/>
                <a:cs typeface="+mn-lt"/>
              </a:rPr>
              <a:t> &amp; Matrix </a:t>
            </a:r>
            <a:r>
              <a:rPr lang="pt-BR" i="1" dirty="0" err="1">
                <a:latin typeface="Consolas"/>
                <a:ea typeface="+mn-lt"/>
                <a:cs typeface="+mn-lt"/>
              </a:rPr>
              <a:t>Analysis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25/06</a:t>
            </a:r>
            <a:r>
              <a:rPr lang="pt-BR" dirty="0">
                <a:latin typeface="Consolas"/>
              </a:rPr>
              <a:t> </a:t>
            </a:r>
            <a:r>
              <a:rPr lang="pt-BR" b="1" dirty="0">
                <a:latin typeface="Consolas"/>
              </a:rPr>
              <a:t>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Foundations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on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Probability</a:t>
            </a:r>
            <a:r>
              <a:rPr lang="pt-BR" i="1" dirty="0">
                <a:latin typeface="Consolas"/>
              </a:rPr>
              <a:t> &amp; </a:t>
            </a:r>
            <a:r>
              <a:rPr lang="pt-BR" i="1" dirty="0" err="1">
                <a:latin typeface="Consolas"/>
              </a:rPr>
              <a:t>Statistics</a:t>
            </a:r>
            <a:r>
              <a:rPr lang="pt-BR" i="1" dirty="0">
                <a:latin typeface="Consolas"/>
              </a:rPr>
              <a:t> 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30/06</a:t>
            </a:r>
            <a:r>
              <a:rPr lang="pt-BR" dirty="0">
                <a:latin typeface="Consolas"/>
              </a:rPr>
              <a:t> </a:t>
            </a:r>
            <a:r>
              <a:rPr lang="pt-BR" b="1" dirty="0">
                <a:latin typeface="Consolas"/>
              </a:rPr>
              <a:t>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Foundations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on</a:t>
            </a:r>
            <a:r>
              <a:rPr lang="pt-BR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Multivariate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Calculus</a:t>
            </a:r>
            <a:r>
              <a:rPr lang="pt-BR" i="1" dirty="0">
                <a:latin typeface="Consolas"/>
              </a:rPr>
              <a:t> &amp; </a:t>
            </a:r>
            <a:r>
              <a:rPr lang="pt-BR" i="1" dirty="0" err="1">
                <a:latin typeface="Consolas"/>
              </a:rPr>
              <a:t>Topology</a:t>
            </a:r>
            <a:r>
              <a:rPr lang="pt-BR" i="1" dirty="0">
                <a:latin typeface="Consolas"/>
              </a:rPr>
              <a:t> 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02/07</a:t>
            </a:r>
            <a:r>
              <a:rPr lang="pt-BR" dirty="0">
                <a:latin typeface="Consolas"/>
              </a:rPr>
              <a:t> </a:t>
            </a:r>
            <a:r>
              <a:rPr lang="pt-BR" b="1" dirty="0">
                <a:latin typeface="Consolas"/>
              </a:rPr>
              <a:t>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Foundations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on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Information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Theory</a:t>
            </a:r>
            <a:r>
              <a:rPr lang="pt-BR" dirty="0">
                <a:latin typeface="Consolas"/>
              </a:rPr>
              <a:t> .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76097409-DB06-395E-B070-6CCFC714335F}"/>
              </a:ext>
            </a:extLst>
          </p:cNvPr>
          <p:cNvCxnSpPr>
            <a:cxnSpLocks/>
          </p:cNvCxnSpPr>
          <p:nvPr/>
        </p:nvCxnSpPr>
        <p:spPr>
          <a:xfrm>
            <a:off x="6022650" y="1556461"/>
            <a:ext cx="22853" cy="4706110"/>
          </a:xfrm>
          <a:prstGeom prst="straightConnector1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2A3601F-6670-DC9D-EB39-BA5966C73810}"/>
              </a:ext>
            </a:extLst>
          </p:cNvPr>
          <p:cNvSpPr txBox="1"/>
          <p:nvPr/>
        </p:nvSpPr>
        <p:spPr>
          <a:xfrm>
            <a:off x="6395754" y="1554575"/>
            <a:ext cx="5564261" cy="49244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2400" b="1" dirty="0">
                <a:latin typeface="Consolas"/>
              </a:rPr>
              <a:t>Part II</a:t>
            </a:r>
            <a:endParaRPr lang="pt-BR" dirty="0"/>
          </a:p>
          <a:p>
            <a:endParaRPr lang="pt-BR" sz="2000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  <a:ea typeface="+mn-lt"/>
                <a:cs typeface="+mn-lt"/>
              </a:rPr>
              <a:t>(</a:t>
            </a:r>
            <a:r>
              <a:rPr lang="pt-BR" b="1" dirty="0">
                <a:latin typeface="Consolas"/>
                <a:ea typeface="+mn-lt"/>
                <a:cs typeface="+mn-lt"/>
              </a:rPr>
              <a:t>07/07 - </a:t>
            </a:r>
            <a:r>
              <a:rPr lang="pt-BR" b="1" dirty="0" err="1">
                <a:latin typeface="Consolas"/>
                <a:ea typeface="+mn-lt"/>
                <a:cs typeface="+mn-lt"/>
              </a:rPr>
              <a:t>Lecture</a:t>
            </a:r>
            <a:r>
              <a:rPr lang="pt-BR" dirty="0">
                <a:latin typeface="Consolas"/>
                <a:ea typeface="+mn-lt"/>
                <a:cs typeface="+mn-lt"/>
              </a:rPr>
              <a:t>) </a:t>
            </a:r>
            <a:r>
              <a:rPr lang="pt-BR" i="1" dirty="0" err="1">
                <a:latin typeface="Consolas"/>
                <a:ea typeface="+mn-lt"/>
                <a:cs typeface="+mn-lt"/>
              </a:rPr>
              <a:t>Statistical</a:t>
            </a:r>
            <a:r>
              <a:rPr lang="pt-BR" i="1" dirty="0">
                <a:latin typeface="Consolas"/>
                <a:ea typeface="+mn-lt"/>
                <a:cs typeface="+mn-lt"/>
              </a:rPr>
              <a:t> Lea </a:t>
            </a:r>
            <a:r>
              <a:rPr lang="pt-BR" i="1" dirty="0" err="1">
                <a:latin typeface="Consolas"/>
                <a:ea typeface="+mn-lt"/>
                <a:cs typeface="+mn-lt"/>
              </a:rPr>
              <a:t>rning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Theory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endParaRPr lang="pt-BR" dirty="0">
              <a:latin typeface="Consolas"/>
              <a:ea typeface="+mn-lt"/>
              <a:cs typeface="+mn-lt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  <a:ea typeface="+mn-lt"/>
                <a:cs typeface="+mn-lt"/>
              </a:rPr>
              <a:t>(</a:t>
            </a:r>
            <a:r>
              <a:rPr lang="pt-BR" b="1" dirty="0">
                <a:latin typeface="Consolas"/>
                <a:ea typeface="+mn-lt"/>
                <a:cs typeface="+mn-lt"/>
              </a:rPr>
              <a:t>09/07 - </a:t>
            </a:r>
            <a:r>
              <a:rPr lang="pt-BR" b="1" dirty="0" err="1">
                <a:latin typeface="Consolas"/>
                <a:ea typeface="+mn-lt"/>
                <a:cs typeface="+mn-lt"/>
              </a:rPr>
              <a:t>Lecture</a:t>
            </a:r>
            <a:r>
              <a:rPr lang="pt-BR" dirty="0">
                <a:latin typeface="Consolas"/>
                <a:ea typeface="+mn-lt"/>
                <a:cs typeface="+mn-lt"/>
              </a:rPr>
              <a:t>) </a:t>
            </a:r>
            <a:r>
              <a:rPr lang="pt-BR" i="1" dirty="0">
                <a:latin typeface="Consolas"/>
                <a:ea typeface="+mn-lt"/>
                <a:cs typeface="+mn-lt"/>
              </a:rPr>
              <a:t>Linear </a:t>
            </a:r>
            <a:r>
              <a:rPr lang="pt-BR" i="1" dirty="0" err="1">
                <a:latin typeface="Consolas"/>
                <a:ea typeface="+mn-lt"/>
                <a:cs typeface="+mn-lt"/>
              </a:rPr>
              <a:t>Regression</a:t>
            </a:r>
            <a:r>
              <a:rPr lang="pt-BR" i="1" dirty="0">
                <a:latin typeface="Consolas"/>
                <a:ea typeface="+mn-lt"/>
                <a:cs typeface="+mn-lt"/>
              </a:rPr>
              <a:t> for </a:t>
            </a:r>
            <a:r>
              <a:rPr lang="pt-BR" i="1" dirty="0" err="1">
                <a:latin typeface="Consolas"/>
                <a:ea typeface="+mn-lt"/>
                <a:cs typeface="+mn-lt"/>
              </a:rPr>
              <a:t>Regression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and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Classification</a:t>
            </a:r>
            <a:r>
              <a:rPr lang="pt-BR" i="1" dirty="0">
                <a:latin typeface="Consolas"/>
                <a:ea typeface="+mn-lt"/>
                <a:cs typeface="+mn-lt"/>
              </a:rPr>
              <a:t> </a:t>
            </a:r>
            <a:r>
              <a:rPr lang="pt-BR" i="1" dirty="0" err="1">
                <a:latin typeface="Consolas"/>
                <a:ea typeface="+mn-lt"/>
                <a:cs typeface="+mn-lt"/>
              </a:rPr>
              <a:t>Problems</a:t>
            </a:r>
            <a:r>
              <a:rPr lang="pt-BR" dirty="0">
                <a:latin typeface="Consolas"/>
                <a:ea typeface="+mn-lt"/>
                <a:cs typeface="+mn-lt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14/07 -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>
                <a:latin typeface="Consolas"/>
              </a:rPr>
              <a:t>Bias &amp; </a:t>
            </a:r>
            <a:r>
              <a:rPr lang="pt-BR" i="1" dirty="0" err="1">
                <a:latin typeface="Consolas"/>
              </a:rPr>
              <a:t>Variance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(16/07 - </a:t>
            </a:r>
            <a:r>
              <a:rPr lang="pt-BR" b="1" dirty="0" err="1">
                <a:latin typeface="Consolas"/>
              </a:rPr>
              <a:t>Lecture</a:t>
            </a:r>
            <a:r>
              <a:rPr lang="pt-BR" dirty="0">
                <a:latin typeface="Consolas"/>
              </a:rPr>
              <a:t>) </a:t>
            </a:r>
            <a:r>
              <a:rPr lang="pt-BR" i="1" dirty="0">
                <a:latin typeface="Consolas"/>
              </a:rPr>
              <a:t>Neural Networks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21/07 - </a:t>
            </a:r>
            <a:r>
              <a:rPr lang="pt-BR" b="1" dirty="0" err="1">
                <a:latin typeface="Consolas"/>
              </a:rPr>
              <a:t>Lecture</a:t>
            </a:r>
            <a:r>
              <a:rPr lang="pt-BR" b="1" dirty="0">
                <a:latin typeface="Consolas"/>
              </a:rPr>
              <a:t>/</a:t>
            </a:r>
            <a:r>
              <a:rPr lang="pt-BR" b="1" dirty="0" err="1">
                <a:latin typeface="Consolas"/>
              </a:rPr>
              <a:t>Seminar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Unsupervised</a:t>
            </a:r>
            <a:r>
              <a:rPr lang="pt-BR" i="1" dirty="0">
                <a:latin typeface="Consolas"/>
              </a:rPr>
              <a:t> Learning &amp; </a:t>
            </a:r>
            <a:r>
              <a:rPr lang="pt-BR" i="1" dirty="0" err="1">
                <a:latin typeface="Consolas"/>
              </a:rPr>
              <a:t>Manifold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Hypothesis</a:t>
            </a:r>
            <a:r>
              <a:rPr lang="pt-BR" i="1" dirty="0">
                <a:latin typeface="Consolas"/>
              </a:rPr>
              <a:t> </a:t>
            </a:r>
            <a:r>
              <a:rPr lang="pt-BR" dirty="0">
                <a:latin typeface="Consolas"/>
              </a:rPr>
              <a:t> ;</a:t>
            </a:r>
          </a:p>
          <a:p>
            <a:pPr marL="342900" indent="-342900">
              <a:buAutoNum type="arabicPeriod"/>
            </a:pPr>
            <a:endParaRPr lang="pt-BR" dirty="0">
              <a:latin typeface="Consolas"/>
            </a:endParaRPr>
          </a:p>
          <a:p>
            <a:pPr marL="342900" indent="-342900">
              <a:buAutoNum type="arabicPeriod"/>
            </a:pPr>
            <a:r>
              <a:rPr lang="pt-BR" dirty="0">
                <a:latin typeface="Consolas"/>
              </a:rPr>
              <a:t>(</a:t>
            </a:r>
            <a:r>
              <a:rPr lang="pt-BR" b="1" dirty="0">
                <a:latin typeface="Consolas"/>
              </a:rPr>
              <a:t>23/07 - </a:t>
            </a:r>
            <a:r>
              <a:rPr lang="pt-BR" b="1" dirty="0" err="1">
                <a:latin typeface="Consolas"/>
              </a:rPr>
              <a:t>Seminar</a:t>
            </a:r>
            <a:r>
              <a:rPr lang="pt-BR" dirty="0">
                <a:latin typeface="Consolas"/>
              </a:rPr>
              <a:t>) </a:t>
            </a:r>
            <a:r>
              <a:rPr lang="pt-BR" i="1" dirty="0" err="1">
                <a:latin typeface="Consolas"/>
              </a:rPr>
              <a:t>Advanced</a:t>
            </a:r>
            <a:r>
              <a:rPr lang="pt-BR" i="1" dirty="0">
                <a:latin typeface="Consolas"/>
              </a:rPr>
              <a:t> </a:t>
            </a:r>
            <a:r>
              <a:rPr lang="pt-BR" i="1" dirty="0" err="1">
                <a:latin typeface="Consolas"/>
              </a:rPr>
              <a:t>Topics</a:t>
            </a:r>
            <a:r>
              <a:rPr lang="pt-BR" i="1" dirty="0">
                <a:latin typeface="Consolas"/>
              </a:rPr>
              <a:t> &amp; Wrap-</a:t>
            </a:r>
            <a:r>
              <a:rPr lang="pt-BR" i="1" dirty="0" err="1">
                <a:latin typeface="Consolas"/>
              </a:rPr>
              <a:t>Up</a:t>
            </a:r>
            <a:r>
              <a:rPr lang="pt-BR" i="1" dirty="0">
                <a:latin typeface="Consolas"/>
              </a:rPr>
              <a:t> </a:t>
            </a:r>
            <a:r>
              <a:rPr lang="pt-BR" dirty="0">
                <a:latin typeface="Consolas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1798892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5D65C7-F790-638B-7512-19885BA8C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E658F93D-07B1-CFA1-3AFD-7E4A59B23534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4.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15BCAD7-288E-E1A0-FC68-2C5B08C9F6B1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4">
            <a:extLst>
              <a:ext uri="{FF2B5EF4-FFF2-40B4-BE49-F238E27FC236}">
                <a16:creationId xmlns:a16="http://schemas.microsoft.com/office/drawing/2014/main" id="{B3B472D0-73AD-7CBB-8964-C704348E81ED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>
                <a:latin typeface="Consolas"/>
              </a:rPr>
              <a:t>Some </a:t>
            </a:r>
            <a:r>
              <a:rPr lang="pt-BR" sz="3600" dirty="0" err="1">
                <a:latin typeface="Consolas"/>
              </a:rPr>
              <a:t>References</a:t>
            </a:r>
            <a:endParaRPr lang="pt-BR" dirty="0" err="1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314132E-ABAC-DC80-4A53-79A03461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77" y="2038220"/>
            <a:ext cx="3347650" cy="442912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0E0A38-DD6B-1351-4CD7-036CA25E6C05}"/>
              </a:ext>
            </a:extLst>
          </p:cNvPr>
          <p:cNvSpPr txBox="1"/>
          <p:nvPr/>
        </p:nvSpPr>
        <p:spPr>
          <a:xfrm>
            <a:off x="186007" y="1260388"/>
            <a:ext cx="45568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 err="1">
                <a:solidFill>
                  <a:srgbClr val="0F1111"/>
                </a:solidFill>
                <a:latin typeface="Consolas"/>
              </a:rPr>
              <a:t>Deep</a:t>
            </a:r>
            <a:r>
              <a:rPr lang="pt-BR" b="1" dirty="0">
                <a:solidFill>
                  <a:srgbClr val="0F1111"/>
                </a:solidFill>
                <a:latin typeface="Consolas"/>
              </a:rPr>
              <a:t> Learning</a:t>
            </a:r>
            <a:endParaRPr lang="pt-BR" dirty="0">
              <a:solidFill>
                <a:srgbClr val="000000"/>
              </a:solidFill>
              <a:latin typeface="Consolas"/>
            </a:endParaRPr>
          </a:p>
          <a:p>
            <a:pPr algn="ctr"/>
            <a:r>
              <a:rPr lang="pt-BR" b="1" i="1" dirty="0">
                <a:solidFill>
                  <a:srgbClr val="0F1111"/>
                </a:solidFill>
                <a:latin typeface="Consolas"/>
              </a:rPr>
              <a:t>Ian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Goodfellow</a:t>
            </a:r>
            <a:r>
              <a:rPr lang="pt-BR" b="1" i="1" dirty="0">
                <a:solidFill>
                  <a:srgbClr val="0F1111"/>
                </a:solidFill>
                <a:latin typeface="Consolas"/>
              </a:rPr>
              <a:t> &amp;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Yoshua</a:t>
            </a:r>
            <a:r>
              <a:rPr lang="pt-BR" b="1" i="1" dirty="0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Bengio</a:t>
            </a:r>
            <a:endParaRPr lang="pt-BR" b="1" i="1">
              <a:solidFill>
                <a:srgbClr val="0F1111"/>
              </a:solidFill>
              <a:latin typeface="Consola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0BE5E3F-A9D1-BA8E-0B8F-73DE151E0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54" y="1390133"/>
            <a:ext cx="2601401" cy="3655541"/>
          </a:xfrm>
          <a:prstGeom prst="rect">
            <a:avLst/>
          </a:prstGeom>
        </p:spPr>
      </p:pic>
      <p:pic>
        <p:nvPicPr>
          <p:cNvPr id="10" name="Imagem 9" descr="Uma imagem contendo mesa, xícara, pequeno, verde&#10;&#10;O conteúdo gerado por IA pode estar incorreto.">
            <a:extLst>
              <a:ext uri="{FF2B5EF4-FFF2-40B4-BE49-F238E27FC236}">
                <a16:creationId xmlns:a16="http://schemas.microsoft.com/office/drawing/2014/main" id="{3900608B-3414-BD82-19DF-BE0B29F02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18030" y="1390134"/>
            <a:ext cx="2573182" cy="3655541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8127E11B-6C1B-F2B3-947A-7F3CFBCB4BC0}"/>
              </a:ext>
            </a:extLst>
          </p:cNvPr>
          <p:cNvSpPr txBox="1"/>
          <p:nvPr/>
        </p:nvSpPr>
        <p:spPr>
          <a:xfrm>
            <a:off x="4416137" y="5449329"/>
            <a:ext cx="777992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b="1" dirty="0">
                <a:solidFill>
                  <a:srgbClr val="0F1111"/>
                </a:solidFill>
                <a:latin typeface="Consolas"/>
              </a:rPr>
              <a:t>Aprendizado de Máquina : Uma Abordagem Estatística</a:t>
            </a:r>
            <a:endParaRPr lang="pt-BR" dirty="0">
              <a:solidFill>
                <a:srgbClr val="000000"/>
              </a:solidFill>
              <a:latin typeface="Aptos" panose="020B0004020202020204"/>
            </a:endParaRPr>
          </a:p>
          <a:p>
            <a:pPr algn="ctr"/>
            <a:r>
              <a:rPr lang="pt-BR" b="1" dirty="0">
                <a:solidFill>
                  <a:srgbClr val="0F1111"/>
                </a:solidFill>
                <a:latin typeface="Consolas"/>
              </a:rPr>
              <a:t>Machine Learning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Beyond</a:t>
            </a:r>
            <a:r>
              <a:rPr lang="pt-BR" b="1" dirty="0">
                <a:solidFill>
                  <a:srgbClr val="0F1111"/>
                </a:solidFill>
                <a:latin typeface="Consolas"/>
              </a:rPr>
              <a:t> Point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Predictions</a:t>
            </a:r>
            <a:endParaRPr lang="pt-BR" b="1">
              <a:solidFill>
                <a:srgbClr val="0F1111"/>
              </a:solidFill>
              <a:latin typeface="Consolas"/>
            </a:endParaRPr>
          </a:p>
          <a:p>
            <a:pPr algn="ctr"/>
            <a:endParaRPr lang="pt-BR" b="1" dirty="0">
              <a:solidFill>
                <a:srgbClr val="0F1111"/>
              </a:solidFill>
              <a:latin typeface="Consolas"/>
            </a:endParaRPr>
          </a:p>
          <a:p>
            <a:pPr algn="ctr"/>
            <a:r>
              <a:rPr lang="pt-BR" b="1" i="1" dirty="0">
                <a:solidFill>
                  <a:srgbClr val="0F1111"/>
                </a:solidFill>
                <a:latin typeface="Consolas"/>
              </a:rPr>
              <a:t>Rafael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Izbicki</a:t>
            </a:r>
            <a:endParaRPr lang="pt-BR" b="1" i="1">
              <a:solidFill>
                <a:srgbClr val="0F111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77842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445BB-5C78-50A6-3AD7-DF443C20D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C4E5E7D0-C19D-8C3B-AE0B-4C0C01F86669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>
                <a:latin typeface="Consolas"/>
              </a:rPr>
              <a:t>5.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A358188F-90EA-AA53-AE9B-EDD85556D4D7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4">
            <a:extLst>
              <a:ext uri="{FF2B5EF4-FFF2-40B4-BE49-F238E27FC236}">
                <a16:creationId xmlns:a16="http://schemas.microsoft.com/office/drawing/2014/main" id="{88433867-E707-9EB1-4E3A-23EA5CDA896A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>
                <a:latin typeface="Consolas"/>
              </a:rPr>
              <a:t>Some (</a:t>
            </a:r>
            <a:r>
              <a:rPr lang="pt-BR" sz="3600" dirty="0" err="1">
                <a:latin typeface="Consolas"/>
              </a:rPr>
              <a:t>Computational</a:t>
            </a:r>
            <a:r>
              <a:rPr lang="pt-BR" sz="3600" dirty="0">
                <a:latin typeface="Consolas"/>
              </a:rPr>
              <a:t>) </a:t>
            </a:r>
            <a:r>
              <a:rPr lang="pt-BR" sz="3600" dirty="0" err="1">
                <a:latin typeface="Consolas"/>
              </a:rPr>
              <a:t>References</a:t>
            </a:r>
            <a:endParaRPr lang="pt-BR" dirty="0" err="1"/>
          </a:p>
        </p:txBody>
      </p:sp>
      <p:sp>
        <p:nvSpPr>
          <p:cNvPr id="3" name="CaixaDeTexto 5">
            <a:extLst>
              <a:ext uri="{FF2B5EF4-FFF2-40B4-BE49-F238E27FC236}">
                <a16:creationId xmlns:a16="http://schemas.microsoft.com/office/drawing/2014/main" id="{AD8D6057-94E8-EEFF-9CCA-B676E347B849}"/>
              </a:ext>
            </a:extLst>
          </p:cNvPr>
          <p:cNvSpPr txBox="1"/>
          <p:nvPr/>
        </p:nvSpPr>
        <p:spPr>
          <a:xfrm>
            <a:off x="309574" y="1476632"/>
            <a:ext cx="5524817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>
                <a:solidFill>
                  <a:srgbClr val="0F1111"/>
                </a:solidFill>
                <a:latin typeface="Consolas"/>
              </a:rPr>
              <a:t>Uma breve introdução ao Machine Learning</a:t>
            </a:r>
          </a:p>
          <a:p>
            <a:pPr algn="ctr"/>
            <a:r>
              <a:rPr lang="pt-BR" b="1" i="1">
                <a:solidFill>
                  <a:srgbClr val="0F1111"/>
                </a:solidFill>
                <a:latin typeface="Consolas"/>
              </a:rPr>
              <a:t>Gabriel Wendell (PET - Física)</a:t>
            </a:r>
          </a:p>
        </p:txBody>
      </p:sp>
      <p:pic>
        <p:nvPicPr>
          <p:cNvPr id="4" name="Imagem 3" descr="Tela de celular com aplicativo aberto&#10;&#10;O conteúdo gerado por IA pode estar incorreto.">
            <a:extLst>
              <a:ext uri="{FF2B5EF4-FFF2-40B4-BE49-F238E27FC236}">
                <a16:creationId xmlns:a16="http://schemas.microsoft.com/office/drawing/2014/main" id="{42338CA5-FEB3-674A-61F3-7A0359E0B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3" y="2275703"/>
            <a:ext cx="5081715" cy="2862650"/>
          </a:xfrm>
          <a:prstGeom prst="rect">
            <a:avLst/>
          </a:prstGeom>
        </p:spPr>
      </p:pic>
      <p:sp>
        <p:nvSpPr>
          <p:cNvPr id="8" name="CaixaDeTexto 11">
            <a:extLst>
              <a:ext uri="{FF2B5EF4-FFF2-40B4-BE49-F238E27FC236}">
                <a16:creationId xmlns:a16="http://schemas.microsoft.com/office/drawing/2014/main" id="{35043E6E-69E8-2C3C-ECB7-A134A15742AD}"/>
              </a:ext>
            </a:extLst>
          </p:cNvPr>
          <p:cNvSpPr txBox="1"/>
          <p:nvPr/>
        </p:nvSpPr>
        <p:spPr>
          <a:xfrm>
            <a:off x="6269649" y="1423085"/>
            <a:ext cx="5689573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dirty="0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24-hour </a:t>
            </a:r>
            <a:r>
              <a:rPr lang="pt-BR" b="1" dirty="0" err="1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PyTorch</a:t>
            </a:r>
            <a:r>
              <a:rPr lang="pt-BR" b="1" dirty="0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 for </a:t>
            </a:r>
            <a:r>
              <a:rPr lang="pt-BR" b="1" dirty="0" err="1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Deep</a:t>
            </a:r>
            <a:r>
              <a:rPr lang="pt-BR" b="1" dirty="0">
                <a:solidFill>
                  <a:srgbClr val="0F1111"/>
                </a:solidFill>
                <a:latin typeface="Consolas"/>
                <a:ea typeface="+mn-lt"/>
                <a:cs typeface="+mn-lt"/>
              </a:rPr>
              <a:t> Learning Courses</a:t>
            </a:r>
            <a:endParaRPr lang="pt-BR" b="1" dirty="0">
              <a:latin typeface="Consolas"/>
            </a:endParaRPr>
          </a:p>
        </p:txBody>
      </p:sp>
      <p:pic>
        <p:nvPicPr>
          <p:cNvPr id="11" name="Imagem 10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C4AF02D5-E92E-6A7B-3D57-74BBA409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2603" y="1933059"/>
            <a:ext cx="4085712" cy="2343151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C4476D3-36A7-5889-3C4D-0C6C40AF0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156" y="4502235"/>
            <a:ext cx="4101672" cy="2352677"/>
          </a:xfrm>
          <a:prstGeom prst="rect">
            <a:avLst/>
          </a:prstGeom>
        </p:spPr>
      </p:pic>
      <p:sp>
        <p:nvSpPr>
          <p:cNvPr id="14" name="CaixaDeTexto 16">
            <a:extLst>
              <a:ext uri="{FF2B5EF4-FFF2-40B4-BE49-F238E27FC236}">
                <a16:creationId xmlns:a16="http://schemas.microsoft.com/office/drawing/2014/main" id="{D7C6266D-542B-C210-B117-6898D8C41D1C}"/>
              </a:ext>
            </a:extLst>
          </p:cNvPr>
          <p:cNvSpPr txBox="1"/>
          <p:nvPr/>
        </p:nvSpPr>
        <p:spPr>
          <a:xfrm>
            <a:off x="10192920" y="5500816"/>
            <a:ext cx="208552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>
                <a:solidFill>
                  <a:srgbClr val="0F1111"/>
                </a:solidFill>
                <a:latin typeface="Consolas"/>
              </a:rPr>
              <a:t>Free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Code</a:t>
            </a:r>
            <a:r>
              <a:rPr lang="pt-BR" b="1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Camp</a:t>
            </a:r>
            <a:endParaRPr lang="pt-BR" err="1"/>
          </a:p>
        </p:txBody>
      </p:sp>
      <p:sp>
        <p:nvSpPr>
          <p:cNvPr id="15" name="CaixaDeTexto 18">
            <a:extLst>
              <a:ext uri="{FF2B5EF4-FFF2-40B4-BE49-F238E27FC236}">
                <a16:creationId xmlns:a16="http://schemas.microsoft.com/office/drawing/2014/main" id="{B1C6E10C-4E09-12D8-D928-25AF6D70909F}"/>
              </a:ext>
            </a:extLst>
          </p:cNvPr>
          <p:cNvSpPr txBox="1"/>
          <p:nvPr/>
        </p:nvSpPr>
        <p:spPr>
          <a:xfrm>
            <a:off x="10252645" y="3099486"/>
            <a:ext cx="1972251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>
                <a:solidFill>
                  <a:srgbClr val="0F1111"/>
                </a:solidFill>
                <a:latin typeface="Consolas"/>
              </a:rPr>
              <a:t>Daniel </a:t>
            </a:r>
            <a:r>
              <a:rPr lang="pt-BR" b="1" err="1">
                <a:solidFill>
                  <a:srgbClr val="0F1111"/>
                </a:solidFill>
                <a:latin typeface="Consolas"/>
              </a:rPr>
              <a:t>Bourke</a:t>
            </a:r>
            <a:endParaRPr lang="pt-BR" err="1"/>
          </a:p>
        </p:txBody>
      </p:sp>
      <p:sp>
        <p:nvSpPr>
          <p:cNvPr id="16" name="CaixaDeTexto 21">
            <a:extLst>
              <a:ext uri="{FF2B5EF4-FFF2-40B4-BE49-F238E27FC236}">
                <a16:creationId xmlns:a16="http://schemas.microsoft.com/office/drawing/2014/main" id="{185BD715-1ADC-344E-3244-4A449D93FEE8}"/>
              </a:ext>
            </a:extLst>
          </p:cNvPr>
          <p:cNvSpPr txBox="1"/>
          <p:nvPr/>
        </p:nvSpPr>
        <p:spPr>
          <a:xfrm>
            <a:off x="307515" y="6128950"/>
            <a:ext cx="5318872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b="1" i="1">
                <a:solidFill>
                  <a:srgbClr val="0F1111"/>
                </a:solidFill>
                <a:latin typeface="Consolas"/>
              </a:rPr>
              <a:t>"It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doesn't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take long...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if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you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go straight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into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Turbo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mode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on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 </a:t>
            </a:r>
            <a:r>
              <a:rPr lang="pt-BR" b="1" i="1" err="1">
                <a:solidFill>
                  <a:srgbClr val="0F1111"/>
                </a:solidFill>
                <a:latin typeface="Consolas"/>
              </a:rPr>
              <a:t>here</a:t>
            </a:r>
            <a:r>
              <a:rPr lang="pt-BR" b="1" i="1">
                <a:solidFill>
                  <a:srgbClr val="0F1111"/>
                </a:solidFill>
                <a:latin typeface="Consolas"/>
              </a:rPr>
              <a:t>"</a:t>
            </a:r>
            <a:endParaRPr lang="pt-BR" i="1"/>
          </a:p>
        </p:txBody>
      </p:sp>
    </p:spTree>
    <p:extLst>
      <p:ext uri="{BB962C8B-B14F-4D97-AF65-F5344CB8AC3E}">
        <p14:creationId xmlns:p14="http://schemas.microsoft.com/office/powerpoint/2010/main" val="266370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A45537-5F8E-D541-8CA1-E8DB3EF12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5">
            <a:extLst>
              <a:ext uri="{FF2B5EF4-FFF2-40B4-BE49-F238E27FC236}">
                <a16:creationId xmlns:a16="http://schemas.microsoft.com/office/drawing/2014/main" id="{826DA426-DFB3-0DFD-7FBE-E63E9A47C319}"/>
              </a:ext>
            </a:extLst>
          </p:cNvPr>
          <p:cNvSpPr txBox="1"/>
          <p:nvPr/>
        </p:nvSpPr>
        <p:spPr>
          <a:xfrm>
            <a:off x="11725522" y="6456963"/>
            <a:ext cx="464320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2000" dirty="0">
                <a:latin typeface="Consolas"/>
              </a:rPr>
              <a:t>6.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6F86477-E472-BFFC-49AC-073447067D73}"/>
              </a:ext>
            </a:extLst>
          </p:cNvPr>
          <p:cNvCxnSpPr/>
          <p:nvPr/>
        </p:nvCxnSpPr>
        <p:spPr>
          <a:xfrm flipH="1" flipV="1">
            <a:off x="253310" y="980377"/>
            <a:ext cx="11654989" cy="37873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aixaDeTexto 4">
            <a:extLst>
              <a:ext uri="{FF2B5EF4-FFF2-40B4-BE49-F238E27FC236}">
                <a16:creationId xmlns:a16="http://schemas.microsoft.com/office/drawing/2014/main" id="{75713711-0836-2C95-9C6E-9690FB42D5F1}"/>
              </a:ext>
            </a:extLst>
          </p:cNvPr>
          <p:cNvSpPr txBox="1"/>
          <p:nvPr/>
        </p:nvSpPr>
        <p:spPr>
          <a:xfrm>
            <a:off x="1869779" y="292941"/>
            <a:ext cx="8622954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3600" dirty="0">
                <a:latin typeface="Consolas"/>
              </a:rPr>
              <a:t>Material </a:t>
            </a:r>
            <a:r>
              <a:rPr lang="pt-BR" sz="3600" dirty="0" err="1">
                <a:latin typeface="Consolas"/>
              </a:rPr>
              <a:t>Available</a:t>
            </a:r>
            <a:r>
              <a:rPr lang="pt-BR" sz="3600" dirty="0">
                <a:latin typeface="Consolas"/>
              </a:rPr>
              <a:t> </a:t>
            </a:r>
            <a:r>
              <a:rPr lang="pt-BR" sz="3600" dirty="0" err="1">
                <a:latin typeface="Consolas"/>
              </a:rPr>
              <a:t>on</a:t>
            </a:r>
            <a:r>
              <a:rPr lang="pt-BR" sz="3600" dirty="0">
                <a:latin typeface="Consolas"/>
              </a:rPr>
              <a:t> GitHub</a:t>
            </a:r>
            <a:endParaRPr lang="pt-BR" dirty="0"/>
          </a:p>
        </p:txBody>
      </p:sp>
      <p:pic>
        <p:nvPicPr>
          <p:cNvPr id="2" name="Imagem 1" descr="Tela de celular com aplicativo aberto&#10;&#10;O conteúdo gerado por IA pode estar incorreto.">
            <a:extLst>
              <a:ext uri="{FF2B5EF4-FFF2-40B4-BE49-F238E27FC236}">
                <a16:creationId xmlns:a16="http://schemas.microsoft.com/office/drawing/2014/main" id="{0E8C77A3-0CE6-57DF-8FD2-03A10C80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32" y="1717846"/>
            <a:ext cx="8732108" cy="4194604"/>
          </a:xfrm>
          <a:prstGeom prst="rect">
            <a:avLst/>
          </a:prstGeom>
        </p:spPr>
      </p:pic>
      <p:pic>
        <p:nvPicPr>
          <p:cNvPr id="4" name="Imagem 3" descr="Código QR&#10;&#10;O conteúdo gerado por IA pode estar incorreto.">
            <a:extLst>
              <a:ext uri="{FF2B5EF4-FFF2-40B4-BE49-F238E27FC236}">
                <a16:creationId xmlns:a16="http://schemas.microsoft.com/office/drawing/2014/main" id="{2597699B-AF20-6F76-81D4-807470B89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1230" y="2340833"/>
            <a:ext cx="2542660" cy="293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30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73ECDCE-3FD0-038A-F4EA-577C14617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21" y="-4901"/>
            <a:ext cx="12208563" cy="686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444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106</cp:revision>
  <dcterms:created xsi:type="dcterms:W3CDTF">2025-06-16T09:58:07Z</dcterms:created>
  <dcterms:modified xsi:type="dcterms:W3CDTF">2025-06-17T00:30:46Z</dcterms:modified>
</cp:coreProperties>
</file>