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95" r:id="rId1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1119"/>
    <a:srgbClr val="1220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C4B39D-E85A-869F-B35A-205CAFA679CC}" v="96" dt="2025-04-21T16:09:36.0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15.06.2025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7683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15.06.2025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6588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15.06.2025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639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15.06.2025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005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15.06.2025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1375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15.06.2025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4613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15.06.2025</a:t>
            </a:fld>
            <a:endParaRPr lang="de-DE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4421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15.06.2025</a:t>
            </a:fld>
            <a:endParaRPr lang="de-DE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8533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15.06.2025</a:t>
            </a:fld>
            <a:endParaRPr lang="de-DE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8281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15.06.2025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7836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15.06.2025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5566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0E51C7C-CEA3-4CAA-BE4B-344879E7C377}" type="datetimeFigureOut">
              <a:rPr lang="de-DE" smtClean="0"/>
              <a:t>15.06.2025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5746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1">
            <a:extLst>
              <a:ext uri="{FF2B5EF4-FFF2-40B4-BE49-F238E27FC236}">
                <a16:creationId xmlns:a16="http://schemas.microsoft.com/office/drawing/2014/main" id="{3B364FED-761C-6F12-4679-2C2BA672D13A}"/>
              </a:ext>
            </a:extLst>
          </p:cNvPr>
          <p:cNvSpPr txBox="1"/>
          <p:nvPr/>
        </p:nvSpPr>
        <p:spPr>
          <a:xfrm>
            <a:off x="5781107" y="1714386"/>
            <a:ext cx="6409036" cy="5139869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BR" sz="4000" err="1">
                <a:solidFill>
                  <a:schemeClr val="bg1"/>
                </a:solidFill>
                <a:latin typeface="Consolas"/>
                <a:ea typeface="MS PGothic"/>
              </a:rPr>
              <a:t>Introduction</a:t>
            </a:r>
            <a:r>
              <a:rPr lang="pt-BR" sz="4000" dirty="0">
                <a:solidFill>
                  <a:schemeClr val="bg1"/>
                </a:solidFill>
                <a:latin typeface="Consolas"/>
                <a:ea typeface="MS PGothic"/>
              </a:rPr>
              <a:t> </a:t>
            </a:r>
            <a:r>
              <a:rPr lang="pt-BR" sz="4000" err="1">
                <a:solidFill>
                  <a:schemeClr val="bg1"/>
                </a:solidFill>
                <a:latin typeface="Consolas"/>
                <a:ea typeface="MS PGothic"/>
              </a:rPr>
              <a:t>to</a:t>
            </a:r>
            <a:r>
              <a:rPr lang="pt-BR" sz="4000" dirty="0">
                <a:solidFill>
                  <a:schemeClr val="bg1"/>
                </a:solidFill>
                <a:latin typeface="Consolas"/>
                <a:ea typeface="MS PGothic"/>
              </a:rPr>
              <a:t> </a:t>
            </a:r>
            <a:endParaRPr lang="pt-BR">
              <a:solidFill>
                <a:schemeClr val="bg1"/>
              </a:solidFill>
              <a:latin typeface="Aptos" panose="020B0004020202020204"/>
              <a:ea typeface="MS PGothic"/>
            </a:endParaRPr>
          </a:p>
          <a:p>
            <a:pPr algn="r"/>
            <a:r>
              <a:rPr lang="pt-BR" sz="4000" dirty="0">
                <a:solidFill>
                  <a:schemeClr val="bg1"/>
                </a:solidFill>
                <a:latin typeface="Consolas"/>
                <a:ea typeface="MS PGothic"/>
              </a:rPr>
              <a:t>Data Science</a:t>
            </a:r>
            <a:endParaRPr lang="pt-BR" dirty="0">
              <a:solidFill>
                <a:schemeClr val="bg1"/>
              </a:solidFill>
            </a:endParaRPr>
          </a:p>
          <a:p>
            <a:pPr algn="r"/>
            <a:endParaRPr lang="pt-BR" sz="4000" dirty="0">
              <a:solidFill>
                <a:schemeClr val="bg1"/>
              </a:solidFill>
              <a:latin typeface="Consolas"/>
              <a:ea typeface="MS PGothic"/>
              <a:cs typeface="+mn-lt"/>
            </a:endParaRPr>
          </a:p>
          <a:p>
            <a:pPr algn="r"/>
            <a:r>
              <a:rPr lang="pt-BR" sz="2800" dirty="0">
                <a:solidFill>
                  <a:schemeClr val="bg1"/>
                </a:solidFill>
                <a:latin typeface="Consolas"/>
                <a:ea typeface="+mn-lt"/>
                <a:cs typeface="+mn-lt"/>
              </a:rPr>
              <a:t>General Overview</a:t>
            </a:r>
          </a:p>
          <a:p>
            <a:pPr algn="r"/>
            <a:endParaRPr lang="pt-BR" sz="2800" dirty="0">
              <a:solidFill>
                <a:schemeClr val="bg1"/>
              </a:solidFill>
              <a:latin typeface="Consolas"/>
              <a:ea typeface="+mn-lt"/>
              <a:cs typeface="+mn-lt"/>
            </a:endParaRPr>
          </a:p>
          <a:p>
            <a:pPr algn="r"/>
            <a:endParaRPr lang="pt-BR" sz="2800" dirty="0">
              <a:solidFill>
                <a:schemeClr val="bg1"/>
              </a:solidFill>
              <a:latin typeface="Consolas"/>
              <a:ea typeface="+mn-lt"/>
              <a:cs typeface="+mn-lt"/>
            </a:endParaRPr>
          </a:p>
          <a:p>
            <a:pPr algn="r"/>
            <a:r>
              <a:rPr lang="pt-BR" sz="2800" dirty="0">
                <a:solidFill>
                  <a:schemeClr val="bg1"/>
                </a:solidFill>
                <a:latin typeface="Consolas"/>
                <a:ea typeface="+mn-lt"/>
                <a:cs typeface="+mn-lt"/>
              </a:rPr>
              <a:t>Fundamental </a:t>
            </a:r>
            <a:r>
              <a:rPr lang="pt-BR" sz="2800" dirty="0" err="1">
                <a:solidFill>
                  <a:schemeClr val="bg1"/>
                </a:solidFill>
                <a:latin typeface="Consolas"/>
                <a:ea typeface="+mn-lt"/>
                <a:cs typeface="+mn-lt"/>
              </a:rPr>
              <a:t>Concepts</a:t>
            </a:r>
            <a:endParaRPr lang="pt-BR" dirty="0">
              <a:solidFill>
                <a:schemeClr val="bg1"/>
              </a:solidFill>
            </a:endParaRPr>
          </a:p>
          <a:p>
            <a:pPr algn="r"/>
            <a:endParaRPr lang="pt-BR" sz="2800" dirty="0">
              <a:solidFill>
                <a:schemeClr val="bg1"/>
              </a:solidFill>
              <a:latin typeface="Century Gothic"/>
            </a:endParaRPr>
          </a:p>
          <a:p>
            <a:pPr algn="r"/>
            <a:endParaRPr lang="pt-BR" dirty="0">
              <a:solidFill>
                <a:schemeClr val="bg1"/>
              </a:solidFill>
              <a:latin typeface="Century Gothic"/>
            </a:endParaRPr>
          </a:p>
          <a:p>
            <a:pPr algn="r"/>
            <a:endParaRPr lang="pt-BR" dirty="0">
              <a:solidFill>
                <a:schemeClr val="bg1"/>
              </a:solidFill>
              <a:latin typeface="Century Gothic"/>
            </a:endParaRPr>
          </a:p>
          <a:p>
            <a:pPr algn="r"/>
            <a:r>
              <a:rPr lang="pt-BR" dirty="0">
                <a:solidFill>
                  <a:schemeClr val="bg1"/>
                </a:solidFill>
                <a:latin typeface="Century Gothic"/>
              </a:rPr>
              <a:t>Gabriel Wendell Celestino Rocha*</a:t>
            </a:r>
            <a:endParaRPr lang="pt-BR" dirty="0">
              <a:solidFill>
                <a:schemeClr val="bg1"/>
              </a:solidFill>
            </a:endParaRPr>
          </a:p>
          <a:p>
            <a:pPr algn="r"/>
            <a:r>
              <a:rPr lang="pt-BR" sz="1400" dirty="0">
                <a:solidFill>
                  <a:schemeClr val="bg1"/>
                </a:solidFill>
                <a:latin typeface="Century Gothic"/>
              </a:rPr>
              <a:t>*gabrielwendell@fisica.ufrn.br</a:t>
            </a:r>
          </a:p>
        </p:txBody>
      </p:sp>
      <p:sp>
        <p:nvSpPr>
          <p:cNvPr id="6" name="CaixaDeTexto 7">
            <a:extLst>
              <a:ext uri="{FF2B5EF4-FFF2-40B4-BE49-F238E27FC236}">
                <a16:creationId xmlns:a16="http://schemas.microsoft.com/office/drawing/2014/main" id="{A3F04E7C-4013-A456-8E65-66A9515EAF03}"/>
              </a:ext>
            </a:extLst>
          </p:cNvPr>
          <p:cNvSpPr txBox="1"/>
          <p:nvPr/>
        </p:nvSpPr>
        <p:spPr>
          <a:xfrm>
            <a:off x="7790269" y="153277"/>
            <a:ext cx="2954464" cy="1015663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BR" sz="1200" dirty="0">
                <a:solidFill>
                  <a:schemeClr val="bg1"/>
                </a:solidFill>
                <a:latin typeface="Consolas"/>
              </a:rPr>
              <a:t>Departamento de Física</a:t>
            </a:r>
            <a:endParaRPr lang="pt-BR" dirty="0">
              <a:solidFill>
                <a:schemeClr val="bg1"/>
              </a:solidFill>
              <a:latin typeface="Aptos" panose="020B0004020202020204"/>
            </a:endParaRPr>
          </a:p>
          <a:p>
            <a:pPr algn="r"/>
            <a:r>
              <a:rPr lang="pt-BR" sz="1200" dirty="0">
                <a:solidFill>
                  <a:schemeClr val="bg1"/>
                </a:solidFill>
                <a:latin typeface="Consolas"/>
              </a:rPr>
              <a:t>PET - Física UFRN</a:t>
            </a:r>
          </a:p>
          <a:p>
            <a:pPr algn="r"/>
            <a:endParaRPr lang="pt-BR" sz="1200" dirty="0">
              <a:solidFill>
                <a:schemeClr val="bg1"/>
              </a:solidFill>
              <a:latin typeface="Consolas"/>
            </a:endParaRPr>
          </a:p>
          <a:p>
            <a:pPr algn="r"/>
            <a:r>
              <a:rPr lang="pt-BR" sz="1200" dirty="0">
                <a:solidFill>
                  <a:schemeClr val="bg1"/>
                </a:solidFill>
                <a:latin typeface="Consolas"/>
              </a:rPr>
              <a:t>Universidade Federal do </a:t>
            </a:r>
          </a:p>
          <a:p>
            <a:pPr algn="r"/>
            <a:r>
              <a:rPr lang="pt-BR" sz="1200" dirty="0">
                <a:solidFill>
                  <a:schemeClr val="bg1"/>
                </a:solidFill>
                <a:latin typeface="Consolas"/>
              </a:rPr>
              <a:t>Rio Grande do Norte</a:t>
            </a:r>
            <a:endParaRPr lang="pt-BR" sz="1200">
              <a:solidFill>
                <a:schemeClr val="bg1"/>
              </a:solidFill>
            </a:endParaRPr>
          </a:p>
        </p:txBody>
      </p:sp>
      <p:pic>
        <p:nvPicPr>
          <p:cNvPr id="2" name="Imagem 1" descr="Forma, Ícone&#10;&#10;O conteúdo gerado por IA pode estar incorreto.">
            <a:extLst>
              <a:ext uri="{FF2B5EF4-FFF2-40B4-BE49-F238E27FC236}">
                <a16:creationId xmlns:a16="http://schemas.microsoft.com/office/drawing/2014/main" id="{2E2E1DC6-BF33-1F22-CD0F-763AC4AE41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63995" y="9891"/>
            <a:ext cx="1343025" cy="13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8665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5">
            <a:extLst>
              <a:ext uri="{FF2B5EF4-FFF2-40B4-BE49-F238E27FC236}">
                <a16:creationId xmlns:a16="http://schemas.microsoft.com/office/drawing/2014/main" id="{F667725D-5931-2F59-9867-92221987AAC9}"/>
              </a:ext>
            </a:extLst>
          </p:cNvPr>
          <p:cNvSpPr txBox="1"/>
          <p:nvPr/>
        </p:nvSpPr>
        <p:spPr>
          <a:xfrm>
            <a:off x="11642396" y="6456963"/>
            <a:ext cx="538210" cy="40011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2000" dirty="0">
                <a:solidFill>
                  <a:schemeClr val="bg1"/>
                </a:solidFill>
                <a:latin typeface="Consolas"/>
              </a:rPr>
              <a:t>9.</a:t>
            </a:r>
          </a:p>
        </p:txBody>
      </p:sp>
      <p:sp>
        <p:nvSpPr>
          <p:cNvPr id="5" name="CaixaDeTexto 1">
            <a:extLst>
              <a:ext uri="{FF2B5EF4-FFF2-40B4-BE49-F238E27FC236}">
                <a16:creationId xmlns:a16="http://schemas.microsoft.com/office/drawing/2014/main" id="{5E7ED83E-E2E4-6EE4-1981-B527C9DFEDCE}"/>
              </a:ext>
            </a:extLst>
          </p:cNvPr>
          <p:cNvSpPr txBox="1"/>
          <p:nvPr/>
        </p:nvSpPr>
        <p:spPr>
          <a:xfrm>
            <a:off x="4029314" y="139421"/>
            <a:ext cx="4155327" cy="58477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200" dirty="0">
                <a:solidFill>
                  <a:schemeClr val="bg1"/>
                </a:solidFill>
                <a:latin typeface="Century Gothic"/>
                <a:ea typeface="MS PGothic"/>
              </a:rPr>
              <a:t>The </a:t>
            </a:r>
            <a:r>
              <a:rPr lang="pt-BR" sz="3200" dirty="0" err="1">
                <a:solidFill>
                  <a:schemeClr val="bg1"/>
                </a:solidFill>
                <a:latin typeface="Century Gothic"/>
                <a:ea typeface="MS PGothic"/>
              </a:rPr>
              <a:t>Nature</a:t>
            </a:r>
            <a:r>
              <a:rPr lang="pt-BR" sz="3200" dirty="0">
                <a:solidFill>
                  <a:schemeClr val="bg1"/>
                </a:solidFill>
                <a:latin typeface="Century Gothic"/>
                <a:ea typeface="MS PGothic"/>
              </a:rPr>
              <a:t> </a:t>
            </a:r>
            <a:r>
              <a:rPr lang="pt-BR" sz="3200" dirty="0" err="1">
                <a:solidFill>
                  <a:schemeClr val="bg1"/>
                </a:solidFill>
                <a:latin typeface="Century Gothic"/>
                <a:ea typeface="MS PGothic"/>
              </a:rPr>
              <a:t>of</a:t>
            </a:r>
            <a:r>
              <a:rPr lang="pt-BR" sz="3200" dirty="0">
                <a:solidFill>
                  <a:schemeClr val="bg1"/>
                </a:solidFill>
                <a:latin typeface="Century Gothic"/>
                <a:ea typeface="MS PGothic"/>
              </a:rPr>
              <a:t> Data</a:t>
            </a:r>
            <a:endParaRPr lang="pt-BR" dirty="0">
              <a:solidFill>
                <a:schemeClr val="bg1"/>
              </a:solidFill>
            </a:endParaRPr>
          </a:p>
        </p:txBody>
      </p: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DA5E9C63-6B06-9CE0-723D-56782ECA1253}"/>
              </a:ext>
            </a:extLst>
          </p:cNvPr>
          <p:cNvCxnSpPr/>
          <p:nvPr/>
        </p:nvCxnSpPr>
        <p:spPr>
          <a:xfrm>
            <a:off x="537777" y="887883"/>
            <a:ext cx="11091262" cy="8983"/>
          </a:xfrm>
          <a:prstGeom prst="straightConnector1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CaixaDeTexto 1">
            <a:extLst>
              <a:ext uri="{FF2B5EF4-FFF2-40B4-BE49-F238E27FC236}">
                <a16:creationId xmlns:a16="http://schemas.microsoft.com/office/drawing/2014/main" id="{9C52FBDB-9583-1722-D3F3-30A533E91393}"/>
              </a:ext>
            </a:extLst>
          </p:cNvPr>
          <p:cNvSpPr txBox="1"/>
          <p:nvPr/>
        </p:nvSpPr>
        <p:spPr>
          <a:xfrm>
            <a:off x="1942096" y="1519856"/>
            <a:ext cx="8870891" cy="58477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3200" dirty="0" err="1">
                <a:solidFill>
                  <a:schemeClr val="bg1"/>
                </a:solidFill>
                <a:latin typeface="Century Gothic"/>
                <a:ea typeface="MS PGothic"/>
              </a:rPr>
              <a:t>Many</a:t>
            </a:r>
            <a:r>
              <a:rPr lang="pt-BR" sz="3200" dirty="0">
                <a:solidFill>
                  <a:schemeClr val="bg1"/>
                </a:solidFill>
                <a:latin typeface="Century Gothic"/>
                <a:ea typeface="MS PGothic"/>
              </a:rPr>
              <a:t> </a:t>
            </a:r>
            <a:r>
              <a:rPr lang="pt-BR" sz="3200" dirty="0" err="1">
                <a:solidFill>
                  <a:schemeClr val="bg1"/>
                </a:solidFill>
                <a:latin typeface="Century Gothic"/>
                <a:ea typeface="MS PGothic"/>
              </a:rPr>
              <a:t>examples</a:t>
            </a:r>
            <a:r>
              <a:rPr lang="pt-BR" sz="3200" dirty="0">
                <a:solidFill>
                  <a:schemeClr val="bg1"/>
                </a:solidFill>
                <a:latin typeface="Century Gothic"/>
                <a:ea typeface="MS PGothic"/>
              </a:rPr>
              <a:t> X </a:t>
            </a:r>
            <a:r>
              <a:rPr lang="pt-BR" sz="3200" dirty="0" err="1">
                <a:solidFill>
                  <a:schemeClr val="bg1"/>
                </a:solidFill>
                <a:latin typeface="Century Gothic"/>
                <a:ea typeface="MS PGothic"/>
              </a:rPr>
              <a:t>Fewer</a:t>
            </a:r>
            <a:r>
              <a:rPr lang="pt-BR" sz="3200" dirty="0">
                <a:solidFill>
                  <a:schemeClr val="bg1"/>
                </a:solidFill>
                <a:latin typeface="Century Gothic"/>
                <a:ea typeface="MS PGothic"/>
              </a:rPr>
              <a:t> </a:t>
            </a:r>
            <a:r>
              <a:rPr lang="pt-BR" sz="3200" dirty="0" err="1">
                <a:solidFill>
                  <a:schemeClr val="bg1"/>
                </a:solidFill>
                <a:latin typeface="Century Gothic"/>
                <a:ea typeface="MS PGothic"/>
              </a:rPr>
              <a:t>examples</a:t>
            </a:r>
          </a:p>
        </p:txBody>
      </p:sp>
      <p:sp>
        <p:nvSpPr>
          <p:cNvPr id="7" name="Chave Esquerda 6">
            <a:extLst>
              <a:ext uri="{FF2B5EF4-FFF2-40B4-BE49-F238E27FC236}">
                <a16:creationId xmlns:a16="http://schemas.microsoft.com/office/drawing/2014/main" id="{C4B7B9C9-BA68-52EB-B503-51839475B5C4}"/>
              </a:ext>
            </a:extLst>
          </p:cNvPr>
          <p:cNvSpPr/>
          <p:nvPr/>
        </p:nvSpPr>
        <p:spPr>
          <a:xfrm rot="16200000">
            <a:off x="4379720" y="612283"/>
            <a:ext cx="245884" cy="3214874"/>
          </a:xfrm>
          <a:prstGeom prst="leftBrac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F8B8CDF5-BDCC-B535-1EDB-ABC09A237856}"/>
              </a:ext>
            </a:extLst>
          </p:cNvPr>
          <p:cNvSpPr txBox="1"/>
          <p:nvPr/>
        </p:nvSpPr>
        <p:spPr>
          <a:xfrm>
            <a:off x="3201858" y="2574750"/>
            <a:ext cx="2599635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2000" dirty="0">
                <a:solidFill>
                  <a:srgbClr val="FF0000"/>
                </a:solidFill>
                <a:latin typeface="Century Gothic"/>
              </a:rPr>
              <a:t>Neural Networks</a:t>
            </a:r>
            <a:endParaRPr lang="pt-BR" sz="2000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6EE48EED-62DA-6C46-FB9F-78F5F4B058AF}"/>
              </a:ext>
            </a:extLst>
          </p:cNvPr>
          <p:cNvSpPr txBox="1"/>
          <p:nvPr/>
        </p:nvSpPr>
        <p:spPr>
          <a:xfrm>
            <a:off x="6779944" y="2574750"/>
            <a:ext cx="2975114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2000" dirty="0">
                <a:solidFill>
                  <a:srgbClr val="FFC000"/>
                </a:solidFill>
                <a:latin typeface="Century Gothic"/>
              </a:rPr>
              <a:t>Machine Learning</a:t>
            </a:r>
            <a:endParaRPr lang="pt-BR" sz="2000">
              <a:solidFill>
                <a:srgbClr val="FFC000"/>
              </a:solidFill>
            </a:endParaRPr>
          </a:p>
        </p:txBody>
      </p:sp>
      <p:sp>
        <p:nvSpPr>
          <p:cNvPr id="20" name="Chave Esquerda 19">
            <a:extLst>
              <a:ext uri="{FF2B5EF4-FFF2-40B4-BE49-F238E27FC236}">
                <a16:creationId xmlns:a16="http://schemas.microsoft.com/office/drawing/2014/main" id="{F021CF44-6ED0-E620-7B73-E136DCF2A751}"/>
              </a:ext>
            </a:extLst>
          </p:cNvPr>
          <p:cNvSpPr/>
          <p:nvPr/>
        </p:nvSpPr>
        <p:spPr>
          <a:xfrm rot="16200000">
            <a:off x="8021859" y="610074"/>
            <a:ext cx="245884" cy="3214874"/>
          </a:xfrm>
          <a:prstGeom prst="leftBrac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CEC7469E-03CF-EEBF-AC7E-AFE23C26F569}"/>
              </a:ext>
            </a:extLst>
          </p:cNvPr>
          <p:cNvSpPr txBox="1"/>
          <p:nvPr/>
        </p:nvSpPr>
        <p:spPr>
          <a:xfrm>
            <a:off x="1920010" y="4711421"/>
            <a:ext cx="8870891" cy="58477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3200" err="1">
                <a:solidFill>
                  <a:schemeClr val="bg1"/>
                </a:solidFill>
                <a:latin typeface="Century Gothic"/>
                <a:ea typeface="+mn-lt"/>
                <a:cs typeface="+mn-lt"/>
              </a:rPr>
              <a:t>Is</a:t>
            </a:r>
            <a:r>
              <a:rPr lang="pt-BR" sz="3200" dirty="0">
                <a:solidFill>
                  <a:schemeClr val="bg1"/>
                </a:solidFill>
                <a:latin typeface="Century Gothic"/>
                <a:ea typeface="+mn-lt"/>
                <a:cs typeface="+mn-lt"/>
              </a:rPr>
              <a:t> </a:t>
            </a:r>
            <a:r>
              <a:rPr lang="pt-BR" sz="3200" err="1">
                <a:solidFill>
                  <a:schemeClr val="bg1"/>
                </a:solidFill>
                <a:latin typeface="Century Gothic"/>
                <a:ea typeface="+mn-lt"/>
                <a:cs typeface="+mn-lt"/>
              </a:rPr>
              <a:t>there</a:t>
            </a:r>
            <a:r>
              <a:rPr lang="pt-BR" sz="3200" dirty="0">
                <a:solidFill>
                  <a:schemeClr val="bg1"/>
                </a:solidFill>
                <a:latin typeface="Century Gothic"/>
                <a:ea typeface="+mn-lt"/>
                <a:cs typeface="+mn-lt"/>
              </a:rPr>
              <a:t> </a:t>
            </a:r>
            <a:r>
              <a:rPr lang="pt-BR" sz="3200" err="1">
                <a:solidFill>
                  <a:schemeClr val="bg1"/>
                </a:solidFill>
                <a:latin typeface="Century Gothic"/>
                <a:ea typeface="+mn-lt"/>
                <a:cs typeface="+mn-lt"/>
              </a:rPr>
              <a:t>Physics</a:t>
            </a:r>
            <a:r>
              <a:rPr lang="pt-BR" sz="3200" dirty="0">
                <a:solidFill>
                  <a:schemeClr val="bg1"/>
                </a:solidFill>
                <a:latin typeface="Century Gothic"/>
                <a:ea typeface="+mn-lt"/>
                <a:cs typeface="+mn-lt"/>
              </a:rPr>
              <a:t> </a:t>
            </a:r>
            <a:r>
              <a:rPr lang="pt-BR" sz="3200" err="1">
                <a:solidFill>
                  <a:schemeClr val="bg1"/>
                </a:solidFill>
                <a:latin typeface="Century Gothic"/>
                <a:ea typeface="+mn-lt"/>
                <a:cs typeface="+mn-lt"/>
              </a:rPr>
              <a:t>involved</a:t>
            </a:r>
            <a:r>
              <a:rPr lang="pt-BR" sz="3200" dirty="0">
                <a:solidFill>
                  <a:schemeClr val="bg1"/>
                </a:solidFill>
                <a:latin typeface="Century Gothic"/>
                <a:ea typeface="+mn-lt"/>
                <a:cs typeface="+mn-lt"/>
              </a:rPr>
              <a:t>?</a:t>
            </a:r>
            <a:endParaRPr lang="pt-BR" dirty="0">
              <a:solidFill>
                <a:schemeClr val="bg1"/>
              </a:solidFill>
              <a:latin typeface="Century Gothic"/>
            </a:endParaRPr>
          </a:p>
        </p:txBody>
      </p:sp>
      <p:sp>
        <p:nvSpPr>
          <p:cNvPr id="23" name="Chave Esquerda 22">
            <a:extLst>
              <a:ext uri="{FF2B5EF4-FFF2-40B4-BE49-F238E27FC236}">
                <a16:creationId xmlns:a16="http://schemas.microsoft.com/office/drawing/2014/main" id="{22C9AE79-6B87-B892-9545-4C4DCAA6DE7F}"/>
              </a:ext>
            </a:extLst>
          </p:cNvPr>
          <p:cNvSpPr/>
          <p:nvPr/>
        </p:nvSpPr>
        <p:spPr>
          <a:xfrm rot="16200000">
            <a:off x="6147781" y="3109213"/>
            <a:ext cx="345275" cy="4937656"/>
          </a:xfrm>
          <a:prstGeom prst="leftBrac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E2F8B1B3-17ED-DD1F-AF8E-4D7678D0972E}"/>
              </a:ext>
            </a:extLst>
          </p:cNvPr>
          <p:cNvSpPr txBox="1"/>
          <p:nvPr/>
        </p:nvSpPr>
        <p:spPr>
          <a:xfrm>
            <a:off x="4834083" y="5973932"/>
            <a:ext cx="2975114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2000" err="1">
                <a:solidFill>
                  <a:srgbClr val="00B050"/>
                </a:solidFill>
                <a:latin typeface="Century Gothic"/>
              </a:rPr>
              <a:t>PINNs</a:t>
            </a:r>
            <a:r>
              <a:rPr lang="pt-BR" sz="2000" dirty="0">
                <a:solidFill>
                  <a:srgbClr val="00B050"/>
                </a:solidFill>
                <a:latin typeface="Century Gothic"/>
              </a:rPr>
              <a:t> Models</a:t>
            </a:r>
            <a:endParaRPr lang="pt-BR" sz="20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3322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/>
      <p:bldP spid="12" grpId="0"/>
      <p:bldP spid="20" grpId="0" animBg="1"/>
      <p:bldP spid="21" grpId="0"/>
      <p:bldP spid="23" grpId="0" animBg="1"/>
      <p:bldP spid="2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5">
            <a:extLst>
              <a:ext uri="{FF2B5EF4-FFF2-40B4-BE49-F238E27FC236}">
                <a16:creationId xmlns:a16="http://schemas.microsoft.com/office/drawing/2014/main" id="{F667725D-5931-2F59-9867-92221987AAC9}"/>
              </a:ext>
            </a:extLst>
          </p:cNvPr>
          <p:cNvSpPr txBox="1"/>
          <p:nvPr/>
        </p:nvSpPr>
        <p:spPr>
          <a:xfrm>
            <a:off x="11531962" y="6456963"/>
            <a:ext cx="659687" cy="40011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2000" dirty="0">
                <a:solidFill>
                  <a:schemeClr val="bg1"/>
                </a:solidFill>
                <a:latin typeface="Consolas"/>
              </a:rPr>
              <a:t>10.</a:t>
            </a:r>
          </a:p>
        </p:txBody>
      </p:sp>
      <p:sp>
        <p:nvSpPr>
          <p:cNvPr id="5" name="CaixaDeTexto 1">
            <a:extLst>
              <a:ext uri="{FF2B5EF4-FFF2-40B4-BE49-F238E27FC236}">
                <a16:creationId xmlns:a16="http://schemas.microsoft.com/office/drawing/2014/main" id="{5E7ED83E-E2E4-6EE4-1981-B527C9DFEDCE}"/>
              </a:ext>
            </a:extLst>
          </p:cNvPr>
          <p:cNvSpPr txBox="1"/>
          <p:nvPr/>
        </p:nvSpPr>
        <p:spPr>
          <a:xfrm>
            <a:off x="5288271" y="139421"/>
            <a:ext cx="2079154" cy="58477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200" dirty="0" err="1">
                <a:solidFill>
                  <a:schemeClr val="bg1"/>
                </a:solidFill>
                <a:latin typeface="Century Gothic"/>
                <a:ea typeface="MS PGothic"/>
              </a:rPr>
              <a:t>Summary</a:t>
            </a:r>
            <a:endParaRPr lang="pt-BR" dirty="0" err="1"/>
          </a:p>
        </p:txBody>
      </p: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DA5E9C63-6B06-9CE0-723D-56782ECA1253}"/>
              </a:ext>
            </a:extLst>
          </p:cNvPr>
          <p:cNvCxnSpPr/>
          <p:nvPr/>
        </p:nvCxnSpPr>
        <p:spPr>
          <a:xfrm>
            <a:off x="537777" y="887883"/>
            <a:ext cx="11091262" cy="8983"/>
          </a:xfrm>
          <a:prstGeom prst="straightConnector1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eta: Curva para a Direita 7">
            <a:extLst>
              <a:ext uri="{FF2B5EF4-FFF2-40B4-BE49-F238E27FC236}">
                <a16:creationId xmlns:a16="http://schemas.microsoft.com/office/drawing/2014/main" id="{76F29082-2C8D-BED6-0C53-A32EEE9D3388}"/>
              </a:ext>
            </a:extLst>
          </p:cNvPr>
          <p:cNvSpPr/>
          <p:nvPr/>
        </p:nvSpPr>
        <p:spPr>
          <a:xfrm>
            <a:off x="882631" y="4187368"/>
            <a:ext cx="768465" cy="2098223"/>
          </a:xfrm>
          <a:prstGeom prst="curvedRightArrow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0" name="Seta: Curva para a Direita 9">
            <a:extLst>
              <a:ext uri="{FF2B5EF4-FFF2-40B4-BE49-F238E27FC236}">
                <a16:creationId xmlns:a16="http://schemas.microsoft.com/office/drawing/2014/main" id="{DA3658A7-0B76-5358-9A27-828FB43888E3}"/>
              </a:ext>
            </a:extLst>
          </p:cNvPr>
          <p:cNvSpPr/>
          <p:nvPr/>
        </p:nvSpPr>
        <p:spPr>
          <a:xfrm rot="10800000">
            <a:off x="3263311" y="4113765"/>
            <a:ext cx="814647" cy="2181351"/>
          </a:xfrm>
          <a:prstGeom prst="curvedRightArrow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B039F088-CDBC-CA55-97A9-A2835C079187}"/>
              </a:ext>
            </a:extLst>
          </p:cNvPr>
          <p:cNvSpPr/>
          <p:nvPr/>
        </p:nvSpPr>
        <p:spPr>
          <a:xfrm>
            <a:off x="1655836" y="5620481"/>
            <a:ext cx="1615560" cy="914400"/>
          </a:xfrm>
          <a:prstGeom prst="round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2000" dirty="0">
                <a:latin typeface="Century Gothic"/>
              </a:rPr>
              <a:t>DATA</a:t>
            </a:r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4FF7E5E2-1EE5-5529-0B0B-5BF1CA3D7A71}"/>
              </a:ext>
            </a:extLst>
          </p:cNvPr>
          <p:cNvSpPr/>
          <p:nvPr/>
        </p:nvSpPr>
        <p:spPr>
          <a:xfrm>
            <a:off x="1655835" y="3956127"/>
            <a:ext cx="1615560" cy="914400"/>
          </a:xfrm>
          <a:prstGeom prst="round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2000" err="1">
                <a:latin typeface="Century Gothic"/>
              </a:rPr>
              <a:t>Questions</a:t>
            </a:r>
            <a:endParaRPr lang="pt-BR" sz="2000">
              <a:latin typeface="Century Gothic"/>
            </a:endParaRPr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22A1A615-D93F-380D-A388-BF570FAF3445}"/>
              </a:ext>
            </a:extLst>
          </p:cNvPr>
          <p:cNvSpPr/>
          <p:nvPr/>
        </p:nvSpPr>
        <p:spPr>
          <a:xfrm>
            <a:off x="418964" y="1405084"/>
            <a:ext cx="1615559" cy="914400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2000" dirty="0">
                <a:latin typeface="Century Gothic"/>
              </a:rPr>
              <a:t>BIG DATA</a:t>
            </a:r>
          </a:p>
        </p:txBody>
      </p:sp>
      <p:sp>
        <p:nvSpPr>
          <p:cNvPr id="30" name="Seta: para a Direita 29">
            <a:extLst>
              <a:ext uri="{FF2B5EF4-FFF2-40B4-BE49-F238E27FC236}">
                <a16:creationId xmlns:a16="http://schemas.microsoft.com/office/drawing/2014/main" id="{345D2E64-5E11-0315-2158-C7DE18B75918}"/>
              </a:ext>
            </a:extLst>
          </p:cNvPr>
          <p:cNvSpPr/>
          <p:nvPr/>
        </p:nvSpPr>
        <p:spPr>
          <a:xfrm>
            <a:off x="2029318" y="1732703"/>
            <a:ext cx="1019596" cy="268388"/>
          </a:xfrm>
          <a:prstGeom prst="rightArrow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Retângulo: Cantos Arredondados 31">
            <a:extLst>
              <a:ext uri="{FF2B5EF4-FFF2-40B4-BE49-F238E27FC236}">
                <a16:creationId xmlns:a16="http://schemas.microsoft.com/office/drawing/2014/main" id="{3451E274-AA98-3A79-4C50-02EB2233F270}"/>
              </a:ext>
            </a:extLst>
          </p:cNvPr>
          <p:cNvSpPr/>
          <p:nvPr/>
        </p:nvSpPr>
        <p:spPr>
          <a:xfrm>
            <a:off x="8986495" y="1204092"/>
            <a:ext cx="2973906" cy="321144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pt-BR" sz="2000" dirty="0">
              <a:latin typeface="Century Gothic"/>
            </a:endParaRPr>
          </a:p>
          <a:p>
            <a:r>
              <a:rPr lang="pt-BR" sz="2000" dirty="0" err="1">
                <a:latin typeface="Century Gothic"/>
              </a:rPr>
              <a:t>Nature</a:t>
            </a:r>
            <a:r>
              <a:rPr lang="pt-BR" sz="2000" dirty="0">
                <a:latin typeface="Century Gothic"/>
              </a:rPr>
              <a:t> </a:t>
            </a:r>
            <a:r>
              <a:rPr lang="pt-BR" sz="2000" dirty="0" err="1">
                <a:latin typeface="Century Gothic"/>
              </a:rPr>
              <a:t>of</a:t>
            </a:r>
            <a:r>
              <a:rPr lang="pt-BR" sz="2000" dirty="0">
                <a:latin typeface="Century Gothic"/>
              </a:rPr>
              <a:t> Data</a:t>
            </a:r>
            <a:endParaRPr lang="pt-BR"/>
          </a:p>
          <a:p>
            <a:endParaRPr lang="pt-BR" sz="2000" dirty="0">
              <a:latin typeface="Century Gothic"/>
            </a:endParaRPr>
          </a:p>
          <a:p>
            <a:pPr marL="457200" indent="-457200">
              <a:buAutoNum type="arabicPeriod"/>
            </a:pPr>
            <a:r>
              <a:rPr lang="pt-BR" sz="2000" dirty="0" err="1">
                <a:latin typeface="Century Gothic"/>
              </a:rPr>
              <a:t>Type</a:t>
            </a:r>
            <a:r>
              <a:rPr lang="pt-BR" sz="2000" dirty="0">
                <a:latin typeface="Century Gothic"/>
              </a:rPr>
              <a:t>?</a:t>
            </a:r>
          </a:p>
          <a:p>
            <a:pPr marL="457200" indent="-457200">
              <a:buAutoNum type="arabicPeriod"/>
            </a:pPr>
            <a:r>
              <a:rPr lang="pt-BR" sz="2000" dirty="0" err="1">
                <a:latin typeface="Century Gothic"/>
              </a:rPr>
              <a:t>Dimensionality</a:t>
            </a:r>
            <a:r>
              <a:rPr lang="pt-BR" sz="2000" dirty="0">
                <a:latin typeface="Century Gothic"/>
              </a:rPr>
              <a:t>?</a:t>
            </a:r>
          </a:p>
          <a:p>
            <a:pPr marL="457200" indent="-457200">
              <a:buAutoNum type="arabicPeriod"/>
            </a:pPr>
            <a:r>
              <a:rPr lang="pt-BR" sz="2000" dirty="0" err="1">
                <a:latin typeface="Century Gothic"/>
              </a:rPr>
              <a:t>Labelled</a:t>
            </a:r>
            <a:r>
              <a:rPr lang="pt-BR" sz="2000" dirty="0">
                <a:latin typeface="Century Gothic"/>
              </a:rPr>
              <a:t>?</a:t>
            </a:r>
          </a:p>
          <a:p>
            <a:pPr marL="457200" indent="-457200">
              <a:buAutoNum type="arabicPeriod"/>
            </a:pPr>
            <a:r>
              <a:rPr lang="pt-BR" sz="2000" dirty="0" err="1">
                <a:latin typeface="Century Gothic"/>
              </a:rPr>
              <a:t>Examples</a:t>
            </a:r>
            <a:r>
              <a:rPr lang="pt-BR" sz="2000" dirty="0">
                <a:latin typeface="Century Gothic"/>
              </a:rPr>
              <a:t>?</a:t>
            </a:r>
          </a:p>
          <a:p>
            <a:pPr marL="457200" indent="-457200">
              <a:buAutoNum type="arabicPeriod"/>
            </a:pPr>
            <a:r>
              <a:rPr lang="pt-BR" sz="2000" dirty="0">
                <a:latin typeface="Century Gothic"/>
              </a:rPr>
              <a:t>Temporal?</a:t>
            </a:r>
          </a:p>
          <a:p>
            <a:pPr marL="457200" indent="-457200">
              <a:buAutoNum type="arabicPeriod"/>
            </a:pPr>
            <a:r>
              <a:rPr lang="pt-BR" sz="2000" dirty="0" err="1">
                <a:latin typeface="Century Gothic"/>
              </a:rPr>
              <a:t>Physics</a:t>
            </a:r>
            <a:r>
              <a:rPr lang="pt-BR" sz="2000" dirty="0">
                <a:latin typeface="Century Gothic"/>
              </a:rPr>
              <a:t>?</a:t>
            </a:r>
          </a:p>
          <a:p>
            <a:endParaRPr lang="pt-BR" sz="2000" dirty="0">
              <a:latin typeface="Century Gothic"/>
            </a:endParaRPr>
          </a:p>
          <a:p>
            <a:endParaRPr lang="pt-BR" sz="2000" dirty="0">
              <a:latin typeface="Century Gothic"/>
            </a:endParaRPr>
          </a:p>
        </p:txBody>
      </p:sp>
      <p:sp>
        <p:nvSpPr>
          <p:cNvPr id="34" name="Retângulo: Cantos Arredondados 33">
            <a:extLst>
              <a:ext uri="{FF2B5EF4-FFF2-40B4-BE49-F238E27FC236}">
                <a16:creationId xmlns:a16="http://schemas.microsoft.com/office/drawing/2014/main" id="{23D40270-40D6-FDD6-4EAB-2FEBA00BE3ED}"/>
              </a:ext>
            </a:extLst>
          </p:cNvPr>
          <p:cNvSpPr/>
          <p:nvPr/>
        </p:nvSpPr>
        <p:spPr>
          <a:xfrm>
            <a:off x="6137278" y="5113484"/>
            <a:ext cx="2090428" cy="1300921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2800" dirty="0">
                <a:latin typeface="Century Gothic"/>
              </a:rPr>
              <a:t>Inputs</a:t>
            </a:r>
          </a:p>
          <a:p>
            <a:pPr algn="ctr"/>
            <a:r>
              <a:rPr lang="pt-BR" sz="2800" dirty="0">
                <a:latin typeface="Century Gothic"/>
              </a:rPr>
              <a:t>Outputs</a:t>
            </a:r>
          </a:p>
        </p:txBody>
      </p:sp>
      <p:sp>
        <p:nvSpPr>
          <p:cNvPr id="75" name="Seta: Dobrada 74">
            <a:extLst>
              <a:ext uri="{FF2B5EF4-FFF2-40B4-BE49-F238E27FC236}">
                <a16:creationId xmlns:a16="http://schemas.microsoft.com/office/drawing/2014/main" id="{5CF770F2-8131-8198-126A-0ADC5A990204}"/>
              </a:ext>
            </a:extLst>
          </p:cNvPr>
          <p:cNvSpPr/>
          <p:nvPr/>
        </p:nvSpPr>
        <p:spPr>
          <a:xfrm rot="10800000">
            <a:off x="8601292" y="5045831"/>
            <a:ext cx="1973380" cy="1012243"/>
          </a:xfrm>
          <a:prstGeom prst="bentArrow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77" name="Seta: para a Direita 76">
            <a:extLst>
              <a:ext uri="{FF2B5EF4-FFF2-40B4-BE49-F238E27FC236}">
                <a16:creationId xmlns:a16="http://schemas.microsoft.com/office/drawing/2014/main" id="{48A9E0AB-41B3-9E54-24E5-CC57CA790714}"/>
              </a:ext>
            </a:extLst>
          </p:cNvPr>
          <p:cNvSpPr/>
          <p:nvPr/>
        </p:nvSpPr>
        <p:spPr>
          <a:xfrm rot="10800000">
            <a:off x="4335197" y="5407974"/>
            <a:ext cx="1494465" cy="434039"/>
          </a:xfrm>
          <a:prstGeom prst="rightArrow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8" name="Seta: Curva para a Direita 77">
            <a:extLst>
              <a:ext uri="{FF2B5EF4-FFF2-40B4-BE49-F238E27FC236}">
                <a16:creationId xmlns:a16="http://schemas.microsoft.com/office/drawing/2014/main" id="{EF75E66E-3174-E48F-595B-CDCCD6C66C8B}"/>
              </a:ext>
            </a:extLst>
          </p:cNvPr>
          <p:cNvSpPr/>
          <p:nvPr/>
        </p:nvSpPr>
        <p:spPr>
          <a:xfrm rot="5400000">
            <a:off x="5959537" y="2238373"/>
            <a:ext cx="731520" cy="1779369"/>
          </a:xfrm>
          <a:prstGeom prst="curvedRightArrow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79" name="Seta: Curva para a Direita 78">
            <a:extLst>
              <a:ext uri="{FF2B5EF4-FFF2-40B4-BE49-F238E27FC236}">
                <a16:creationId xmlns:a16="http://schemas.microsoft.com/office/drawing/2014/main" id="{1245BC0E-7A81-5F73-4537-FE509E0CB1AF}"/>
              </a:ext>
            </a:extLst>
          </p:cNvPr>
          <p:cNvSpPr/>
          <p:nvPr/>
        </p:nvSpPr>
        <p:spPr>
          <a:xfrm rot="16200000">
            <a:off x="6036841" y="3099764"/>
            <a:ext cx="731520" cy="1779369"/>
          </a:xfrm>
          <a:prstGeom prst="curvedRightArrow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80" name="CaixaDeTexto 79">
            <a:extLst>
              <a:ext uri="{FF2B5EF4-FFF2-40B4-BE49-F238E27FC236}">
                <a16:creationId xmlns:a16="http://schemas.microsoft.com/office/drawing/2014/main" id="{9EA2BCA2-C596-2F59-943A-FC0F59F1FD22}"/>
              </a:ext>
            </a:extLst>
          </p:cNvPr>
          <p:cNvSpPr txBox="1"/>
          <p:nvPr/>
        </p:nvSpPr>
        <p:spPr>
          <a:xfrm>
            <a:off x="5672688" y="3262542"/>
            <a:ext cx="133886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err="1">
                <a:solidFill>
                  <a:schemeClr val="bg1"/>
                </a:solidFill>
                <a:latin typeface="Century Gothic"/>
              </a:rPr>
              <a:t>Repeat</a:t>
            </a:r>
            <a:r>
              <a:rPr lang="pt-BR" dirty="0">
                <a:solidFill>
                  <a:schemeClr val="bg1"/>
                </a:solidFill>
                <a:latin typeface="Century Gothic"/>
              </a:rPr>
              <a:t> </a:t>
            </a:r>
            <a:r>
              <a:rPr lang="pt-BR" err="1">
                <a:solidFill>
                  <a:schemeClr val="bg1"/>
                </a:solidFill>
                <a:latin typeface="Century Gothic"/>
              </a:rPr>
              <a:t>the</a:t>
            </a:r>
            <a:r>
              <a:rPr lang="pt-BR" dirty="0">
                <a:solidFill>
                  <a:schemeClr val="bg1"/>
                </a:solidFill>
                <a:latin typeface="Century Gothic"/>
              </a:rPr>
              <a:t> </a:t>
            </a:r>
            <a:r>
              <a:rPr lang="pt-BR" err="1">
                <a:solidFill>
                  <a:schemeClr val="bg1"/>
                </a:solidFill>
                <a:latin typeface="Century Gothic"/>
              </a:rPr>
              <a:t>cycle</a:t>
            </a:r>
            <a:endParaRPr lang="pt-BR">
              <a:solidFill>
                <a:schemeClr val="bg1"/>
              </a:solidFill>
              <a:latin typeface="Century Gothic"/>
            </a:endParaRPr>
          </a:p>
        </p:txBody>
      </p:sp>
      <p:sp>
        <p:nvSpPr>
          <p:cNvPr id="82" name="Seta: para a Direita 81">
            <a:extLst>
              <a:ext uri="{FF2B5EF4-FFF2-40B4-BE49-F238E27FC236}">
                <a16:creationId xmlns:a16="http://schemas.microsoft.com/office/drawing/2014/main" id="{5C015A6C-BB08-BFD7-FEF1-0CB46FE89E23}"/>
              </a:ext>
            </a:extLst>
          </p:cNvPr>
          <p:cNvSpPr/>
          <p:nvPr/>
        </p:nvSpPr>
        <p:spPr>
          <a:xfrm rot="-5400000">
            <a:off x="1908945" y="2926503"/>
            <a:ext cx="1107943" cy="323604"/>
          </a:xfrm>
          <a:prstGeom prst="rightArrow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4" name="Seta: para a Direita 83">
            <a:extLst>
              <a:ext uri="{FF2B5EF4-FFF2-40B4-BE49-F238E27FC236}">
                <a16:creationId xmlns:a16="http://schemas.microsoft.com/office/drawing/2014/main" id="{2AEADCDA-C9BC-BE72-DDD9-BA6B332B4919}"/>
              </a:ext>
            </a:extLst>
          </p:cNvPr>
          <p:cNvSpPr/>
          <p:nvPr/>
        </p:nvSpPr>
        <p:spPr>
          <a:xfrm>
            <a:off x="5076215" y="1698468"/>
            <a:ext cx="3526463" cy="323604"/>
          </a:xfrm>
          <a:prstGeom prst="rightArrow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D98C6493-939E-F1D0-AC04-ABEF13BB6972}"/>
              </a:ext>
            </a:extLst>
          </p:cNvPr>
          <p:cNvSpPr/>
          <p:nvPr/>
        </p:nvSpPr>
        <p:spPr>
          <a:xfrm>
            <a:off x="3036269" y="1405084"/>
            <a:ext cx="1770168" cy="914400"/>
          </a:xfrm>
          <a:prstGeom prst="round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2000" dirty="0" err="1">
                <a:latin typeface="Century Gothic"/>
              </a:rPr>
              <a:t>Smart</a:t>
            </a:r>
            <a:r>
              <a:rPr lang="pt-BR" sz="2000" dirty="0">
                <a:latin typeface="Century Gothic"/>
              </a:rPr>
              <a:t> Data</a:t>
            </a:r>
          </a:p>
        </p:txBody>
      </p:sp>
    </p:spTree>
    <p:extLst>
      <p:ext uri="{BB962C8B-B14F-4D97-AF65-F5344CB8AC3E}">
        <p14:creationId xmlns:p14="http://schemas.microsoft.com/office/powerpoint/2010/main" val="31803390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149F2E76-573A-0C9A-F04E-CE30D46C80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644"/>
            <a:ext cx="12202297" cy="6859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625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5">
            <a:extLst>
              <a:ext uri="{FF2B5EF4-FFF2-40B4-BE49-F238E27FC236}">
                <a16:creationId xmlns:a16="http://schemas.microsoft.com/office/drawing/2014/main" id="{F667725D-5931-2F59-9867-92221987AAC9}"/>
              </a:ext>
            </a:extLst>
          </p:cNvPr>
          <p:cNvSpPr txBox="1"/>
          <p:nvPr/>
        </p:nvSpPr>
        <p:spPr>
          <a:xfrm>
            <a:off x="11642396" y="6456963"/>
            <a:ext cx="538210" cy="40011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2000" dirty="0">
                <a:solidFill>
                  <a:schemeClr val="bg1"/>
                </a:solidFill>
                <a:latin typeface="Consolas"/>
              </a:rPr>
              <a:t>1.</a:t>
            </a:r>
          </a:p>
        </p:txBody>
      </p:sp>
      <p:sp>
        <p:nvSpPr>
          <p:cNvPr id="5" name="CaixaDeTexto 1">
            <a:extLst>
              <a:ext uri="{FF2B5EF4-FFF2-40B4-BE49-F238E27FC236}">
                <a16:creationId xmlns:a16="http://schemas.microsoft.com/office/drawing/2014/main" id="{5E7ED83E-E2E4-6EE4-1981-B527C9DFEDCE}"/>
              </a:ext>
            </a:extLst>
          </p:cNvPr>
          <p:cNvSpPr txBox="1"/>
          <p:nvPr/>
        </p:nvSpPr>
        <p:spPr>
          <a:xfrm>
            <a:off x="3709052" y="183595"/>
            <a:ext cx="4773763" cy="58477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200" dirty="0" err="1">
                <a:solidFill>
                  <a:schemeClr val="bg1"/>
                </a:solidFill>
                <a:latin typeface="Century Gothic"/>
                <a:ea typeface="MS PGothic"/>
              </a:rPr>
              <a:t>What</a:t>
            </a:r>
            <a:r>
              <a:rPr lang="pt-BR" sz="3200" dirty="0">
                <a:solidFill>
                  <a:schemeClr val="bg1"/>
                </a:solidFill>
                <a:latin typeface="Century Gothic"/>
                <a:ea typeface="MS PGothic"/>
              </a:rPr>
              <a:t> </a:t>
            </a:r>
            <a:r>
              <a:rPr lang="pt-BR" sz="3200" dirty="0" err="1">
                <a:solidFill>
                  <a:schemeClr val="bg1"/>
                </a:solidFill>
                <a:latin typeface="Century Gothic"/>
                <a:ea typeface="MS PGothic"/>
              </a:rPr>
              <a:t>is</a:t>
            </a:r>
            <a:r>
              <a:rPr lang="pt-BR" sz="3200" dirty="0">
                <a:solidFill>
                  <a:schemeClr val="bg1"/>
                </a:solidFill>
                <a:latin typeface="Century Gothic"/>
                <a:ea typeface="MS PGothic"/>
              </a:rPr>
              <a:t> Data Science?</a:t>
            </a:r>
          </a:p>
        </p:txBody>
      </p: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DA5E9C63-6B06-9CE0-723D-56782ECA1253}"/>
              </a:ext>
            </a:extLst>
          </p:cNvPr>
          <p:cNvCxnSpPr/>
          <p:nvPr/>
        </p:nvCxnSpPr>
        <p:spPr>
          <a:xfrm flipV="1">
            <a:off x="537777" y="841650"/>
            <a:ext cx="11113350" cy="24147"/>
          </a:xfrm>
          <a:prstGeom prst="straightConnector1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" name="Agrupar 6">
            <a:extLst>
              <a:ext uri="{FF2B5EF4-FFF2-40B4-BE49-F238E27FC236}">
                <a16:creationId xmlns:a16="http://schemas.microsoft.com/office/drawing/2014/main" id="{8994E8FF-B3D5-9B01-588F-C1893096745D}"/>
              </a:ext>
            </a:extLst>
          </p:cNvPr>
          <p:cNvGrpSpPr/>
          <p:nvPr/>
        </p:nvGrpSpPr>
        <p:grpSpPr>
          <a:xfrm>
            <a:off x="2541354" y="2492943"/>
            <a:ext cx="7233773" cy="2235797"/>
            <a:chOff x="2541354" y="2492943"/>
            <a:chExt cx="7233773" cy="2235797"/>
          </a:xfrm>
        </p:grpSpPr>
        <p:sp>
          <p:nvSpPr>
            <p:cNvPr id="8" name="Retângulo: Cantos Arredondados 7">
              <a:extLst>
                <a:ext uri="{FF2B5EF4-FFF2-40B4-BE49-F238E27FC236}">
                  <a16:creationId xmlns:a16="http://schemas.microsoft.com/office/drawing/2014/main" id="{CAA3D9BC-C8B6-D573-0484-4480CF697616}"/>
                </a:ext>
              </a:extLst>
            </p:cNvPr>
            <p:cNvSpPr/>
            <p:nvPr/>
          </p:nvSpPr>
          <p:spPr>
            <a:xfrm>
              <a:off x="2541354" y="2492943"/>
              <a:ext cx="7233773" cy="2235797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/>
            </a:p>
          </p:txBody>
        </p:sp>
        <p:sp>
          <p:nvSpPr>
            <p:cNvPr id="9" name="CaixaDeTexto 3">
              <a:extLst>
                <a:ext uri="{FF2B5EF4-FFF2-40B4-BE49-F238E27FC236}">
                  <a16:creationId xmlns:a16="http://schemas.microsoft.com/office/drawing/2014/main" id="{4585DDA6-4772-F231-B282-7B77D77FB153}"/>
                </a:ext>
              </a:extLst>
            </p:cNvPr>
            <p:cNvSpPr txBox="1"/>
            <p:nvPr/>
          </p:nvSpPr>
          <p:spPr>
            <a:xfrm>
              <a:off x="3039266" y="2828771"/>
              <a:ext cx="6241008" cy="1569660"/>
            </a:xfrm>
            <a:prstGeom prst="rect">
              <a:avLst/>
            </a:prstGeom>
            <a:noFill/>
            <a:ln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pt-BR" sz="3200" b="1" dirty="0">
                  <a:solidFill>
                    <a:schemeClr val="bg1"/>
                  </a:solidFill>
                  <a:latin typeface="Century Gothic"/>
                </a:rPr>
                <a:t>Data Science</a:t>
              </a:r>
              <a:r>
                <a:rPr lang="pt-BR" sz="3200" dirty="0">
                  <a:solidFill>
                    <a:schemeClr val="bg1"/>
                  </a:solidFill>
                  <a:latin typeface="Century Gothic"/>
                </a:rPr>
                <a:t> </a:t>
              </a:r>
              <a:r>
                <a:rPr lang="pt-BR" sz="3200" dirty="0" err="1">
                  <a:solidFill>
                    <a:schemeClr val="bg1"/>
                  </a:solidFill>
                  <a:latin typeface="Century Gothic"/>
                </a:rPr>
                <a:t>is</a:t>
              </a:r>
              <a:r>
                <a:rPr lang="pt-BR" sz="3200" dirty="0">
                  <a:solidFill>
                    <a:schemeClr val="bg1"/>
                  </a:solidFill>
                  <a:latin typeface="Century Gothic"/>
                </a:rPr>
                <a:t> a </a:t>
              </a:r>
              <a:r>
                <a:rPr lang="pt-BR" sz="3200" dirty="0" err="1">
                  <a:solidFill>
                    <a:schemeClr val="bg1"/>
                  </a:solidFill>
                  <a:latin typeface="Century Gothic"/>
                </a:rPr>
                <a:t>field</a:t>
              </a:r>
              <a:r>
                <a:rPr lang="pt-BR" sz="3200" dirty="0">
                  <a:solidFill>
                    <a:schemeClr val="bg1"/>
                  </a:solidFill>
                  <a:latin typeface="Century Gothic"/>
                </a:rPr>
                <a:t> </a:t>
              </a:r>
              <a:r>
                <a:rPr lang="pt-BR" sz="3200" dirty="0" err="1">
                  <a:solidFill>
                    <a:schemeClr val="bg1"/>
                  </a:solidFill>
                  <a:latin typeface="Century Gothic"/>
                </a:rPr>
                <a:t>that</a:t>
              </a:r>
              <a:r>
                <a:rPr lang="pt-BR" sz="3200" dirty="0">
                  <a:solidFill>
                    <a:schemeClr val="bg1"/>
                  </a:solidFill>
                  <a:latin typeface="Century Gothic"/>
                </a:rPr>
                <a:t> </a:t>
              </a:r>
              <a:r>
                <a:rPr lang="pt-BR" sz="3200" dirty="0" err="1">
                  <a:solidFill>
                    <a:schemeClr val="bg1"/>
                  </a:solidFill>
                  <a:latin typeface="Century Gothic"/>
                </a:rPr>
                <a:t>attempts</a:t>
              </a:r>
              <a:r>
                <a:rPr lang="pt-BR" sz="3200" dirty="0">
                  <a:solidFill>
                    <a:schemeClr val="bg1"/>
                  </a:solidFill>
                  <a:latin typeface="Century Gothic"/>
                </a:rPr>
                <a:t> </a:t>
              </a:r>
              <a:r>
                <a:rPr lang="pt-BR" sz="3200" dirty="0" err="1">
                  <a:solidFill>
                    <a:schemeClr val="bg1"/>
                  </a:solidFill>
                  <a:latin typeface="Century Gothic"/>
                </a:rPr>
                <a:t>to</a:t>
              </a:r>
              <a:r>
                <a:rPr lang="pt-BR" sz="3200" dirty="0">
                  <a:solidFill>
                    <a:schemeClr val="bg1"/>
                  </a:solidFill>
                  <a:latin typeface="Century Gothic"/>
                </a:rPr>
                <a:t> </a:t>
              </a:r>
              <a:r>
                <a:rPr lang="pt-BR" sz="3200" dirty="0" err="1">
                  <a:solidFill>
                    <a:schemeClr val="bg1"/>
                  </a:solidFill>
                  <a:latin typeface="Century Gothic"/>
                </a:rPr>
                <a:t>find</a:t>
              </a:r>
              <a:r>
                <a:rPr lang="pt-BR" sz="3200" dirty="0">
                  <a:solidFill>
                    <a:schemeClr val="bg1"/>
                  </a:solidFill>
                  <a:latin typeface="Century Gothic"/>
                </a:rPr>
                <a:t> </a:t>
              </a:r>
              <a:r>
                <a:rPr lang="pt-BR" sz="3200" dirty="0" err="1">
                  <a:solidFill>
                    <a:schemeClr val="bg1"/>
                  </a:solidFill>
                  <a:latin typeface="Century Gothic"/>
                </a:rPr>
                <a:t>patterns</a:t>
              </a:r>
              <a:r>
                <a:rPr lang="pt-BR" sz="3200" dirty="0">
                  <a:solidFill>
                    <a:schemeClr val="bg1"/>
                  </a:solidFill>
                  <a:latin typeface="Century Gothic"/>
                </a:rPr>
                <a:t> </a:t>
              </a:r>
              <a:r>
                <a:rPr lang="pt-BR" sz="3200" dirty="0" err="1">
                  <a:solidFill>
                    <a:schemeClr val="bg1"/>
                  </a:solidFill>
                  <a:latin typeface="Century Gothic"/>
                </a:rPr>
                <a:t>and</a:t>
              </a:r>
              <a:r>
                <a:rPr lang="pt-BR" sz="3200" dirty="0">
                  <a:solidFill>
                    <a:schemeClr val="bg1"/>
                  </a:solidFill>
                  <a:latin typeface="Century Gothic"/>
                </a:rPr>
                <a:t> </a:t>
              </a:r>
              <a:r>
                <a:rPr lang="pt-BR" sz="3200" dirty="0" err="1">
                  <a:solidFill>
                    <a:schemeClr val="bg1"/>
                  </a:solidFill>
                  <a:latin typeface="Century Gothic"/>
                </a:rPr>
                <a:t>draw</a:t>
              </a:r>
              <a:r>
                <a:rPr lang="pt-BR" sz="3200" dirty="0">
                  <a:solidFill>
                    <a:schemeClr val="bg1"/>
                  </a:solidFill>
                  <a:latin typeface="Century Gothic"/>
                </a:rPr>
                <a:t> insights </a:t>
              </a:r>
              <a:r>
                <a:rPr lang="pt-BR" sz="3200" dirty="0" err="1">
                  <a:solidFill>
                    <a:schemeClr val="bg1"/>
                  </a:solidFill>
                  <a:latin typeface="Century Gothic"/>
                </a:rPr>
                <a:t>from</a:t>
              </a:r>
              <a:r>
                <a:rPr lang="pt-BR" sz="3200" dirty="0">
                  <a:solidFill>
                    <a:schemeClr val="bg1"/>
                  </a:solidFill>
                  <a:latin typeface="Century Gothic"/>
                </a:rPr>
                <a:t> data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64235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5">
            <a:extLst>
              <a:ext uri="{FF2B5EF4-FFF2-40B4-BE49-F238E27FC236}">
                <a16:creationId xmlns:a16="http://schemas.microsoft.com/office/drawing/2014/main" id="{F667725D-5931-2F59-9867-92221987AAC9}"/>
              </a:ext>
            </a:extLst>
          </p:cNvPr>
          <p:cNvSpPr txBox="1"/>
          <p:nvPr/>
        </p:nvSpPr>
        <p:spPr>
          <a:xfrm>
            <a:off x="11642396" y="6456963"/>
            <a:ext cx="538210" cy="40011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2000" dirty="0">
                <a:solidFill>
                  <a:schemeClr val="bg1"/>
                </a:solidFill>
                <a:latin typeface="Consolas"/>
              </a:rPr>
              <a:t>2.</a:t>
            </a:r>
          </a:p>
        </p:txBody>
      </p: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DA5E9C63-6B06-9CE0-723D-56782ECA1253}"/>
              </a:ext>
            </a:extLst>
          </p:cNvPr>
          <p:cNvCxnSpPr/>
          <p:nvPr/>
        </p:nvCxnSpPr>
        <p:spPr>
          <a:xfrm flipV="1">
            <a:off x="537777" y="885823"/>
            <a:ext cx="11201697" cy="2060"/>
          </a:xfrm>
          <a:prstGeom prst="straightConnector1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aixaDeTexto 1">
            <a:extLst>
              <a:ext uri="{FF2B5EF4-FFF2-40B4-BE49-F238E27FC236}">
                <a16:creationId xmlns:a16="http://schemas.microsoft.com/office/drawing/2014/main" id="{7E6A08B8-F1AC-E1AB-4A28-613BB404FC86}"/>
              </a:ext>
            </a:extLst>
          </p:cNvPr>
          <p:cNvSpPr txBox="1"/>
          <p:nvPr/>
        </p:nvSpPr>
        <p:spPr>
          <a:xfrm>
            <a:off x="4106216" y="146650"/>
            <a:ext cx="3974818" cy="58477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200" dirty="0" err="1">
                <a:solidFill>
                  <a:schemeClr val="bg1"/>
                </a:solidFill>
                <a:latin typeface="Century Gothic"/>
                <a:ea typeface="MS PGothic"/>
              </a:rPr>
              <a:t>Historical</a:t>
            </a:r>
            <a:r>
              <a:rPr lang="pt-BR" sz="3200">
                <a:solidFill>
                  <a:schemeClr val="bg1"/>
                </a:solidFill>
                <a:latin typeface="Century Gothic"/>
                <a:ea typeface="MS PGothic"/>
              </a:rPr>
              <a:t> Context</a:t>
            </a:r>
            <a:endParaRPr lang="pt-BR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E3F2AC62-94BF-A85E-6C60-6A78574F8F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7200" y="4045528"/>
            <a:ext cx="1579420" cy="2175164"/>
          </a:xfrm>
          <a:prstGeom prst="rect">
            <a:avLst/>
          </a:prstGeom>
        </p:spPr>
      </p:pic>
      <p:pic>
        <p:nvPicPr>
          <p:cNvPr id="11" name="Imagem 10" descr="Foto em preto e branco de homem pousando para foto&#10;&#10;Descrição gerada automaticamente">
            <a:extLst>
              <a:ext uri="{FF2B5EF4-FFF2-40B4-BE49-F238E27FC236}">
                <a16:creationId xmlns:a16="http://schemas.microsoft.com/office/drawing/2014/main" id="{B6B48658-1078-6B72-43E5-5E97F3C776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2794" y="1297709"/>
            <a:ext cx="2332848" cy="1736438"/>
          </a:xfrm>
          <a:prstGeom prst="rect">
            <a:avLst/>
          </a:prstGeom>
        </p:spPr>
      </p:pic>
      <p:pic>
        <p:nvPicPr>
          <p:cNvPr id="12" name="Imagem 11" descr="Foto em preto e branco de torre de prédio&#10;&#10;Descrição gerada automaticamente">
            <a:extLst>
              <a:ext uri="{FF2B5EF4-FFF2-40B4-BE49-F238E27FC236}">
                <a16:creationId xmlns:a16="http://schemas.microsoft.com/office/drawing/2014/main" id="{DC4A087B-A354-A7B1-597D-1508A6A04F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9527" y="2655455"/>
            <a:ext cx="2663344" cy="3925455"/>
          </a:xfrm>
          <a:prstGeom prst="rect">
            <a:avLst/>
          </a:prstGeom>
        </p:spPr>
      </p:pic>
      <p:pic>
        <p:nvPicPr>
          <p:cNvPr id="13" name="Imagem 12" descr="Texto, Carta&#10;&#10;Descrição gerada automaticamente">
            <a:extLst>
              <a:ext uri="{FF2B5EF4-FFF2-40B4-BE49-F238E27FC236}">
                <a16:creationId xmlns:a16="http://schemas.microsoft.com/office/drawing/2014/main" id="{BDC4564B-D361-0222-A66E-2C847140CA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8249" y="2655454"/>
            <a:ext cx="2610629" cy="3925455"/>
          </a:xfrm>
          <a:prstGeom prst="rect">
            <a:avLst/>
          </a:prstGeom>
        </p:spPr>
      </p:pic>
      <p:sp>
        <p:nvSpPr>
          <p:cNvPr id="15" name="CaixaDeTexto 14">
            <a:extLst>
              <a:ext uri="{FF2B5EF4-FFF2-40B4-BE49-F238E27FC236}">
                <a16:creationId xmlns:a16="http://schemas.microsoft.com/office/drawing/2014/main" id="{DFF78A1C-79E1-CBCB-BDC7-981E16349806}"/>
              </a:ext>
            </a:extLst>
          </p:cNvPr>
          <p:cNvSpPr txBox="1"/>
          <p:nvPr/>
        </p:nvSpPr>
        <p:spPr>
          <a:xfrm>
            <a:off x="1436977" y="6332360"/>
            <a:ext cx="2167427" cy="2508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000" dirty="0">
                <a:solidFill>
                  <a:schemeClr val="bg1"/>
                </a:solidFill>
                <a:latin typeface="Century Gothic"/>
              </a:rPr>
              <a:t>Johannes Kepler (1571 – 1630)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B8D132FB-67FD-3F98-6035-25B2F898A2D0}"/>
              </a:ext>
            </a:extLst>
          </p:cNvPr>
          <p:cNvSpPr txBox="1"/>
          <p:nvPr/>
        </p:nvSpPr>
        <p:spPr>
          <a:xfrm>
            <a:off x="5464030" y="1192324"/>
            <a:ext cx="5594117" cy="126188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2000" i="1" dirty="0">
                <a:solidFill>
                  <a:schemeClr val="bg1"/>
                </a:solidFill>
                <a:latin typeface="Century Gothic"/>
              </a:rPr>
              <a:t>The </a:t>
            </a:r>
            <a:r>
              <a:rPr lang="pt-BR" sz="2000" i="1" err="1">
                <a:solidFill>
                  <a:schemeClr val="bg1"/>
                </a:solidFill>
                <a:latin typeface="Century Gothic"/>
              </a:rPr>
              <a:t>Rudolphine</a:t>
            </a:r>
            <a:r>
              <a:rPr lang="pt-BR" sz="2000" i="1" dirty="0">
                <a:solidFill>
                  <a:schemeClr val="bg1"/>
                </a:solidFill>
                <a:latin typeface="Century Gothic"/>
              </a:rPr>
              <a:t> </a:t>
            </a:r>
            <a:r>
              <a:rPr lang="pt-BR" sz="2000" i="1" err="1">
                <a:solidFill>
                  <a:schemeClr val="bg1"/>
                </a:solidFill>
                <a:latin typeface="Century Gothic"/>
              </a:rPr>
              <a:t>Tables</a:t>
            </a:r>
            <a:r>
              <a:rPr lang="pt-BR" sz="1400" dirty="0">
                <a:solidFill>
                  <a:schemeClr val="bg1"/>
                </a:solidFill>
                <a:latin typeface="Century Gothic"/>
              </a:rPr>
              <a:t> </a:t>
            </a:r>
            <a:endParaRPr lang="pt-BR" sz="1400">
              <a:solidFill>
                <a:schemeClr val="bg1"/>
              </a:solidFill>
              <a:latin typeface="Century Gothic"/>
            </a:endParaRPr>
          </a:p>
          <a:p>
            <a:endParaRPr lang="pt-BR" sz="1400" dirty="0">
              <a:solidFill>
                <a:schemeClr val="bg1"/>
              </a:solidFill>
              <a:latin typeface="Century Gothic"/>
            </a:endParaRPr>
          </a:p>
          <a:p>
            <a:r>
              <a:rPr lang="pt-BR" sz="1400" dirty="0">
                <a:solidFill>
                  <a:schemeClr val="bg1"/>
                </a:solidFill>
                <a:latin typeface="Century Gothic"/>
              </a:rPr>
              <a:t>A star catalogue </a:t>
            </a:r>
            <a:r>
              <a:rPr lang="pt-BR" sz="1400" dirty="0" err="1">
                <a:solidFill>
                  <a:schemeClr val="bg1"/>
                </a:solidFill>
                <a:latin typeface="Century Gothic"/>
              </a:rPr>
              <a:t>and</a:t>
            </a:r>
            <a:r>
              <a:rPr lang="pt-BR" sz="1400" dirty="0">
                <a:solidFill>
                  <a:schemeClr val="bg1"/>
                </a:solidFill>
                <a:latin typeface="Century Gothic"/>
              </a:rPr>
              <a:t> </a:t>
            </a:r>
            <a:r>
              <a:rPr lang="pt-BR" sz="1400" dirty="0" err="1">
                <a:solidFill>
                  <a:schemeClr val="bg1"/>
                </a:solidFill>
                <a:latin typeface="Century Gothic"/>
              </a:rPr>
              <a:t>planetary</a:t>
            </a:r>
            <a:r>
              <a:rPr lang="pt-BR" sz="1400" dirty="0">
                <a:solidFill>
                  <a:schemeClr val="bg1"/>
                </a:solidFill>
                <a:latin typeface="Century Gothic"/>
              </a:rPr>
              <a:t> </a:t>
            </a:r>
            <a:r>
              <a:rPr lang="pt-BR" sz="1400" dirty="0" err="1">
                <a:solidFill>
                  <a:schemeClr val="bg1"/>
                </a:solidFill>
                <a:latin typeface="Century Gothic"/>
              </a:rPr>
              <a:t>tables</a:t>
            </a:r>
            <a:r>
              <a:rPr lang="pt-BR" sz="1400" dirty="0">
                <a:solidFill>
                  <a:schemeClr val="bg1"/>
                </a:solidFill>
                <a:latin typeface="Century Gothic"/>
              </a:rPr>
              <a:t> </a:t>
            </a:r>
            <a:r>
              <a:rPr lang="pt-BR" sz="1400" dirty="0" err="1">
                <a:solidFill>
                  <a:schemeClr val="bg1"/>
                </a:solidFill>
                <a:latin typeface="Century Gothic"/>
              </a:rPr>
              <a:t>published</a:t>
            </a:r>
            <a:r>
              <a:rPr lang="pt-BR" sz="1400" dirty="0">
                <a:solidFill>
                  <a:schemeClr val="bg1"/>
                </a:solidFill>
                <a:latin typeface="Century Gothic"/>
              </a:rPr>
              <a:t> </a:t>
            </a:r>
            <a:r>
              <a:rPr lang="pt-BR" sz="1400" dirty="0" err="1">
                <a:solidFill>
                  <a:schemeClr val="bg1"/>
                </a:solidFill>
                <a:latin typeface="Century Gothic"/>
              </a:rPr>
              <a:t>by</a:t>
            </a:r>
            <a:r>
              <a:rPr lang="pt-BR" sz="1400" dirty="0">
                <a:solidFill>
                  <a:schemeClr val="bg1"/>
                </a:solidFill>
                <a:latin typeface="Century Gothic"/>
              </a:rPr>
              <a:t> Johannes Kepler in 1627, </a:t>
            </a:r>
            <a:r>
              <a:rPr lang="pt-BR" sz="1400" dirty="0" err="1">
                <a:solidFill>
                  <a:schemeClr val="bg1"/>
                </a:solidFill>
                <a:latin typeface="Century Gothic"/>
              </a:rPr>
              <a:t>using</a:t>
            </a:r>
            <a:r>
              <a:rPr lang="pt-BR" sz="1400" dirty="0">
                <a:solidFill>
                  <a:schemeClr val="bg1"/>
                </a:solidFill>
                <a:latin typeface="Century Gothic"/>
              </a:rPr>
              <a:t> </a:t>
            </a:r>
            <a:r>
              <a:rPr lang="pt-BR" sz="1400" dirty="0" err="1">
                <a:solidFill>
                  <a:schemeClr val="bg1"/>
                </a:solidFill>
                <a:latin typeface="Century Gothic"/>
              </a:rPr>
              <a:t>observational</a:t>
            </a:r>
            <a:r>
              <a:rPr lang="pt-BR" sz="1400" dirty="0">
                <a:solidFill>
                  <a:schemeClr val="bg1"/>
                </a:solidFill>
                <a:latin typeface="Century Gothic"/>
              </a:rPr>
              <a:t> data </a:t>
            </a:r>
            <a:r>
              <a:rPr lang="pt-BR" sz="1400" dirty="0" err="1">
                <a:solidFill>
                  <a:schemeClr val="bg1"/>
                </a:solidFill>
                <a:latin typeface="Century Gothic"/>
              </a:rPr>
              <a:t>collected</a:t>
            </a:r>
            <a:r>
              <a:rPr lang="pt-BR" sz="1400" dirty="0">
                <a:solidFill>
                  <a:schemeClr val="bg1"/>
                </a:solidFill>
                <a:latin typeface="Century Gothic"/>
              </a:rPr>
              <a:t> </a:t>
            </a:r>
            <a:r>
              <a:rPr lang="pt-BR" sz="1400" dirty="0" err="1">
                <a:solidFill>
                  <a:schemeClr val="bg1"/>
                </a:solidFill>
                <a:latin typeface="Century Gothic"/>
              </a:rPr>
              <a:t>by</a:t>
            </a:r>
            <a:r>
              <a:rPr lang="pt-BR" sz="1400" dirty="0">
                <a:solidFill>
                  <a:schemeClr val="bg1"/>
                </a:solidFill>
                <a:latin typeface="Century Gothic"/>
              </a:rPr>
              <a:t> Tycho </a:t>
            </a:r>
            <a:r>
              <a:rPr lang="pt-BR" sz="1400" dirty="0" err="1">
                <a:solidFill>
                  <a:schemeClr val="bg1"/>
                </a:solidFill>
                <a:latin typeface="Century Gothic"/>
              </a:rPr>
              <a:t>Brahe</a:t>
            </a:r>
            <a:r>
              <a:rPr lang="pt-BR" sz="1400" dirty="0">
                <a:solidFill>
                  <a:schemeClr val="bg1"/>
                </a:solidFill>
                <a:latin typeface="Century Gothic"/>
              </a:rPr>
              <a:t>.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50A65DF1-D9D4-5BD7-2755-F2CEAB3E4805}"/>
              </a:ext>
            </a:extLst>
          </p:cNvPr>
          <p:cNvSpPr txBox="1"/>
          <p:nvPr/>
        </p:nvSpPr>
        <p:spPr>
          <a:xfrm>
            <a:off x="1621701" y="3108869"/>
            <a:ext cx="1793354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000" dirty="0">
                <a:solidFill>
                  <a:schemeClr val="bg1"/>
                </a:solidFill>
                <a:latin typeface="Century Gothic"/>
              </a:rPr>
              <a:t>Tycho </a:t>
            </a:r>
            <a:r>
              <a:rPr lang="pt-BR" sz="1000" dirty="0" err="1">
                <a:solidFill>
                  <a:schemeClr val="bg1"/>
                </a:solidFill>
                <a:latin typeface="Century Gothic"/>
              </a:rPr>
              <a:t>Brahe</a:t>
            </a:r>
            <a:r>
              <a:rPr lang="pt-BR" sz="1000" dirty="0">
                <a:solidFill>
                  <a:schemeClr val="bg1"/>
                </a:solidFill>
                <a:latin typeface="Century Gothic"/>
              </a:rPr>
              <a:t> (1546 – 1601)</a:t>
            </a:r>
          </a:p>
        </p:txBody>
      </p:sp>
    </p:spTree>
    <p:extLst>
      <p:ext uri="{BB962C8B-B14F-4D97-AF65-F5344CB8AC3E}">
        <p14:creationId xmlns:p14="http://schemas.microsoft.com/office/powerpoint/2010/main" val="437680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5">
            <a:extLst>
              <a:ext uri="{FF2B5EF4-FFF2-40B4-BE49-F238E27FC236}">
                <a16:creationId xmlns:a16="http://schemas.microsoft.com/office/drawing/2014/main" id="{F667725D-5931-2F59-9867-92221987AAC9}"/>
              </a:ext>
            </a:extLst>
          </p:cNvPr>
          <p:cNvSpPr txBox="1"/>
          <p:nvPr/>
        </p:nvSpPr>
        <p:spPr>
          <a:xfrm>
            <a:off x="11725522" y="6456963"/>
            <a:ext cx="464320" cy="40011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2000" dirty="0">
                <a:solidFill>
                  <a:schemeClr val="bg1"/>
                </a:solidFill>
                <a:latin typeface="Consolas"/>
              </a:rPr>
              <a:t>3.</a:t>
            </a:r>
          </a:p>
        </p:txBody>
      </p: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DA5E9C63-6B06-9CE0-723D-56782ECA1253}"/>
              </a:ext>
            </a:extLst>
          </p:cNvPr>
          <p:cNvCxnSpPr/>
          <p:nvPr/>
        </p:nvCxnSpPr>
        <p:spPr>
          <a:xfrm flipV="1">
            <a:off x="537777" y="885823"/>
            <a:ext cx="11212740" cy="2060"/>
          </a:xfrm>
          <a:prstGeom prst="straightConnector1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aixaDeTexto 1">
            <a:extLst>
              <a:ext uri="{FF2B5EF4-FFF2-40B4-BE49-F238E27FC236}">
                <a16:creationId xmlns:a16="http://schemas.microsoft.com/office/drawing/2014/main" id="{7E6A08B8-F1AC-E1AB-4A28-613BB404FC86}"/>
              </a:ext>
            </a:extLst>
          </p:cNvPr>
          <p:cNvSpPr txBox="1"/>
          <p:nvPr/>
        </p:nvSpPr>
        <p:spPr>
          <a:xfrm>
            <a:off x="4106216" y="146650"/>
            <a:ext cx="3974818" cy="58477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200" dirty="0" err="1">
                <a:solidFill>
                  <a:schemeClr val="bg1"/>
                </a:solidFill>
                <a:latin typeface="Century Gothic"/>
                <a:ea typeface="MS PGothic"/>
              </a:rPr>
              <a:t>Historical</a:t>
            </a:r>
            <a:r>
              <a:rPr lang="pt-BR" sz="3200">
                <a:solidFill>
                  <a:schemeClr val="bg1"/>
                </a:solidFill>
                <a:latin typeface="Century Gothic"/>
                <a:ea typeface="MS PGothic"/>
              </a:rPr>
              <a:t> Context</a:t>
            </a:r>
            <a:endParaRPr lang="pt-BR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B8D132FB-67FD-3F98-6035-25B2F898A2D0}"/>
              </a:ext>
            </a:extLst>
          </p:cNvPr>
          <p:cNvSpPr txBox="1"/>
          <p:nvPr/>
        </p:nvSpPr>
        <p:spPr>
          <a:xfrm>
            <a:off x="5320866" y="1340106"/>
            <a:ext cx="6268371" cy="104644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2000" i="1" dirty="0">
                <a:solidFill>
                  <a:schemeClr val="bg1"/>
                </a:solidFill>
                <a:latin typeface="Century Gothic"/>
              </a:rPr>
              <a:t>The </a:t>
            </a:r>
            <a:r>
              <a:rPr lang="pt-BR" sz="2000" i="1" err="1">
                <a:solidFill>
                  <a:schemeClr val="bg1"/>
                </a:solidFill>
                <a:latin typeface="Century Gothic"/>
              </a:rPr>
              <a:t>Philosophiae</a:t>
            </a:r>
            <a:r>
              <a:rPr lang="pt-BR" sz="2000" i="1" dirty="0">
                <a:solidFill>
                  <a:schemeClr val="bg1"/>
                </a:solidFill>
                <a:latin typeface="Century Gothic"/>
              </a:rPr>
              <a:t> </a:t>
            </a:r>
            <a:r>
              <a:rPr lang="pt-BR" sz="2000" i="1" err="1">
                <a:solidFill>
                  <a:schemeClr val="bg1"/>
                </a:solidFill>
                <a:latin typeface="Century Gothic"/>
              </a:rPr>
              <a:t>Naturalis</a:t>
            </a:r>
            <a:r>
              <a:rPr lang="pt-BR" sz="2000" i="1" dirty="0">
                <a:solidFill>
                  <a:schemeClr val="bg1"/>
                </a:solidFill>
                <a:latin typeface="Century Gothic"/>
              </a:rPr>
              <a:t> Principia </a:t>
            </a:r>
            <a:r>
              <a:rPr lang="pt-BR" sz="2000" i="1" err="1">
                <a:solidFill>
                  <a:schemeClr val="bg1"/>
                </a:solidFill>
                <a:latin typeface="Century Gothic"/>
              </a:rPr>
              <a:t>Mathematica</a:t>
            </a:r>
            <a:r>
              <a:rPr lang="pt-BR" sz="2000" dirty="0">
                <a:solidFill>
                  <a:schemeClr val="bg1"/>
                </a:solidFill>
                <a:latin typeface="Century Gothic"/>
              </a:rPr>
              <a:t> </a:t>
            </a:r>
          </a:p>
          <a:p>
            <a:pPr algn="ctr"/>
            <a:endParaRPr lang="pt-BR" sz="1400" dirty="0">
              <a:solidFill>
                <a:schemeClr val="bg1"/>
              </a:solidFill>
              <a:latin typeface="Century Gothic"/>
            </a:endParaRPr>
          </a:p>
          <a:p>
            <a:r>
              <a:rPr lang="pt-BR" sz="1400" dirty="0">
                <a:solidFill>
                  <a:schemeClr val="bg1"/>
                </a:solidFill>
                <a:latin typeface="Century Gothic"/>
                <a:ea typeface="+mn-lt"/>
                <a:cs typeface="+mn-lt"/>
              </a:rPr>
              <a:t>A </a:t>
            </a:r>
            <a:r>
              <a:rPr lang="pt-BR" sz="1400" err="1">
                <a:solidFill>
                  <a:schemeClr val="bg1"/>
                </a:solidFill>
                <a:latin typeface="Century Gothic"/>
                <a:ea typeface="+mn-lt"/>
                <a:cs typeface="+mn-lt"/>
              </a:rPr>
              <a:t>three</a:t>
            </a:r>
            <a:r>
              <a:rPr lang="pt-BR" sz="1400" dirty="0">
                <a:solidFill>
                  <a:schemeClr val="bg1"/>
                </a:solidFill>
                <a:latin typeface="Century Gothic"/>
                <a:ea typeface="+mn-lt"/>
                <a:cs typeface="+mn-lt"/>
              </a:rPr>
              <a:t>-volume </a:t>
            </a:r>
            <a:r>
              <a:rPr lang="pt-BR" sz="1400" err="1">
                <a:solidFill>
                  <a:schemeClr val="bg1"/>
                </a:solidFill>
                <a:latin typeface="Century Gothic"/>
                <a:ea typeface="+mn-lt"/>
                <a:cs typeface="+mn-lt"/>
              </a:rPr>
              <a:t>work</a:t>
            </a:r>
            <a:r>
              <a:rPr lang="pt-BR" sz="1400" dirty="0">
                <a:solidFill>
                  <a:schemeClr val="bg1"/>
                </a:solidFill>
                <a:latin typeface="Century Gothic"/>
                <a:ea typeface="+mn-lt"/>
                <a:cs typeface="+mn-lt"/>
              </a:rPr>
              <a:t> </a:t>
            </a:r>
            <a:r>
              <a:rPr lang="pt-BR" sz="1400" err="1">
                <a:solidFill>
                  <a:schemeClr val="bg1"/>
                </a:solidFill>
                <a:latin typeface="Century Gothic"/>
                <a:ea typeface="+mn-lt"/>
                <a:cs typeface="+mn-lt"/>
              </a:rPr>
              <a:t>considered</a:t>
            </a:r>
            <a:r>
              <a:rPr lang="pt-BR" sz="1400" dirty="0">
                <a:solidFill>
                  <a:schemeClr val="bg1"/>
                </a:solidFill>
                <a:latin typeface="Century Gothic"/>
                <a:ea typeface="+mn-lt"/>
                <a:cs typeface="+mn-lt"/>
              </a:rPr>
              <a:t> </a:t>
            </a:r>
            <a:r>
              <a:rPr lang="pt-BR" sz="1400" err="1">
                <a:solidFill>
                  <a:schemeClr val="bg1"/>
                </a:solidFill>
                <a:latin typeface="Century Gothic"/>
                <a:ea typeface="+mn-lt"/>
                <a:cs typeface="+mn-lt"/>
              </a:rPr>
              <a:t>one</a:t>
            </a:r>
            <a:r>
              <a:rPr lang="pt-BR" sz="1400" dirty="0">
                <a:solidFill>
                  <a:schemeClr val="bg1"/>
                </a:solidFill>
                <a:latin typeface="Century Gothic"/>
                <a:ea typeface="+mn-lt"/>
                <a:cs typeface="+mn-lt"/>
              </a:rPr>
              <a:t> </a:t>
            </a:r>
            <a:r>
              <a:rPr lang="pt-BR" sz="1400" err="1">
                <a:solidFill>
                  <a:schemeClr val="bg1"/>
                </a:solidFill>
                <a:latin typeface="Century Gothic"/>
                <a:ea typeface="+mn-lt"/>
                <a:cs typeface="+mn-lt"/>
              </a:rPr>
              <a:t>of</a:t>
            </a:r>
            <a:r>
              <a:rPr lang="pt-BR" sz="1400" dirty="0">
                <a:solidFill>
                  <a:schemeClr val="bg1"/>
                </a:solidFill>
                <a:latin typeface="Century Gothic"/>
                <a:ea typeface="+mn-lt"/>
                <a:cs typeface="+mn-lt"/>
              </a:rPr>
              <a:t> </a:t>
            </a:r>
            <a:r>
              <a:rPr lang="pt-BR" sz="1400" err="1">
                <a:solidFill>
                  <a:schemeClr val="bg1"/>
                </a:solidFill>
                <a:latin typeface="Century Gothic"/>
                <a:ea typeface="+mn-lt"/>
                <a:cs typeface="+mn-lt"/>
              </a:rPr>
              <a:t>the</a:t>
            </a:r>
            <a:r>
              <a:rPr lang="pt-BR" sz="1400" dirty="0">
                <a:solidFill>
                  <a:schemeClr val="bg1"/>
                </a:solidFill>
                <a:latin typeface="Century Gothic"/>
                <a:ea typeface="+mn-lt"/>
                <a:cs typeface="+mn-lt"/>
              </a:rPr>
              <a:t> </a:t>
            </a:r>
            <a:r>
              <a:rPr lang="pt-BR" sz="1400" err="1">
                <a:solidFill>
                  <a:schemeClr val="bg1"/>
                </a:solidFill>
                <a:latin typeface="Century Gothic"/>
                <a:ea typeface="+mn-lt"/>
                <a:cs typeface="+mn-lt"/>
              </a:rPr>
              <a:t>most</a:t>
            </a:r>
            <a:r>
              <a:rPr lang="pt-BR" sz="1400" dirty="0">
                <a:solidFill>
                  <a:schemeClr val="bg1"/>
                </a:solidFill>
                <a:latin typeface="Century Gothic"/>
                <a:ea typeface="+mn-lt"/>
                <a:cs typeface="+mn-lt"/>
              </a:rPr>
              <a:t> </a:t>
            </a:r>
            <a:r>
              <a:rPr lang="pt-BR" sz="1400" err="1">
                <a:solidFill>
                  <a:schemeClr val="bg1"/>
                </a:solidFill>
                <a:latin typeface="Century Gothic"/>
                <a:ea typeface="+mn-lt"/>
                <a:cs typeface="+mn-lt"/>
              </a:rPr>
              <a:t>important</a:t>
            </a:r>
            <a:r>
              <a:rPr lang="pt-BR" sz="1400" dirty="0">
                <a:solidFill>
                  <a:schemeClr val="bg1"/>
                </a:solidFill>
                <a:latin typeface="Century Gothic"/>
                <a:ea typeface="+mn-lt"/>
                <a:cs typeface="+mn-lt"/>
              </a:rPr>
              <a:t> fundamental </a:t>
            </a:r>
            <a:r>
              <a:rPr lang="pt-BR" sz="1400" err="1">
                <a:solidFill>
                  <a:schemeClr val="bg1"/>
                </a:solidFill>
                <a:latin typeface="Century Gothic"/>
                <a:ea typeface="+mn-lt"/>
                <a:cs typeface="+mn-lt"/>
              </a:rPr>
              <a:t>works</a:t>
            </a:r>
            <a:r>
              <a:rPr lang="pt-BR" sz="1400" dirty="0">
                <a:solidFill>
                  <a:schemeClr val="bg1"/>
                </a:solidFill>
                <a:latin typeface="Century Gothic"/>
                <a:ea typeface="+mn-lt"/>
                <a:cs typeface="+mn-lt"/>
              </a:rPr>
              <a:t> </a:t>
            </a:r>
            <a:r>
              <a:rPr lang="pt-BR" sz="1400" err="1">
                <a:solidFill>
                  <a:schemeClr val="bg1"/>
                </a:solidFill>
                <a:latin typeface="Century Gothic"/>
                <a:ea typeface="+mn-lt"/>
                <a:cs typeface="+mn-lt"/>
              </a:rPr>
              <a:t>carried</a:t>
            </a:r>
            <a:r>
              <a:rPr lang="pt-BR" sz="1400" dirty="0">
                <a:solidFill>
                  <a:schemeClr val="bg1"/>
                </a:solidFill>
                <a:latin typeface="Century Gothic"/>
                <a:ea typeface="+mn-lt"/>
                <a:cs typeface="+mn-lt"/>
              </a:rPr>
              <a:t> out in </a:t>
            </a:r>
            <a:r>
              <a:rPr lang="pt-BR" sz="1400" err="1">
                <a:solidFill>
                  <a:schemeClr val="bg1"/>
                </a:solidFill>
                <a:latin typeface="Century Gothic"/>
                <a:ea typeface="+mn-lt"/>
                <a:cs typeface="+mn-lt"/>
              </a:rPr>
              <a:t>mechanics</a:t>
            </a:r>
            <a:r>
              <a:rPr lang="pt-BR" sz="1400" dirty="0">
                <a:solidFill>
                  <a:schemeClr val="bg1"/>
                </a:solidFill>
                <a:latin typeface="Century Gothic"/>
                <a:ea typeface="+mn-lt"/>
                <a:cs typeface="+mn-lt"/>
              </a:rPr>
              <a:t> in </a:t>
            </a:r>
            <a:r>
              <a:rPr lang="pt-BR" sz="1400" err="1">
                <a:solidFill>
                  <a:schemeClr val="bg1"/>
                </a:solidFill>
                <a:latin typeface="Century Gothic"/>
                <a:ea typeface="+mn-lt"/>
                <a:cs typeface="+mn-lt"/>
              </a:rPr>
              <a:t>the</a:t>
            </a:r>
            <a:r>
              <a:rPr lang="pt-BR" sz="1400" dirty="0">
                <a:solidFill>
                  <a:schemeClr val="bg1"/>
                </a:solidFill>
                <a:latin typeface="Century Gothic"/>
                <a:ea typeface="+mn-lt"/>
                <a:cs typeface="+mn-lt"/>
              </a:rPr>
              <a:t> 17th </a:t>
            </a:r>
            <a:r>
              <a:rPr lang="pt-BR" sz="1400" err="1">
                <a:solidFill>
                  <a:schemeClr val="bg1"/>
                </a:solidFill>
                <a:latin typeface="Century Gothic"/>
                <a:ea typeface="+mn-lt"/>
                <a:cs typeface="+mn-lt"/>
              </a:rPr>
              <a:t>century</a:t>
            </a:r>
            <a:r>
              <a:rPr lang="pt-BR" sz="1400" dirty="0">
                <a:solidFill>
                  <a:schemeClr val="bg1"/>
                </a:solidFill>
                <a:latin typeface="Century Gothic"/>
                <a:ea typeface="+mn-lt"/>
                <a:cs typeface="+mn-lt"/>
              </a:rPr>
              <a:t>.</a:t>
            </a:r>
            <a:endParaRPr lang="pt-BR" dirty="0">
              <a:solidFill>
                <a:schemeClr val="bg1"/>
              </a:solidFill>
              <a:latin typeface="Century Gothic"/>
            </a:endParaRP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50A65DF1-D9D4-5BD7-2755-F2CEAB3E4805}"/>
              </a:ext>
            </a:extLst>
          </p:cNvPr>
          <p:cNvSpPr txBox="1"/>
          <p:nvPr/>
        </p:nvSpPr>
        <p:spPr>
          <a:xfrm>
            <a:off x="1663265" y="5551886"/>
            <a:ext cx="2098154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000" dirty="0">
                <a:solidFill>
                  <a:schemeClr val="bg1"/>
                </a:solidFill>
                <a:latin typeface="Century Gothic"/>
              </a:rPr>
              <a:t>Sir Isaac Newton (1642 – 1727)</a:t>
            </a:r>
          </a:p>
        </p:txBody>
      </p:sp>
      <p:pic>
        <p:nvPicPr>
          <p:cNvPr id="18" name="Imagem 17" descr="Desenho de uma pessoa&#10;&#10;Descrição gerada automaticamente">
            <a:extLst>
              <a:ext uri="{FF2B5EF4-FFF2-40B4-BE49-F238E27FC236}">
                <a16:creationId xmlns:a16="http://schemas.microsoft.com/office/drawing/2014/main" id="{DB96C307-A215-9CFA-DD56-C75F1EF08D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1033" y="2286001"/>
            <a:ext cx="2544299" cy="3117272"/>
          </a:xfrm>
          <a:prstGeom prst="rect">
            <a:avLst/>
          </a:prstGeom>
        </p:spPr>
      </p:pic>
      <p:pic>
        <p:nvPicPr>
          <p:cNvPr id="19" name="Imagem 18" descr="Texto, Carta&#10;&#10;Descrição gerada automaticamente">
            <a:extLst>
              <a:ext uri="{FF2B5EF4-FFF2-40B4-BE49-F238E27FC236}">
                <a16:creationId xmlns:a16="http://schemas.microsoft.com/office/drawing/2014/main" id="{9709605F-F712-BA79-5914-EB94C8A94B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7309" y="2722616"/>
            <a:ext cx="5472546" cy="3657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171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1">
            <a:extLst>
              <a:ext uri="{FF2B5EF4-FFF2-40B4-BE49-F238E27FC236}">
                <a16:creationId xmlns:a16="http://schemas.microsoft.com/office/drawing/2014/main" id="{5E7ED83E-E2E4-6EE4-1981-B527C9DFEDCE}"/>
              </a:ext>
            </a:extLst>
          </p:cNvPr>
          <p:cNvSpPr txBox="1"/>
          <p:nvPr/>
        </p:nvSpPr>
        <p:spPr>
          <a:xfrm>
            <a:off x="3709052" y="183595"/>
            <a:ext cx="4773763" cy="58477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200" dirty="0" err="1">
                <a:solidFill>
                  <a:schemeClr val="bg1"/>
                </a:solidFill>
                <a:latin typeface="Century Gothic"/>
                <a:ea typeface="MS PGothic"/>
              </a:rPr>
              <a:t>What</a:t>
            </a:r>
            <a:r>
              <a:rPr lang="pt-BR" sz="3200" dirty="0">
                <a:solidFill>
                  <a:schemeClr val="bg1"/>
                </a:solidFill>
                <a:latin typeface="Century Gothic"/>
                <a:ea typeface="MS PGothic"/>
              </a:rPr>
              <a:t> </a:t>
            </a:r>
            <a:r>
              <a:rPr lang="pt-BR" sz="3200" dirty="0" err="1">
                <a:solidFill>
                  <a:schemeClr val="bg1"/>
                </a:solidFill>
                <a:latin typeface="Century Gothic"/>
                <a:ea typeface="MS PGothic"/>
              </a:rPr>
              <a:t>is</a:t>
            </a:r>
            <a:r>
              <a:rPr lang="pt-BR" sz="3200" dirty="0">
                <a:solidFill>
                  <a:schemeClr val="bg1"/>
                </a:solidFill>
                <a:latin typeface="Century Gothic"/>
                <a:ea typeface="MS PGothic"/>
              </a:rPr>
              <a:t> Data Science?</a:t>
            </a:r>
          </a:p>
        </p:txBody>
      </p: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DA5E9C63-6B06-9CE0-723D-56782ECA1253}"/>
              </a:ext>
            </a:extLst>
          </p:cNvPr>
          <p:cNvCxnSpPr/>
          <p:nvPr/>
        </p:nvCxnSpPr>
        <p:spPr>
          <a:xfrm>
            <a:off x="537777" y="843710"/>
            <a:ext cx="11201697" cy="31070"/>
          </a:xfrm>
          <a:prstGeom prst="straightConnector1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aixaDeTexto 5">
            <a:extLst>
              <a:ext uri="{FF2B5EF4-FFF2-40B4-BE49-F238E27FC236}">
                <a16:creationId xmlns:a16="http://schemas.microsoft.com/office/drawing/2014/main" id="{608E9807-29B1-A841-FF04-03173AE86094}"/>
              </a:ext>
            </a:extLst>
          </p:cNvPr>
          <p:cNvSpPr txBox="1"/>
          <p:nvPr/>
        </p:nvSpPr>
        <p:spPr>
          <a:xfrm>
            <a:off x="11725522" y="6456963"/>
            <a:ext cx="464320" cy="40011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2000" dirty="0">
                <a:solidFill>
                  <a:schemeClr val="bg1"/>
                </a:solidFill>
                <a:latin typeface="Consolas"/>
              </a:rPr>
              <a:t>4.</a:t>
            </a:r>
          </a:p>
        </p:txBody>
      </p:sp>
      <p:sp>
        <p:nvSpPr>
          <p:cNvPr id="12" name="Seta: Curva para a Direita 11">
            <a:extLst>
              <a:ext uri="{FF2B5EF4-FFF2-40B4-BE49-F238E27FC236}">
                <a16:creationId xmlns:a16="http://schemas.microsoft.com/office/drawing/2014/main" id="{0B0CDFE0-E53C-355E-7644-69AE8D12BB19}"/>
              </a:ext>
            </a:extLst>
          </p:cNvPr>
          <p:cNvSpPr/>
          <p:nvPr/>
        </p:nvSpPr>
        <p:spPr>
          <a:xfrm>
            <a:off x="1744023" y="2552933"/>
            <a:ext cx="768465" cy="2098223"/>
          </a:xfrm>
          <a:prstGeom prst="curvedRightArrow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3" name="Seta: Curva para a Direita 12">
            <a:extLst>
              <a:ext uri="{FF2B5EF4-FFF2-40B4-BE49-F238E27FC236}">
                <a16:creationId xmlns:a16="http://schemas.microsoft.com/office/drawing/2014/main" id="{F00E63C4-AAB4-05AE-34C8-BDC966B22C25}"/>
              </a:ext>
            </a:extLst>
          </p:cNvPr>
          <p:cNvSpPr/>
          <p:nvPr/>
        </p:nvSpPr>
        <p:spPr>
          <a:xfrm rot="10800000">
            <a:off x="5063397" y="2512459"/>
            <a:ext cx="814647" cy="2181351"/>
          </a:xfrm>
          <a:prstGeom prst="curvedRightArrow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455A62AF-053E-B4B2-AE63-8F10CC13A1F6}"/>
              </a:ext>
            </a:extLst>
          </p:cNvPr>
          <p:cNvSpPr/>
          <p:nvPr/>
        </p:nvSpPr>
        <p:spPr>
          <a:xfrm>
            <a:off x="2771227" y="4008132"/>
            <a:ext cx="2156690" cy="914400"/>
          </a:xfrm>
          <a:prstGeom prst="round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latin typeface="Century Gothic"/>
              </a:rPr>
              <a:t>DATA</a:t>
            </a:r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7E4563B1-6AB5-90BF-55E9-8FE28E192612}"/>
              </a:ext>
            </a:extLst>
          </p:cNvPr>
          <p:cNvSpPr/>
          <p:nvPr/>
        </p:nvSpPr>
        <p:spPr>
          <a:xfrm>
            <a:off x="2771226" y="2354822"/>
            <a:ext cx="2156690" cy="914400"/>
          </a:xfrm>
          <a:prstGeom prst="round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2800" err="1">
                <a:latin typeface="Century Gothic"/>
              </a:rPr>
              <a:t>Questions</a:t>
            </a:r>
            <a:endParaRPr lang="pt-BR" sz="2800">
              <a:latin typeface="Century Gothic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FBECBAAC-44A1-8A25-59C9-F75B3FA44A0D}"/>
              </a:ext>
            </a:extLst>
          </p:cNvPr>
          <p:cNvSpPr txBox="1"/>
          <p:nvPr/>
        </p:nvSpPr>
        <p:spPr>
          <a:xfrm>
            <a:off x="61639" y="3275038"/>
            <a:ext cx="1457639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2000" err="1">
                <a:solidFill>
                  <a:schemeClr val="bg1"/>
                </a:solidFill>
                <a:latin typeface="Century Gothic"/>
                <a:ea typeface="+mn-lt"/>
                <a:cs typeface="+mn-lt"/>
              </a:rPr>
              <a:t>Answered</a:t>
            </a:r>
            <a:r>
              <a:rPr lang="pt-BR" sz="2000" dirty="0">
                <a:solidFill>
                  <a:schemeClr val="bg1"/>
                </a:solidFill>
                <a:latin typeface="Century Gothic"/>
                <a:ea typeface="+mn-lt"/>
                <a:cs typeface="+mn-lt"/>
              </a:rPr>
              <a:t> </a:t>
            </a:r>
            <a:r>
              <a:rPr lang="pt-BR" sz="2000" err="1">
                <a:solidFill>
                  <a:schemeClr val="bg1"/>
                </a:solidFill>
                <a:latin typeface="Century Gothic"/>
                <a:ea typeface="+mn-lt"/>
                <a:cs typeface="+mn-lt"/>
              </a:rPr>
              <a:t>by</a:t>
            </a:r>
            <a:r>
              <a:rPr lang="pt-BR" sz="2000" dirty="0">
                <a:solidFill>
                  <a:schemeClr val="bg1"/>
                </a:solidFill>
                <a:latin typeface="Century Gothic"/>
                <a:ea typeface="+mn-lt"/>
                <a:cs typeface="+mn-lt"/>
              </a:rPr>
              <a:t> data</a:t>
            </a:r>
            <a:endParaRPr lang="pt-BR" sz="2000" dirty="0">
              <a:solidFill>
                <a:schemeClr val="bg1"/>
              </a:solidFill>
              <a:latin typeface="Century Gothic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65FC301-089C-924B-87D8-FAC596B8EFB1}"/>
              </a:ext>
            </a:extLst>
          </p:cNvPr>
          <p:cNvSpPr txBox="1"/>
          <p:nvPr/>
        </p:nvSpPr>
        <p:spPr>
          <a:xfrm>
            <a:off x="6064963" y="3264740"/>
            <a:ext cx="2065178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2000" err="1">
                <a:solidFill>
                  <a:schemeClr val="bg1"/>
                </a:solidFill>
                <a:latin typeface="Century Gothic"/>
              </a:rPr>
              <a:t>Generate</a:t>
            </a:r>
            <a:r>
              <a:rPr lang="pt-BR" sz="2000" dirty="0">
                <a:solidFill>
                  <a:schemeClr val="bg1"/>
                </a:solidFill>
                <a:latin typeface="Century Gothic"/>
              </a:rPr>
              <a:t> </a:t>
            </a:r>
            <a:endParaRPr lang="pt-BR">
              <a:solidFill>
                <a:schemeClr val="bg1"/>
              </a:solidFill>
            </a:endParaRPr>
          </a:p>
          <a:p>
            <a:pPr algn="ctr"/>
            <a:r>
              <a:rPr lang="pt-BR" sz="2000" dirty="0">
                <a:solidFill>
                  <a:schemeClr val="bg1"/>
                </a:solidFill>
                <a:latin typeface="Century Gothic"/>
              </a:rPr>
              <a:t>new </a:t>
            </a:r>
            <a:r>
              <a:rPr lang="pt-BR" sz="2000" dirty="0" err="1">
                <a:solidFill>
                  <a:schemeClr val="bg1"/>
                </a:solidFill>
                <a:latin typeface="Century Gothic"/>
              </a:rPr>
              <a:t>questions</a:t>
            </a:r>
            <a:endParaRPr lang="pt-BR" sz="2000" dirty="0">
              <a:solidFill>
                <a:schemeClr val="bg1"/>
              </a:solidFill>
              <a:latin typeface="Century Gothic"/>
            </a:endParaRPr>
          </a:p>
        </p:txBody>
      </p:sp>
      <p:sp>
        <p:nvSpPr>
          <p:cNvPr id="7" name="Seta: Dobrada para Cima 6">
            <a:extLst>
              <a:ext uri="{FF2B5EF4-FFF2-40B4-BE49-F238E27FC236}">
                <a16:creationId xmlns:a16="http://schemas.microsoft.com/office/drawing/2014/main" id="{D961B378-9683-85C0-6AE1-F122171AC3A6}"/>
              </a:ext>
            </a:extLst>
          </p:cNvPr>
          <p:cNvSpPr/>
          <p:nvPr/>
        </p:nvSpPr>
        <p:spPr>
          <a:xfrm rot="-16200000">
            <a:off x="3616058" y="5417927"/>
            <a:ext cx="860689" cy="402007"/>
          </a:xfrm>
          <a:prstGeom prst="bentUpArrow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have Esquerda 7">
            <a:extLst>
              <a:ext uri="{FF2B5EF4-FFF2-40B4-BE49-F238E27FC236}">
                <a16:creationId xmlns:a16="http://schemas.microsoft.com/office/drawing/2014/main" id="{685649F2-16EF-B081-0D16-F2CCE41702D9}"/>
              </a:ext>
            </a:extLst>
          </p:cNvPr>
          <p:cNvSpPr/>
          <p:nvPr/>
        </p:nvSpPr>
        <p:spPr>
          <a:xfrm>
            <a:off x="4379719" y="5338891"/>
            <a:ext cx="279014" cy="1171831"/>
          </a:xfrm>
          <a:prstGeom prst="leftBrac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ADFB4375-D142-87EA-4DF0-7BEA7564F659}"/>
              </a:ext>
            </a:extLst>
          </p:cNvPr>
          <p:cNvSpPr txBox="1"/>
          <p:nvPr/>
        </p:nvSpPr>
        <p:spPr>
          <a:xfrm>
            <a:off x="4654233" y="5416876"/>
            <a:ext cx="2054881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000" dirty="0">
                <a:solidFill>
                  <a:schemeClr val="bg1"/>
                </a:solidFill>
                <a:latin typeface="Century Gothic"/>
                <a:ea typeface="+mn-lt"/>
                <a:cs typeface="+mn-lt"/>
              </a:rPr>
              <a:t>1. </a:t>
            </a:r>
            <a:r>
              <a:rPr lang="pt-BR" sz="2000" err="1">
                <a:solidFill>
                  <a:schemeClr val="bg1"/>
                </a:solidFill>
                <a:latin typeface="Century Gothic"/>
                <a:ea typeface="+mn-lt"/>
                <a:cs typeface="+mn-lt"/>
              </a:rPr>
              <a:t>Collecting</a:t>
            </a:r>
            <a:endParaRPr lang="pt-BR">
              <a:solidFill>
                <a:schemeClr val="bg1"/>
              </a:solidFill>
            </a:endParaRPr>
          </a:p>
          <a:p>
            <a:r>
              <a:rPr lang="pt-BR" sz="2000" dirty="0">
                <a:solidFill>
                  <a:schemeClr val="bg1"/>
                </a:solidFill>
                <a:latin typeface="Century Gothic"/>
              </a:rPr>
              <a:t>2. </a:t>
            </a:r>
            <a:r>
              <a:rPr lang="pt-BR" sz="2000" dirty="0" err="1">
                <a:solidFill>
                  <a:schemeClr val="bg1"/>
                </a:solidFill>
                <a:latin typeface="Century Gothic"/>
              </a:rPr>
              <a:t>Curating</a:t>
            </a:r>
            <a:endParaRPr lang="pt-BR" sz="2000" dirty="0">
              <a:solidFill>
                <a:schemeClr val="bg1"/>
              </a:solidFill>
              <a:latin typeface="Century Gothic"/>
            </a:endParaRPr>
          </a:p>
          <a:p>
            <a:r>
              <a:rPr lang="pt-BR" sz="2000">
                <a:solidFill>
                  <a:schemeClr val="bg1"/>
                </a:solidFill>
                <a:latin typeface="Century Gothic"/>
              </a:rPr>
              <a:t>3. Cleaning</a:t>
            </a:r>
            <a:endParaRPr lang="pt-BR" sz="2000" dirty="0" err="1">
              <a:solidFill>
                <a:schemeClr val="bg1"/>
              </a:solidFill>
              <a:latin typeface="Century Gothic"/>
            </a:endParaRPr>
          </a:p>
        </p:txBody>
      </p:sp>
      <p:sp>
        <p:nvSpPr>
          <p:cNvPr id="10" name="Chave Esquerda 9">
            <a:extLst>
              <a:ext uri="{FF2B5EF4-FFF2-40B4-BE49-F238E27FC236}">
                <a16:creationId xmlns:a16="http://schemas.microsoft.com/office/drawing/2014/main" id="{6244ED37-87F4-20C1-87FF-35699C3C2F48}"/>
              </a:ext>
            </a:extLst>
          </p:cNvPr>
          <p:cNvSpPr/>
          <p:nvPr/>
        </p:nvSpPr>
        <p:spPr>
          <a:xfrm>
            <a:off x="5471232" y="1281755"/>
            <a:ext cx="279014" cy="801129"/>
          </a:xfrm>
          <a:prstGeom prst="leftBrac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FFB91925-8A02-8BCB-D598-E0721330D876}"/>
              </a:ext>
            </a:extLst>
          </p:cNvPr>
          <p:cNvSpPr txBox="1"/>
          <p:nvPr/>
        </p:nvSpPr>
        <p:spPr>
          <a:xfrm>
            <a:off x="5683962" y="1328848"/>
            <a:ext cx="2054881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000" dirty="0" err="1">
                <a:solidFill>
                  <a:schemeClr val="bg1"/>
                </a:solidFill>
                <a:latin typeface="Century Gothic"/>
                <a:ea typeface="+mn-lt"/>
                <a:cs typeface="+mn-lt"/>
              </a:rPr>
              <a:t>Identify</a:t>
            </a:r>
            <a:r>
              <a:rPr lang="pt-BR" sz="2000" dirty="0">
                <a:solidFill>
                  <a:schemeClr val="bg1"/>
                </a:solidFill>
                <a:latin typeface="Century Gothic"/>
                <a:ea typeface="+mn-lt"/>
                <a:cs typeface="+mn-lt"/>
              </a:rPr>
              <a:t> </a:t>
            </a:r>
            <a:r>
              <a:rPr lang="pt-BR" sz="2000" dirty="0" err="1">
                <a:solidFill>
                  <a:schemeClr val="bg1"/>
                </a:solidFill>
                <a:latin typeface="Century Gothic"/>
                <a:ea typeface="+mn-lt"/>
                <a:cs typeface="+mn-lt"/>
              </a:rPr>
              <a:t>the</a:t>
            </a:r>
          </a:p>
          <a:p>
            <a:r>
              <a:rPr lang="pt-BR" sz="2000" dirty="0" err="1">
                <a:solidFill>
                  <a:schemeClr val="bg1"/>
                </a:solidFill>
                <a:latin typeface="Century Gothic"/>
                <a:ea typeface="+mn-lt"/>
                <a:cs typeface="+mn-lt"/>
              </a:rPr>
              <a:t>correct</a:t>
            </a:r>
            <a:r>
              <a:rPr lang="pt-BR" sz="2000" dirty="0">
                <a:solidFill>
                  <a:schemeClr val="bg1"/>
                </a:solidFill>
                <a:latin typeface="Century Gothic"/>
                <a:ea typeface="+mn-lt"/>
                <a:cs typeface="+mn-lt"/>
              </a:rPr>
              <a:t> data</a:t>
            </a:r>
          </a:p>
        </p:txBody>
      </p:sp>
      <p:sp>
        <p:nvSpPr>
          <p:cNvPr id="16" name="Seta: Dobrada para Cima 15">
            <a:extLst>
              <a:ext uri="{FF2B5EF4-FFF2-40B4-BE49-F238E27FC236}">
                <a16:creationId xmlns:a16="http://schemas.microsoft.com/office/drawing/2014/main" id="{53CEBDDB-AC9D-472D-A541-652B046CDE21}"/>
              </a:ext>
            </a:extLst>
          </p:cNvPr>
          <p:cNvSpPr/>
          <p:nvPr/>
        </p:nvSpPr>
        <p:spPr>
          <a:xfrm rot="10800000">
            <a:off x="3852894" y="1638818"/>
            <a:ext cx="1396148" cy="443196"/>
          </a:xfrm>
          <a:prstGeom prst="bentUpArrow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Seta: para a Direita 16">
            <a:extLst>
              <a:ext uri="{FF2B5EF4-FFF2-40B4-BE49-F238E27FC236}">
                <a16:creationId xmlns:a16="http://schemas.microsoft.com/office/drawing/2014/main" id="{47CB90B7-A777-DD42-5317-1C0F236F35DA}"/>
              </a:ext>
            </a:extLst>
          </p:cNvPr>
          <p:cNvSpPr/>
          <p:nvPr/>
        </p:nvSpPr>
        <p:spPr>
          <a:xfrm>
            <a:off x="6711753" y="5907137"/>
            <a:ext cx="1019596" cy="268388"/>
          </a:xfrm>
          <a:prstGeom prst="rightArrow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Chave Esquerda 17">
            <a:extLst>
              <a:ext uri="{FF2B5EF4-FFF2-40B4-BE49-F238E27FC236}">
                <a16:creationId xmlns:a16="http://schemas.microsoft.com/office/drawing/2014/main" id="{4BF2FD03-479A-69AD-2793-39EB7AF661D9}"/>
              </a:ext>
            </a:extLst>
          </p:cNvPr>
          <p:cNvSpPr/>
          <p:nvPr/>
        </p:nvSpPr>
        <p:spPr>
          <a:xfrm>
            <a:off x="7952881" y="5452161"/>
            <a:ext cx="279014" cy="1171831"/>
          </a:xfrm>
          <a:prstGeom prst="leftBrac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E85A7EE2-8651-5AAF-448F-037FF2B5DF5E}"/>
              </a:ext>
            </a:extLst>
          </p:cNvPr>
          <p:cNvSpPr txBox="1"/>
          <p:nvPr/>
        </p:nvSpPr>
        <p:spPr>
          <a:xfrm>
            <a:off x="8094873" y="5529401"/>
            <a:ext cx="3949583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000" dirty="0">
                <a:solidFill>
                  <a:schemeClr val="bg1"/>
                </a:solidFill>
                <a:latin typeface="Century Gothic"/>
                <a:ea typeface="+mn-lt"/>
                <a:cs typeface="+mn-lt"/>
              </a:rPr>
              <a:t>1. Visualize (Communication)</a:t>
            </a:r>
            <a:endParaRPr lang="pt-BR" dirty="0">
              <a:solidFill>
                <a:schemeClr val="bg1"/>
              </a:solidFill>
            </a:endParaRPr>
          </a:p>
          <a:p>
            <a:r>
              <a:rPr lang="pt-BR" sz="2000" dirty="0">
                <a:solidFill>
                  <a:schemeClr val="bg1"/>
                </a:solidFill>
                <a:latin typeface="Century Gothic"/>
              </a:rPr>
              <a:t>2. </a:t>
            </a:r>
            <a:r>
              <a:rPr lang="pt-BR" sz="2000" dirty="0" err="1">
                <a:solidFill>
                  <a:schemeClr val="bg1"/>
                </a:solidFill>
                <a:latin typeface="Century Gothic"/>
              </a:rPr>
              <a:t>Analyze</a:t>
            </a:r>
            <a:r>
              <a:rPr lang="pt-BR" sz="2000" dirty="0">
                <a:solidFill>
                  <a:schemeClr val="bg1"/>
                </a:solidFill>
                <a:latin typeface="Century Gothic"/>
              </a:rPr>
              <a:t> (Data </a:t>
            </a:r>
            <a:r>
              <a:rPr lang="pt-BR" sz="2000" dirty="0" err="1">
                <a:solidFill>
                  <a:schemeClr val="bg1"/>
                </a:solidFill>
                <a:latin typeface="Century Gothic"/>
              </a:rPr>
              <a:t>Enginnering</a:t>
            </a:r>
            <a:r>
              <a:rPr lang="pt-BR" sz="2000" dirty="0">
                <a:solidFill>
                  <a:schemeClr val="bg1"/>
                </a:solidFill>
                <a:latin typeface="Century Gothic"/>
              </a:rPr>
              <a:t>)</a:t>
            </a:r>
          </a:p>
          <a:p>
            <a:r>
              <a:rPr lang="pt-BR" sz="2000" dirty="0">
                <a:solidFill>
                  <a:schemeClr val="bg1"/>
                </a:solidFill>
                <a:latin typeface="Century Gothic"/>
              </a:rPr>
              <a:t>3. Model (Machine Learning)</a:t>
            </a:r>
            <a:endParaRPr lang="pt-BR" sz="2000" dirty="0" err="1">
              <a:solidFill>
                <a:schemeClr val="bg1"/>
              </a:solidFill>
              <a:latin typeface="Century Gothic"/>
            </a:endParaRPr>
          </a:p>
        </p:txBody>
      </p:sp>
      <p:sp>
        <p:nvSpPr>
          <p:cNvPr id="21" name="Seta: para a Direita 20">
            <a:extLst>
              <a:ext uri="{FF2B5EF4-FFF2-40B4-BE49-F238E27FC236}">
                <a16:creationId xmlns:a16="http://schemas.microsoft.com/office/drawing/2014/main" id="{B28F549A-B2DE-CFC6-5806-3A2BBFF14043}"/>
              </a:ext>
            </a:extLst>
          </p:cNvPr>
          <p:cNvSpPr/>
          <p:nvPr/>
        </p:nvSpPr>
        <p:spPr>
          <a:xfrm rot="16200000">
            <a:off x="9564104" y="4393434"/>
            <a:ext cx="1019596" cy="268388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Chave Esquerda 21">
            <a:extLst>
              <a:ext uri="{FF2B5EF4-FFF2-40B4-BE49-F238E27FC236}">
                <a16:creationId xmlns:a16="http://schemas.microsoft.com/office/drawing/2014/main" id="{28CB2486-C659-DE97-946A-DFB0F9583E18}"/>
              </a:ext>
            </a:extLst>
          </p:cNvPr>
          <p:cNvSpPr/>
          <p:nvPr/>
        </p:nvSpPr>
        <p:spPr>
          <a:xfrm rot="16200000">
            <a:off x="9893922" y="2594662"/>
            <a:ext cx="351095" cy="2077991"/>
          </a:xfrm>
          <a:prstGeom prst="leftBrace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402185B2-1684-3028-0B15-D6484E3DBDCF}"/>
              </a:ext>
            </a:extLst>
          </p:cNvPr>
          <p:cNvSpPr txBox="1"/>
          <p:nvPr/>
        </p:nvSpPr>
        <p:spPr>
          <a:xfrm>
            <a:off x="8804043" y="2749877"/>
            <a:ext cx="2528556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2000" dirty="0">
                <a:solidFill>
                  <a:schemeClr val="bg1"/>
                </a:solidFill>
                <a:latin typeface="Century Gothic"/>
                <a:ea typeface="+mn-lt"/>
                <a:cs typeface="+mn-lt"/>
              </a:rPr>
              <a:t>Team </a:t>
            </a:r>
            <a:r>
              <a:rPr lang="pt-BR" sz="2000" dirty="0" err="1">
                <a:solidFill>
                  <a:schemeClr val="bg1"/>
                </a:solidFill>
                <a:latin typeface="Century Gothic"/>
                <a:ea typeface="+mn-lt"/>
                <a:cs typeface="+mn-lt"/>
              </a:rPr>
              <a:t>of</a:t>
            </a:r>
            <a:r>
              <a:rPr lang="pt-BR" sz="2000" dirty="0">
                <a:solidFill>
                  <a:schemeClr val="bg1"/>
                </a:solidFill>
                <a:latin typeface="Century Gothic"/>
                <a:ea typeface="+mn-lt"/>
                <a:cs typeface="+mn-lt"/>
              </a:rPr>
              <a:t> experts</a:t>
            </a:r>
            <a:endParaRPr lang="pt-BR" dirty="0">
              <a:solidFill>
                <a:schemeClr val="bg1"/>
              </a:solidFill>
              <a:latin typeface="Aptos" panose="020B0004020202020204"/>
              <a:ea typeface="+mn-lt"/>
              <a:cs typeface="+mn-lt"/>
            </a:endParaRPr>
          </a:p>
          <a:p>
            <a:pPr algn="ctr"/>
            <a:r>
              <a:rPr lang="pt-BR" sz="2000" err="1">
                <a:solidFill>
                  <a:schemeClr val="bg1"/>
                </a:solidFill>
                <a:latin typeface="Century Gothic"/>
              </a:rPr>
              <a:t>Reproductibility</a:t>
            </a:r>
            <a:endParaRPr lang="pt-BR" sz="2000">
              <a:solidFill>
                <a:schemeClr val="bg1"/>
              </a:solidFill>
              <a:latin typeface="Century Gothic"/>
            </a:endParaRPr>
          </a:p>
        </p:txBody>
      </p:sp>
      <p:sp>
        <p:nvSpPr>
          <p:cNvPr id="24" name="CaixaDeTexto 10">
            <a:extLst>
              <a:ext uri="{FF2B5EF4-FFF2-40B4-BE49-F238E27FC236}">
                <a16:creationId xmlns:a16="http://schemas.microsoft.com/office/drawing/2014/main" id="{FFB91925-8A02-8BCB-D598-E0721330D876}"/>
              </a:ext>
            </a:extLst>
          </p:cNvPr>
          <p:cNvSpPr txBox="1"/>
          <p:nvPr/>
        </p:nvSpPr>
        <p:spPr>
          <a:xfrm>
            <a:off x="5683962" y="1328848"/>
            <a:ext cx="2054881" cy="707886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000" dirty="0" err="1">
                <a:solidFill>
                  <a:schemeClr val="bg1"/>
                </a:solidFill>
                <a:latin typeface="Century Gothic"/>
                <a:ea typeface="+mn-lt"/>
                <a:cs typeface="+mn-lt"/>
              </a:rPr>
              <a:t>Identify</a:t>
            </a:r>
            <a:r>
              <a:rPr lang="pt-BR" sz="2000" dirty="0">
                <a:solidFill>
                  <a:schemeClr val="bg1"/>
                </a:solidFill>
                <a:latin typeface="Century Gothic"/>
                <a:ea typeface="+mn-lt"/>
                <a:cs typeface="+mn-lt"/>
              </a:rPr>
              <a:t> </a:t>
            </a:r>
            <a:r>
              <a:rPr lang="pt-BR" sz="2000" dirty="0" err="1">
                <a:solidFill>
                  <a:schemeClr val="bg1"/>
                </a:solidFill>
                <a:latin typeface="Century Gothic"/>
                <a:ea typeface="+mn-lt"/>
                <a:cs typeface="+mn-lt"/>
              </a:rPr>
              <a:t>the</a:t>
            </a:r>
          </a:p>
          <a:p>
            <a:r>
              <a:rPr lang="pt-BR" sz="2000" dirty="0" err="1">
                <a:solidFill>
                  <a:schemeClr val="bg1"/>
                </a:solidFill>
                <a:latin typeface="Century Gothic"/>
                <a:ea typeface="+mn-lt"/>
                <a:cs typeface="+mn-lt"/>
              </a:rPr>
              <a:t>correct</a:t>
            </a:r>
            <a:r>
              <a:rPr lang="pt-BR" sz="2000" dirty="0">
                <a:solidFill>
                  <a:schemeClr val="bg1"/>
                </a:solidFill>
                <a:latin typeface="Century Gothic"/>
                <a:ea typeface="+mn-lt"/>
                <a:cs typeface="+mn-lt"/>
              </a:rPr>
              <a:t> data</a:t>
            </a:r>
          </a:p>
        </p:txBody>
      </p:sp>
    </p:spTree>
    <p:extLst>
      <p:ext uri="{BB962C8B-B14F-4D97-AF65-F5344CB8AC3E}">
        <p14:creationId xmlns:p14="http://schemas.microsoft.com/office/powerpoint/2010/main" val="920909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2" grpId="0"/>
      <p:bldP spid="4" grpId="0"/>
      <p:bldP spid="7" grpId="0" animBg="1"/>
      <p:bldP spid="8" grpId="0" animBg="1"/>
      <p:bldP spid="9" grpId="0"/>
      <p:bldP spid="10" grpId="0" animBg="1"/>
      <p:bldP spid="11" grpId="0"/>
      <p:bldP spid="16" grpId="0" animBg="1"/>
      <p:bldP spid="17" grpId="0" animBg="1"/>
      <p:bldP spid="18" grpId="0" animBg="1"/>
      <p:bldP spid="19" grpId="0"/>
      <p:bldP spid="21" grpId="0" animBg="1"/>
      <p:bldP spid="22" grpId="0" animBg="1"/>
      <p:bldP spid="23" grpId="0"/>
      <p:bldP spid="2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5">
            <a:extLst>
              <a:ext uri="{FF2B5EF4-FFF2-40B4-BE49-F238E27FC236}">
                <a16:creationId xmlns:a16="http://schemas.microsoft.com/office/drawing/2014/main" id="{F667725D-5931-2F59-9867-92221987AAC9}"/>
              </a:ext>
            </a:extLst>
          </p:cNvPr>
          <p:cNvSpPr txBox="1"/>
          <p:nvPr/>
        </p:nvSpPr>
        <p:spPr>
          <a:xfrm>
            <a:off x="11642396" y="6456963"/>
            <a:ext cx="538210" cy="40011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2000" dirty="0">
                <a:solidFill>
                  <a:schemeClr val="bg1"/>
                </a:solidFill>
                <a:latin typeface="Consolas"/>
              </a:rPr>
              <a:t>5.</a:t>
            </a:r>
          </a:p>
        </p:txBody>
      </p:sp>
      <p:sp>
        <p:nvSpPr>
          <p:cNvPr id="5" name="CaixaDeTexto 1">
            <a:extLst>
              <a:ext uri="{FF2B5EF4-FFF2-40B4-BE49-F238E27FC236}">
                <a16:creationId xmlns:a16="http://schemas.microsoft.com/office/drawing/2014/main" id="{5E7ED83E-E2E4-6EE4-1981-B527C9DFEDCE}"/>
              </a:ext>
            </a:extLst>
          </p:cNvPr>
          <p:cNvSpPr txBox="1"/>
          <p:nvPr/>
        </p:nvSpPr>
        <p:spPr>
          <a:xfrm>
            <a:off x="2880791" y="249856"/>
            <a:ext cx="6551762" cy="58477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200" dirty="0" err="1">
                <a:solidFill>
                  <a:schemeClr val="bg1"/>
                </a:solidFill>
                <a:latin typeface="Century Gothic"/>
                <a:ea typeface="MS PGothic"/>
              </a:rPr>
              <a:t>Answering</a:t>
            </a:r>
            <a:r>
              <a:rPr lang="pt-BR" sz="3200" dirty="0">
                <a:solidFill>
                  <a:schemeClr val="bg1"/>
                </a:solidFill>
                <a:latin typeface="Century Gothic"/>
                <a:ea typeface="MS PGothic"/>
              </a:rPr>
              <a:t> </a:t>
            </a:r>
            <a:r>
              <a:rPr lang="pt-BR" sz="3200" dirty="0" err="1">
                <a:solidFill>
                  <a:schemeClr val="bg1"/>
                </a:solidFill>
                <a:latin typeface="Century Gothic"/>
                <a:ea typeface="MS PGothic"/>
              </a:rPr>
              <a:t>Questions</a:t>
            </a:r>
            <a:r>
              <a:rPr lang="pt-BR" sz="3200" dirty="0">
                <a:solidFill>
                  <a:schemeClr val="bg1"/>
                </a:solidFill>
                <a:latin typeface="Century Gothic"/>
                <a:ea typeface="MS PGothic"/>
              </a:rPr>
              <a:t> </a:t>
            </a:r>
            <a:r>
              <a:rPr lang="pt-BR" sz="3200" dirty="0" err="1">
                <a:solidFill>
                  <a:schemeClr val="bg1"/>
                </a:solidFill>
                <a:latin typeface="Century Gothic"/>
                <a:ea typeface="MS PGothic"/>
              </a:rPr>
              <a:t>with</a:t>
            </a:r>
            <a:r>
              <a:rPr lang="pt-BR" sz="3200" dirty="0">
                <a:solidFill>
                  <a:schemeClr val="bg1"/>
                </a:solidFill>
                <a:latin typeface="Century Gothic"/>
                <a:ea typeface="MS PGothic"/>
              </a:rPr>
              <a:t> Data</a:t>
            </a:r>
            <a:endParaRPr lang="pt-BR" dirty="0">
              <a:solidFill>
                <a:schemeClr val="bg1"/>
              </a:solidFill>
            </a:endParaRPr>
          </a:p>
        </p:txBody>
      </p: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DA5E9C63-6B06-9CE0-723D-56782ECA1253}"/>
              </a:ext>
            </a:extLst>
          </p:cNvPr>
          <p:cNvCxnSpPr/>
          <p:nvPr/>
        </p:nvCxnSpPr>
        <p:spPr>
          <a:xfrm>
            <a:off x="537777" y="887883"/>
            <a:ext cx="11091262" cy="8983"/>
          </a:xfrm>
          <a:prstGeom prst="straightConnector1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FAB02728-D37B-20AD-C60D-B2DF1722E438}"/>
              </a:ext>
            </a:extLst>
          </p:cNvPr>
          <p:cNvSpPr/>
          <p:nvPr/>
        </p:nvSpPr>
        <p:spPr>
          <a:xfrm>
            <a:off x="540444" y="1371953"/>
            <a:ext cx="2156690" cy="914400"/>
          </a:xfrm>
          <a:prstGeom prst="round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2800" err="1">
                <a:latin typeface="Century Gothic"/>
              </a:rPr>
              <a:t>Questions</a:t>
            </a:r>
            <a:endParaRPr lang="pt-BR" sz="2800" dirty="0">
              <a:latin typeface="Century Gothic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E51883B4-0C52-3392-AB4B-B9BB0C2E75E1}"/>
              </a:ext>
            </a:extLst>
          </p:cNvPr>
          <p:cNvSpPr txBox="1"/>
          <p:nvPr/>
        </p:nvSpPr>
        <p:spPr>
          <a:xfrm>
            <a:off x="3585859" y="2718801"/>
            <a:ext cx="5025477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Courier New"/>
              <a:buChar char="o"/>
            </a:pPr>
            <a:r>
              <a:rPr lang="pt-BR" sz="2000" dirty="0">
                <a:solidFill>
                  <a:schemeClr val="bg1"/>
                </a:solidFill>
                <a:latin typeface="Century Gothic"/>
              </a:rPr>
              <a:t>Does </a:t>
            </a:r>
            <a:r>
              <a:rPr lang="pt-BR" sz="2000" err="1">
                <a:solidFill>
                  <a:schemeClr val="bg1"/>
                </a:solidFill>
                <a:latin typeface="Century Gothic"/>
              </a:rPr>
              <a:t>the</a:t>
            </a:r>
            <a:r>
              <a:rPr lang="pt-BR" sz="2000" dirty="0">
                <a:solidFill>
                  <a:schemeClr val="bg1"/>
                </a:solidFill>
                <a:latin typeface="Century Gothic"/>
              </a:rPr>
              <a:t> </a:t>
            </a:r>
            <a:r>
              <a:rPr lang="pt-BR" sz="2000" err="1">
                <a:solidFill>
                  <a:schemeClr val="bg1"/>
                </a:solidFill>
                <a:latin typeface="Century Gothic"/>
              </a:rPr>
              <a:t>past</a:t>
            </a:r>
            <a:r>
              <a:rPr lang="pt-BR" sz="2000" dirty="0">
                <a:solidFill>
                  <a:schemeClr val="bg1"/>
                </a:solidFill>
                <a:latin typeface="Century Gothic"/>
              </a:rPr>
              <a:t> </a:t>
            </a:r>
            <a:r>
              <a:rPr lang="pt-BR" sz="2000" err="1">
                <a:solidFill>
                  <a:schemeClr val="bg1"/>
                </a:solidFill>
                <a:latin typeface="Century Gothic"/>
              </a:rPr>
              <a:t>represent</a:t>
            </a:r>
            <a:r>
              <a:rPr lang="pt-BR" sz="2000" dirty="0">
                <a:solidFill>
                  <a:schemeClr val="bg1"/>
                </a:solidFill>
                <a:latin typeface="Century Gothic"/>
              </a:rPr>
              <a:t> </a:t>
            </a:r>
            <a:r>
              <a:rPr lang="pt-BR" sz="2000" err="1">
                <a:solidFill>
                  <a:schemeClr val="bg1"/>
                </a:solidFill>
                <a:latin typeface="Century Gothic"/>
              </a:rPr>
              <a:t>the</a:t>
            </a:r>
            <a:r>
              <a:rPr lang="pt-BR" sz="2000" dirty="0">
                <a:solidFill>
                  <a:schemeClr val="bg1"/>
                </a:solidFill>
                <a:latin typeface="Century Gothic"/>
              </a:rPr>
              <a:t> future?</a:t>
            </a:r>
            <a:endParaRPr lang="pt-BR" sz="2000">
              <a:solidFill>
                <a:schemeClr val="bg1"/>
              </a:solidFill>
            </a:endParaRPr>
          </a:p>
          <a:p>
            <a:pPr marL="342900" indent="-342900">
              <a:buFont typeface="Courier New"/>
              <a:buChar char="o"/>
            </a:pPr>
            <a:r>
              <a:rPr lang="pt-BR" sz="2000" err="1">
                <a:solidFill>
                  <a:schemeClr val="bg1"/>
                </a:solidFill>
                <a:latin typeface="Century Gothic"/>
              </a:rPr>
              <a:t>What</a:t>
            </a:r>
            <a:r>
              <a:rPr lang="pt-BR" sz="2000" dirty="0">
                <a:solidFill>
                  <a:schemeClr val="bg1"/>
                </a:solidFill>
                <a:latin typeface="Century Gothic"/>
              </a:rPr>
              <a:t> do I </a:t>
            </a:r>
            <a:r>
              <a:rPr lang="pt-BR" sz="2000" err="1">
                <a:solidFill>
                  <a:schemeClr val="bg1"/>
                </a:solidFill>
                <a:latin typeface="Century Gothic"/>
              </a:rPr>
              <a:t>want</a:t>
            </a:r>
            <a:r>
              <a:rPr lang="pt-BR" sz="2000" dirty="0">
                <a:solidFill>
                  <a:schemeClr val="bg1"/>
                </a:solidFill>
                <a:latin typeface="Century Gothic"/>
              </a:rPr>
              <a:t> </a:t>
            </a:r>
            <a:r>
              <a:rPr lang="pt-BR" sz="2000" err="1">
                <a:solidFill>
                  <a:schemeClr val="bg1"/>
                </a:solidFill>
                <a:latin typeface="Century Gothic"/>
              </a:rPr>
              <a:t>to</a:t>
            </a:r>
            <a:r>
              <a:rPr lang="pt-BR" sz="2000" dirty="0">
                <a:solidFill>
                  <a:schemeClr val="bg1"/>
                </a:solidFill>
                <a:latin typeface="Century Gothic"/>
              </a:rPr>
              <a:t> model?</a:t>
            </a:r>
            <a:endParaRPr lang="pt-BR" sz="2000">
              <a:solidFill>
                <a:schemeClr val="bg1"/>
              </a:solidFill>
              <a:latin typeface="Century Gothic"/>
            </a:endParaRPr>
          </a:p>
          <a:p>
            <a:pPr marL="342900" indent="-342900">
              <a:buFont typeface="Courier New"/>
              <a:buChar char="o"/>
            </a:pPr>
            <a:r>
              <a:rPr lang="pt-BR" sz="2000" err="1">
                <a:solidFill>
                  <a:schemeClr val="bg1"/>
                </a:solidFill>
                <a:latin typeface="Century Gothic"/>
              </a:rPr>
              <a:t>How</a:t>
            </a:r>
            <a:r>
              <a:rPr lang="pt-BR" sz="2000" dirty="0">
                <a:solidFill>
                  <a:schemeClr val="bg1"/>
                </a:solidFill>
                <a:latin typeface="Century Gothic"/>
              </a:rPr>
              <a:t> </a:t>
            </a:r>
            <a:r>
              <a:rPr lang="pt-BR" sz="2000" err="1">
                <a:solidFill>
                  <a:schemeClr val="bg1"/>
                </a:solidFill>
                <a:latin typeface="Century Gothic"/>
              </a:rPr>
              <a:t>will</a:t>
            </a:r>
            <a:r>
              <a:rPr lang="pt-BR" sz="2000" dirty="0">
                <a:solidFill>
                  <a:schemeClr val="bg1"/>
                </a:solidFill>
                <a:latin typeface="Century Gothic"/>
              </a:rPr>
              <a:t> </a:t>
            </a:r>
            <a:r>
              <a:rPr lang="pt-BR" sz="2000" err="1">
                <a:solidFill>
                  <a:schemeClr val="bg1"/>
                </a:solidFill>
                <a:latin typeface="Century Gothic"/>
              </a:rPr>
              <a:t>the</a:t>
            </a:r>
            <a:r>
              <a:rPr lang="pt-BR" sz="2000" dirty="0">
                <a:solidFill>
                  <a:schemeClr val="bg1"/>
                </a:solidFill>
                <a:latin typeface="Century Gothic"/>
              </a:rPr>
              <a:t> model </a:t>
            </a:r>
            <a:r>
              <a:rPr lang="pt-BR" sz="2000" err="1">
                <a:solidFill>
                  <a:schemeClr val="bg1"/>
                </a:solidFill>
                <a:latin typeface="Century Gothic"/>
              </a:rPr>
              <a:t>be</a:t>
            </a:r>
            <a:r>
              <a:rPr lang="pt-BR" sz="2000" dirty="0">
                <a:solidFill>
                  <a:schemeClr val="bg1"/>
                </a:solidFill>
                <a:latin typeface="Century Gothic"/>
              </a:rPr>
              <a:t> </a:t>
            </a:r>
            <a:r>
              <a:rPr lang="pt-BR" sz="2000" err="1">
                <a:solidFill>
                  <a:schemeClr val="bg1"/>
                </a:solidFill>
                <a:latin typeface="Century Gothic"/>
              </a:rPr>
              <a:t>used</a:t>
            </a:r>
            <a:r>
              <a:rPr lang="pt-BR" sz="2000" dirty="0">
                <a:solidFill>
                  <a:schemeClr val="bg1"/>
                </a:solidFill>
                <a:latin typeface="Century Gothic"/>
              </a:rPr>
              <a:t>?</a:t>
            </a:r>
          </a:p>
          <a:p>
            <a:pPr marL="342900" indent="-342900">
              <a:buFont typeface="Courier New"/>
              <a:buChar char="o"/>
            </a:pPr>
            <a:r>
              <a:rPr lang="pt-BR" sz="2000" err="1">
                <a:solidFill>
                  <a:schemeClr val="bg1"/>
                </a:solidFill>
                <a:latin typeface="Century Gothic"/>
              </a:rPr>
              <a:t>What</a:t>
            </a:r>
            <a:r>
              <a:rPr lang="pt-BR" sz="2000" dirty="0">
                <a:solidFill>
                  <a:schemeClr val="bg1"/>
                </a:solidFill>
                <a:latin typeface="Century Gothic"/>
              </a:rPr>
              <a:t> data do I </a:t>
            </a:r>
            <a:r>
              <a:rPr lang="pt-BR" sz="2000" err="1">
                <a:solidFill>
                  <a:schemeClr val="bg1"/>
                </a:solidFill>
                <a:latin typeface="Century Gothic"/>
              </a:rPr>
              <a:t>need</a:t>
            </a:r>
            <a:r>
              <a:rPr lang="pt-BR" sz="2000" dirty="0">
                <a:solidFill>
                  <a:schemeClr val="bg1"/>
                </a:solidFill>
                <a:latin typeface="Century Gothic"/>
              </a:rPr>
              <a:t>?</a:t>
            </a:r>
          </a:p>
          <a:p>
            <a:pPr marL="342900" indent="-342900">
              <a:buFont typeface="Courier New"/>
              <a:buChar char="o"/>
            </a:pPr>
            <a:r>
              <a:rPr lang="pt-BR" sz="2000" dirty="0">
                <a:solidFill>
                  <a:schemeClr val="bg1"/>
                </a:solidFill>
                <a:latin typeface="Century Gothic"/>
              </a:rPr>
              <a:t>Do I </a:t>
            </a:r>
            <a:r>
              <a:rPr lang="pt-BR" sz="2000" err="1">
                <a:solidFill>
                  <a:schemeClr val="bg1"/>
                </a:solidFill>
                <a:latin typeface="Century Gothic"/>
              </a:rPr>
              <a:t>have</a:t>
            </a:r>
            <a:r>
              <a:rPr lang="pt-BR" sz="2000" dirty="0">
                <a:solidFill>
                  <a:schemeClr val="bg1"/>
                </a:solidFill>
                <a:latin typeface="Century Gothic"/>
              </a:rPr>
              <a:t> </a:t>
            </a:r>
            <a:r>
              <a:rPr lang="pt-BR" sz="2000" err="1">
                <a:solidFill>
                  <a:schemeClr val="bg1"/>
                </a:solidFill>
                <a:latin typeface="Century Gothic"/>
              </a:rPr>
              <a:t>the</a:t>
            </a:r>
            <a:r>
              <a:rPr lang="pt-BR" sz="2000" dirty="0">
                <a:solidFill>
                  <a:schemeClr val="bg1"/>
                </a:solidFill>
                <a:latin typeface="Century Gothic"/>
              </a:rPr>
              <a:t> data </a:t>
            </a:r>
            <a:r>
              <a:rPr lang="pt-BR" sz="2000" err="1">
                <a:solidFill>
                  <a:schemeClr val="bg1"/>
                </a:solidFill>
                <a:latin typeface="Century Gothic"/>
              </a:rPr>
              <a:t>that</a:t>
            </a:r>
            <a:r>
              <a:rPr lang="pt-BR" sz="2000" dirty="0">
                <a:solidFill>
                  <a:schemeClr val="bg1"/>
                </a:solidFill>
                <a:latin typeface="Century Gothic"/>
              </a:rPr>
              <a:t> I </a:t>
            </a:r>
            <a:r>
              <a:rPr lang="pt-BR" sz="2000" err="1">
                <a:solidFill>
                  <a:schemeClr val="bg1"/>
                </a:solidFill>
                <a:latin typeface="Century Gothic"/>
              </a:rPr>
              <a:t>need</a:t>
            </a:r>
            <a:r>
              <a:rPr lang="pt-BR" sz="2000" dirty="0">
                <a:solidFill>
                  <a:schemeClr val="bg1"/>
                </a:solidFill>
                <a:latin typeface="Century Gothic"/>
              </a:rPr>
              <a:t>?</a:t>
            </a:r>
            <a:endParaRPr lang="pt-BR" sz="2000">
              <a:solidFill>
                <a:schemeClr val="bg1"/>
              </a:solidFill>
              <a:latin typeface="Century Gothic"/>
            </a:endParaRPr>
          </a:p>
          <a:p>
            <a:pPr marL="342900" indent="-342900">
              <a:buFont typeface="Courier New"/>
              <a:buChar char="o"/>
            </a:pPr>
            <a:r>
              <a:rPr lang="pt-BR" sz="2000" err="1">
                <a:solidFill>
                  <a:schemeClr val="bg1"/>
                </a:solidFill>
                <a:latin typeface="Century Gothic"/>
              </a:rPr>
              <a:t>How</a:t>
            </a:r>
            <a:r>
              <a:rPr lang="pt-BR" sz="2000" dirty="0">
                <a:solidFill>
                  <a:schemeClr val="bg1"/>
                </a:solidFill>
                <a:latin typeface="Century Gothic"/>
              </a:rPr>
              <a:t> hard </a:t>
            </a:r>
            <a:r>
              <a:rPr lang="pt-BR" sz="2000" err="1">
                <a:solidFill>
                  <a:schemeClr val="bg1"/>
                </a:solidFill>
                <a:latin typeface="Century Gothic"/>
              </a:rPr>
              <a:t>is</a:t>
            </a:r>
            <a:r>
              <a:rPr lang="pt-BR" sz="2000" dirty="0">
                <a:solidFill>
                  <a:schemeClr val="bg1"/>
                </a:solidFill>
                <a:latin typeface="Century Gothic"/>
              </a:rPr>
              <a:t> </a:t>
            </a:r>
            <a:r>
              <a:rPr lang="pt-BR" sz="2000" err="1">
                <a:solidFill>
                  <a:schemeClr val="bg1"/>
                </a:solidFill>
                <a:latin typeface="Century Gothic"/>
              </a:rPr>
              <a:t>to</a:t>
            </a:r>
            <a:r>
              <a:rPr lang="pt-BR" sz="2000" dirty="0">
                <a:solidFill>
                  <a:schemeClr val="bg1"/>
                </a:solidFill>
                <a:latin typeface="Century Gothic"/>
              </a:rPr>
              <a:t> </a:t>
            </a:r>
            <a:r>
              <a:rPr lang="pt-BR" sz="2000" err="1">
                <a:solidFill>
                  <a:schemeClr val="bg1"/>
                </a:solidFill>
                <a:latin typeface="Century Gothic"/>
              </a:rPr>
              <a:t>get</a:t>
            </a:r>
            <a:r>
              <a:rPr lang="pt-BR" sz="2000" dirty="0">
                <a:solidFill>
                  <a:schemeClr val="bg1"/>
                </a:solidFill>
                <a:latin typeface="Century Gothic"/>
              </a:rPr>
              <a:t> </a:t>
            </a:r>
            <a:r>
              <a:rPr lang="pt-BR" sz="2000" err="1">
                <a:solidFill>
                  <a:schemeClr val="bg1"/>
                </a:solidFill>
                <a:latin typeface="Century Gothic"/>
              </a:rPr>
              <a:t>the</a:t>
            </a:r>
            <a:r>
              <a:rPr lang="pt-BR" sz="2000" dirty="0">
                <a:solidFill>
                  <a:schemeClr val="bg1"/>
                </a:solidFill>
                <a:latin typeface="Century Gothic"/>
              </a:rPr>
              <a:t> data?</a:t>
            </a:r>
            <a:endParaRPr lang="pt-BR" sz="2000">
              <a:solidFill>
                <a:schemeClr val="bg1"/>
              </a:solidFill>
              <a:latin typeface="Century Gothic"/>
            </a:endParaRPr>
          </a:p>
          <a:p>
            <a:r>
              <a:rPr lang="pt-BR" sz="2000" dirty="0">
                <a:solidFill>
                  <a:schemeClr val="bg1"/>
                </a:solidFill>
                <a:latin typeface="Century Gothic"/>
              </a:rPr>
              <a:t>                           .</a:t>
            </a:r>
            <a:endParaRPr lang="pt-BR" sz="2000">
              <a:solidFill>
                <a:schemeClr val="bg1"/>
              </a:solidFill>
              <a:latin typeface="Century Gothic"/>
            </a:endParaRPr>
          </a:p>
          <a:p>
            <a:r>
              <a:rPr lang="pt-BR" sz="2000" dirty="0">
                <a:solidFill>
                  <a:schemeClr val="bg1"/>
                </a:solidFill>
                <a:latin typeface="Century Gothic"/>
              </a:rPr>
              <a:t>                           .</a:t>
            </a:r>
            <a:endParaRPr lang="pt-BR" sz="2000">
              <a:solidFill>
                <a:schemeClr val="bg1"/>
              </a:solidFill>
              <a:latin typeface="Century Gothic"/>
            </a:endParaRPr>
          </a:p>
          <a:p>
            <a:r>
              <a:rPr lang="pt-BR" sz="2000" dirty="0">
                <a:solidFill>
                  <a:schemeClr val="bg1"/>
                </a:solidFill>
                <a:latin typeface="Century Gothic"/>
              </a:rPr>
              <a:t>                           .</a:t>
            </a: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EFF8740C-F4C7-30F7-E721-C43EC0E32792}"/>
              </a:ext>
            </a:extLst>
          </p:cNvPr>
          <p:cNvSpPr/>
          <p:nvPr/>
        </p:nvSpPr>
        <p:spPr>
          <a:xfrm>
            <a:off x="9066010" y="1368741"/>
            <a:ext cx="2156690" cy="914400"/>
          </a:xfrm>
          <a:prstGeom prst="round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latin typeface="Century Gothic"/>
              </a:rPr>
              <a:t>DATA</a:t>
            </a:r>
          </a:p>
        </p:txBody>
      </p:sp>
      <p:sp>
        <p:nvSpPr>
          <p:cNvPr id="17" name="Seta: Dobrada para Cima 16">
            <a:extLst>
              <a:ext uri="{FF2B5EF4-FFF2-40B4-BE49-F238E27FC236}">
                <a16:creationId xmlns:a16="http://schemas.microsoft.com/office/drawing/2014/main" id="{CE073541-17A2-05C0-7C08-252EBA2DC5F4}"/>
              </a:ext>
            </a:extLst>
          </p:cNvPr>
          <p:cNvSpPr/>
          <p:nvPr/>
        </p:nvSpPr>
        <p:spPr>
          <a:xfrm rot="-16200000">
            <a:off x="1412884" y="2706753"/>
            <a:ext cx="1412863" cy="1451137"/>
          </a:xfrm>
          <a:prstGeom prst="bentUpArrow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Seta: Dobrada para Cima 18">
            <a:extLst>
              <a:ext uri="{FF2B5EF4-FFF2-40B4-BE49-F238E27FC236}">
                <a16:creationId xmlns:a16="http://schemas.microsoft.com/office/drawing/2014/main" id="{84DAB333-0D45-1A8A-1D89-59AA5BAF138A}"/>
              </a:ext>
            </a:extLst>
          </p:cNvPr>
          <p:cNvSpPr/>
          <p:nvPr/>
        </p:nvSpPr>
        <p:spPr>
          <a:xfrm>
            <a:off x="9063806" y="2726631"/>
            <a:ext cx="1412863" cy="1451137"/>
          </a:xfrm>
          <a:prstGeom prst="bentUpArrow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Seta: para a Direita 20">
            <a:extLst>
              <a:ext uri="{FF2B5EF4-FFF2-40B4-BE49-F238E27FC236}">
                <a16:creationId xmlns:a16="http://schemas.microsoft.com/office/drawing/2014/main" id="{9A8BFE20-7C03-3C8A-1007-DC52FFE049EA}"/>
              </a:ext>
            </a:extLst>
          </p:cNvPr>
          <p:cNvSpPr/>
          <p:nvPr/>
        </p:nvSpPr>
        <p:spPr>
          <a:xfrm rot="10800000">
            <a:off x="3346628" y="1588391"/>
            <a:ext cx="5028377" cy="478214"/>
          </a:xfrm>
          <a:prstGeom prst="rightArrow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E4EDD049-D9F4-C821-2FCF-2DFF20703BC5}"/>
              </a:ext>
            </a:extLst>
          </p:cNvPr>
          <p:cNvSpPr/>
          <p:nvPr/>
        </p:nvSpPr>
        <p:spPr>
          <a:xfrm>
            <a:off x="739226" y="5734127"/>
            <a:ext cx="2852429" cy="914400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3600" dirty="0">
                <a:latin typeface="Century Gothic"/>
              </a:rPr>
              <a:t>BIG DATA</a:t>
            </a: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A2F9282D-5F8F-55FE-D7E4-6CC29838DEDD}"/>
              </a:ext>
            </a:extLst>
          </p:cNvPr>
          <p:cNvSpPr/>
          <p:nvPr/>
        </p:nvSpPr>
        <p:spPr>
          <a:xfrm>
            <a:off x="8723662" y="5734127"/>
            <a:ext cx="2852429" cy="914400"/>
          </a:xfrm>
          <a:prstGeom prst="round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2400" err="1">
                <a:latin typeface="Century Gothic"/>
              </a:rPr>
              <a:t>Smart</a:t>
            </a:r>
            <a:r>
              <a:rPr lang="pt-BR" sz="2400" dirty="0">
                <a:latin typeface="Century Gothic"/>
              </a:rPr>
              <a:t> Data</a:t>
            </a:r>
          </a:p>
        </p:txBody>
      </p:sp>
      <p:sp>
        <p:nvSpPr>
          <p:cNvPr id="12" name="Seta: para a Direita 11">
            <a:extLst>
              <a:ext uri="{FF2B5EF4-FFF2-40B4-BE49-F238E27FC236}">
                <a16:creationId xmlns:a16="http://schemas.microsoft.com/office/drawing/2014/main" id="{20191707-2286-B37B-22C0-FCDC2EBA1792}"/>
              </a:ext>
            </a:extLst>
          </p:cNvPr>
          <p:cNvSpPr/>
          <p:nvPr/>
        </p:nvSpPr>
        <p:spPr>
          <a:xfrm>
            <a:off x="3951810" y="5959400"/>
            <a:ext cx="4420986" cy="500300"/>
          </a:xfrm>
          <a:prstGeom prst="rightArrow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5117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 animBg="1"/>
      <p:bldP spid="17" grpId="0" animBg="1"/>
      <p:bldP spid="19" grpId="0" animBg="1"/>
      <p:bldP spid="21" grpId="0" animBg="1"/>
      <p:bldP spid="2" grpId="0" animBg="1"/>
      <p:bldP spid="9" grpId="0" animBg="1"/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5">
            <a:extLst>
              <a:ext uri="{FF2B5EF4-FFF2-40B4-BE49-F238E27FC236}">
                <a16:creationId xmlns:a16="http://schemas.microsoft.com/office/drawing/2014/main" id="{F667725D-5931-2F59-9867-92221987AAC9}"/>
              </a:ext>
            </a:extLst>
          </p:cNvPr>
          <p:cNvSpPr txBox="1"/>
          <p:nvPr/>
        </p:nvSpPr>
        <p:spPr>
          <a:xfrm>
            <a:off x="11642396" y="6456963"/>
            <a:ext cx="538210" cy="40011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2000" dirty="0">
                <a:solidFill>
                  <a:schemeClr val="bg1"/>
                </a:solidFill>
                <a:latin typeface="Consolas"/>
              </a:rPr>
              <a:t>6.</a:t>
            </a:r>
          </a:p>
        </p:txBody>
      </p:sp>
      <p:sp>
        <p:nvSpPr>
          <p:cNvPr id="5" name="CaixaDeTexto 1">
            <a:extLst>
              <a:ext uri="{FF2B5EF4-FFF2-40B4-BE49-F238E27FC236}">
                <a16:creationId xmlns:a16="http://schemas.microsoft.com/office/drawing/2014/main" id="{5E7ED83E-E2E4-6EE4-1981-B527C9DFEDCE}"/>
              </a:ext>
            </a:extLst>
          </p:cNvPr>
          <p:cNvSpPr txBox="1"/>
          <p:nvPr/>
        </p:nvSpPr>
        <p:spPr>
          <a:xfrm>
            <a:off x="4029314" y="139421"/>
            <a:ext cx="4155327" cy="58477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200" dirty="0">
                <a:solidFill>
                  <a:schemeClr val="bg1"/>
                </a:solidFill>
                <a:latin typeface="Century Gothic"/>
                <a:ea typeface="MS PGothic"/>
              </a:rPr>
              <a:t>The </a:t>
            </a:r>
            <a:r>
              <a:rPr lang="pt-BR" sz="3200" dirty="0" err="1">
                <a:solidFill>
                  <a:schemeClr val="bg1"/>
                </a:solidFill>
                <a:latin typeface="Century Gothic"/>
                <a:ea typeface="MS PGothic"/>
              </a:rPr>
              <a:t>Nature</a:t>
            </a:r>
            <a:r>
              <a:rPr lang="pt-BR" sz="3200" dirty="0">
                <a:solidFill>
                  <a:schemeClr val="bg1"/>
                </a:solidFill>
                <a:latin typeface="Century Gothic"/>
                <a:ea typeface="MS PGothic"/>
              </a:rPr>
              <a:t> </a:t>
            </a:r>
            <a:r>
              <a:rPr lang="pt-BR" sz="3200" dirty="0" err="1">
                <a:solidFill>
                  <a:schemeClr val="bg1"/>
                </a:solidFill>
                <a:latin typeface="Century Gothic"/>
                <a:ea typeface="MS PGothic"/>
              </a:rPr>
              <a:t>of</a:t>
            </a:r>
            <a:r>
              <a:rPr lang="pt-BR" sz="3200" dirty="0">
                <a:solidFill>
                  <a:schemeClr val="bg1"/>
                </a:solidFill>
                <a:latin typeface="Century Gothic"/>
                <a:ea typeface="MS PGothic"/>
              </a:rPr>
              <a:t> Data</a:t>
            </a:r>
            <a:endParaRPr lang="pt-BR" dirty="0">
              <a:solidFill>
                <a:schemeClr val="bg1"/>
              </a:solidFill>
            </a:endParaRPr>
          </a:p>
        </p:txBody>
      </p: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DA5E9C63-6B06-9CE0-723D-56782ECA1253}"/>
              </a:ext>
            </a:extLst>
          </p:cNvPr>
          <p:cNvCxnSpPr/>
          <p:nvPr/>
        </p:nvCxnSpPr>
        <p:spPr>
          <a:xfrm>
            <a:off x="537777" y="887883"/>
            <a:ext cx="11091262" cy="8983"/>
          </a:xfrm>
          <a:prstGeom prst="straightConnector1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CaixaDeTexto 6">
            <a:extLst>
              <a:ext uri="{FF2B5EF4-FFF2-40B4-BE49-F238E27FC236}">
                <a16:creationId xmlns:a16="http://schemas.microsoft.com/office/drawing/2014/main" id="{81E04F96-BB59-DFDF-520F-30F63A8681CA}"/>
              </a:ext>
            </a:extLst>
          </p:cNvPr>
          <p:cNvSpPr txBox="1"/>
          <p:nvPr/>
        </p:nvSpPr>
        <p:spPr>
          <a:xfrm>
            <a:off x="393399" y="1601170"/>
            <a:ext cx="5312608" cy="298543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800" err="1">
                <a:solidFill>
                  <a:schemeClr val="bg1"/>
                </a:solidFill>
                <a:latin typeface="Century Gothic"/>
              </a:rPr>
              <a:t>Types</a:t>
            </a:r>
            <a:r>
              <a:rPr lang="pt-BR" sz="2800" dirty="0">
                <a:solidFill>
                  <a:schemeClr val="bg1"/>
                </a:solidFill>
                <a:latin typeface="Century Gothic"/>
              </a:rPr>
              <a:t> </a:t>
            </a:r>
            <a:r>
              <a:rPr lang="pt-BR" sz="2800" err="1">
                <a:solidFill>
                  <a:schemeClr val="bg1"/>
                </a:solidFill>
                <a:latin typeface="Century Gothic"/>
              </a:rPr>
              <a:t>of</a:t>
            </a:r>
            <a:r>
              <a:rPr lang="pt-BR" sz="2800" dirty="0">
                <a:solidFill>
                  <a:schemeClr val="bg1"/>
                </a:solidFill>
                <a:latin typeface="Century Gothic"/>
              </a:rPr>
              <a:t> Data</a:t>
            </a:r>
          </a:p>
          <a:p>
            <a:endParaRPr lang="pt-BR" sz="2800" dirty="0">
              <a:solidFill>
                <a:schemeClr val="bg1"/>
              </a:solidFill>
              <a:latin typeface="Century Gothic"/>
            </a:endParaRPr>
          </a:p>
          <a:p>
            <a:endParaRPr lang="pt-BR" sz="2800" dirty="0">
              <a:solidFill>
                <a:schemeClr val="bg1"/>
              </a:solidFill>
              <a:latin typeface="Century Gothic"/>
            </a:endParaRPr>
          </a:p>
          <a:p>
            <a:pPr marL="342900" indent="-342900">
              <a:buAutoNum type="arabicPeriod"/>
            </a:pPr>
            <a:endParaRPr lang="pt-BR" sz="2400" dirty="0">
              <a:solidFill>
                <a:schemeClr val="bg1"/>
              </a:solidFill>
              <a:latin typeface="Century Gothic"/>
            </a:endParaRPr>
          </a:p>
          <a:p>
            <a:pPr marL="342900" indent="-342900">
              <a:buAutoNum type="arabicPeriod"/>
            </a:pPr>
            <a:r>
              <a:rPr lang="pt-BR" sz="2000" err="1">
                <a:solidFill>
                  <a:schemeClr val="bg1"/>
                </a:solidFill>
                <a:latin typeface="Century Gothic"/>
              </a:rPr>
              <a:t>Numerical</a:t>
            </a:r>
            <a:r>
              <a:rPr lang="pt-BR" sz="2000" dirty="0">
                <a:solidFill>
                  <a:schemeClr val="bg1"/>
                </a:solidFill>
                <a:latin typeface="Century Gothic"/>
              </a:rPr>
              <a:t>      :    0.972, 1.781, -3.931, ...</a:t>
            </a:r>
            <a:endParaRPr lang="pt-BR" sz="200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pt-BR" sz="2000" err="1">
                <a:solidFill>
                  <a:schemeClr val="bg1"/>
                </a:solidFill>
                <a:latin typeface="Century Gothic"/>
              </a:rPr>
              <a:t>Categorical</a:t>
            </a:r>
            <a:r>
              <a:rPr lang="pt-BR" sz="2000" dirty="0">
                <a:solidFill>
                  <a:schemeClr val="bg1"/>
                </a:solidFill>
                <a:latin typeface="Century Gothic"/>
              </a:rPr>
              <a:t>   :    A, B, C, ... </a:t>
            </a:r>
          </a:p>
          <a:p>
            <a:pPr marL="342900" indent="-342900">
              <a:buAutoNum type="arabicPeriod"/>
            </a:pPr>
            <a:r>
              <a:rPr lang="pt-BR" sz="2000" err="1">
                <a:solidFill>
                  <a:schemeClr val="bg1"/>
                </a:solidFill>
                <a:latin typeface="Century Gothic"/>
              </a:rPr>
              <a:t>Boolean</a:t>
            </a:r>
            <a:r>
              <a:rPr lang="pt-BR" sz="2000" dirty="0">
                <a:solidFill>
                  <a:schemeClr val="bg1"/>
                </a:solidFill>
                <a:latin typeface="Century Gothic"/>
              </a:rPr>
              <a:t>          :    </a:t>
            </a:r>
            <a:r>
              <a:rPr lang="pt-BR" sz="2000" err="1">
                <a:solidFill>
                  <a:srgbClr val="00B050"/>
                </a:solidFill>
                <a:latin typeface="Century Gothic"/>
              </a:rPr>
              <a:t>True</a:t>
            </a:r>
            <a:r>
              <a:rPr lang="pt-BR" sz="2000" dirty="0">
                <a:solidFill>
                  <a:schemeClr val="bg1"/>
                </a:solidFill>
                <a:latin typeface="Century Gothic"/>
              </a:rPr>
              <a:t> </a:t>
            </a:r>
            <a:r>
              <a:rPr lang="pt-BR" sz="2000" err="1">
                <a:solidFill>
                  <a:schemeClr val="bg1"/>
                </a:solidFill>
                <a:latin typeface="Century Gothic"/>
              </a:rPr>
              <a:t>or</a:t>
            </a:r>
            <a:r>
              <a:rPr lang="pt-BR" sz="2000" dirty="0">
                <a:solidFill>
                  <a:schemeClr val="bg1"/>
                </a:solidFill>
                <a:latin typeface="Century Gothic"/>
              </a:rPr>
              <a:t> </a:t>
            </a:r>
            <a:r>
              <a:rPr lang="pt-BR" sz="2000" dirty="0">
                <a:solidFill>
                  <a:srgbClr val="FF0000"/>
                </a:solidFill>
                <a:latin typeface="Century Gothic"/>
              </a:rPr>
              <a:t>False</a:t>
            </a:r>
          </a:p>
          <a:p>
            <a:pPr marL="342900" indent="-342900">
              <a:buAutoNum type="arabicPeriod"/>
            </a:pPr>
            <a:r>
              <a:rPr lang="pt-BR" sz="2000" dirty="0">
                <a:solidFill>
                  <a:schemeClr val="bg1"/>
                </a:solidFill>
                <a:latin typeface="Century Gothic"/>
              </a:rPr>
              <a:t>Ordinal            :    1, 2, 3, ...</a:t>
            </a:r>
          </a:p>
        </p:txBody>
      </p:sp>
      <p:pic>
        <p:nvPicPr>
          <p:cNvPr id="12" name="Imagem 11" descr="Forma, Seta&#10;&#10;Descrição gerada automaticamente">
            <a:extLst>
              <a:ext uri="{FF2B5EF4-FFF2-40B4-BE49-F238E27FC236}">
                <a16:creationId xmlns:a16="http://schemas.microsoft.com/office/drawing/2014/main" id="{1423E2BE-148C-7869-A207-A1EBDD473C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6231" y="4128829"/>
            <a:ext cx="4005649" cy="2420638"/>
          </a:xfrm>
          <a:prstGeom prst="rect">
            <a:avLst/>
          </a:prstGeom>
        </p:spPr>
      </p:pic>
      <p:pic>
        <p:nvPicPr>
          <p:cNvPr id="13" name="Imagem 12" descr="Imagem em preto e branco&#10;&#10;Descrição gerada automaticamente">
            <a:extLst>
              <a:ext uri="{FF2B5EF4-FFF2-40B4-BE49-F238E27FC236}">
                <a16:creationId xmlns:a16="http://schemas.microsoft.com/office/drawing/2014/main" id="{81B3BEF5-391F-C539-628E-9A417C0894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7729" y="1261032"/>
            <a:ext cx="2868828" cy="2858531"/>
          </a:xfrm>
          <a:prstGeom prst="rect">
            <a:avLst/>
          </a:prstGeom>
        </p:spPr>
      </p:pic>
      <p:sp>
        <p:nvSpPr>
          <p:cNvPr id="14" name="Seta: Dobrada para Cima 13">
            <a:extLst>
              <a:ext uri="{FF2B5EF4-FFF2-40B4-BE49-F238E27FC236}">
                <a16:creationId xmlns:a16="http://schemas.microsoft.com/office/drawing/2014/main" id="{C13BFBD4-9F4F-EB4C-D569-93919E27EBEF}"/>
              </a:ext>
            </a:extLst>
          </p:cNvPr>
          <p:cNvSpPr/>
          <p:nvPr/>
        </p:nvSpPr>
        <p:spPr>
          <a:xfrm rot="5400000">
            <a:off x="3955156" y="3075882"/>
            <a:ext cx="778310" cy="5313814"/>
          </a:xfrm>
          <a:prstGeom prst="bentUpArrow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B7B57AA6-9A36-FC7E-4D80-82FAFB8F06E1}"/>
              </a:ext>
            </a:extLst>
          </p:cNvPr>
          <p:cNvSpPr txBox="1"/>
          <p:nvPr/>
        </p:nvSpPr>
        <p:spPr>
          <a:xfrm>
            <a:off x="1933740" y="5364889"/>
            <a:ext cx="484384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Century Gothic"/>
              </a:rPr>
              <a:t>Real-world </a:t>
            </a:r>
            <a:r>
              <a:rPr lang="pt-BR" err="1">
                <a:solidFill>
                  <a:schemeClr val="bg1"/>
                </a:solidFill>
                <a:latin typeface="Century Gothic"/>
              </a:rPr>
              <a:t>datasets</a:t>
            </a:r>
            <a:r>
              <a:rPr lang="pt-BR" dirty="0">
                <a:solidFill>
                  <a:schemeClr val="bg1"/>
                </a:solidFill>
                <a:latin typeface="Century Gothic"/>
              </a:rPr>
              <a:t> are a </a:t>
            </a:r>
            <a:r>
              <a:rPr lang="pt-BR" err="1">
                <a:solidFill>
                  <a:schemeClr val="bg1"/>
                </a:solidFill>
                <a:latin typeface="Century Gothic"/>
              </a:rPr>
              <a:t>mixture</a:t>
            </a:r>
            <a:r>
              <a:rPr lang="pt-BR" dirty="0">
                <a:solidFill>
                  <a:schemeClr val="bg1"/>
                </a:solidFill>
                <a:latin typeface="Century Gothic"/>
              </a:rPr>
              <a:t> </a:t>
            </a:r>
            <a:r>
              <a:rPr lang="pt-BR" err="1">
                <a:solidFill>
                  <a:schemeClr val="bg1"/>
                </a:solidFill>
                <a:latin typeface="Century Gothic"/>
              </a:rPr>
              <a:t>of</a:t>
            </a:r>
            <a:r>
              <a:rPr lang="pt-BR" dirty="0">
                <a:solidFill>
                  <a:schemeClr val="bg1"/>
                </a:solidFill>
                <a:latin typeface="Century Gothic"/>
              </a:rPr>
              <a:t> </a:t>
            </a:r>
            <a:r>
              <a:rPr lang="pt-BR" err="1">
                <a:solidFill>
                  <a:schemeClr val="bg1"/>
                </a:solidFill>
                <a:latin typeface="Century Gothic"/>
              </a:rPr>
              <a:t>all</a:t>
            </a:r>
            <a:r>
              <a:rPr lang="pt-BR" dirty="0">
                <a:solidFill>
                  <a:schemeClr val="bg1"/>
                </a:solidFill>
                <a:latin typeface="Century Gothic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4143597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5">
            <a:extLst>
              <a:ext uri="{FF2B5EF4-FFF2-40B4-BE49-F238E27FC236}">
                <a16:creationId xmlns:a16="http://schemas.microsoft.com/office/drawing/2014/main" id="{F667725D-5931-2F59-9867-92221987AAC9}"/>
              </a:ext>
            </a:extLst>
          </p:cNvPr>
          <p:cNvSpPr txBox="1"/>
          <p:nvPr/>
        </p:nvSpPr>
        <p:spPr>
          <a:xfrm>
            <a:off x="11642396" y="6456963"/>
            <a:ext cx="538210" cy="40011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2000" dirty="0">
                <a:solidFill>
                  <a:schemeClr val="bg1"/>
                </a:solidFill>
                <a:latin typeface="Consolas"/>
              </a:rPr>
              <a:t>7.</a:t>
            </a:r>
          </a:p>
        </p:txBody>
      </p:sp>
      <p:sp>
        <p:nvSpPr>
          <p:cNvPr id="5" name="CaixaDeTexto 1">
            <a:extLst>
              <a:ext uri="{FF2B5EF4-FFF2-40B4-BE49-F238E27FC236}">
                <a16:creationId xmlns:a16="http://schemas.microsoft.com/office/drawing/2014/main" id="{5E7ED83E-E2E4-6EE4-1981-B527C9DFEDCE}"/>
              </a:ext>
            </a:extLst>
          </p:cNvPr>
          <p:cNvSpPr txBox="1"/>
          <p:nvPr/>
        </p:nvSpPr>
        <p:spPr>
          <a:xfrm>
            <a:off x="4029314" y="139421"/>
            <a:ext cx="4155327" cy="58477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200" dirty="0">
                <a:solidFill>
                  <a:schemeClr val="bg1"/>
                </a:solidFill>
                <a:latin typeface="Century Gothic"/>
                <a:ea typeface="MS PGothic"/>
              </a:rPr>
              <a:t>The </a:t>
            </a:r>
            <a:r>
              <a:rPr lang="pt-BR" sz="3200" dirty="0" err="1">
                <a:solidFill>
                  <a:schemeClr val="bg1"/>
                </a:solidFill>
                <a:latin typeface="Century Gothic"/>
                <a:ea typeface="MS PGothic"/>
              </a:rPr>
              <a:t>Nature</a:t>
            </a:r>
            <a:r>
              <a:rPr lang="pt-BR" sz="3200" dirty="0">
                <a:solidFill>
                  <a:schemeClr val="bg1"/>
                </a:solidFill>
                <a:latin typeface="Century Gothic"/>
                <a:ea typeface="MS PGothic"/>
              </a:rPr>
              <a:t> </a:t>
            </a:r>
            <a:r>
              <a:rPr lang="pt-BR" sz="3200" dirty="0" err="1">
                <a:solidFill>
                  <a:schemeClr val="bg1"/>
                </a:solidFill>
                <a:latin typeface="Century Gothic"/>
                <a:ea typeface="MS PGothic"/>
              </a:rPr>
              <a:t>of</a:t>
            </a:r>
            <a:r>
              <a:rPr lang="pt-BR" sz="3200" dirty="0">
                <a:solidFill>
                  <a:schemeClr val="bg1"/>
                </a:solidFill>
                <a:latin typeface="Century Gothic"/>
                <a:ea typeface="MS PGothic"/>
              </a:rPr>
              <a:t> Data</a:t>
            </a:r>
            <a:endParaRPr lang="pt-BR" dirty="0">
              <a:solidFill>
                <a:schemeClr val="bg1"/>
              </a:solidFill>
            </a:endParaRPr>
          </a:p>
        </p:txBody>
      </p: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DA5E9C63-6B06-9CE0-723D-56782ECA1253}"/>
              </a:ext>
            </a:extLst>
          </p:cNvPr>
          <p:cNvCxnSpPr/>
          <p:nvPr/>
        </p:nvCxnSpPr>
        <p:spPr>
          <a:xfrm>
            <a:off x="537777" y="887883"/>
            <a:ext cx="11091262" cy="8983"/>
          </a:xfrm>
          <a:prstGeom prst="straightConnector1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CaixaDeTexto 1">
            <a:extLst>
              <a:ext uri="{FF2B5EF4-FFF2-40B4-BE49-F238E27FC236}">
                <a16:creationId xmlns:a16="http://schemas.microsoft.com/office/drawing/2014/main" id="{E322C754-C0A7-6CDE-B829-887D2FF59062}"/>
              </a:ext>
            </a:extLst>
          </p:cNvPr>
          <p:cNvSpPr txBox="1"/>
          <p:nvPr/>
        </p:nvSpPr>
        <p:spPr>
          <a:xfrm>
            <a:off x="537561" y="1518791"/>
            <a:ext cx="5312608" cy="35394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3200" err="1">
                <a:solidFill>
                  <a:schemeClr val="bg1"/>
                </a:solidFill>
                <a:latin typeface="Century Gothic"/>
              </a:rPr>
              <a:t>Dimensionality</a:t>
            </a:r>
            <a:endParaRPr lang="pt-BR" sz="3200" err="1">
              <a:solidFill>
                <a:schemeClr val="bg1"/>
              </a:solidFill>
            </a:endParaRPr>
          </a:p>
          <a:p>
            <a:endParaRPr lang="pt-BR" sz="2800" dirty="0">
              <a:solidFill>
                <a:schemeClr val="bg1"/>
              </a:solidFill>
              <a:latin typeface="Century Gothic"/>
            </a:endParaRPr>
          </a:p>
          <a:p>
            <a:endParaRPr lang="pt-BR" sz="2800" dirty="0">
              <a:solidFill>
                <a:schemeClr val="bg1"/>
              </a:solidFill>
              <a:latin typeface="Century Gothic"/>
            </a:endParaRPr>
          </a:p>
          <a:p>
            <a:endParaRPr lang="pt-BR" sz="2800" dirty="0">
              <a:solidFill>
                <a:schemeClr val="bg1"/>
              </a:solidFill>
              <a:latin typeface="Century Gothic"/>
            </a:endParaRPr>
          </a:p>
          <a:p>
            <a:endParaRPr lang="pt-BR" sz="2800" dirty="0">
              <a:solidFill>
                <a:schemeClr val="bg1"/>
              </a:solidFill>
              <a:latin typeface="Century Gothic"/>
            </a:endParaRPr>
          </a:p>
          <a:p>
            <a:pPr marL="342900" indent="-342900">
              <a:buAutoNum type="arabicPeriod"/>
            </a:pPr>
            <a:r>
              <a:rPr lang="pt-BR" sz="2000" dirty="0">
                <a:solidFill>
                  <a:schemeClr val="bg1"/>
                </a:solidFill>
                <a:latin typeface="Century Gothic"/>
              </a:rPr>
              <a:t>High Dimensional  : Megapixels, ...</a:t>
            </a:r>
          </a:p>
          <a:p>
            <a:pPr marL="342900" indent="-342900">
              <a:buAutoNum type="arabicPeriod"/>
            </a:pPr>
            <a:endParaRPr lang="pt-BR" sz="2000" dirty="0">
              <a:solidFill>
                <a:schemeClr val="bg1"/>
              </a:solidFill>
              <a:latin typeface="Century Gothic"/>
            </a:endParaRPr>
          </a:p>
          <a:p>
            <a:pPr marL="342900" indent="-342900">
              <a:buAutoNum type="arabicPeriod"/>
            </a:pPr>
            <a:r>
              <a:rPr lang="pt-BR" sz="2000" dirty="0" err="1">
                <a:solidFill>
                  <a:schemeClr val="bg1"/>
                </a:solidFill>
                <a:latin typeface="Century Gothic"/>
              </a:rPr>
              <a:t>Low</a:t>
            </a:r>
            <a:r>
              <a:rPr lang="pt-BR" sz="2000" dirty="0">
                <a:solidFill>
                  <a:schemeClr val="bg1"/>
                </a:solidFill>
                <a:latin typeface="Century Gothic"/>
              </a:rPr>
              <a:t> Dimensional   : Time-Series, ...</a:t>
            </a:r>
          </a:p>
          <a:p>
            <a:pPr marL="342900" indent="-342900">
              <a:buAutoNum type="arabicPeriod"/>
            </a:pPr>
            <a:endParaRPr lang="pt-BR" sz="2000" dirty="0">
              <a:solidFill>
                <a:schemeClr val="bg1"/>
              </a:solidFill>
              <a:latin typeface="Century Gothic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0442B848-4BEF-E158-17DC-E410145E9E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2127" y="1300548"/>
            <a:ext cx="4304528" cy="2341606"/>
          </a:xfrm>
          <a:prstGeom prst="rect">
            <a:avLst/>
          </a:prstGeom>
        </p:spPr>
      </p:pic>
      <p:pic>
        <p:nvPicPr>
          <p:cNvPr id="11" name="Imagem 10" descr="Gráfico, Gráfico de linhas&#10;&#10;Descrição gerada automaticamente">
            <a:extLst>
              <a:ext uri="{FF2B5EF4-FFF2-40B4-BE49-F238E27FC236}">
                <a16:creationId xmlns:a16="http://schemas.microsoft.com/office/drawing/2014/main" id="{29FA1439-13DF-D0BA-02BA-9AD3512A0F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0533" y="4203356"/>
            <a:ext cx="4307718" cy="2446638"/>
          </a:xfrm>
          <a:prstGeom prst="rect">
            <a:avLst/>
          </a:prstGeom>
        </p:spPr>
      </p:pic>
      <p:cxnSp>
        <p:nvCxnSpPr>
          <p:cNvPr id="3" name="Conector de Seta Reta 2">
            <a:extLst>
              <a:ext uri="{FF2B5EF4-FFF2-40B4-BE49-F238E27FC236}">
                <a16:creationId xmlns:a16="http://schemas.microsoft.com/office/drawing/2014/main" id="{8DFAF8BF-F814-8A51-FB62-F10C5F05BD7E}"/>
              </a:ext>
            </a:extLst>
          </p:cNvPr>
          <p:cNvCxnSpPr/>
          <p:nvPr/>
        </p:nvCxnSpPr>
        <p:spPr>
          <a:xfrm flipV="1">
            <a:off x="5388840" y="2740806"/>
            <a:ext cx="1068858" cy="110387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59021D98-D85C-60D3-A8B4-7ABE4D7E836D}"/>
              </a:ext>
            </a:extLst>
          </p:cNvPr>
          <p:cNvCxnSpPr>
            <a:cxnSpLocks/>
          </p:cNvCxnSpPr>
          <p:nvPr/>
        </p:nvCxnSpPr>
        <p:spPr>
          <a:xfrm>
            <a:off x="5388840" y="4586082"/>
            <a:ext cx="1068858" cy="95558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9839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5">
            <a:extLst>
              <a:ext uri="{FF2B5EF4-FFF2-40B4-BE49-F238E27FC236}">
                <a16:creationId xmlns:a16="http://schemas.microsoft.com/office/drawing/2014/main" id="{F667725D-5931-2F59-9867-92221987AAC9}"/>
              </a:ext>
            </a:extLst>
          </p:cNvPr>
          <p:cNvSpPr txBox="1"/>
          <p:nvPr/>
        </p:nvSpPr>
        <p:spPr>
          <a:xfrm>
            <a:off x="11642396" y="6456963"/>
            <a:ext cx="538210" cy="40011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2000" dirty="0">
                <a:solidFill>
                  <a:schemeClr val="bg1"/>
                </a:solidFill>
                <a:latin typeface="Consolas"/>
              </a:rPr>
              <a:t>8.</a:t>
            </a:r>
          </a:p>
        </p:txBody>
      </p:sp>
      <p:sp>
        <p:nvSpPr>
          <p:cNvPr id="5" name="CaixaDeTexto 1">
            <a:extLst>
              <a:ext uri="{FF2B5EF4-FFF2-40B4-BE49-F238E27FC236}">
                <a16:creationId xmlns:a16="http://schemas.microsoft.com/office/drawing/2014/main" id="{5E7ED83E-E2E4-6EE4-1981-B527C9DFEDCE}"/>
              </a:ext>
            </a:extLst>
          </p:cNvPr>
          <p:cNvSpPr txBox="1"/>
          <p:nvPr/>
        </p:nvSpPr>
        <p:spPr>
          <a:xfrm>
            <a:off x="4029314" y="139421"/>
            <a:ext cx="4155327" cy="58477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200" dirty="0">
                <a:solidFill>
                  <a:schemeClr val="bg1"/>
                </a:solidFill>
                <a:latin typeface="Century Gothic"/>
                <a:ea typeface="MS PGothic"/>
              </a:rPr>
              <a:t>The </a:t>
            </a:r>
            <a:r>
              <a:rPr lang="pt-BR" sz="3200" dirty="0" err="1">
                <a:solidFill>
                  <a:schemeClr val="bg1"/>
                </a:solidFill>
                <a:latin typeface="Century Gothic"/>
                <a:ea typeface="MS PGothic"/>
              </a:rPr>
              <a:t>Nature</a:t>
            </a:r>
            <a:r>
              <a:rPr lang="pt-BR" sz="3200" dirty="0">
                <a:solidFill>
                  <a:schemeClr val="bg1"/>
                </a:solidFill>
                <a:latin typeface="Century Gothic"/>
                <a:ea typeface="MS PGothic"/>
              </a:rPr>
              <a:t> </a:t>
            </a:r>
            <a:r>
              <a:rPr lang="pt-BR" sz="3200" dirty="0" err="1">
                <a:solidFill>
                  <a:schemeClr val="bg1"/>
                </a:solidFill>
                <a:latin typeface="Century Gothic"/>
                <a:ea typeface="MS PGothic"/>
              </a:rPr>
              <a:t>of</a:t>
            </a:r>
            <a:r>
              <a:rPr lang="pt-BR" sz="3200" dirty="0">
                <a:solidFill>
                  <a:schemeClr val="bg1"/>
                </a:solidFill>
                <a:latin typeface="Century Gothic"/>
                <a:ea typeface="MS PGothic"/>
              </a:rPr>
              <a:t> Data</a:t>
            </a:r>
            <a:endParaRPr lang="pt-BR" dirty="0">
              <a:solidFill>
                <a:schemeClr val="bg1"/>
              </a:solidFill>
            </a:endParaRPr>
          </a:p>
        </p:txBody>
      </p: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DA5E9C63-6B06-9CE0-723D-56782ECA1253}"/>
              </a:ext>
            </a:extLst>
          </p:cNvPr>
          <p:cNvCxnSpPr/>
          <p:nvPr/>
        </p:nvCxnSpPr>
        <p:spPr>
          <a:xfrm>
            <a:off x="537777" y="887883"/>
            <a:ext cx="11091262" cy="8983"/>
          </a:xfrm>
          <a:prstGeom prst="straightConnector1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56436D8C-9237-3D58-17C3-7E008DA4B3E5}"/>
              </a:ext>
            </a:extLst>
          </p:cNvPr>
          <p:cNvCxnSpPr/>
          <p:nvPr/>
        </p:nvCxnSpPr>
        <p:spPr>
          <a:xfrm flipH="1">
            <a:off x="3389105" y="2279487"/>
            <a:ext cx="2143897" cy="2850290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6BC68A38-2027-FE17-300B-624427E9B4D5}"/>
              </a:ext>
            </a:extLst>
          </p:cNvPr>
          <p:cNvCxnSpPr/>
          <p:nvPr/>
        </p:nvCxnSpPr>
        <p:spPr>
          <a:xfrm>
            <a:off x="6467997" y="2287724"/>
            <a:ext cx="2448695" cy="2860589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6E01C149-662F-8BF6-D775-D2A30688BBF8}"/>
              </a:ext>
            </a:extLst>
          </p:cNvPr>
          <p:cNvSpPr txBox="1"/>
          <p:nvPr/>
        </p:nvSpPr>
        <p:spPr>
          <a:xfrm>
            <a:off x="3053004" y="3251654"/>
            <a:ext cx="130157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3600" err="1">
                <a:solidFill>
                  <a:srgbClr val="00B050"/>
                </a:solidFill>
                <a:latin typeface="Century Gothic"/>
              </a:rPr>
              <a:t>True</a:t>
            </a:r>
            <a:endParaRPr lang="pt-BR" sz="3600">
              <a:solidFill>
                <a:srgbClr val="00B050"/>
              </a:solidFill>
              <a:latin typeface="Century Gothic"/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6BD782E9-BF97-24CA-2D2F-09D1DC2E66B0}"/>
              </a:ext>
            </a:extLst>
          </p:cNvPr>
          <p:cNvSpPr txBox="1"/>
          <p:nvPr/>
        </p:nvSpPr>
        <p:spPr>
          <a:xfrm>
            <a:off x="7995707" y="3251654"/>
            <a:ext cx="136336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3600" dirty="0">
                <a:solidFill>
                  <a:srgbClr val="FF0000"/>
                </a:solidFill>
                <a:latin typeface="Century Gothic"/>
              </a:rPr>
              <a:t>False</a:t>
            </a:r>
          </a:p>
        </p:txBody>
      </p:sp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5ECA862A-C5B0-8016-BAD0-004CC8639D8C}"/>
              </a:ext>
            </a:extLst>
          </p:cNvPr>
          <p:cNvSpPr/>
          <p:nvPr/>
        </p:nvSpPr>
        <p:spPr>
          <a:xfrm>
            <a:off x="1937146" y="5165985"/>
            <a:ext cx="2815717" cy="914400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2800" dirty="0" err="1">
                <a:latin typeface="Century Gothic"/>
              </a:rPr>
              <a:t>Supervised</a:t>
            </a:r>
            <a:endParaRPr lang="pt-BR" sz="2800">
              <a:latin typeface="Century Gothic"/>
            </a:endParaRPr>
          </a:p>
          <a:p>
            <a:pPr algn="ctr"/>
            <a:r>
              <a:rPr lang="pt-BR" sz="2800" dirty="0">
                <a:latin typeface="Century Gothic"/>
              </a:rPr>
              <a:t>Learning</a:t>
            </a:r>
            <a:endParaRPr lang="pt-BR" sz="2800">
              <a:latin typeface="Century Gothic"/>
            </a:endParaRPr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7E30525F-11BC-1DA8-E0DA-D25FC4D9225D}"/>
              </a:ext>
            </a:extLst>
          </p:cNvPr>
          <p:cNvSpPr/>
          <p:nvPr/>
        </p:nvSpPr>
        <p:spPr>
          <a:xfrm>
            <a:off x="7549173" y="5186580"/>
            <a:ext cx="2815717" cy="914400"/>
          </a:xfrm>
          <a:prstGeom prst="round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2800" dirty="0" err="1">
                <a:latin typeface="Century Gothic"/>
              </a:rPr>
              <a:t>Unsupervised</a:t>
            </a:r>
          </a:p>
          <a:p>
            <a:pPr algn="ctr"/>
            <a:r>
              <a:rPr lang="pt-BR" sz="2800" dirty="0">
                <a:latin typeface="Century Gothic"/>
              </a:rPr>
              <a:t>Learning</a:t>
            </a:r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FC2C97A6-3C0C-59E2-5ADE-232190799570}"/>
              </a:ext>
            </a:extLst>
          </p:cNvPr>
          <p:cNvSpPr/>
          <p:nvPr/>
        </p:nvSpPr>
        <p:spPr>
          <a:xfrm>
            <a:off x="4264335" y="1458958"/>
            <a:ext cx="3474744" cy="914400"/>
          </a:xfrm>
          <a:prstGeom prst="round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2800" dirty="0" err="1">
                <a:latin typeface="Century Gothic"/>
              </a:rPr>
              <a:t>Labelled</a:t>
            </a:r>
            <a:r>
              <a:rPr lang="pt-BR" sz="2800" dirty="0">
                <a:latin typeface="Century Gothic"/>
              </a:rPr>
              <a:t> </a:t>
            </a:r>
            <a:r>
              <a:rPr lang="pt-BR" sz="2800" dirty="0" err="1">
                <a:latin typeface="Century Gothic"/>
              </a:rPr>
              <a:t>or</a:t>
            </a:r>
            <a:r>
              <a:rPr lang="pt-BR" sz="2800" dirty="0">
                <a:latin typeface="Century Gothic"/>
              </a:rPr>
              <a:t> </a:t>
            </a:r>
            <a:r>
              <a:rPr lang="pt-BR" sz="2800" dirty="0" err="1">
                <a:latin typeface="Century Gothic"/>
              </a:rPr>
              <a:t>not</a:t>
            </a:r>
            <a:r>
              <a:rPr lang="pt-BR" sz="2800" dirty="0">
                <a:latin typeface="Century Gothic"/>
              </a:rPr>
              <a:t>?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02496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7" grpId="0" animBg="1"/>
      <p:bldP spid="18" grpId="0" animBg="1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Escritório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Tema do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864</cp:revision>
  <dcterms:created xsi:type="dcterms:W3CDTF">2024-12-04T17:38:46Z</dcterms:created>
  <dcterms:modified xsi:type="dcterms:W3CDTF">2025-06-16T00:51:50Z</dcterms:modified>
</cp:coreProperties>
</file>