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2" r:id="rId2"/>
    <p:sldId id="316" r:id="rId3"/>
    <p:sldId id="315" r:id="rId4"/>
    <p:sldId id="317" r:id="rId5"/>
    <p:sldId id="320" r:id="rId6"/>
    <p:sldId id="321" r:id="rId7"/>
    <p:sldId id="319" r:id="rId8"/>
    <p:sldId id="304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622F538-4744-4DAC-8BA9-30A811919B28}" v="41" dt="2025-06-16T10:23:39.389"/>
    <p1510:client id="{799AC0BB-5DCC-DB6F-EFA7-846372630E8C}" v="944" dt="2025-06-16T10:11:59.129"/>
    <p1510:client id="{E72FC89A-B59A-2A4B-76E9-3BF5F21AE21B}" v="84" dt="2025-06-16T13:14:12.9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16.06.2025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7683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16.06.2025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6588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16.06.2025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639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16.06.2025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005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16.06.2025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137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16.06.2025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613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16.06.2025</a:t>
            </a:fld>
            <a:endParaRPr lang="de-DE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4421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16.06.2025</a:t>
            </a:fld>
            <a:endParaRPr lang="de-DE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8533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16.06.2025</a:t>
            </a:fld>
            <a:endParaRPr lang="de-DE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8281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16.06.2025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7836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16.06.2025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5566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E51C7C-CEA3-4CAA-BE4B-344879E7C377}" type="datetimeFigureOut">
              <a:rPr lang="de-DE" smtClean="0"/>
              <a:t>16.06.2025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5746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gabrielwendell@fisica.ufrn.br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1EA45F1D-0E69-C07D-A285-B17109647789}"/>
              </a:ext>
            </a:extLst>
          </p:cNvPr>
          <p:cNvSpPr txBox="1"/>
          <p:nvPr/>
        </p:nvSpPr>
        <p:spPr>
          <a:xfrm>
            <a:off x="1627422" y="5655660"/>
            <a:ext cx="8935735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dirty="0">
                <a:latin typeface="Consolas"/>
              </a:rPr>
              <a:t>Gabriel Wendell Celestino Rocha*</a:t>
            </a:r>
          </a:p>
          <a:p>
            <a:pPr algn="ctr"/>
            <a:r>
              <a:rPr lang="pt-BR" dirty="0">
                <a:latin typeface="Consolas"/>
              </a:rPr>
              <a:t>16, July, 2025</a:t>
            </a:r>
          </a:p>
          <a:p>
            <a:pPr algn="ctr"/>
            <a:endParaRPr lang="pt-BR" dirty="0">
              <a:latin typeface="Consolas"/>
            </a:endParaRPr>
          </a:p>
          <a:p>
            <a:pPr algn="ctr"/>
            <a:r>
              <a:rPr lang="pt-BR" dirty="0">
                <a:latin typeface="Consolas"/>
              </a:rPr>
              <a:t>*</a:t>
            </a:r>
            <a:r>
              <a:rPr lang="pt-BR" sz="1600" dirty="0">
                <a:latin typeface="Consolas"/>
                <a:hlinkClick r:id="rId2"/>
              </a:rPr>
              <a:t>gabrielwendell@fisica.ufrn.br</a:t>
            </a:r>
          </a:p>
        </p:txBody>
      </p:sp>
      <p:pic>
        <p:nvPicPr>
          <p:cNvPr id="8" name="Imagem 7" descr="Logotipo&#10;&#10;Descrição gerada automaticamente">
            <a:extLst>
              <a:ext uri="{FF2B5EF4-FFF2-40B4-BE49-F238E27FC236}">
                <a16:creationId xmlns:a16="http://schemas.microsoft.com/office/drawing/2014/main" id="{FEB9763F-ED7F-A470-72E8-C34F4A613C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749" y="5602759"/>
            <a:ext cx="1129524" cy="1253183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18930017-1D97-FD43-FD0A-9F92AEB2ABF0}"/>
              </a:ext>
            </a:extLst>
          </p:cNvPr>
          <p:cNvSpPr txBox="1"/>
          <p:nvPr/>
        </p:nvSpPr>
        <p:spPr>
          <a:xfrm>
            <a:off x="659669" y="1609"/>
            <a:ext cx="10867765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1600" dirty="0">
                <a:latin typeface="Consolas"/>
                <a:ea typeface="Roboto"/>
                <a:cs typeface="Roboto"/>
              </a:rPr>
              <a:t>PET Física UFRN, </a:t>
            </a:r>
            <a:r>
              <a:rPr lang="pt-BR" sz="1600" dirty="0" err="1">
                <a:latin typeface="Consolas"/>
                <a:ea typeface="Roboto"/>
                <a:cs typeface="Roboto"/>
              </a:rPr>
              <a:t>Physics</a:t>
            </a:r>
            <a:r>
              <a:rPr lang="pt-BR" sz="1600" dirty="0">
                <a:latin typeface="Consolas"/>
                <a:ea typeface="Roboto"/>
                <a:cs typeface="Roboto"/>
              </a:rPr>
              <a:t> Departament, Universidade Federal do Rio Grande do Norte</a:t>
            </a:r>
          </a:p>
          <a:p>
            <a:pPr algn="ctr"/>
            <a:endParaRPr lang="pt-BR" sz="1600" dirty="0">
              <a:latin typeface="Consolas"/>
              <a:ea typeface="Roboto"/>
              <a:cs typeface="Roboto"/>
            </a:endParaRPr>
          </a:p>
        </p:txBody>
      </p:sp>
      <p:sp>
        <p:nvSpPr>
          <p:cNvPr id="6" name="CaixaDeTexto 2">
            <a:extLst>
              <a:ext uri="{FF2B5EF4-FFF2-40B4-BE49-F238E27FC236}">
                <a16:creationId xmlns:a16="http://schemas.microsoft.com/office/drawing/2014/main" id="{EFA098A5-C4EF-D938-478A-BADF7E064048}"/>
              </a:ext>
            </a:extLst>
          </p:cNvPr>
          <p:cNvSpPr txBox="1"/>
          <p:nvPr/>
        </p:nvSpPr>
        <p:spPr>
          <a:xfrm>
            <a:off x="7400" y="3042529"/>
            <a:ext cx="12196116" cy="1200329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3600" b="1" err="1">
                <a:latin typeface="Consolas"/>
                <a:ea typeface="+mn-lt"/>
                <a:cs typeface="+mn-lt"/>
              </a:rPr>
              <a:t>Mathematical</a:t>
            </a:r>
            <a:r>
              <a:rPr lang="pt-BR" sz="3600" b="1" dirty="0">
                <a:latin typeface="Consolas"/>
                <a:ea typeface="+mn-lt"/>
                <a:cs typeface="+mn-lt"/>
              </a:rPr>
              <a:t> </a:t>
            </a:r>
            <a:r>
              <a:rPr lang="pt-BR" sz="3600" b="1" err="1">
                <a:latin typeface="Consolas"/>
                <a:ea typeface="+mn-lt"/>
                <a:cs typeface="+mn-lt"/>
              </a:rPr>
              <a:t>Foundations</a:t>
            </a:r>
            <a:r>
              <a:rPr lang="pt-BR" sz="3600" b="1" dirty="0">
                <a:latin typeface="Consolas"/>
                <a:ea typeface="+mn-lt"/>
                <a:cs typeface="+mn-lt"/>
              </a:rPr>
              <a:t> </a:t>
            </a:r>
            <a:endParaRPr lang="pt-BR" b="1">
              <a:latin typeface="Aptos" panose="020B0004020202020204"/>
              <a:ea typeface="+mn-lt"/>
              <a:cs typeface="+mn-lt"/>
            </a:endParaRPr>
          </a:p>
          <a:p>
            <a:pPr algn="ctr"/>
            <a:r>
              <a:rPr lang="pt-BR" sz="3600" b="1" err="1">
                <a:latin typeface="Consolas"/>
                <a:ea typeface="+mn-lt"/>
                <a:cs typeface="+mn-lt"/>
              </a:rPr>
              <a:t>of</a:t>
            </a:r>
            <a:r>
              <a:rPr lang="pt-BR" sz="3600" b="1" dirty="0">
                <a:latin typeface="Consolas"/>
                <a:ea typeface="+mn-lt"/>
                <a:cs typeface="+mn-lt"/>
              </a:rPr>
              <a:t> Machine Learning</a:t>
            </a:r>
            <a:endParaRPr lang="pt-BR" b="1"/>
          </a:p>
        </p:txBody>
      </p:sp>
      <p:pic>
        <p:nvPicPr>
          <p:cNvPr id="10" name="Imagem 9" descr="Logotipo&#10;&#10;Descrição gerada automaticamente">
            <a:extLst>
              <a:ext uri="{FF2B5EF4-FFF2-40B4-BE49-F238E27FC236}">
                <a16:creationId xmlns:a16="http://schemas.microsoft.com/office/drawing/2014/main" id="{A94AFD2F-80D7-A6BA-6A42-44E879830E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63845" y="5602759"/>
            <a:ext cx="1129524" cy="1253183"/>
          </a:xfrm>
          <a:prstGeom prst="rect">
            <a:avLst/>
          </a:prstGeom>
        </p:spPr>
      </p:pic>
      <p:pic>
        <p:nvPicPr>
          <p:cNvPr id="11" name="Imagem 10" descr="Imagem em preto e branco&#10;&#10;O conteúdo gerado por IA pode estar incorreto.">
            <a:extLst>
              <a:ext uri="{FF2B5EF4-FFF2-40B4-BE49-F238E27FC236}">
                <a16:creationId xmlns:a16="http://schemas.microsoft.com/office/drawing/2014/main" id="{CC559F16-3D3A-26EF-E89F-45649DD685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5282" y="592094"/>
            <a:ext cx="1802028" cy="1802028"/>
          </a:xfrm>
          <a:prstGeom prst="rect">
            <a:avLst/>
          </a:prstGeom>
        </p:spPr>
      </p:pic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AE97315A-5DEA-321B-077C-B3710992CEA3}"/>
              </a:ext>
            </a:extLst>
          </p:cNvPr>
          <p:cNvCxnSpPr/>
          <p:nvPr/>
        </p:nvCxnSpPr>
        <p:spPr>
          <a:xfrm flipH="1" flipV="1">
            <a:off x="371915" y="4476031"/>
            <a:ext cx="11453135" cy="37873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8D5360E1-E29F-66A2-ACED-BB247667F113}"/>
              </a:ext>
            </a:extLst>
          </p:cNvPr>
          <p:cNvCxnSpPr>
            <a:cxnSpLocks/>
          </p:cNvCxnSpPr>
          <p:nvPr/>
        </p:nvCxnSpPr>
        <p:spPr>
          <a:xfrm flipH="1" flipV="1">
            <a:off x="382212" y="2818166"/>
            <a:ext cx="11453135" cy="37873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9864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EEFB916-8885-63BE-C802-802720E3C3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5">
            <a:extLst>
              <a:ext uri="{FF2B5EF4-FFF2-40B4-BE49-F238E27FC236}">
                <a16:creationId xmlns:a16="http://schemas.microsoft.com/office/drawing/2014/main" id="{5336A6DE-03EA-653E-AAB9-78487CCDA2F7}"/>
              </a:ext>
            </a:extLst>
          </p:cNvPr>
          <p:cNvSpPr txBox="1"/>
          <p:nvPr/>
        </p:nvSpPr>
        <p:spPr>
          <a:xfrm>
            <a:off x="11725522" y="6456963"/>
            <a:ext cx="464320" cy="40011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2000" dirty="0">
                <a:latin typeface="Consolas"/>
              </a:rPr>
              <a:t>2.</a:t>
            </a:r>
          </a:p>
        </p:txBody>
      </p:sp>
      <p:sp>
        <p:nvSpPr>
          <p:cNvPr id="7" name="CaixaDeTexto 4">
            <a:extLst>
              <a:ext uri="{FF2B5EF4-FFF2-40B4-BE49-F238E27FC236}">
                <a16:creationId xmlns:a16="http://schemas.microsoft.com/office/drawing/2014/main" id="{95945CDC-00E3-EF03-B8C4-26BC666DE5F9}"/>
              </a:ext>
            </a:extLst>
          </p:cNvPr>
          <p:cNvSpPr txBox="1"/>
          <p:nvPr/>
        </p:nvSpPr>
        <p:spPr>
          <a:xfrm>
            <a:off x="1869779" y="292941"/>
            <a:ext cx="8622954" cy="64633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3600" dirty="0" err="1">
                <a:latin typeface="Consolas"/>
              </a:rPr>
              <a:t>Motivation</a:t>
            </a:r>
            <a:endParaRPr lang="pt-BR" dirty="0" err="1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223BCDA3-5008-B1A3-CDEF-7234ADA52074}"/>
              </a:ext>
            </a:extLst>
          </p:cNvPr>
          <p:cNvCxnSpPr/>
          <p:nvPr/>
        </p:nvCxnSpPr>
        <p:spPr>
          <a:xfrm flipH="1" flipV="1">
            <a:off x="253310" y="980377"/>
            <a:ext cx="11654989" cy="37873"/>
          </a:xfrm>
          <a:prstGeom prst="straightConnector1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56A651BE-A0D2-FD89-0B3B-F01D66B13DBB}"/>
              </a:ext>
            </a:extLst>
          </p:cNvPr>
          <p:cNvSpPr txBox="1"/>
          <p:nvPr/>
        </p:nvSpPr>
        <p:spPr>
          <a:xfrm>
            <a:off x="548948" y="1999418"/>
            <a:ext cx="5008208" cy="40934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2400" b="1" dirty="0" err="1">
                <a:latin typeface="Consolas"/>
              </a:rPr>
              <a:t>What</a:t>
            </a:r>
            <a:r>
              <a:rPr lang="pt-BR" sz="2400" b="1" dirty="0">
                <a:latin typeface="Consolas"/>
              </a:rPr>
              <a:t> </a:t>
            </a:r>
            <a:r>
              <a:rPr lang="pt-BR" sz="2400" b="1" dirty="0" err="1">
                <a:latin typeface="Consolas"/>
              </a:rPr>
              <a:t>this</a:t>
            </a:r>
            <a:r>
              <a:rPr lang="pt-BR" sz="2400" b="1" dirty="0">
                <a:latin typeface="Consolas"/>
              </a:rPr>
              <a:t> </a:t>
            </a:r>
            <a:r>
              <a:rPr lang="pt-BR" sz="2400" b="1" dirty="0" err="1">
                <a:latin typeface="Consolas"/>
              </a:rPr>
              <a:t>course</a:t>
            </a:r>
            <a:r>
              <a:rPr lang="pt-BR" sz="2400" b="1" dirty="0">
                <a:latin typeface="Consolas"/>
              </a:rPr>
              <a:t> IS</a:t>
            </a:r>
            <a:endParaRPr lang="pt-BR" dirty="0"/>
          </a:p>
          <a:p>
            <a:endParaRPr lang="pt-BR" sz="2000" dirty="0">
              <a:latin typeface="Consolas"/>
            </a:endParaRPr>
          </a:p>
          <a:p>
            <a:r>
              <a:rPr lang="pt-BR" dirty="0">
                <a:ea typeface="+mn-lt"/>
                <a:cs typeface="+mn-lt"/>
              </a:rPr>
              <a:t>✅ </a:t>
            </a:r>
            <a:r>
              <a:rPr lang="pt-BR" dirty="0">
                <a:latin typeface="Consolas"/>
                <a:ea typeface="+mn-lt"/>
                <a:cs typeface="+mn-lt"/>
              </a:rPr>
              <a:t>Formal </a:t>
            </a:r>
            <a:r>
              <a:rPr lang="pt-BR" err="1">
                <a:latin typeface="Consolas"/>
                <a:ea typeface="+mn-lt"/>
                <a:cs typeface="+mn-lt"/>
              </a:rPr>
              <a:t>definitions</a:t>
            </a:r>
            <a:r>
              <a:rPr lang="pt-BR" dirty="0">
                <a:latin typeface="Consolas"/>
                <a:ea typeface="+mn-lt"/>
                <a:cs typeface="+mn-lt"/>
              </a:rPr>
              <a:t>, </a:t>
            </a:r>
            <a:r>
              <a:rPr lang="pt-BR" err="1">
                <a:latin typeface="Consolas"/>
                <a:ea typeface="+mn-lt"/>
                <a:cs typeface="+mn-lt"/>
              </a:rPr>
              <a:t>theorems</a:t>
            </a:r>
            <a:r>
              <a:rPr lang="pt-BR" dirty="0">
                <a:latin typeface="Consolas"/>
                <a:ea typeface="+mn-lt"/>
                <a:cs typeface="+mn-lt"/>
              </a:rPr>
              <a:t> </a:t>
            </a:r>
            <a:r>
              <a:rPr lang="pt-BR" err="1">
                <a:latin typeface="Consolas"/>
                <a:ea typeface="+mn-lt"/>
                <a:cs typeface="+mn-lt"/>
              </a:rPr>
              <a:t>and</a:t>
            </a:r>
            <a:r>
              <a:rPr lang="pt-BR" dirty="0">
                <a:latin typeface="Consolas"/>
                <a:ea typeface="+mn-lt"/>
                <a:cs typeface="+mn-lt"/>
              </a:rPr>
              <a:t> </a:t>
            </a:r>
            <a:r>
              <a:rPr lang="pt-BR" err="1">
                <a:latin typeface="Consolas"/>
                <a:ea typeface="+mn-lt"/>
                <a:cs typeface="+mn-lt"/>
              </a:rPr>
              <a:t>mathematical</a:t>
            </a:r>
            <a:r>
              <a:rPr lang="pt-BR" dirty="0">
                <a:latin typeface="Consolas"/>
                <a:ea typeface="+mn-lt"/>
                <a:cs typeface="+mn-lt"/>
              </a:rPr>
              <a:t> </a:t>
            </a:r>
            <a:r>
              <a:rPr lang="pt-BR" err="1">
                <a:latin typeface="Consolas"/>
                <a:ea typeface="+mn-lt"/>
                <a:cs typeface="+mn-lt"/>
              </a:rPr>
              <a:t>structures</a:t>
            </a:r>
            <a:r>
              <a:rPr lang="pt-BR" dirty="0">
                <a:latin typeface="Consolas"/>
                <a:ea typeface="+mn-lt"/>
                <a:cs typeface="+mn-lt"/>
              </a:rPr>
              <a:t> ;</a:t>
            </a:r>
            <a:endParaRPr lang="pt-BR" dirty="0">
              <a:latin typeface="Consolas"/>
            </a:endParaRPr>
          </a:p>
          <a:p>
            <a:pPr marL="342900" indent="-342900">
              <a:buFont typeface="Courier New"/>
              <a:buChar char="o"/>
            </a:pPr>
            <a:endParaRPr lang="pt-BR" dirty="0">
              <a:latin typeface="Consolas"/>
              <a:ea typeface="+mn-lt"/>
              <a:cs typeface="+mn-lt"/>
            </a:endParaRPr>
          </a:p>
          <a:p>
            <a:r>
              <a:rPr lang="pt-BR" dirty="0">
                <a:latin typeface="Consolas"/>
                <a:ea typeface="+mn-lt"/>
                <a:cs typeface="+mn-lt"/>
              </a:rPr>
              <a:t>✅ Linear </a:t>
            </a:r>
            <a:r>
              <a:rPr lang="pt-BR" err="1">
                <a:latin typeface="Consolas"/>
                <a:ea typeface="+mn-lt"/>
                <a:cs typeface="+mn-lt"/>
              </a:rPr>
              <a:t>Algebra</a:t>
            </a:r>
            <a:r>
              <a:rPr lang="pt-BR" dirty="0">
                <a:latin typeface="Consolas"/>
                <a:ea typeface="+mn-lt"/>
                <a:cs typeface="+mn-lt"/>
              </a:rPr>
              <a:t>, </a:t>
            </a:r>
            <a:r>
              <a:rPr lang="pt-BR" err="1">
                <a:latin typeface="Consolas"/>
                <a:ea typeface="+mn-lt"/>
                <a:cs typeface="+mn-lt"/>
              </a:rPr>
              <a:t>Probability</a:t>
            </a:r>
            <a:r>
              <a:rPr lang="pt-BR" dirty="0">
                <a:latin typeface="Consolas"/>
                <a:ea typeface="+mn-lt"/>
                <a:cs typeface="+mn-lt"/>
              </a:rPr>
              <a:t>, </a:t>
            </a:r>
            <a:r>
              <a:rPr lang="pt-BR" err="1">
                <a:latin typeface="Consolas"/>
                <a:ea typeface="+mn-lt"/>
                <a:cs typeface="+mn-lt"/>
              </a:rPr>
              <a:t>Optimization</a:t>
            </a:r>
            <a:r>
              <a:rPr lang="pt-BR" dirty="0">
                <a:latin typeface="Consolas"/>
                <a:ea typeface="+mn-lt"/>
                <a:cs typeface="+mn-lt"/>
              </a:rPr>
              <a:t>, </a:t>
            </a:r>
            <a:r>
              <a:rPr lang="pt-BR" err="1">
                <a:latin typeface="Consolas"/>
                <a:ea typeface="+mn-lt"/>
                <a:cs typeface="+mn-lt"/>
              </a:rPr>
              <a:t>Statistics</a:t>
            </a:r>
            <a:r>
              <a:rPr lang="pt-BR" dirty="0">
                <a:latin typeface="Consolas"/>
                <a:ea typeface="+mn-lt"/>
                <a:cs typeface="+mn-lt"/>
              </a:rPr>
              <a:t> </a:t>
            </a:r>
            <a:r>
              <a:rPr lang="pt-BR" err="1">
                <a:latin typeface="Consolas"/>
                <a:ea typeface="+mn-lt"/>
                <a:cs typeface="+mn-lt"/>
              </a:rPr>
              <a:t>and</a:t>
            </a:r>
            <a:r>
              <a:rPr lang="pt-BR" dirty="0">
                <a:latin typeface="Consolas"/>
                <a:ea typeface="+mn-lt"/>
                <a:cs typeface="+mn-lt"/>
              </a:rPr>
              <a:t> </a:t>
            </a:r>
            <a:r>
              <a:rPr lang="pt-BR" err="1">
                <a:latin typeface="Consolas"/>
                <a:ea typeface="+mn-lt"/>
                <a:cs typeface="+mn-lt"/>
              </a:rPr>
              <a:t>Information</a:t>
            </a:r>
            <a:r>
              <a:rPr lang="pt-BR" dirty="0">
                <a:latin typeface="Consolas"/>
                <a:ea typeface="+mn-lt"/>
                <a:cs typeface="+mn-lt"/>
              </a:rPr>
              <a:t> </a:t>
            </a:r>
            <a:r>
              <a:rPr lang="pt-BR" err="1">
                <a:latin typeface="Consolas"/>
                <a:ea typeface="+mn-lt"/>
                <a:cs typeface="+mn-lt"/>
              </a:rPr>
              <a:t>Theory</a:t>
            </a:r>
            <a:r>
              <a:rPr lang="pt-BR" dirty="0">
                <a:latin typeface="Consolas"/>
                <a:ea typeface="+mn-lt"/>
                <a:cs typeface="+mn-lt"/>
              </a:rPr>
              <a:t> ;</a:t>
            </a:r>
            <a:endParaRPr lang="pt-BR">
              <a:latin typeface="Consolas"/>
            </a:endParaRPr>
          </a:p>
          <a:p>
            <a:pPr marL="342900" indent="-342900">
              <a:buFont typeface="Courier New"/>
              <a:buChar char="o"/>
            </a:pPr>
            <a:endParaRPr lang="pt-BR" dirty="0">
              <a:latin typeface="Consolas"/>
              <a:ea typeface="+mn-lt"/>
              <a:cs typeface="+mn-lt"/>
            </a:endParaRPr>
          </a:p>
          <a:p>
            <a:r>
              <a:rPr lang="pt-BR" dirty="0">
                <a:latin typeface="Consolas"/>
                <a:ea typeface="+mn-lt"/>
                <a:cs typeface="+mn-lt"/>
              </a:rPr>
              <a:t>✅ </a:t>
            </a:r>
            <a:r>
              <a:rPr lang="pt-BR" err="1">
                <a:latin typeface="Consolas"/>
                <a:ea typeface="+mn-lt"/>
                <a:cs typeface="+mn-lt"/>
              </a:rPr>
              <a:t>Statistical</a:t>
            </a:r>
            <a:r>
              <a:rPr lang="pt-BR" dirty="0">
                <a:latin typeface="Consolas"/>
                <a:ea typeface="+mn-lt"/>
                <a:cs typeface="+mn-lt"/>
              </a:rPr>
              <a:t> Learning </a:t>
            </a:r>
            <a:r>
              <a:rPr lang="pt-BR" err="1">
                <a:latin typeface="Consolas"/>
                <a:ea typeface="+mn-lt"/>
                <a:cs typeface="+mn-lt"/>
              </a:rPr>
              <a:t>Theory</a:t>
            </a:r>
            <a:r>
              <a:rPr lang="pt-BR" dirty="0">
                <a:latin typeface="Consolas"/>
                <a:ea typeface="+mn-lt"/>
                <a:cs typeface="+mn-lt"/>
              </a:rPr>
              <a:t> </a:t>
            </a:r>
            <a:r>
              <a:rPr lang="pt-BR" err="1">
                <a:latin typeface="Consolas"/>
                <a:ea typeface="+mn-lt"/>
                <a:cs typeface="+mn-lt"/>
              </a:rPr>
              <a:t>and</a:t>
            </a:r>
            <a:r>
              <a:rPr lang="pt-BR" dirty="0">
                <a:latin typeface="Consolas"/>
                <a:ea typeface="+mn-lt"/>
                <a:cs typeface="+mn-lt"/>
              </a:rPr>
              <a:t> </a:t>
            </a:r>
            <a:r>
              <a:rPr lang="pt-BR" err="1">
                <a:latin typeface="Consolas"/>
                <a:ea typeface="+mn-lt"/>
                <a:cs typeface="+mn-lt"/>
              </a:rPr>
              <a:t>Generalization</a:t>
            </a:r>
            <a:r>
              <a:rPr lang="pt-BR" dirty="0">
                <a:latin typeface="Consolas"/>
                <a:ea typeface="+mn-lt"/>
                <a:cs typeface="+mn-lt"/>
              </a:rPr>
              <a:t> Limits ;</a:t>
            </a:r>
            <a:endParaRPr lang="pt-BR" dirty="0">
              <a:latin typeface="Consolas"/>
            </a:endParaRPr>
          </a:p>
          <a:p>
            <a:pPr marL="342900" indent="-342900">
              <a:buFont typeface="Courier New"/>
              <a:buChar char="o"/>
            </a:pPr>
            <a:endParaRPr lang="pt-BR" dirty="0">
              <a:latin typeface="Consolas"/>
              <a:ea typeface="+mn-lt"/>
              <a:cs typeface="+mn-lt"/>
            </a:endParaRPr>
          </a:p>
          <a:p>
            <a:r>
              <a:rPr lang="pt-BR" dirty="0">
                <a:latin typeface="Consolas"/>
                <a:ea typeface="+mn-lt"/>
                <a:cs typeface="+mn-lt"/>
              </a:rPr>
              <a:t>✅ </a:t>
            </a:r>
            <a:r>
              <a:rPr lang="pt-BR" err="1">
                <a:latin typeface="Consolas"/>
                <a:ea typeface="+mn-lt"/>
                <a:cs typeface="+mn-lt"/>
              </a:rPr>
              <a:t>Mathematical</a:t>
            </a:r>
            <a:r>
              <a:rPr lang="pt-BR" dirty="0">
                <a:latin typeface="Consolas"/>
                <a:ea typeface="+mn-lt"/>
                <a:cs typeface="+mn-lt"/>
              </a:rPr>
              <a:t> </a:t>
            </a:r>
            <a:r>
              <a:rPr lang="pt-BR" err="1">
                <a:latin typeface="Consolas"/>
                <a:ea typeface="+mn-lt"/>
                <a:cs typeface="+mn-lt"/>
              </a:rPr>
              <a:t>analysis</a:t>
            </a:r>
            <a:r>
              <a:rPr lang="pt-BR" dirty="0">
                <a:latin typeface="Consolas"/>
                <a:ea typeface="+mn-lt"/>
                <a:cs typeface="+mn-lt"/>
              </a:rPr>
              <a:t> </a:t>
            </a:r>
            <a:r>
              <a:rPr lang="pt-BR" err="1">
                <a:latin typeface="Consolas"/>
                <a:ea typeface="+mn-lt"/>
                <a:cs typeface="+mn-lt"/>
              </a:rPr>
              <a:t>of</a:t>
            </a:r>
            <a:r>
              <a:rPr lang="pt-BR" dirty="0">
                <a:latin typeface="Consolas"/>
                <a:ea typeface="+mn-lt"/>
                <a:cs typeface="+mn-lt"/>
              </a:rPr>
              <a:t> ML models </a:t>
            </a:r>
            <a:r>
              <a:rPr lang="pt-BR" err="1">
                <a:latin typeface="Consolas"/>
                <a:ea typeface="+mn-lt"/>
                <a:cs typeface="+mn-lt"/>
              </a:rPr>
              <a:t>from</a:t>
            </a:r>
            <a:r>
              <a:rPr lang="pt-BR" dirty="0">
                <a:latin typeface="Consolas"/>
                <a:ea typeface="+mn-lt"/>
                <a:cs typeface="+mn-lt"/>
              </a:rPr>
              <a:t> </a:t>
            </a:r>
            <a:r>
              <a:rPr lang="pt-BR" err="1">
                <a:latin typeface="Consolas"/>
                <a:ea typeface="+mn-lt"/>
                <a:cs typeface="+mn-lt"/>
              </a:rPr>
              <a:t>first</a:t>
            </a:r>
            <a:r>
              <a:rPr lang="pt-BR" dirty="0">
                <a:latin typeface="Consolas"/>
                <a:ea typeface="+mn-lt"/>
                <a:cs typeface="+mn-lt"/>
              </a:rPr>
              <a:t> </a:t>
            </a:r>
            <a:r>
              <a:rPr lang="pt-BR" err="1">
                <a:latin typeface="Consolas"/>
                <a:ea typeface="+mn-lt"/>
                <a:cs typeface="+mn-lt"/>
              </a:rPr>
              <a:t>principles</a:t>
            </a:r>
            <a:r>
              <a:rPr lang="pt-BR" dirty="0">
                <a:latin typeface="Consolas"/>
                <a:ea typeface="+mn-lt"/>
                <a:cs typeface="+mn-lt"/>
              </a:rPr>
              <a:t>  .</a:t>
            </a:r>
            <a:endParaRPr lang="pt-BR" dirty="0">
              <a:latin typeface="Consolas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B628521-B277-04E4-A999-37C7EDDE1622}"/>
              </a:ext>
            </a:extLst>
          </p:cNvPr>
          <p:cNvSpPr txBox="1"/>
          <p:nvPr/>
        </p:nvSpPr>
        <p:spPr>
          <a:xfrm>
            <a:off x="6504271" y="1999417"/>
            <a:ext cx="5688146" cy="31085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2400" b="1" dirty="0" err="1">
                <a:latin typeface="Consolas"/>
              </a:rPr>
              <a:t>What</a:t>
            </a:r>
            <a:r>
              <a:rPr lang="pt-BR" sz="2400" b="1" dirty="0">
                <a:latin typeface="Consolas"/>
              </a:rPr>
              <a:t> </a:t>
            </a:r>
            <a:r>
              <a:rPr lang="pt-BR" sz="2400" b="1" dirty="0" err="1">
                <a:latin typeface="Consolas"/>
              </a:rPr>
              <a:t>this</a:t>
            </a:r>
            <a:r>
              <a:rPr lang="pt-BR" sz="2400" b="1" dirty="0">
                <a:latin typeface="Consolas"/>
              </a:rPr>
              <a:t> </a:t>
            </a:r>
            <a:r>
              <a:rPr lang="pt-BR" sz="2400" b="1" dirty="0" err="1">
                <a:latin typeface="Consolas"/>
              </a:rPr>
              <a:t>course</a:t>
            </a:r>
            <a:r>
              <a:rPr lang="pt-BR" sz="2400" b="1" dirty="0">
                <a:latin typeface="Consolas"/>
              </a:rPr>
              <a:t> </a:t>
            </a:r>
            <a:r>
              <a:rPr lang="pt-BR" sz="2400" b="1" dirty="0" err="1">
                <a:latin typeface="Consolas"/>
              </a:rPr>
              <a:t>is</a:t>
            </a:r>
            <a:r>
              <a:rPr lang="pt-BR" sz="2400" b="1" dirty="0">
                <a:latin typeface="Consolas"/>
              </a:rPr>
              <a:t> NOT</a:t>
            </a:r>
            <a:endParaRPr lang="pt-BR" dirty="0"/>
          </a:p>
          <a:p>
            <a:endParaRPr lang="pt-BR" sz="2400" b="1" i="1" dirty="0">
              <a:latin typeface="Consolas"/>
            </a:endParaRPr>
          </a:p>
          <a:p>
            <a:r>
              <a:rPr lang="pt-BR" dirty="0">
                <a:ea typeface="+mn-lt"/>
                <a:cs typeface="+mn-lt"/>
              </a:rPr>
              <a:t>❌</a:t>
            </a:r>
            <a:r>
              <a:rPr lang="pt-BR" sz="2000" dirty="0">
                <a:ea typeface="+mn-lt"/>
                <a:cs typeface="+mn-lt"/>
              </a:rPr>
              <a:t> </a:t>
            </a:r>
            <a:r>
              <a:rPr lang="pt-BR" sz="2000" dirty="0">
                <a:latin typeface="Consolas"/>
                <a:ea typeface="+mn-lt"/>
                <a:cs typeface="+mn-lt"/>
              </a:rPr>
              <a:t>A </a:t>
            </a:r>
            <a:r>
              <a:rPr lang="pt-BR" sz="2000" err="1">
                <a:latin typeface="Consolas"/>
                <a:ea typeface="+mn-lt"/>
                <a:cs typeface="+mn-lt"/>
              </a:rPr>
              <a:t>programming</a:t>
            </a:r>
            <a:r>
              <a:rPr lang="pt-BR" sz="2000" dirty="0">
                <a:latin typeface="Consolas"/>
                <a:ea typeface="+mn-lt"/>
                <a:cs typeface="+mn-lt"/>
              </a:rPr>
              <a:t> </a:t>
            </a:r>
            <a:r>
              <a:rPr lang="pt-BR" sz="2000" err="1">
                <a:latin typeface="Consolas"/>
                <a:ea typeface="+mn-lt"/>
                <a:cs typeface="+mn-lt"/>
              </a:rPr>
              <a:t>bootcamp</a:t>
            </a:r>
            <a:r>
              <a:rPr lang="pt-BR" sz="2000" dirty="0">
                <a:latin typeface="Consolas"/>
                <a:ea typeface="+mn-lt"/>
                <a:cs typeface="+mn-lt"/>
              </a:rPr>
              <a:t> (</a:t>
            </a:r>
            <a:r>
              <a:rPr lang="pt-BR" sz="2000" err="1">
                <a:latin typeface="Consolas"/>
                <a:ea typeface="+mn-lt"/>
                <a:cs typeface="+mn-lt"/>
              </a:rPr>
              <a:t>without</a:t>
            </a:r>
            <a:r>
              <a:rPr lang="pt-BR" sz="2000" dirty="0">
                <a:latin typeface="Consolas"/>
                <a:ea typeface="+mn-lt"/>
                <a:cs typeface="+mn-lt"/>
              </a:rPr>
              <a:t> a </a:t>
            </a:r>
            <a:r>
              <a:rPr lang="pt-BR" sz="2000" err="1">
                <a:latin typeface="Consolas"/>
                <a:ea typeface="+mn-lt"/>
                <a:cs typeface="+mn-lt"/>
              </a:rPr>
              <a:t>focus</a:t>
            </a:r>
            <a:r>
              <a:rPr lang="pt-BR" sz="2000" dirty="0">
                <a:latin typeface="Consolas"/>
                <a:ea typeface="+mn-lt"/>
                <a:cs typeface="+mn-lt"/>
              </a:rPr>
              <a:t> </a:t>
            </a:r>
            <a:r>
              <a:rPr lang="pt-BR" sz="2000" err="1">
                <a:latin typeface="Consolas"/>
                <a:ea typeface="+mn-lt"/>
                <a:cs typeface="+mn-lt"/>
              </a:rPr>
              <a:t>on</a:t>
            </a:r>
            <a:r>
              <a:rPr lang="pt-BR" sz="2000" dirty="0">
                <a:latin typeface="Consolas"/>
                <a:ea typeface="+mn-lt"/>
                <a:cs typeface="+mn-lt"/>
              </a:rPr>
              <a:t> </a:t>
            </a:r>
            <a:r>
              <a:rPr lang="pt-BR" sz="2000" err="1">
                <a:latin typeface="Consolas"/>
                <a:ea typeface="+mn-lt"/>
                <a:cs typeface="+mn-lt"/>
              </a:rPr>
              <a:t>implementation</a:t>
            </a:r>
            <a:r>
              <a:rPr lang="pt-BR" sz="2000" dirty="0">
                <a:latin typeface="Consolas"/>
                <a:ea typeface="+mn-lt"/>
                <a:cs typeface="+mn-lt"/>
              </a:rPr>
              <a:t>) ;</a:t>
            </a:r>
          </a:p>
          <a:p>
            <a:endParaRPr lang="pt-BR" dirty="0">
              <a:latin typeface="Consolas"/>
            </a:endParaRPr>
          </a:p>
          <a:p>
            <a:r>
              <a:rPr lang="pt-BR" dirty="0">
                <a:latin typeface="Consolas"/>
                <a:ea typeface="+mn-lt"/>
                <a:cs typeface="+mn-lt"/>
              </a:rPr>
              <a:t>❌ A </a:t>
            </a:r>
            <a:r>
              <a:rPr lang="pt-BR" err="1">
                <a:latin typeface="Consolas"/>
                <a:ea typeface="+mn-lt"/>
                <a:cs typeface="+mn-lt"/>
              </a:rPr>
              <a:t>course</a:t>
            </a:r>
            <a:r>
              <a:rPr lang="pt-BR" dirty="0">
                <a:latin typeface="Consolas"/>
                <a:ea typeface="+mn-lt"/>
                <a:cs typeface="+mn-lt"/>
              </a:rPr>
              <a:t> </a:t>
            </a:r>
            <a:r>
              <a:rPr lang="pt-BR" err="1">
                <a:latin typeface="Consolas"/>
                <a:ea typeface="+mn-lt"/>
                <a:cs typeface="+mn-lt"/>
              </a:rPr>
              <a:t>on</a:t>
            </a:r>
            <a:r>
              <a:rPr lang="pt-BR" dirty="0">
                <a:latin typeface="Consolas"/>
                <a:ea typeface="+mn-lt"/>
                <a:cs typeface="+mn-lt"/>
              </a:rPr>
              <a:t> </a:t>
            </a:r>
            <a:r>
              <a:rPr lang="pt-BR" err="1">
                <a:latin typeface="Consolas"/>
                <a:ea typeface="+mn-lt"/>
                <a:cs typeface="+mn-lt"/>
              </a:rPr>
              <a:t>practical</a:t>
            </a:r>
            <a:r>
              <a:rPr lang="pt-BR" dirty="0">
                <a:latin typeface="Consolas"/>
                <a:ea typeface="+mn-lt"/>
                <a:cs typeface="+mn-lt"/>
              </a:rPr>
              <a:t> </a:t>
            </a:r>
            <a:r>
              <a:rPr lang="pt-BR" err="1">
                <a:latin typeface="Consolas"/>
                <a:ea typeface="+mn-lt"/>
                <a:cs typeface="+mn-lt"/>
              </a:rPr>
              <a:t>usage</a:t>
            </a:r>
            <a:r>
              <a:rPr lang="pt-BR" dirty="0">
                <a:latin typeface="Consolas"/>
                <a:ea typeface="+mn-lt"/>
                <a:cs typeface="+mn-lt"/>
              </a:rPr>
              <a:t> </a:t>
            </a:r>
            <a:r>
              <a:rPr lang="pt-BR" err="1">
                <a:latin typeface="Consolas"/>
                <a:ea typeface="+mn-lt"/>
                <a:cs typeface="+mn-lt"/>
              </a:rPr>
              <a:t>of</a:t>
            </a:r>
            <a:r>
              <a:rPr lang="pt-BR" dirty="0">
                <a:latin typeface="Consolas"/>
                <a:ea typeface="+mn-lt"/>
                <a:cs typeface="+mn-lt"/>
              </a:rPr>
              <a:t> ML </a:t>
            </a:r>
            <a:r>
              <a:rPr lang="pt-BR" err="1">
                <a:latin typeface="Consolas"/>
                <a:ea typeface="+mn-lt"/>
                <a:cs typeface="+mn-lt"/>
              </a:rPr>
              <a:t>libraries</a:t>
            </a:r>
            <a:r>
              <a:rPr lang="pt-BR" dirty="0">
                <a:latin typeface="Consolas"/>
                <a:ea typeface="+mn-lt"/>
                <a:cs typeface="+mn-lt"/>
              </a:rPr>
              <a:t> (e.g. </a:t>
            </a:r>
            <a:r>
              <a:rPr lang="pt-BR" err="1">
                <a:latin typeface="Consolas"/>
                <a:ea typeface="+mn-lt"/>
                <a:cs typeface="+mn-lt"/>
              </a:rPr>
              <a:t>Scikit-Learn</a:t>
            </a:r>
            <a:r>
              <a:rPr lang="pt-BR" dirty="0">
                <a:latin typeface="Consolas"/>
                <a:ea typeface="+mn-lt"/>
                <a:cs typeface="+mn-lt"/>
              </a:rPr>
              <a:t>, </a:t>
            </a:r>
            <a:r>
              <a:rPr lang="pt-BR" err="1">
                <a:latin typeface="Consolas"/>
                <a:ea typeface="+mn-lt"/>
                <a:cs typeface="+mn-lt"/>
              </a:rPr>
              <a:t>TensorFlow</a:t>
            </a:r>
            <a:r>
              <a:rPr lang="pt-BR" dirty="0">
                <a:latin typeface="Consolas"/>
                <a:ea typeface="+mn-lt"/>
                <a:cs typeface="+mn-lt"/>
              </a:rPr>
              <a:t>) ;</a:t>
            </a:r>
          </a:p>
          <a:p>
            <a:endParaRPr lang="pt-BR" dirty="0">
              <a:latin typeface="Consolas"/>
            </a:endParaRPr>
          </a:p>
          <a:p>
            <a:r>
              <a:rPr lang="pt-BR" dirty="0">
                <a:latin typeface="Consolas"/>
                <a:ea typeface="+mn-lt"/>
                <a:cs typeface="+mn-lt"/>
              </a:rPr>
              <a:t>❌ A </a:t>
            </a:r>
            <a:r>
              <a:rPr lang="pt-BR" err="1">
                <a:latin typeface="Consolas"/>
                <a:ea typeface="+mn-lt"/>
                <a:cs typeface="+mn-lt"/>
              </a:rPr>
              <a:t>Guide</a:t>
            </a:r>
            <a:r>
              <a:rPr lang="pt-BR" dirty="0">
                <a:latin typeface="Consolas"/>
                <a:ea typeface="+mn-lt"/>
                <a:cs typeface="+mn-lt"/>
              </a:rPr>
              <a:t> </a:t>
            </a:r>
            <a:r>
              <a:rPr lang="pt-BR" err="1">
                <a:latin typeface="Consolas"/>
                <a:ea typeface="+mn-lt"/>
                <a:cs typeface="+mn-lt"/>
              </a:rPr>
              <a:t>to</a:t>
            </a:r>
            <a:r>
              <a:rPr lang="pt-BR" dirty="0">
                <a:latin typeface="Consolas"/>
                <a:ea typeface="+mn-lt"/>
                <a:cs typeface="+mn-lt"/>
              </a:rPr>
              <a:t> </a:t>
            </a:r>
            <a:r>
              <a:rPr lang="pt-BR" err="1">
                <a:latin typeface="Consolas"/>
                <a:ea typeface="+mn-lt"/>
                <a:cs typeface="+mn-lt"/>
              </a:rPr>
              <a:t>MLOps</a:t>
            </a:r>
            <a:r>
              <a:rPr lang="pt-BR" dirty="0">
                <a:latin typeface="Consolas"/>
                <a:ea typeface="+mn-lt"/>
                <a:cs typeface="+mn-lt"/>
              </a:rPr>
              <a:t> </a:t>
            </a:r>
            <a:r>
              <a:rPr lang="pt-BR" err="1">
                <a:latin typeface="Consolas"/>
                <a:ea typeface="+mn-lt"/>
                <a:cs typeface="+mn-lt"/>
              </a:rPr>
              <a:t>or</a:t>
            </a:r>
            <a:r>
              <a:rPr lang="pt-BR" dirty="0">
                <a:latin typeface="Consolas"/>
                <a:ea typeface="+mn-lt"/>
                <a:cs typeface="+mn-lt"/>
              </a:rPr>
              <a:t> </a:t>
            </a:r>
            <a:r>
              <a:rPr lang="pt-BR" err="1">
                <a:latin typeface="Consolas"/>
                <a:ea typeface="+mn-lt"/>
                <a:cs typeface="+mn-lt"/>
              </a:rPr>
              <a:t>Production</a:t>
            </a:r>
            <a:r>
              <a:rPr lang="pt-BR" dirty="0">
                <a:latin typeface="Consolas"/>
                <a:ea typeface="+mn-lt"/>
                <a:cs typeface="+mn-lt"/>
              </a:rPr>
              <a:t> Deployment .</a:t>
            </a:r>
            <a:endParaRPr lang="pt-BR" dirty="0">
              <a:latin typeface="Consolas"/>
            </a:endParaRPr>
          </a:p>
        </p:txBody>
      </p:sp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EAB51A5F-B6CE-A57A-7D69-3CA3B1BD1505}"/>
              </a:ext>
            </a:extLst>
          </p:cNvPr>
          <p:cNvCxnSpPr>
            <a:cxnSpLocks/>
          </p:cNvCxnSpPr>
          <p:nvPr/>
        </p:nvCxnSpPr>
        <p:spPr>
          <a:xfrm>
            <a:off x="6135920" y="1556461"/>
            <a:ext cx="22853" cy="4706110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0753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E0F52B2-11A2-65A4-9BD7-8D3DBA8DC6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5">
            <a:extLst>
              <a:ext uri="{FF2B5EF4-FFF2-40B4-BE49-F238E27FC236}">
                <a16:creationId xmlns:a16="http://schemas.microsoft.com/office/drawing/2014/main" id="{EC0A41BF-7F59-FBF1-402A-F2CAA003E9A6}"/>
              </a:ext>
            </a:extLst>
          </p:cNvPr>
          <p:cNvSpPr txBox="1"/>
          <p:nvPr/>
        </p:nvSpPr>
        <p:spPr>
          <a:xfrm>
            <a:off x="11725522" y="6456963"/>
            <a:ext cx="464320" cy="40011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2000" dirty="0">
                <a:latin typeface="Consolas"/>
              </a:rPr>
              <a:t>2.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897B59CF-8AA3-BB39-8FFA-2E09147DC135}"/>
              </a:ext>
            </a:extLst>
          </p:cNvPr>
          <p:cNvCxnSpPr/>
          <p:nvPr/>
        </p:nvCxnSpPr>
        <p:spPr>
          <a:xfrm flipH="1" flipV="1">
            <a:off x="253310" y="980377"/>
            <a:ext cx="11654989" cy="37873"/>
          </a:xfrm>
          <a:prstGeom prst="straightConnector1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B63C8799-697D-EEC1-329B-8AB365C5F648}"/>
              </a:ext>
            </a:extLst>
          </p:cNvPr>
          <p:cNvSpPr txBox="1"/>
          <p:nvPr/>
        </p:nvSpPr>
        <p:spPr>
          <a:xfrm>
            <a:off x="249851" y="1365420"/>
            <a:ext cx="11795869" cy="32932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b="1" dirty="0" err="1">
                <a:latin typeface="Consolas"/>
              </a:rPr>
              <a:t>Why</a:t>
            </a:r>
            <a:r>
              <a:rPr lang="pt-BR" sz="2400" b="1" dirty="0">
                <a:latin typeface="Consolas"/>
              </a:rPr>
              <a:t> </a:t>
            </a:r>
            <a:r>
              <a:rPr lang="pt-BR" sz="2400" b="1" dirty="0" err="1">
                <a:latin typeface="Consolas"/>
              </a:rPr>
              <a:t>Study</a:t>
            </a:r>
            <a:r>
              <a:rPr lang="pt-BR" sz="2400" b="1" dirty="0">
                <a:latin typeface="Consolas"/>
              </a:rPr>
              <a:t> </a:t>
            </a:r>
            <a:r>
              <a:rPr lang="pt-BR" sz="2400" b="1" dirty="0" err="1">
                <a:latin typeface="Consolas"/>
              </a:rPr>
              <a:t>Mathematical</a:t>
            </a:r>
            <a:r>
              <a:rPr lang="pt-BR" sz="2400" b="1" dirty="0">
                <a:latin typeface="Consolas"/>
              </a:rPr>
              <a:t> </a:t>
            </a:r>
            <a:r>
              <a:rPr lang="pt-BR" sz="2400" b="1" dirty="0" err="1">
                <a:latin typeface="Consolas"/>
              </a:rPr>
              <a:t>Foundations</a:t>
            </a:r>
            <a:r>
              <a:rPr lang="pt-BR" sz="2400" b="1" dirty="0">
                <a:latin typeface="Consolas"/>
              </a:rPr>
              <a:t> </a:t>
            </a:r>
            <a:r>
              <a:rPr lang="pt-BR" sz="2400" b="1" dirty="0" err="1">
                <a:latin typeface="Consolas"/>
              </a:rPr>
              <a:t>of</a:t>
            </a:r>
            <a:r>
              <a:rPr lang="pt-BR" sz="2400" b="1" dirty="0">
                <a:latin typeface="Consolas"/>
              </a:rPr>
              <a:t> Machine Learning?</a:t>
            </a:r>
            <a:endParaRPr lang="pt-BR" dirty="0"/>
          </a:p>
          <a:p>
            <a:endParaRPr lang="pt-BR" sz="2400" b="1" dirty="0">
              <a:latin typeface="Consolas"/>
            </a:endParaRPr>
          </a:p>
          <a:p>
            <a:pPr marL="285750" indent="-285750">
              <a:buFont typeface="Courier New"/>
              <a:buChar char="o"/>
            </a:pPr>
            <a:r>
              <a:rPr lang="pt-BR" sz="2000" err="1">
                <a:latin typeface="Consolas"/>
                <a:ea typeface="+mn-lt"/>
                <a:cs typeface="+mn-lt"/>
              </a:rPr>
              <a:t>Understand</a:t>
            </a:r>
            <a:r>
              <a:rPr lang="pt-BR" sz="2000" dirty="0">
                <a:latin typeface="Consolas"/>
                <a:ea typeface="+mn-lt"/>
                <a:cs typeface="+mn-lt"/>
              </a:rPr>
              <a:t> </a:t>
            </a:r>
            <a:r>
              <a:rPr lang="pt-BR" sz="2000" err="1">
                <a:latin typeface="Consolas"/>
                <a:ea typeface="+mn-lt"/>
                <a:cs typeface="+mn-lt"/>
              </a:rPr>
              <a:t>why</a:t>
            </a:r>
            <a:r>
              <a:rPr lang="pt-BR" sz="2000" dirty="0">
                <a:latin typeface="Consolas"/>
                <a:ea typeface="+mn-lt"/>
                <a:cs typeface="+mn-lt"/>
              </a:rPr>
              <a:t> </a:t>
            </a:r>
            <a:r>
              <a:rPr lang="pt-BR" sz="2000" err="1">
                <a:latin typeface="Consolas"/>
                <a:ea typeface="+mn-lt"/>
                <a:cs typeface="+mn-lt"/>
              </a:rPr>
              <a:t>algorithms</a:t>
            </a:r>
            <a:r>
              <a:rPr lang="pt-BR" sz="2000" dirty="0">
                <a:latin typeface="Consolas"/>
                <a:ea typeface="+mn-lt"/>
                <a:cs typeface="+mn-lt"/>
              </a:rPr>
              <a:t> </a:t>
            </a:r>
            <a:r>
              <a:rPr lang="pt-BR" sz="2000" err="1">
                <a:latin typeface="Consolas"/>
                <a:ea typeface="+mn-lt"/>
                <a:cs typeface="+mn-lt"/>
              </a:rPr>
              <a:t>work</a:t>
            </a:r>
            <a:r>
              <a:rPr lang="pt-BR" sz="2000" dirty="0">
                <a:latin typeface="Consolas"/>
                <a:ea typeface="+mn-lt"/>
                <a:cs typeface="+mn-lt"/>
              </a:rPr>
              <a:t> — </a:t>
            </a:r>
            <a:r>
              <a:rPr lang="pt-BR" sz="2000" err="1">
                <a:latin typeface="Consolas"/>
                <a:ea typeface="+mn-lt"/>
                <a:cs typeface="+mn-lt"/>
              </a:rPr>
              <a:t>not</a:t>
            </a:r>
            <a:r>
              <a:rPr lang="pt-BR" sz="2000" dirty="0">
                <a:latin typeface="Consolas"/>
                <a:ea typeface="+mn-lt"/>
                <a:cs typeface="+mn-lt"/>
              </a:rPr>
              <a:t> </a:t>
            </a:r>
            <a:r>
              <a:rPr lang="pt-BR" sz="2000" err="1">
                <a:latin typeface="Consolas"/>
                <a:ea typeface="+mn-lt"/>
                <a:cs typeface="+mn-lt"/>
              </a:rPr>
              <a:t>just</a:t>
            </a:r>
            <a:r>
              <a:rPr lang="pt-BR" sz="2000" dirty="0">
                <a:latin typeface="Consolas"/>
                <a:ea typeface="+mn-lt"/>
                <a:cs typeface="+mn-lt"/>
              </a:rPr>
              <a:t> </a:t>
            </a:r>
            <a:r>
              <a:rPr lang="pt-BR" sz="2000" err="1">
                <a:latin typeface="Consolas"/>
                <a:ea typeface="+mn-lt"/>
                <a:cs typeface="+mn-lt"/>
              </a:rPr>
              <a:t>how</a:t>
            </a:r>
            <a:r>
              <a:rPr lang="pt-BR" sz="2000" dirty="0">
                <a:latin typeface="Consolas"/>
                <a:ea typeface="+mn-lt"/>
                <a:cs typeface="+mn-lt"/>
              </a:rPr>
              <a:t> </a:t>
            </a:r>
            <a:r>
              <a:rPr lang="pt-BR" sz="2000" err="1">
                <a:latin typeface="Consolas"/>
                <a:ea typeface="+mn-lt"/>
                <a:cs typeface="+mn-lt"/>
              </a:rPr>
              <a:t>to</a:t>
            </a:r>
            <a:r>
              <a:rPr lang="pt-BR" sz="2000" dirty="0">
                <a:latin typeface="Consolas"/>
                <a:ea typeface="+mn-lt"/>
                <a:cs typeface="+mn-lt"/>
              </a:rPr>
              <a:t> use </a:t>
            </a:r>
            <a:r>
              <a:rPr lang="pt-BR" sz="2000" err="1">
                <a:latin typeface="Consolas"/>
                <a:ea typeface="+mn-lt"/>
                <a:cs typeface="+mn-lt"/>
              </a:rPr>
              <a:t>them</a:t>
            </a:r>
            <a:r>
              <a:rPr lang="pt-BR" sz="2000" dirty="0">
                <a:latin typeface="Consolas"/>
                <a:ea typeface="+mn-lt"/>
                <a:cs typeface="+mn-lt"/>
              </a:rPr>
              <a:t>. </a:t>
            </a:r>
          </a:p>
          <a:p>
            <a:pPr marL="285750" indent="-285750">
              <a:buFont typeface="Courier New"/>
              <a:buChar char="o"/>
            </a:pPr>
            <a:endParaRPr lang="pt-BR" sz="2000" dirty="0">
              <a:latin typeface="Consolas"/>
              <a:ea typeface="+mn-lt"/>
              <a:cs typeface="+mn-lt"/>
            </a:endParaRPr>
          </a:p>
          <a:p>
            <a:pPr marL="285750" indent="-285750">
              <a:buFont typeface="Courier New"/>
              <a:buChar char="o"/>
            </a:pPr>
            <a:r>
              <a:rPr lang="pt-BR" sz="2000" dirty="0">
                <a:latin typeface="Consolas"/>
                <a:ea typeface="+mn-lt"/>
                <a:cs typeface="+mn-lt"/>
              </a:rPr>
              <a:t>Be </a:t>
            </a:r>
            <a:r>
              <a:rPr lang="pt-BR" sz="2000" err="1">
                <a:latin typeface="Consolas"/>
                <a:ea typeface="+mn-lt"/>
                <a:cs typeface="+mn-lt"/>
              </a:rPr>
              <a:t>able</a:t>
            </a:r>
            <a:r>
              <a:rPr lang="pt-BR" sz="2000" dirty="0">
                <a:latin typeface="Consolas"/>
                <a:ea typeface="+mn-lt"/>
                <a:cs typeface="+mn-lt"/>
              </a:rPr>
              <a:t> </a:t>
            </a:r>
            <a:r>
              <a:rPr lang="pt-BR" sz="2000" err="1">
                <a:latin typeface="Consolas"/>
                <a:ea typeface="+mn-lt"/>
                <a:cs typeface="+mn-lt"/>
              </a:rPr>
              <a:t>to</a:t>
            </a:r>
            <a:r>
              <a:rPr lang="pt-BR" sz="2000" dirty="0">
                <a:latin typeface="Consolas"/>
                <a:ea typeface="+mn-lt"/>
                <a:cs typeface="+mn-lt"/>
              </a:rPr>
              <a:t> design </a:t>
            </a:r>
            <a:r>
              <a:rPr lang="pt-BR" sz="2000" err="1">
                <a:latin typeface="Consolas"/>
                <a:ea typeface="+mn-lt"/>
                <a:cs typeface="+mn-lt"/>
              </a:rPr>
              <a:t>and</a:t>
            </a:r>
            <a:r>
              <a:rPr lang="pt-BR" sz="2000" dirty="0">
                <a:latin typeface="Consolas"/>
                <a:ea typeface="+mn-lt"/>
                <a:cs typeface="+mn-lt"/>
              </a:rPr>
              <a:t> improve models </a:t>
            </a:r>
            <a:r>
              <a:rPr lang="pt-BR" sz="2000" err="1">
                <a:latin typeface="Consolas"/>
                <a:ea typeface="+mn-lt"/>
                <a:cs typeface="+mn-lt"/>
              </a:rPr>
              <a:t>analytically</a:t>
            </a:r>
            <a:r>
              <a:rPr lang="pt-BR" sz="2000" dirty="0">
                <a:latin typeface="Consolas"/>
                <a:ea typeface="+mn-lt"/>
                <a:cs typeface="+mn-lt"/>
              </a:rPr>
              <a:t>.</a:t>
            </a:r>
            <a:endParaRPr lang="pt-BR" sz="2000" dirty="0">
              <a:latin typeface="Consolas"/>
            </a:endParaRPr>
          </a:p>
          <a:p>
            <a:pPr marL="285750" indent="-285750">
              <a:buFont typeface="Courier New"/>
              <a:buChar char="o"/>
            </a:pPr>
            <a:endParaRPr lang="pt-BR" sz="2000" dirty="0">
              <a:latin typeface="Consolas"/>
            </a:endParaRPr>
          </a:p>
          <a:p>
            <a:pPr marL="342900" indent="-342900">
              <a:buFont typeface="Courier New"/>
              <a:buChar char="o"/>
            </a:pPr>
            <a:r>
              <a:rPr lang="pt-BR" sz="2000" err="1">
                <a:latin typeface="Consolas"/>
                <a:ea typeface="+mn-lt"/>
                <a:cs typeface="+mn-lt"/>
              </a:rPr>
              <a:t>Connecting</a:t>
            </a:r>
            <a:r>
              <a:rPr lang="pt-BR" sz="2000" dirty="0">
                <a:latin typeface="Consolas"/>
                <a:ea typeface="+mn-lt"/>
                <a:cs typeface="+mn-lt"/>
              </a:rPr>
              <a:t> ML </a:t>
            </a:r>
            <a:r>
              <a:rPr lang="pt-BR" sz="2000" err="1">
                <a:latin typeface="Consolas"/>
                <a:ea typeface="+mn-lt"/>
                <a:cs typeface="+mn-lt"/>
              </a:rPr>
              <a:t>with</a:t>
            </a:r>
            <a:r>
              <a:rPr lang="pt-BR" sz="2000" dirty="0">
                <a:latin typeface="Consolas"/>
                <a:ea typeface="+mn-lt"/>
                <a:cs typeface="+mn-lt"/>
              </a:rPr>
              <a:t> </a:t>
            </a:r>
            <a:r>
              <a:rPr lang="pt-BR" sz="2000" err="1">
                <a:latin typeface="Consolas"/>
                <a:ea typeface="+mn-lt"/>
                <a:cs typeface="+mn-lt"/>
              </a:rPr>
              <a:t>Physics</a:t>
            </a:r>
            <a:r>
              <a:rPr lang="pt-BR" sz="2000" dirty="0">
                <a:latin typeface="Consolas"/>
                <a:ea typeface="+mn-lt"/>
                <a:cs typeface="+mn-lt"/>
              </a:rPr>
              <a:t>, </a:t>
            </a:r>
            <a:r>
              <a:rPr lang="pt-BR" sz="2000" err="1">
                <a:latin typeface="Consolas"/>
                <a:ea typeface="+mn-lt"/>
                <a:cs typeface="+mn-lt"/>
              </a:rPr>
              <a:t>Engineering</a:t>
            </a:r>
            <a:r>
              <a:rPr lang="pt-BR" sz="2000" dirty="0">
                <a:latin typeface="Consolas"/>
                <a:ea typeface="+mn-lt"/>
                <a:cs typeface="+mn-lt"/>
              </a:rPr>
              <a:t> </a:t>
            </a:r>
            <a:r>
              <a:rPr lang="pt-BR" sz="2000" err="1">
                <a:latin typeface="Consolas"/>
                <a:ea typeface="+mn-lt"/>
                <a:cs typeface="+mn-lt"/>
              </a:rPr>
              <a:t>and</a:t>
            </a:r>
            <a:r>
              <a:rPr lang="pt-BR" sz="2000" dirty="0">
                <a:latin typeface="Consolas"/>
                <a:ea typeface="+mn-lt"/>
                <a:cs typeface="+mn-lt"/>
              </a:rPr>
              <a:t> </a:t>
            </a:r>
            <a:r>
              <a:rPr lang="pt-BR" sz="2000" err="1">
                <a:latin typeface="Consolas"/>
                <a:ea typeface="+mn-lt"/>
                <a:cs typeface="+mn-lt"/>
              </a:rPr>
              <a:t>Theoretical</a:t>
            </a:r>
            <a:r>
              <a:rPr lang="pt-BR" sz="2000" dirty="0">
                <a:latin typeface="Consolas"/>
                <a:ea typeface="+mn-lt"/>
                <a:cs typeface="+mn-lt"/>
              </a:rPr>
              <a:t> </a:t>
            </a:r>
            <a:r>
              <a:rPr lang="pt-BR" sz="2000" err="1">
                <a:latin typeface="Consolas"/>
                <a:ea typeface="+mn-lt"/>
                <a:cs typeface="+mn-lt"/>
              </a:rPr>
              <a:t>and</a:t>
            </a:r>
            <a:r>
              <a:rPr lang="pt-BR" sz="2000" dirty="0">
                <a:latin typeface="Consolas"/>
                <a:ea typeface="+mn-lt"/>
                <a:cs typeface="+mn-lt"/>
              </a:rPr>
              <a:t>/</a:t>
            </a:r>
            <a:r>
              <a:rPr lang="pt-BR" sz="2000" err="1">
                <a:latin typeface="Consolas"/>
                <a:ea typeface="+mn-lt"/>
                <a:cs typeface="+mn-lt"/>
              </a:rPr>
              <a:t>or</a:t>
            </a:r>
            <a:r>
              <a:rPr lang="pt-BR" sz="2000" dirty="0">
                <a:latin typeface="Consolas"/>
                <a:ea typeface="+mn-lt"/>
                <a:cs typeface="+mn-lt"/>
              </a:rPr>
              <a:t> Experimental Science.</a:t>
            </a:r>
          </a:p>
          <a:p>
            <a:pPr marL="285750" indent="-285750">
              <a:buFont typeface="Courier New"/>
              <a:buChar char="o"/>
            </a:pPr>
            <a:endParaRPr lang="pt-BR" sz="2000" dirty="0">
              <a:latin typeface="Consolas"/>
            </a:endParaRPr>
          </a:p>
          <a:p>
            <a:pPr marL="342900" indent="-342900">
              <a:buFont typeface="Courier New"/>
              <a:buChar char="o"/>
            </a:pPr>
            <a:r>
              <a:rPr lang="pt-BR" sz="2000" err="1">
                <a:latin typeface="Consolas"/>
                <a:ea typeface="+mn-lt"/>
                <a:cs typeface="+mn-lt"/>
              </a:rPr>
              <a:t>Avoid</a:t>
            </a:r>
            <a:r>
              <a:rPr lang="pt-BR" sz="2000" dirty="0">
                <a:latin typeface="Consolas"/>
                <a:ea typeface="+mn-lt"/>
                <a:cs typeface="+mn-lt"/>
              </a:rPr>
              <a:t> black-box </a:t>
            </a:r>
            <a:r>
              <a:rPr lang="pt-BR" sz="2000" err="1">
                <a:latin typeface="Consolas"/>
                <a:ea typeface="+mn-lt"/>
                <a:cs typeface="+mn-lt"/>
              </a:rPr>
              <a:t>thinking</a:t>
            </a:r>
            <a:r>
              <a:rPr lang="pt-BR" sz="2000" dirty="0">
                <a:latin typeface="Consolas"/>
                <a:ea typeface="+mn-lt"/>
                <a:cs typeface="+mn-lt"/>
              </a:rPr>
              <a:t> </a:t>
            </a:r>
            <a:r>
              <a:rPr lang="pt-BR" sz="2000" err="1">
                <a:latin typeface="Consolas"/>
                <a:ea typeface="+mn-lt"/>
                <a:cs typeface="+mn-lt"/>
              </a:rPr>
              <a:t>and</a:t>
            </a:r>
            <a:r>
              <a:rPr lang="pt-BR" sz="2000" dirty="0">
                <a:latin typeface="Consolas"/>
                <a:ea typeface="+mn-lt"/>
                <a:cs typeface="+mn-lt"/>
              </a:rPr>
              <a:t> </a:t>
            </a:r>
            <a:r>
              <a:rPr lang="pt-BR" sz="2000" err="1">
                <a:latin typeface="Consolas"/>
                <a:ea typeface="+mn-lt"/>
                <a:cs typeface="+mn-lt"/>
              </a:rPr>
              <a:t>introduce</a:t>
            </a:r>
            <a:r>
              <a:rPr lang="pt-BR" sz="2000" dirty="0">
                <a:latin typeface="Consolas"/>
                <a:ea typeface="+mn-lt"/>
                <a:cs typeface="+mn-lt"/>
              </a:rPr>
              <a:t> </a:t>
            </a:r>
            <a:r>
              <a:rPr lang="pt-BR" sz="2000" err="1">
                <a:latin typeface="Consolas"/>
                <a:ea typeface="+mn-lt"/>
                <a:cs typeface="+mn-lt"/>
              </a:rPr>
              <a:t>rigorous</a:t>
            </a:r>
            <a:r>
              <a:rPr lang="pt-BR" sz="2000" dirty="0">
                <a:latin typeface="Consolas"/>
                <a:ea typeface="+mn-lt"/>
                <a:cs typeface="+mn-lt"/>
              </a:rPr>
              <a:t> </a:t>
            </a:r>
            <a:r>
              <a:rPr lang="pt-BR" sz="2000" err="1">
                <a:latin typeface="Consolas"/>
                <a:ea typeface="+mn-lt"/>
                <a:cs typeface="+mn-lt"/>
              </a:rPr>
              <a:t>reasoning</a:t>
            </a:r>
            <a:r>
              <a:rPr lang="pt-BR" sz="2000" dirty="0">
                <a:latin typeface="Consolas"/>
                <a:ea typeface="+mn-lt"/>
                <a:cs typeface="+mn-lt"/>
              </a:rPr>
              <a:t> in ML/DL.</a:t>
            </a:r>
          </a:p>
        </p:txBody>
      </p:sp>
      <p:sp>
        <p:nvSpPr>
          <p:cNvPr id="29" name="CaixaDeTexto 4">
            <a:extLst>
              <a:ext uri="{FF2B5EF4-FFF2-40B4-BE49-F238E27FC236}">
                <a16:creationId xmlns:a16="http://schemas.microsoft.com/office/drawing/2014/main" id="{56337362-710D-1C82-5888-6D2AE99E2152}"/>
              </a:ext>
            </a:extLst>
          </p:cNvPr>
          <p:cNvSpPr txBox="1"/>
          <p:nvPr/>
        </p:nvSpPr>
        <p:spPr>
          <a:xfrm>
            <a:off x="1869779" y="292941"/>
            <a:ext cx="8622954" cy="64633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3600" dirty="0" err="1">
                <a:latin typeface="Consolas"/>
              </a:rPr>
              <a:t>Motivation</a:t>
            </a:r>
            <a:endParaRPr lang="pt-BR" dirty="0" err="1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AA9E1F3-A582-5C6E-930D-596A83014284}"/>
              </a:ext>
            </a:extLst>
          </p:cNvPr>
          <p:cNvSpPr txBox="1"/>
          <p:nvPr/>
        </p:nvSpPr>
        <p:spPr>
          <a:xfrm>
            <a:off x="258089" y="4895334"/>
            <a:ext cx="11795869" cy="14465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b="1" dirty="0" err="1">
                <a:latin typeface="Consolas"/>
                <a:ea typeface="+mn-lt"/>
                <a:cs typeface="+mn-lt"/>
              </a:rPr>
              <a:t>Goal</a:t>
            </a:r>
            <a:endParaRPr lang="pt-BR" sz="2400" b="1">
              <a:latin typeface="Consolas"/>
              <a:ea typeface="+mn-lt"/>
              <a:cs typeface="+mn-lt"/>
            </a:endParaRPr>
          </a:p>
          <a:p>
            <a:endParaRPr lang="pt-BR" sz="2400" b="1" dirty="0">
              <a:latin typeface="Consolas"/>
              <a:ea typeface="+mn-lt"/>
              <a:cs typeface="+mn-lt"/>
            </a:endParaRPr>
          </a:p>
          <a:p>
            <a:pPr marL="285750" indent="-285750">
              <a:buFont typeface="Courier New"/>
              <a:buChar char="o"/>
            </a:pPr>
            <a:r>
              <a:rPr lang="pt-BR" sz="2000" err="1">
                <a:latin typeface="Consolas"/>
                <a:ea typeface="+mn-lt"/>
                <a:cs typeface="+mn-lt"/>
              </a:rPr>
              <a:t>Develop</a:t>
            </a:r>
            <a:r>
              <a:rPr lang="pt-BR" sz="2000" dirty="0">
                <a:latin typeface="Consolas"/>
                <a:ea typeface="+mn-lt"/>
                <a:cs typeface="+mn-lt"/>
              </a:rPr>
              <a:t> a </a:t>
            </a:r>
            <a:r>
              <a:rPr lang="pt-BR" sz="2000" err="1">
                <a:latin typeface="Consolas"/>
                <a:ea typeface="+mn-lt"/>
                <a:cs typeface="+mn-lt"/>
              </a:rPr>
              <a:t>deep</a:t>
            </a:r>
            <a:r>
              <a:rPr lang="pt-BR" sz="2000" dirty="0">
                <a:latin typeface="Consolas"/>
                <a:ea typeface="+mn-lt"/>
                <a:cs typeface="+mn-lt"/>
              </a:rPr>
              <a:t> </a:t>
            </a:r>
            <a:r>
              <a:rPr lang="pt-BR" sz="2000" err="1">
                <a:latin typeface="Consolas"/>
                <a:ea typeface="+mn-lt"/>
                <a:cs typeface="+mn-lt"/>
              </a:rPr>
              <a:t>mathematical</a:t>
            </a:r>
            <a:r>
              <a:rPr lang="pt-BR" sz="2000" dirty="0">
                <a:latin typeface="Consolas"/>
                <a:ea typeface="+mn-lt"/>
                <a:cs typeface="+mn-lt"/>
              </a:rPr>
              <a:t> </a:t>
            </a:r>
            <a:r>
              <a:rPr lang="pt-BR" sz="2000" err="1">
                <a:latin typeface="Consolas"/>
                <a:ea typeface="+mn-lt"/>
                <a:cs typeface="+mn-lt"/>
              </a:rPr>
              <a:t>understanding</a:t>
            </a:r>
            <a:r>
              <a:rPr lang="pt-BR" sz="2000" dirty="0">
                <a:latin typeface="Consolas"/>
                <a:ea typeface="+mn-lt"/>
                <a:cs typeface="+mn-lt"/>
              </a:rPr>
              <a:t> </a:t>
            </a:r>
            <a:r>
              <a:rPr lang="pt-BR" sz="2000" err="1">
                <a:latin typeface="Consolas"/>
                <a:ea typeface="+mn-lt"/>
                <a:cs typeface="+mn-lt"/>
              </a:rPr>
              <a:t>of</a:t>
            </a:r>
            <a:r>
              <a:rPr lang="pt-BR" sz="2000" dirty="0">
                <a:latin typeface="Consolas"/>
                <a:ea typeface="+mn-lt"/>
                <a:cs typeface="+mn-lt"/>
              </a:rPr>
              <a:t> </a:t>
            </a:r>
            <a:r>
              <a:rPr lang="pt-BR" sz="2000" i="1" err="1">
                <a:latin typeface="Consolas"/>
                <a:ea typeface="+mn-lt"/>
                <a:cs typeface="+mn-lt"/>
              </a:rPr>
              <a:t>why</a:t>
            </a:r>
            <a:r>
              <a:rPr lang="pt-BR" sz="2000" dirty="0">
                <a:latin typeface="Consolas"/>
                <a:ea typeface="+mn-lt"/>
                <a:cs typeface="+mn-lt"/>
              </a:rPr>
              <a:t> machine learning </a:t>
            </a:r>
            <a:r>
              <a:rPr lang="pt-BR" sz="2000" err="1">
                <a:latin typeface="Consolas"/>
                <a:ea typeface="+mn-lt"/>
                <a:cs typeface="+mn-lt"/>
              </a:rPr>
              <a:t>works</a:t>
            </a:r>
            <a:r>
              <a:rPr lang="pt-BR" sz="2000" dirty="0">
                <a:latin typeface="Consolas"/>
                <a:ea typeface="+mn-lt"/>
                <a:cs typeface="+mn-lt"/>
              </a:rPr>
              <a:t> — </a:t>
            </a:r>
            <a:r>
              <a:rPr lang="pt-BR" sz="2000" err="1">
                <a:latin typeface="Consolas"/>
                <a:ea typeface="+mn-lt"/>
                <a:cs typeface="+mn-lt"/>
              </a:rPr>
              <a:t>and</a:t>
            </a:r>
            <a:r>
              <a:rPr lang="pt-BR" sz="2000" dirty="0">
                <a:latin typeface="Consolas"/>
                <a:ea typeface="+mn-lt"/>
                <a:cs typeface="+mn-lt"/>
              </a:rPr>
              <a:t> </a:t>
            </a:r>
            <a:r>
              <a:rPr lang="pt-BR" sz="2000" err="1">
                <a:latin typeface="Consolas"/>
                <a:ea typeface="+mn-lt"/>
                <a:cs typeface="+mn-lt"/>
              </a:rPr>
              <a:t>when</a:t>
            </a:r>
            <a:r>
              <a:rPr lang="pt-BR" sz="2000" dirty="0">
                <a:latin typeface="Consolas"/>
                <a:ea typeface="+mn-lt"/>
                <a:cs typeface="+mn-lt"/>
              </a:rPr>
              <a:t> it </a:t>
            </a:r>
            <a:r>
              <a:rPr lang="pt-BR" sz="2000" err="1">
                <a:latin typeface="Consolas"/>
                <a:ea typeface="+mn-lt"/>
                <a:cs typeface="+mn-lt"/>
              </a:rPr>
              <a:t>doesn’t</a:t>
            </a:r>
            <a:r>
              <a:rPr lang="pt-BR" sz="2000" dirty="0">
                <a:latin typeface="Consolas"/>
                <a:ea typeface="+mn-lt"/>
                <a:cs typeface="+mn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35095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AC3CF2D-1AE3-27ED-D0D9-B768A9F513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5">
            <a:extLst>
              <a:ext uri="{FF2B5EF4-FFF2-40B4-BE49-F238E27FC236}">
                <a16:creationId xmlns:a16="http://schemas.microsoft.com/office/drawing/2014/main" id="{7D3B521C-194B-C519-0C67-99066A04E756}"/>
              </a:ext>
            </a:extLst>
          </p:cNvPr>
          <p:cNvSpPr txBox="1"/>
          <p:nvPr/>
        </p:nvSpPr>
        <p:spPr>
          <a:xfrm>
            <a:off x="11725522" y="6456963"/>
            <a:ext cx="464320" cy="40011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2000" dirty="0">
                <a:latin typeface="Consolas"/>
              </a:rPr>
              <a:t>3.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01529BCF-CEDC-D438-D129-5DF4314447E0}"/>
              </a:ext>
            </a:extLst>
          </p:cNvPr>
          <p:cNvCxnSpPr/>
          <p:nvPr/>
        </p:nvCxnSpPr>
        <p:spPr>
          <a:xfrm flipH="1" flipV="1">
            <a:off x="253310" y="980377"/>
            <a:ext cx="11654989" cy="37873"/>
          </a:xfrm>
          <a:prstGeom prst="straightConnector1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aixaDeTexto 4">
            <a:extLst>
              <a:ext uri="{FF2B5EF4-FFF2-40B4-BE49-F238E27FC236}">
                <a16:creationId xmlns:a16="http://schemas.microsoft.com/office/drawing/2014/main" id="{93CB10D4-E96C-E30B-91C0-1288801F79B3}"/>
              </a:ext>
            </a:extLst>
          </p:cNvPr>
          <p:cNvSpPr txBox="1"/>
          <p:nvPr/>
        </p:nvSpPr>
        <p:spPr>
          <a:xfrm>
            <a:off x="1869779" y="292941"/>
            <a:ext cx="8622954" cy="64633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3600" dirty="0" err="1">
                <a:latin typeface="Consolas"/>
              </a:rPr>
              <a:t>Methodology</a:t>
            </a:r>
            <a:endParaRPr lang="pt-BR" dirty="0" err="1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7AF10B3-4818-ABAD-2FCE-CE72EB1B3B46}"/>
              </a:ext>
            </a:extLst>
          </p:cNvPr>
          <p:cNvSpPr txBox="1"/>
          <p:nvPr/>
        </p:nvSpPr>
        <p:spPr>
          <a:xfrm>
            <a:off x="250326" y="1556634"/>
            <a:ext cx="5286235" cy="46474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2400" b="1" dirty="0">
                <a:latin typeface="Consolas"/>
              </a:rPr>
              <a:t>Part I</a:t>
            </a:r>
            <a:endParaRPr lang="pt-BR" dirty="0"/>
          </a:p>
          <a:p>
            <a:endParaRPr lang="pt-BR" sz="2000" dirty="0">
              <a:latin typeface="Consolas"/>
            </a:endParaRPr>
          </a:p>
          <a:p>
            <a:pPr marL="342900" indent="-342900">
              <a:buAutoNum type="arabicPeriod"/>
            </a:pPr>
            <a:r>
              <a:rPr lang="pt-BR" dirty="0">
                <a:latin typeface="Consolas"/>
                <a:ea typeface="+mn-lt"/>
                <a:cs typeface="+mn-lt"/>
              </a:rPr>
              <a:t>(</a:t>
            </a:r>
            <a:r>
              <a:rPr lang="pt-BR" b="1" dirty="0">
                <a:latin typeface="Consolas"/>
                <a:ea typeface="+mn-lt"/>
                <a:cs typeface="+mn-lt"/>
              </a:rPr>
              <a:t>16/06</a:t>
            </a:r>
            <a:r>
              <a:rPr lang="pt-BR" dirty="0">
                <a:latin typeface="Consolas"/>
                <a:ea typeface="+mn-lt"/>
                <a:cs typeface="+mn-lt"/>
              </a:rPr>
              <a:t> </a:t>
            </a:r>
            <a:r>
              <a:rPr lang="pt-BR" b="1" dirty="0">
                <a:latin typeface="Consolas"/>
                <a:ea typeface="+mn-lt"/>
                <a:cs typeface="+mn-lt"/>
              </a:rPr>
              <a:t>- </a:t>
            </a:r>
            <a:r>
              <a:rPr lang="pt-BR" b="1" dirty="0" err="1">
                <a:latin typeface="Consolas"/>
                <a:ea typeface="+mn-lt"/>
                <a:cs typeface="+mn-lt"/>
              </a:rPr>
              <a:t>Seminar</a:t>
            </a:r>
            <a:r>
              <a:rPr lang="pt-BR" dirty="0">
                <a:latin typeface="Consolas"/>
                <a:ea typeface="+mn-lt"/>
                <a:cs typeface="+mn-lt"/>
              </a:rPr>
              <a:t>) </a:t>
            </a:r>
            <a:r>
              <a:rPr lang="pt-BR" i="1" dirty="0" err="1">
                <a:latin typeface="Consolas"/>
                <a:ea typeface="+mn-lt"/>
                <a:cs typeface="+mn-lt"/>
              </a:rPr>
              <a:t>Introduction</a:t>
            </a:r>
            <a:r>
              <a:rPr lang="pt-BR" i="1" dirty="0">
                <a:latin typeface="Consolas"/>
                <a:ea typeface="+mn-lt"/>
                <a:cs typeface="+mn-lt"/>
              </a:rPr>
              <a:t> </a:t>
            </a:r>
            <a:r>
              <a:rPr lang="pt-BR" i="1" dirty="0" err="1">
                <a:latin typeface="Consolas"/>
                <a:ea typeface="+mn-lt"/>
                <a:cs typeface="+mn-lt"/>
              </a:rPr>
              <a:t>to</a:t>
            </a:r>
            <a:r>
              <a:rPr lang="pt-BR" i="1" dirty="0">
                <a:latin typeface="Consolas"/>
                <a:ea typeface="+mn-lt"/>
                <a:cs typeface="+mn-lt"/>
              </a:rPr>
              <a:t> Data Science &amp; Machine Learning </a:t>
            </a:r>
            <a:r>
              <a:rPr lang="pt-BR" dirty="0">
                <a:latin typeface="Consolas"/>
                <a:ea typeface="+mn-lt"/>
                <a:cs typeface="+mn-lt"/>
              </a:rPr>
              <a:t> ;</a:t>
            </a:r>
            <a:endParaRPr lang="pt-BR" dirty="0">
              <a:latin typeface="Consolas"/>
            </a:endParaRPr>
          </a:p>
          <a:p>
            <a:pPr marL="342900" indent="-342900">
              <a:buAutoNum type="arabicPeriod"/>
            </a:pPr>
            <a:endParaRPr lang="pt-BR" dirty="0">
              <a:latin typeface="Consolas"/>
              <a:ea typeface="+mn-lt"/>
              <a:cs typeface="+mn-lt"/>
            </a:endParaRPr>
          </a:p>
          <a:p>
            <a:pPr marL="342900" indent="-342900">
              <a:buAutoNum type="arabicPeriod"/>
            </a:pPr>
            <a:r>
              <a:rPr lang="pt-BR" dirty="0">
                <a:latin typeface="Consolas"/>
                <a:ea typeface="+mn-lt"/>
                <a:cs typeface="+mn-lt"/>
              </a:rPr>
              <a:t>(</a:t>
            </a:r>
            <a:r>
              <a:rPr lang="pt-BR" b="1" dirty="0">
                <a:latin typeface="Consolas"/>
                <a:ea typeface="+mn-lt"/>
                <a:cs typeface="+mn-lt"/>
              </a:rPr>
              <a:t>18/06</a:t>
            </a:r>
            <a:r>
              <a:rPr lang="pt-BR" dirty="0">
                <a:latin typeface="Consolas"/>
                <a:ea typeface="+mn-lt"/>
                <a:cs typeface="+mn-lt"/>
              </a:rPr>
              <a:t> </a:t>
            </a:r>
            <a:r>
              <a:rPr lang="pt-BR" b="1" dirty="0">
                <a:latin typeface="Consolas"/>
                <a:ea typeface="+mn-lt"/>
                <a:cs typeface="+mn-lt"/>
              </a:rPr>
              <a:t>- </a:t>
            </a:r>
            <a:r>
              <a:rPr lang="pt-BR" b="1" dirty="0" err="1">
                <a:latin typeface="Consolas"/>
                <a:ea typeface="+mn-lt"/>
                <a:cs typeface="+mn-lt"/>
              </a:rPr>
              <a:t>Lecture</a:t>
            </a:r>
            <a:r>
              <a:rPr lang="pt-BR" dirty="0">
                <a:latin typeface="Consolas"/>
                <a:ea typeface="+mn-lt"/>
                <a:cs typeface="+mn-lt"/>
              </a:rPr>
              <a:t>) </a:t>
            </a:r>
            <a:r>
              <a:rPr lang="pt-BR" i="1" dirty="0" err="1">
                <a:latin typeface="Consolas"/>
                <a:ea typeface="+mn-lt"/>
                <a:cs typeface="+mn-lt"/>
              </a:rPr>
              <a:t>Foundations</a:t>
            </a:r>
            <a:r>
              <a:rPr lang="pt-BR" i="1" dirty="0">
                <a:latin typeface="Consolas"/>
                <a:ea typeface="+mn-lt"/>
                <a:cs typeface="+mn-lt"/>
              </a:rPr>
              <a:t> </a:t>
            </a:r>
            <a:r>
              <a:rPr lang="pt-BR" i="1" dirty="0" err="1">
                <a:latin typeface="Consolas"/>
                <a:ea typeface="+mn-lt"/>
                <a:cs typeface="+mn-lt"/>
              </a:rPr>
              <a:t>on</a:t>
            </a:r>
            <a:r>
              <a:rPr lang="pt-BR" i="1" dirty="0">
                <a:latin typeface="Consolas"/>
                <a:ea typeface="+mn-lt"/>
                <a:cs typeface="+mn-lt"/>
              </a:rPr>
              <a:t> Linear </a:t>
            </a:r>
            <a:r>
              <a:rPr lang="pt-BR" i="1" dirty="0" err="1">
                <a:latin typeface="Consolas"/>
                <a:ea typeface="+mn-lt"/>
                <a:cs typeface="+mn-lt"/>
              </a:rPr>
              <a:t>Algebra</a:t>
            </a:r>
            <a:r>
              <a:rPr lang="pt-BR" i="1" dirty="0">
                <a:latin typeface="Consolas"/>
                <a:ea typeface="+mn-lt"/>
                <a:cs typeface="+mn-lt"/>
              </a:rPr>
              <a:t> &amp; Matrix </a:t>
            </a:r>
            <a:r>
              <a:rPr lang="pt-BR" i="1" dirty="0" err="1">
                <a:latin typeface="Consolas"/>
                <a:ea typeface="+mn-lt"/>
                <a:cs typeface="+mn-lt"/>
              </a:rPr>
              <a:t>Analysis</a:t>
            </a:r>
            <a:r>
              <a:rPr lang="pt-BR" dirty="0">
                <a:latin typeface="Consolas"/>
                <a:ea typeface="+mn-lt"/>
                <a:cs typeface="+mn-lt"/>
              </a:rPr>
              <a:t> ;</a:t>
            </a:r>
          </a:p>
          <a:p>
            <a:pPr marL="342900" indent="-342900">
              <a:buAutoNum type="arabicPeriod"/>
            </a:pPr>
            <a:endParaRPr lang="pt-BR" dirty="0">
              <a:latin typeface="Consolas"/>
            </a:endParaRPr>
          </a:p>
          <a:p>
            <a:pPr marL="342900" indent="-342900">
              <a:buAutoNum type="arabicPeriod"/>
            </a:pPr>
            <a:r>
              <a:rPr lang="pt-BR" dirty="0">
                <a:latin typeface="Consolas"/>
              </a:rPr>
              <a:t>(</a:t>
            </a:r>
            <a:r>
              <a:rPr lang="pt-BR" b="1" dirty="0">
                <a:latin typeface="Consolas"/>
              </a:rPr>
              <a:t>25/06</a:t>
            </a:r>
            <a:r>
              <a:rPr lang="pt-BR" dirty="0">
                <a:latin typeface="Consolas"/>
              </a:rPr>
              <a:t> </a:t>
            </a:r>
            <a:r>
              <a:rPr lang="pt-BR" b="1" dirty="0">
                <a:latin typeface="Consolas"/>
              </a:rPr>
              <a:t>- </a:t>
            </a:r>
            <a:r>
              <a:rPr lang="pt-BR" b="1" dirty="0" err="1">
                <a:latin typeface="Consolas"/>
              </a:rPr>
              <a:t>Lecture</a:t>
            </a:r>
            <a:r>
              <a:rPr lang="pt-BR" dirty="0">
                <a:latin typeface="Consolas"/>
              </a:rPr>
              <a:t>) </a:t>
            </a:r>
            <a:r>
              <a:rPr lang="pt-BR" i="1" dirty="0" err="1">
                <a:latin typeface="Consolas"/>
              </a:rPr>
              <a:t>Foundations</a:t>
            </a:r>
            <a:r>
              <a:rPr lang="pt-BR" i="1" dirty="0">
                <a:latin typeface="Consolas"/>
              </a:rPr>
              <a:t> </a:t>
            </a:r>
            <a:r>
              <a:rPr lang="pt-BR" i="1" dirty="0" err="1">
                <a:latin typeface="Consolas"/>
              </a:rPr>
              <a:t>on</a:t>
            </a:r>
            <a:r>
              <a:rPr lang="pt-BR" i="1" dirty="0">
                <a:latin typeface="Consolas"/>
              </a:rPr>
              <a:t> </a:t>
            </a:r>
            <a:r>
              <a:rPr lang="pt-BR" i="1" dirty="0" err="1">
                <a:latin typeface="Consolas"/>
              </a:rPr>
              <a:t>Probability</a:t>
            </a:r>
            <a:r>
              <a:rPr lang="pt-BR" i="1" dirty="0">
                <a:latin typeface="Consolas"/>
              </a:rPr>
              <a:t> &amp; </a:t>
            </a:r>
            <a:r>
              <a:rPr lang="pt-BR" i="1" dirty="0" err="1">
                <a:latin typeface="Consolas"/>
              </a:rPr>
              <a:t>Statistics</a:t>
            </a:r>
            <a:r>
              <a:rPr lang="pt-BR" i="1" dirty="0">
                <a:latin typeface="Consolas"/>
              </a:rPr>
              <a:t> </a:t>
            </a:r>
            <a:r>
              <a:rPr lang="pt-BR" dirty="0">
                <a:latin typeface="Consolas"/>
              </a:rPr>
              <a:t> ;</a:t>
            </a:r>
          </a:p>
          <a:p>
            <a:pPr marL="342900" indent="-342900">
              <a:buAutoNum type="arabicPeriod"/>
            </a:pPr>
            <a:endParaRPr lang="pt-BR" dirty="0">
              <a:latin typeface="Consolas"/>
            </a:endParaRPr>
          </a:p>
          <a:p>
            <a:pPr marL="342900" indent="-342900">
              <a:buAutoNum type="arabicPeriod"/>
            </a:pPr>
            <a:r>
              <a:rPr lang="pt-BR" dirty="0">
                <a:latin typeface="Consolas"/>
              </a:rPr>
              <a:t>(</a:t>
            </a:r>
            <a:r>
              <a:rPr lang="pt-BR" b="1" dirty="0">
                <a:latin typeface="Consolas"/>
              </a:rPr>
              <a:t>30/06</a:t>
            </a:r>
            <a:r>
              <a:rPr lang="pt-BR" dirty="0">
                <a:latin typeface="Consolas"/>
              </a:rPr>
              <a:t> </a:t>
            </a:r>
            <a:r>
              <a:rPr lang="pt-BR" b="1" dirty="0">
                <a:latin typeface="Consolas"/>
              </a:rPr>
              <a:t>- </a:t>
            </a:r>
            <a:r>
              <a:rPr lang="pt-BR" b="1" dirty="0" err="1">
                <a:latin typeface="Consolas"/>
              </a:rPr>
              <a:t>Lecture</a:t>
            </a:r>
            <a:r>
              <a:rPr lang="pt-BR" dirty="0">
                <a:latin typeface="Consolas"/>
              </a:rPr>
              <a:t>) </a:t>
            </a:r>
            <a:r>
              <a:rPr lang="pt-BR" i="1" dirty="0" err="1">
                <a:latin typeface="Consolas"/>
              </a:rPr>
              <a:t>Foundations</a:t>
            </a:r>
            <a:r>
              <a:rPr lang="pt-BR" i="1" dirty="0">
                <a:latin typeface="Consolas"/>
              </a:rPr>
              <a:t> </a:t>
            </a:r>
            <a:r>
              <a:rPr lang="pt-BR" i="1" dirty="0" err="1">
                <a:latin typeface="Consolas"/>
              </a:rPr>
              <a:t>on</a:t>
            </a:r>
            <a:r>
              <a:rPr lang="pt-BR" dirty="0">
                <a:latin typeface="Consolas"/>
              </a:rPr>
              <a:t> </a:t>
            </a:r>
            <a:r>
              <a:rPr lang="pt-BR" i="1" dirty="0" err="1">
                <a:latin typeface="Consolas"/>
              </a:rPr>
              <a:t>Multivariate</a:t>
            </a:r>
            <a:r>
              <a:rPr lang="pt-BR" i="1" dirty="0">
                <a:latin typeface="Consolas"/>
              </a:rPr>
              <a:t> </a:t>
            </a:r>
            <a:r>
              <a:rPr lang="pt-BR" i="1" dirty="0" err="1">
                <a:latin typeface="Consolas"/>
              </a:rPr>
              <a:t>Calculus</a:t>
            </a:r>
            <a:r>
              <a:rPr lang="pt-BR" i="1" dirty="0">
                <a:latin typeface="Consolas"/>
              </a:rPr>
              <a:t> &amp; </a:t>
            </a:r>
            <a:r>
              <a:rPr lang="pt-BR" i="1" dirty="0" err="1">
                <a:latin typeface="Consolas"/>
              </a:rPr>
              <a:t>Topology</a:t>
            </a:r>
            <a:r>
              <a:rPr lang="pt-BR" i="1" dirty="0">
                <a:latin typeface="Consolas"/>
              </a:rPr>
              <a:t> </a:t>
            </a:r>
            <a:r>
              <a:rPr lang="pt-BR" dirty="0">
                <a:latin typeface="Consolas"/>
              </a:rPr>
              <a:t> ;</a:t>
            </a:r>
          </a:p>
          <a:p>
            <a:pPr marL="342900" indent="-342900">
              <a:buAutoNum type="arabicPeriod"/>
            </a:pPr>
            <a:endParaRPr lang="pt-BR" dirty="0">
              <a:latin typeface="Consolas"/>
            </a:endParaRPr>
          </a:p>
          <a:p>
            <a:pPr marL="342900" indent="-342900">
              <a:buAutoNum type="arabicPeriod"/>
            </a:pPr>
            <a:r>
              <a:rPr lang="pt-BR" dirty="0">
                <a:latin typeface="Consolas"/>
              </a:rPr>
              <a:t>(</a:t>
            </a:r>
            <a:r>
              <a:rPr lang="pt-BR" b="1" dirty="0">
                <a:latin typeface="Consolas"/>
              </a:rPr>
              <a:t>02/07</a:t>
            </a:r>
            <a:r>
              <a:rPr lang="pt-BR" dirty="0">
                <a:latin typeface="Consolas"/>
              </a:rPr>
              <a:t> </a:t>
            </a:r>
            <a:r>
              <a:rPr lang="pt-BR" b="1" dirty="0">
                <a:latin typeface="Consolas"/>
              </a:rPr>
              <a:t>- </a:t>
            </a:r>
            <a:r>
              <a:rPr lang="pt-BR" b="1" dirty="0" err="1">
                <a:latin typeface="Consolas"/>
              </a:rPr>
              <a:t>Lecture</a:t>
            </a:r>
            <a:r>
              <a:rPr lang="pt-BR" dirty="0">
                <a:latin typeface="Consolas"/>
              </a:rPr>
              <a:t>) </a:t>
            </a:r>
            <a:r>
              <a:rPr lang="pt-BR" i="1" dirty="0" err="1">
                <a:latin typeface="Consolas"/>
              </a:rPr>
              <a:t>Foundations</a:t>
            </a:r>
            <a:r>
              <a:rPr lang="pt-BR" i="1" dirty="0">
                <a:latin typeface="Consolas"/>
              </a:rPr>
              <a:t> </a:t>
            </a:r>
            <a:r>
              <a:rPr lang="pt-BR" i="1" dirty="0" err="1">
                <a:latin typeface="Consolas"/>
              </a:rPr>
              <a:t>on</a:t>
            </a:r>
            <a:r>
              <a:rPr lang="pt-BR" i="1" dirty="0">
                <a:latin typeface="Consolas"/>
              </a:rPr>
              <a:t> </a:t>
            </a:r>
            <a:r>
              <a:rPr lang="pt-BR" i="1" dirty="0" err="1">
                <a:latin typeface="Consolas"/>
              </a:rPr>
              <a:t>Information</a:t>
            </a:r>
            <a:r>
              <a:rPr lang="pt-BR" i="1" dirty="0">
                <a:latin typeface="Consolas"/>
              </a:rPr>
              <a:t> </a:t>
            </a:r>
            <a:r>
              <a:rPr lang="pt-BR" i="1" dirty="0" err="1">
                <a:latin typeface="Consolas"/>
              </a:rPr>
              <a:t>Theory</a:t>
            </a:r>
            <a:r>
              <a:rPr lang="pt-BR" dirty="0">
                <a:latin typeface="Consolas"/>
              </a:rPr>
              <a:t> .</a:t>
            </a:r>
          </a:p>
        </p:txBody>
      </p: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76097409-DB06-395E-B070-6CCFC714335F}"/>
              </a:ext>
            </a:extLst>
          </p:cNvPr>
          <p:cNvCxnSpPr>
            <a:cxnSpLocks/>
          </p:cNvCxnSpPr>
          <p:nvPr/>
        </p:nvCxnSpPr>
        <p:spPr>
          <a:xfrm>
            <a:off x="6022650" y="1556461"/>
            <a:ext cx="22853" cy="4706110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52A3601F-6670-DC9D-EB39-BA5966C73810}"/>
              </a:ext>
            </a:extLst>
          </p:cNvPr>
          <p:cNvSpPr txBox="1"/>
          <p:nvPr/>
        </p:nvSpPr>
        <p:spPr>
          <a:xfrm>
            <a:off x="6395754" y="1554575"/>
            <a:ext cx="5564261" cy="49244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2400" b="1" dirty="0">
                <a:latin typeface="Consolas"/>
              </a:rPr>
              <a:t>Part II</a:t>
            </a:r>
            <a:endParaRPr lang="pt-BR" dirty="0"/>
          </a:p>
          <a:p>
            <a:endParaRPr lang="pt-BR" sz="2000" dirty="0">
              <a:latin typeface="Consolas"/>
            </a:endParaRPr>
          </a:p>
          <a:p>
            <a:pPr marL="342900" indent="-342900">
              <a:buAutoNum type="arabicPeriod"/>
            </a:pPr>
            <a:r>
              <a:rPr lang="pt-BR" dirty="0">
                <a:latin typeface="Consolas"/>
                <a:ea typeface="+mn-lt"/>
                <a:cs typeface="+mn-lt"/>
              </a:rPr>
              <a:t>(</a:t>
            </a:r>
            <a:r>
              <a:rPr lang="pt-BR" b="1" dirty="0">
                <a:latin typeface="Consolas"/>
                <a:ea typeface="+mn-lt"/>
                <a:cs typeface="+mn-lt"/>
              </a:rPr>
              <a:t>07/07 - </a:t>
            </a:r>
            <a:r>
              <a:rPr lang="pt-BR" b="1" dirty="0" err="1">
                <a:latin typeface="Consolas"/>
                <a:ea typeface="+mn-lt"/>
                <a:cs typeface="+mn-lt"/>
              </a:rPr>
              <a:t>Lecture</a:t>
            </a:r>
            <a:r>
              <a:rPr lang="pt-BR" dirty="0">
                <a:latin typeface="Consolas"/>
                <a:ea typeface="+mn-lt"/>
                <a:cs typeface="+mn-lt"/>
              </a:rPr>
              <a:t>) </a:t>
            </a:r>
            <a:r>
              <a:rPr lang="pt-BR" i="1" dirty="0" err="1">
                <a:latin typeface="Consolas"/>
                <a:ea typeface="+mn-lt"/>
                <a:cs typeface="+mn-lt"/>
              </a:rPr>
              <a:t>Statistical</a:t>
            </a:r>
            <a:r>
              <a:rPr lang="pt-BR" i="1" dirty="0">
                <a:latin typeface="Consolas"/>
                <a:ea typeface="+mn-lt"/>
                <a:cs typeface="+mn-lt"/>
              </a:rPr>
              <a:t> Lea </a:t>
            </a:r>
            <a:r>
              <a:rPr lang="pt-BR" i="1" dirty="0" err="1">
                <a:latin typeface="Consolas"/>
                <a:ea typeface="+mn-lt"/>
                <a:cs typeface="+mn-lt"/>
              </a:rPr>
              <a:t>rning</a:t>
            </a:r>
            <a:r>
              <a:rPr lang="pt-BR" i="1" dirty="0">
                <a:latin typeface="Consolas"/>
                <a:ea typeface="+mn-lt"/>
                <a:cs typeface="+mn-lt"/>
              </a:rPr>
              <a:t> </a:t>
            </a:r>
            <a:r>
              <a:rPr lang="pt-BR" i="1" dirty="0" err="1">
                <a:latin typeface="Consolas"/>
                <a:ea typeface="+mn-lt"/>
                <a:cs typeface="+mn-lt"/>
              </a:rPr>
              <a:t>Theory</a:t>
            </a:r>
            <a:r>
              <a:rPr lang="pt-BR" dirty="0">
                <a:latin typeface="Consolas"/>
                <a:ea typeface="+mn-lt"/>
                <a:cs typeface="+mn-lt"/>
              </a:rPr>
              <a:t> ;</a:t>
            </a:r>
            <a:endParaRPr lang="pt-BR" dirty="0">
              <a:latin typeface="Consolas"/>
            </a:endParaRPr>
          </a:p>
          <a:p>
            <a:pPr marL="342900" indent="-342900">
              <a:buAutoNum type="arabicPeriod"/>
            </a:pPr>
            <a:endParaRPr lang="pt-BR" dirty="0">
              <a:latin typeface="Consolas"/>
              <a:ea typeface="+mn-lt"/>
              <a:cs typeface="+mn-lt"/>
            </a:endParaRPr>
          </a:p>
          <a:p>
            <a:pPr marL="342900" indent="-342900">
              <a:buAutoNum type="arabicPeriod"/>
            </a:pPr>
            <a:r>
              <a:rPr lang="pt-BR" dirty="0">
                <a:latin typeface="Consolas"/>
                <a:ea typeface="+mn-lt"/>
                <a:cs typeface="+mn-lt"/>
              </a:rPr>
              <a:t>(</a:t>
            </a:r>
            <a:r>
              <a:rPr lang="pt-BR" b="1" dirty="0">
                <a:latin typeface="Consolas"/>
                <a:ea typeface="+mn-lt"/>
                <a:cs typeface="+mn-lt"/>
              </a:rPr>
              <a:t>09/07 - </a:t>
            </a:r>
            <a:r>
              <a:rPr lang="pt-BR" b="1" dirty="0" err="1">
                <a:latin typeface="Consolas"/>
                <a:ea typeface="+mn-lt"/>
                <a:cs typeface="+mn-lt"/>
              </a:rPr>
              <a:t>Lecture</a:t>
            </a:r>
            <a:r>
              <a:rPr lang="pt-BR" dirty="0">
                <a:latin typeface="Consolas"/>
                <a:ea typeface="+mn-lt"/>
                <a:cs typeface="+mn-lt"/>
              </a:rPr>
              <a:t>) </a:t>
            </a:r>
            <a:r>
              <a:rPr lang="pt-BR" i="1" dirty="0">
                <a:latin typeface="Consolas"/>
                <a:ea typeface="+mn-lt"/>
                <a:cs typeface="+mn-lt"/>
              </a:rPr>
              <a:t>Linear </a:t>
            </a:r>
            <a:r>
              <a:rPr lang="pt-BR" i="1" dirty="0" err="1">
                <a:latin typeface="Consolas"/>
                <a:ea typeface="+mn-lt"/>
                <a:cs typeface="+mn-lt"/>
              </a:rPr>
              <a:t>Regression</a:t>
            </a:r>
            <a:r>
              <a:rPr lang="pt-BR" i="1" dirty="0">
                <a:latin typeface="Consolas"/>
                <a:ea typeface="+mn-lt"/>
                <a:cs typeface="+mn-lt"/>
              </a:rPr>
              <a:t> for </a:t>
            </a:r>
            <a:r>
              <a:rPr lang="pt-BR" i="1" dirty="0" err="1">
                <a:latin typeface="Consolas"/>
                <a:ea typeface="+mn-lt"/>
                <a:cs typeface="+mn-lt"/>
              </a:rPr>
              <a:t>Regression</a:t>
            </a:r>
            <a:r>
              <a:rPr lang="pt-BR" i="1" dirty="0">
                <a:latin typeface="Consolas"/>
                <a:ea typeface="+mn-lt"/>
                <a:cs typeface="+mn-lt"/>
              </a:rPr>
              <a:t> </a:t>
            </a:r>
            <a:r>
              <a:rPr lang="pt-BR" i="1" dirty="0" err="1">
                <a:latin typeface="Consolas"/>
                <a:ea typeface="+mn-lt"/>
                <a:cs typeface="+mn-lt"/>
              </a:rPr>
              <a:t>and</a:t>
            </a:r>
            <a:r>
              <a:rPr lang="pt-BR" i="1" dirty="0">
                <a:latin typeface="Consolas"/>
                <a:ea typeface="+mn-lt"/>
                <a:cs typeface="+mn-lt"/>
              </a:rPr>
              <a:t> </a:t>
            </a:r>
            <a:r>
              <a:rPr lang="pt-BR" i="1" dirty="0" err="1">
                <a:latin typeface="Consolas"/>
                <a:ea typeface="+mn-lt"/>
                <a:cs typeface="+mn-lt"/>
              </a:rPr>
              <a:t>Classification</a:t>
            </a:r>
            <a:r>
              <a:rPr lang="pt-BR" i="1" dirty="0">
                <a:latin typeface="Consolas"/>
                <a:ea typeface="+mn-lt"/>
                <a:cs typeface="+mn-lt"/>
              </a:rPr>
              <a:t> </a:t>
            </a:r>
            <a:r>
              <a:rPr lang="pt-BR" i="1" dirty="0" err="1">
                <a:latin typeface="Consolas"/>
                <a:ea typeface="+mn-lt"/>
                <a:cs typeface="+mn-lt"/>
              </a:rPr>
              <a:t>Problems</a:t>
            </a:r>
            <a:r>
              <a:rPr lang="pt-BR" dirty="0">
                <a:latin typeface="Consolas"/>
                <a:ea typeface="+mn-lt"/>
                <a:cs typeface="+mn-lt"/>
              </a:rPr>
              <a:t> ;</a:t>
            </a:r>
          </a:p>
          <a:p>
            <a:pPr marL="342900" indent="-342900">
              <a:buAutoNum type="arabicPeriod"/>
            </a:pPr>
            <a:endParaRPr lang="pt-BR" dirty="0">
              <a:latin typeface="Consolas"/>
            </a:endParaRPr>
          </a:p>
          <a:p>
            <a:pPr marL="342900" indent="-342900">
              <a:buAutoNum type="arabicPeriod"/>
            </a:pPr>
            <a:r>
              <a:rPr lang="pt-BR" dirty="0">
                <a:latin typeface="Consolas"/>
              </a:rPr>
              <a:t>(</a:t>
            </a:r>
            <a:r>
              <a:rPr lang="pt-BR" b="1" dirty="0">
                <a:latin typeface="Consolas"/>
              </a:rPr>
              <a:t>14/07 - </a:t>
            </a:r>
            <a:r>
              <a:rPr lang="pt-BR" b="1" dirty="0" err="1">
                <a:latin typeface="Consolas"/>
              </a:rPr>
              <a:t>Lecture</a:t>
            </a:r>
            <a:r>
              <a:rPr lang="pt-BR" dirty="0">
                <a:latin typeface="Consolas"/>
              </a:rPr>
              <a:t>) </a:t>
            </a:r>
            <a:r>
              <a:rPr lang="pt-BR" i="1" dirty="0">
                <a:latin typeface="Consolas"/>
              </a:rPr>
              <a:t>Bias &amp; </a:t>
            </a:r>
            <a:r>
              <a:rPr lang="pt-BR" i="1" dirty="0" err="1">
                <a:latin typeface="Consolas"/>
              </a:rPr>
              <a:t>Variance</a:t>
            </a:r>
            <a:r>
              <a:rPr lang="pt-BR" dirty="0">
                <a:latin typeface="Consolas"/>
              </a:rPr>
              <a:t> ;</a:t>
            </a:r>
          </a:p>
          <a:p>
            <a:pPr marL="342900" indent="-342900">
              <a:buAutoNum type="arabicPeriod"/>
            </a:pPr>
            <a:endParaRPr lang="pt-BR" dirty="0">
              <a:latin typeface="Consolas"/>
            </a:endParaRPr>
          </a:p>
          <a:p>
            <a:pPr marL="342900" indent="-342900">
              <a:buAutoNum type="arabicPeriod"/>
            </a:pPr>
            <a:r>
              <a:rPr lang="pt-BR" dirty="0">
                <a:latin typeface="Consolas"/>
              </a:rPr>
              <a:t>(16/07 - </a:t>
            </a:r>
            <a:r>
              <a:rPr lang="pt-BR" b="1" dirty="0" err="1">
                <a:latin typeface="Consolas"/>
              </a:rPr>
              <a:t>Lecture</a:t>
            </a:r>
            <a:r>
              <a:rPr lang="pt-BR" dirty="0">
                <a:latin typeface="Consolas"/>
              </a:rPr>
              <a:t>) </a:t>
            </a:r>
            <a:r>
              <a:rPr lang="pt-BR" i="1" dirty="0">
                <a:latin typeface="Consolas"/>
              </a:rPr>
              <a:t>Neural Networks</a:t>
            </a:r>
            <a:r>
              <a:rPr lang="pt-BR" dirty="0">
                <a:latin typeface="Consolas"/>
              </a:rPr>
              <a:t> ;</a:t>
            </a:r>
          </a:p>
          <a:p>
            <a:pPr marL="342900" indent="-342900">
              <a:buAutoNum type="arabicPeriod"/>
            </a:pPr>
            <a:endParaRPr lang="pt-BR" dirty="0">
              <a:latin typeface="Consolas"/>
            </a:endParaRPr>
          </a:p>
          <a:p>
            <a:pPr marL="342900" indent="-342900">
              <a:buAutoNum type="arabicPeriod"/>
            </a:pPr>
            <a:r>
              <a:rPr lang="pt-BR" dirty="0">
                <a:latin typeface="Consolas"/>
              </a:rPr>
              <a:t>(</a:t>
            </a:r>
            <a:r>
              <a:rPr lang="pt-BR" b="1" dirty="0">
                <a:latin typeface="Consolas"/>
              </a:rPr>
              <a:t>21/07 - </a:t>
            </a:r>
            <a:r>
              <a:rPr lang="pt-BR" b="1" dirty="0" err="1">
                <a:latin typeface="Consolas"/>
              </a:rPr>
              <a:t>Lecture</a:t>
            </a:r>
            <a:r>
              <a:rPr lang="pt-BR" b="1" dirty="0">
                <a:latin typeface="Consolas"/>
              </a:rPr>
              <a:t>/</a:t>
            </a:r>
            <a:r>
              <a:rPr lang="pt-BR" b="1" dirty="0" err="1">
                <a:latin typeface="Consolas"/>
              </a:rPr>
              <a:t>Seminar</a:t>
            </a:r>
            <a:r>
              <a:rPr lang="pt-BR" dirty="0">
                <a:latin typeface="Consolas"/>
              </a:rPr>
              <a:t>) </a:t>
            </a:r>
            <a:r>
              <a:rPr lang="pt-BR" i="1" dirty="0" err="1">
                <a:latin typeface="Consolas"/>
              </a:rPr>
              <a:t>Unsupervised</a:t>
            </a:r>
            <a:r>
              <a:rPr lang="pt-BR" i="1" dirty="0">
                <a:latin typeface="Consolas"/>
              </a:rPr>
              <a:t> Learning &amp; </a:t>
            </a:r>
            <a:r>
              <a:rPr lang="pt-BR" i="1" dirty="0" err="1">
                <a:latin typeface="Consolas"/>
              </a:rPr>
              <a:t>Manifold</a:t>
            </a:r>
            <a:r>
              <a:rPr lang="pt-BR" i="1" dirty="0">
                <a:latin typeface="Consolas"/>
              </a:rPr>
              <a:t> </a:t>
            </a:r>
            <a:r>
              <a:rPr lang="pt-BR" i="1" dirty="0" err="1">
                <a:latin typeface="Consolas"/>
              </a:rPr>
              <a:t>Hypothesis</a:t>
            </a:r>
            <a:r>
              <a:rPr lang="pt-BR" i="1" dirty="0">
                <a:latin typeface="Consolas"/>
              </a:rPr>
              <a:t> </a:t>
            </a:r>
            <a:r>
              <a:rPr lang="pt-BR" dirty="0">
                <a:latin typeface="Consolas"/>
              </a:rPr>
              <a:t> ;</a:t>
            </a:r>
          </a:p>
          <a:p>
            <a:pPr marL="342900" indent="-342900">
              <a:buAutoNum type="arabicPeriod"/>
            </a:pPr>
            <a:endParaRPr lang="pt-BR" dirty="0">
              <a:latin typeface="Consolas"/>
            </a:endParaRPr>
          </a:p>
          <a:p>
            <a:pPr marL="342900" indent="-342900">
              <a:buAutoNum type="arabicPeriod"/>
            </a:pPr>
            <a:r>
              <a:rPr lang="pt-BR" dirty="0">
                <a:latin typeface="Consolas"/>
              </a:rPr>
              <a:t>(</a:t>
            </a:r>
            <a:r>
              <a:rPr lang="pt-BR" b="1" dirty="0">
                <a:latin typeface="Consolas"/>
              </a:rPr>
              <a:t>23/07 - </a:t>
            </a:r>
            <a:r>
              <a:rPr lang="pt-BR" b="1" dirty="0" err="1">
                <a:latin typeface="Consolas"/>
              </a:rPr>
              <a:t>Seminar</a:t>
            </a:r>
            <a:r>
              <a:rPr lang="pt-BR" dirty="0">
                <a:latin typeface="Consolas"/>
              </a:rPr>
              <a:t>) </a:t>
            </a:r>
            <a:r>
              <a:rPr lang="pt-BR" i="1" dirty="0" err="1">
                <a:latin typeface="Consolas"/>
              </a:rPr>
              <a:t>Advanced</a:t>
            </a:r>
            <a:r>
              <a:rPr lang="pt-BR" i="1" dirty="0">
                <a:latin typeface="Consolas"/>
              </a:rPr>
              <a:t> </a:t>
            </a:r>
            <a:r>
              <a:rPr lang="pt-BR" i="1" dirty="0" err="1">
                <a:latin typeface="Consolas"/>
              </a:rPr>
              <a:t>Topics</a:t>
            </a:r>
            <a:r>
              <a:rPr lang="pt-BR" i="1" dirty="0">
                <a:latin typeface="Consolas"/>
              </a:rPr>
              <a:t> &amp; Wrap-</a:t>
            </a:r>
            <a:r>
              <a:rPr lang="pt-BR" i="1" dirty="0" err="1">
                <a:latin typeface="Consolas"/>
              </a:rPr>
              <a:t>Up</a:t>
            </a:r>
            <a:r>
              <a:rPr lang="pt-BR" i="1" dirty="0">
                <a:latin typeface="Consolas"/>
              </a:rPr>
              <a:t> </a:t>
            </a:r>
            <a:r>
              <a:rPr lang="pt-BR" dirty="0">
                <a:latin typeface="Consolas"/>
              </a:rPr>
              <a:t> .</a:t>
            </a:r>
          </a:p>
        </p:txBody>
      </p:sp>
    </p:spTree>
    <p:extLst>
      <p:ext uri="{BB962C8B-B14F-4D97-AF65-F5344CB8AC3E}">
        <p14:creationId xmlns:p14="http://schemas.microsoft.com/office/powerpoint/2010/main" val="1798892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95D65C7-F790-638B-7512-19885BA8C6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5">
            <a:extLst>
              <a:ext uri="{FF2B5EF4-FFF2-40B4-BE49-F238E27FC236}">
                <a16:creationId xmlns:a16="http://schemas.microsoft.com/office/drawing/2014/main" id="{E658F93D-07B1-CFA1-3AFD-7E4A59B23534}"/>
              </a:ext>
            </a:extLst>
          </p:cNvPr>
          <p:cNvSpPr txBox="1"/>
          <p:nvPr/>
        </p:nvSpPr>
        <p:spPr>
          <a:xfrm>
            <a:off x="11725522" y="6456963"/>
            <a:ext cx="464320" cy="40011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2000" dirty="0">
                <a:latin typeface="Consolas"/>
              </a:rPr>
              <a:t>4.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615BCAD7-288E-E1A0-FC68-2C5B08C9F6B1}"/>
              </a:ext>
            </a:extLst>
          </p:cNvPr>
          <p:cNvCxnSpPr/>
          <p:nvPr/>
        </p:nvCxnSpPr>
        <p:spPr>
          <a:xfrm flipH="1" flipV="1">
            <a:off x="253310" y="980377"/>
            <a:ext cx="11654989" cy="37873"/>
          </a:xfrm>
          <a:prstGeom prst="straightConnector1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aixaDeTexto 4">
            <a:extLst>
              <a:ext uri="{FF2B5EF4-FFF2-40B4-BE49-F238E27FC236}">
                <a16:creationId xmlns:a16="http://schemas.microsoft.com/office/drawing/2014/main" id="{B3B472D0-73AD-7CBB-8964-C704348E81ED}"/>
              </a:ext>
            </a:extLst>
          </p:cNvPr>
          <p:cNvSpPr txBox="1"/>
          <p:nvPr/>
        </p:nvSpPr>
        <p:spPr>
          <a:xfrm>
            <a:off x="1869779" y="292941"/>
            <a:ext cx="8622954" cy="64633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3600" dirty="0">
                <a:latin typeface="Consolas"/>
              </a:rPr>
              <a:t>Some </a:t>
            </a:r>
            <a:r>
              <a:rPr lang="pt-BR" sz="3600" dirty="0" err="1">
                <a:latin typeface="Consolas"/>
              </a:rPr>
              <a:t>References</a:t>
            </a:r>
            <a:endParaRPr lang="pt-BR" dirty="0" err="1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3314132E-ABAC-DC80-4A53-79A034618F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377" y="2038220"/>
            <a:ext cx="3347650" cy="4429124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0E0E0A38-DD6B-1351-4CD7-036CA25E6C05}"/>
              </a:ext>
            </a:extLst>
          </p:cNvPr>
          <p:cNvSpPr txBox="1"/>
          <p:nvPr/>
        </p:nvSpPr>
        <p:spPr>
          <a:xfrm>
            <a:off x="186007" y="1260388"/>
            <a:ext cx="455687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b="1" dirty="0" err="1">
                <a:solidFill>
                  <a:srgbClr val="0F1111"/>
                </a:solidFill>
                <a:latin typeface="Consolas"/>
              </a:rPr>
              <a:t>Deep</a:t>
            </a:r>
            <a:r>
              <a:rPr lang="pt-BR" b="1" dirty="0">
                <a:solidFill>
                  <a:srgbClr val="0F1111"/>
                </a:solidFill>
                <a:latin typeface="Consolas"/>
              </a:rPr>
              <a:t> Learning</a:t>
            </a:r>
            <a:endParaRPr lang="pt-BR" dirty="0">
              <a:solidFill>
                <a:srgbClr val="000000"/>
              </a:solidFill>
              <a:latin typeface="Consolas"/>
            </a:endParaRPr>
          </a:p>
          <a:p>
            <a:pPr algn="ctr"/>
            <a:r>
              <a:rPr lang="pt-BR" b="1" i="1" dirty="0">
                <a:solidFill>
                  <a:srgbClr val="0F1111"/>
                </a:solidFill>
                <a:latin typeface="Consolas"/>
              </a:rPr>
              <a:t>Ian </a:t>
            </a:r>
            <a:r>
              <a:rPr lang="pt-BR" b="1" i="1" err="1">
                <a:solidFill>
                  <a:srgbClr val="0F1111"/>
                </a:solidFill>
                <a:latin typeface="Consolas"/>
              </a:rPr>
              <a:t>Goodfellow</a:t>
            </a:r>
            <a:r>
              <a:rPr lang="pt-BR" b="1" i="1" dirty="0">
                <a:solidFill>
                  <a:srgbClr val="0F1111"/>
                </a:solidFill>
                <a:latin typeface="Consolas"/>
              </a:rPr>
              <a:t> &amp; </a:t>
            </a:r>
            <a:r>
              <a:rPr lang="pt-BR" b="1" i="1" err="1">
                <a:solidFill>
                  <a:srgbClr val="0F1111"/>
                </a:solidFill>
                <a:latin typeface="Consolas"/>
              </a:rPr>
              <a:t>Yoshua</a:t>
            </a:r>
            <a:r>
              <a:rPr lang="pt-BR" b="1" i="1" dirty="0">
                <a:solidFill>
                  <a:srgbClr val="0F1111"/>
                </a:solidFill>
                <a:latin typeface="Consolas"/>
              </a:rPr>
              <a:t> </a:t>
            </a:r>
            <a:r>
              <a:rPr lang="pt-BR" b="1" i="1" err="1">
                <a:solidFill>
                  <a:srgbClr val="0F1111"/>
                </a:solidFill>
                <a:latin typeface="Consolas"/>
              </a:rPr>
              <a:t>Bengio</a:t>
            </a:r>
            <a:endParaRPr lang="pt-BR" b="1" i="1">
              <a:solidFill>
                <a:srgbClr val="0F1111"/>
              </a:solidFill>
              <a:latin typeface="Consolas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0BE5E3F-A9D1-BA8E-0B8F-73DE151E0F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1054" y="1390133"/>
            <a:ext cx="2601401" cy="3655541"/>
          </a:xfrm>
          <a:prstGeom prst="rect">
            <a:avLst/>
          </a:prstGeom>
        </p:spPr>
      </p:pic>
      <p:pic>
        <p:nvPicPr>
          <p:cNvPr id="10" name="Imagem 9" descr="Uma imagem contendo mesa, xícara, pequeno, verde&#10;&#10;O conteúdo gerado por IA pode estar incorreto.">
            <a:extLst>
              <a:ext uri="{FF2B5EF4-FFF2-40B4-BE49-F238E27FC236}">
                <a16:creationId xmlns:a16="http://schemas.microsoft.com/office/drawing/2014/main" id="{3900608B-3414-BD82-19DF-BE0B29F02E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18030" y="1390134"/>
            <a:ext cx="2573182" cy="3655541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8127E11B-6C1B-F2B3-947A-7F3CFBCB4BC0}"/>
              </a:ext>
            </a:extLst>
          </p:cNvPr>
          <p:cNvSpPr txBox="1"/>
          <p:nvPr/>
        </p:nvSpPr>
        <p:spPr>
          <a:xfrm>
            <a:off x="4416137" y="5449329"/>
            <a:ext cx="7779924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b="1" dirty="0">
                <a:solidFill>
                  <a:srgbClr val="0F1111"/>
                </a:solidFill>
                <a:latin typeface="Consolas"/>
              </a:rPr>
              <a:t>Aprendizado de Máquina : Uma Abordagem Estatística</a:t>
            </a:r>
            <a:endParaRPr lang="pt-BR" dirty="0">
              <a:solidFill>
                <a:srgbClr val="000000"/>
              </a:solidFill>
              <a:latin typeface="Aptos" panose="020B0004020202020204"/>
            </a:endParaRPr>
          </a:p>
          <a:p>
            <a:pPr algn="ctr"/>
            <a:r>
              <a:rPr lang="pt-BR" b="1" dirty="0">
                <a:solidFill>
                  <a:srgbClr val="0F1111"/>
                </a:solidFill>
                <a:latin typeface="Consolas"/>
              </a:rPr>
              <a:t>Machine Learning </a:t>
            </a:r>
            <a:r>
              <a:rPr lang="pt-BR" b="1" err="1">
                <a:solidFill>
                  <a:srgbClr val="0F1111"/>
                </a:solidFill>
                <a:latin typeface="Consolas"/>
              </a:rPr>
              <a:t>Beyond</a:t>
            </a:r>
            <a:r>
              <a:rPr lang="pt-BR" b="1" dirty="0">
                <a:solidFill>
                  <a:srgbClr val="0F1111"/>
                </a:solidFill>
                <a:latin typeface="Consolas"/>
              </a:rPr>
              <a:t> Point </a:t>
            </a:r>
            <a:r>
              <a:rPr lang="pt-BR" b="1" err="1">
                <a:solidFill>
                  <a:srgbClr val="0F1111"/>
                </a:solidFill>
                <a:latin typeface="Consolas"/>
              </a:rPr>
              <a:t>Predictions</a:t>
            </a:r>
            <a:endParaRPr lang="pt-BR" b="1">
              <a:solidFill>
                <a:srgbClr val="0F1111"/>
              </a:solidFill>
              <a:latin typeface="Consolas"/>
            </a:endParaRPr>
          </a:p>
          <a:p>
            <a:pPr algn="ctr"/>
            <a:endParaRPr lang="pt-BR" b="1" dirty="0">
              <a:solidFill>
                <a:srgbClr val="0F1111"/>
              </a:solidFill>
              <a:latin typeface="Consolas"/>
            </a:endParaRPr>
          </a:p>
          <a:p>
            <a:pPr algn="ctr"/>
            <a:r>
              <a:rPr lang="pt-BR" b="1" i="1" dirty="0">
                <a:solidFill>
                  <a:srgbClr val="0F1111"/>
                </a:solidFill>
                <a:latin typeface="Consolas"/>
              </a:rPr>
              <a:t>Rafael </a:t>
            </a:r>
            <a:r>
              <a:rPr lang="pt-BR" b="1" i="1" err="1">
                <a:solidFill>
                  <a:srgbClr val="0F1111"/>
                </a:solidFill>
                <a:latin typeface="Consolas"/>
              </a:rPr>
              <a:t>Izbicki</a:t>
            </a:r>
            <a:endParaRPr lang="pt-BR" b="1" i="1">
              <a:solidFill>
                <a:srgbClr val="0F1111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778429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CA445BB-5C78-50A6-3AD7-DF443C20DD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5">
            <a:extLst>
              <a:ext uri="{FF2B5EF4-FFF2-40B4-BE49-F238E27FC236}">
                <a16:creationId xmlns:a16="http://schemas.microsoft.com/office/drawing/2014/main" id="{C4E5E7D0-C19D-8C3B-AE0B-4C0C01F86669}"/>
              </a:ext>
            </a:extLst>
          </p:cNvPr>
          <p:cNvSpPr txBox="1"/>
          <p:nvPr/>
        </p:nvSpPr>
        <p:spPr>
          <a:xfrm>
            <a:off x="11725522" y="6456963"/>
            <a:ext cx="464320" cy="40011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2000">
                <a:latin typeface="Consolas"/>
              </a:rPr>
              <a:t>5.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A358188F-90EA-AA53-AE9B-EDD85556D4D7}"/>
              </a:ext>
            </a:extLst>
          </p:cNvPr>
          <p:cNvCxnSpPr/>
          <p:nvPr/>
        </p:nvCxnSpPr>
        <p:spPr>
          <a:xfrm flipH="1" flipV="1">
            <a:off x="253310" y="980377"/>
            <a:ext cx="11654989" cy="37873"/>
          </a:xfrm>
          <a:prstGeom prst="straightConnector1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aixaDeTexto 4">
            <a:extLst>
              <a:ext uri="{FF2B5EF4-FFF2-40B4-BE49-F238E27FC236}">
                <a16:creationId xmlns:a16="http://schemas.microsoft.com/office/drawing/2014/main" id="{88433867-E707-9EB1-4E3A-23EA5CDA896A}"/>
              </a:ext>
            </a:extLst>
          </p:cNvPr>
          <p:cNvSpPr txBox="1"/>
          <p:nvPr/>
        </p:nvSpPr>
        <p:spPr>
          <a:xfrm>
            <a:off x="1869779" y="292941"/>
            <a:ext cx="8622954" cy="64633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3600" dirty="0">
                <a:latin typeface="Consolas"/>
              </a:rPr>
              <a:t>Some (</a:t>
            </a:r>
            <a:r>
              <a:rPr lang="pt-BR" sz="3600" dirty="0" err="1">
                <a:latin typeface="Consolas"/>
              </a:rPr>
              <a:t>Computational</a:t>
            </a:r>
            <a:r>
              <a:rPr lang="pt-BR" sz="3600" dirty="0">
                <a:latin typeface="Consolas"/>
              </a:rPr>
              <a:t>) </a:t>
            </a:r>
            <a:r>
              <a:rPr lang="pt-BR" sz="3600" dirty="0" err="1">
                <a:latin typeface="Consolas"/>
              </a:rPr>
              <a:t>References</a:t>
            </a:r>
            <a:endParaRPr lang="pt-BR" dirty="0" err="1"/>
          </a:p>
        </p:txBody>
      </p:sp>
      <p:sp>
        <p:nvSpPr>
          <p:cNvPr id="3" name="CaixaDeTexto 5">
            <a:extLst>
              <a:ext uri="{FF2B5EF4-FFF2-40B4-BE49-F238E27FC236}">
                <a16:creationId xmlns:a16="http://schemas.microsoft.com/office/drawing/2014/main" id="{AD8D6057-94E8-EEFF-9CCA-B676E347B849}"/>
              </a:ext>
            </a:extLst>
          </p:cNvPr>
          <p:cNvSpPr txBox="1"/>
          <p:nvPr/>
        </p:nvSpPr>
        <p:spPr>
          <a:xfrm>
            <a:off x="309574" y="1476632"/>
            <a:ext cx="5524817" cy="64633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b="1">
                <a:solidFill>
                  <a:srgbClr val="0F1111"/>
                </a:solidFill>
                <a:latin typeface="Consolas"/>
              </a:rPr>
              <a:t>Uma breve introdução ao Machine Learning</a:t>
            </a:r>
          </a:p>
          <a:p>
            <a:pPr algn="ctr"/>
            <a:r>
              <a:rPr lang="pt-BR" b="1" i="1">
                <a:solidFill>
                  <a:srgbClr val="0F1111"/>
                </a:solidFill>
                <a:latin typeface="Consolas"/>
              </a:rPr>
              <a:t>Gabriel Wendell (PET - Física)</a:t>
            </a:r>
          </a:p>
        </p:txBody>
      </p:sp>
      <p:pic>
        <p:nvPicPr>
          <p:cNvPr id="4" name="Imagem 3" descr="Tela de celular com aplicativo aberto&#10;&#10;O conteúdo gerado por IA pode estar incorreto.">
            <a:extLst>
              <a:ext uri="{FF2B5EF4-FFF2-40B4-BE49-F238E27FC236}">
                <a16:creationId xmlns:a16="http://schemas.microsoft.com/office/drawing/2014/main" id="{42338CA5-FEB3-674A-61F3-7A0359E0BA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763" y="2275703"/>
            <a:ext cx="5081715" cy="2862650"/>
          </a:xfrm>
          <a:prstGeom prst="rect">
            <a:avLst/>
          </a:prstGeom>
        </p:spPr>
      </p:pic>
      <p:sp>
        <p:nvSpPr>
          <p:cNvPr id="8" name="CaixaDeTexto 11">
            <a:extLst>
              <a:ext uri="{FF2B5EF4-FFF2-40B4-BE49-F238E27FC236}">
                <a16:creationId xmlns:a16="http://schemas.microsoft.com/office/drawing/2014/main" id="{35043E6E-69E8-2C3C-ECB7-A134A15742AD}"/>
              </a:ext>
            </a:extLst>
          </p:cNvPr>
          <p:cNvSpPr txBox="1"/>
          <p:nvPr/>
        </p:nvSpPr>
        <p:spPr>
          <a:xfrm>
            <a:off x="6269649" y="1423085"/>
            <a:ext cx="5689573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b="1" dirty="0">
                <a:solidFill>
                  <a:srgbClr val="0F1111"/>
                </a:solidFill>
                <a:latin typeface="Consolas"/>
                <a:ea typeface="+mn-lt"/>
                <a:cs typeface="+mn-lt"/>
              </a:rPr>
              <a:t>24-hour </a:t>
            </a:r>
            <a:r>
              <a:rPr lang="pt-BR" b="1" dirty="0" err="1">
                <a:solidFill>
                  <a:srgbClr val="0F1111"/>
                </a:solidFill>
                <a:latin typeface="Consolas"/>
                <a:ea typeface="+mn-lt"/>
                <a:cs typeface="+mn-lt"/>
              </a:rPr>
              <a:t>PyTorch</a:t>
            </a:r>
            <a:r>
              <a:rPr lang="pt-BR" b="1" dirty="0">
                <a:solidFill>
                  <a:srgbClr val="0F1111"/>
                </a:solidFill>
                <a:latin typeface="Consolas"/>
                <a:ea typeface="+mn-lt"/>
                <a:cs typeface="+mn-lt"/>
              </a:rPr>
              <a:t> for </a:t>
            </a:r>
            <a:r>
              <a:rPr lang="pt-BR" b="1" dirty="0" err="1">
                <a:solidFill>
                  <a:srgbClr val="0F1111"/>
                </a:solidFill>
                <a:latin typeface="Consolas"/>
                <a:ea typeface="+mn-lt"/>
                <a:cs typeface="+mn-lt"/>
              </a:rPr>
              <a:t>Deep</a:t>
            </a:r>
            <a:r>
              <a:rPr lang="pt-BR" b="1" dirty="0">
                <a:solidFill>
                  <a:srgbClr val="0F1111"/>
                </a:solidFill>
                <a:latin typeface="Consolas"/>
                <a:ea typeface="+mn-lt"/>
                <a:cs typeface="+mn-lt"/>
              </a:rPr>
              <a:t> Learning Courses</a:t>
            </a:r>
            <a:endParaRPr lang="pt-BR" b="1" dirty="0">
              <a:latin typeface="Consolas"/>
            </a:endParaRPr>
          </a:p>
        </p:txBody>
      </p:sp>
      <p:pic>
        <p:nvPicPr>
          <p:cNvPr id="11" name="Imagem 10" descr="Interface gráfica do usuário, Aplicativo&#10;&#10;O conteúdo gerado por IA pode estar incorreto.">
            <a:extLst>
              <a:ext uri="{FF2B5EF4-FFF2-40B4-BE49-F238E27FC236}">
                <a16:creationId xmlns:a16="http://schemas.microsoft.com/office/drawing/2014/main" id="{C4AF02D5-E92E-6A7B-3D57-74BBA40905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2603" y="1933059"/>
            <a:ext cx="4085712" cy="2343151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5C4476D3-36A7-5889-3C4D-0C6C40AF00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7156" y="4502235"/>
            <a:ext cx="4101672" cy="2352677"/>
          </a:xfrm>
          <a:prstGeom prst="rect">
            <a:avLst/>
          </a:prstGeom>
        </p:spPr>
      </p:pic>
      <p:sp>
        <p:nvSpPr>
          <p:cNvPr id="14" name="CaixaDeTexto 16">
            <a:extLst>
              <a:ext uri="{FF2B5EF4-FFF2-40B4-BE49-F238E27FC236}">
                <a16:creationId xmlns:a16="http://schemas.microsoft.com/office/drawing/2014/main" id="{D7C6266D-542B-C210-B117-6898D8C41D1C}"/>
              </a:ext>
            </a:extLst>
          </p:cNvPr>
          <p:cNvSpPr txBox="1"/>
          <p:nvPr/>
        </p:nvSpPr>
        <p:spPr>
          <a:xfrm>
            <a:off x="10192920" y="5500816"/>
            <a:ext cx="2085521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b="1">
                <a:solidFill>
                  <a:srgbClr val="0F1111"/>
                </a:solidFill>
                <a:latin typeface="Consolas"/>
              </a:rPr>
              <a:t>Free </a:t>
            </a:r>
            <a:r>
              <a:rPr lang="pt-BR" b="1" err="1">
                <a:solidFill>
                  <a:srgbClr val="0F1111"/>
                </a:solidFill>
                <a:latin typeface="Consolas"/>
              </a:rPr>
              <a:t>Code</a:t>
            </a:r>
            <a:r>
              <a:rPr lang="pt-BR" b="1">
                <a:solidFill>
                  <a:srgbClr val="0F1111"/>
                </a:solidFill>
                <a:latin typeface="Consolas"/>
              </a:rPr>
              <a:t> </a:t>
            </a:r>
            <a:r>
              <a:rPr lang="pt-BR" b="1" err="1">
                <a:solidFill>
                  <a:srgbClr val="0F1111"/>
                </a:solidFill>
                <a:latin typeface="Consolas"/>
              </a:rPr>
              <a:t>Camp</a:t>
            </a:r>
            <a:endParaRPr lang="pt-BR" err="1"/>
          </a:p>
        </p:txBody>
      </p:sp>
      <p:sp>
        <p:nvSpPr>
          <p:cNvPr id="15" name="CaixaDeTexto 18">
            <a:extLst>
              <a:ext uri="{FF2B5EF4-FFF2-40B4-BE49-F238E27FC236}">
                <a16:creationId xmlns:a16="http://schemas.microsoft.com/office/drawing/2014/main" id="{B1C6E10C-4E09-12D8-D928-25AF6D70909F}"/>
              </a:ext>
            </a:extLst>
          </p:cNvPr>
          <p:cNvSpPr txBox="1"/>
          <p:nvPr/>
        </p:nvSpPr>
        <p:spPr>
          <a:xfrm>
            <a:off x="10252645" y="3099486"/>
            <a:ext cx="1972251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b="1">
                <a:solidFill>
                  <a:srgbClr val="0F1111"/>
                </a:solidFill>
                <a:latin typeface="Consolas"/>
              </a:rPr>
              <a:t>Daniel </a:t>
            </a:r>
            <a:r>
              <a:rPr lang="pt-BR" b="1" err="1">
                <a:solidFill>
                  <a:srgbClr val="0F1111"/>
                </a:solidFill>
                <a:latin typeface="Consolas"/>
              </a:rPr>
              <a:t>Bourke</a:t>
            </a:r>
            <a:endParaRPr lang="pt-BR" err="1"/>
          </a:p>
        </p:txBody>
      </p:sp>
      <p:sp>
        <p:nvSpPr>
          <p:cNvPr id="16" name="CaixaDeTexto 21">
            <a:extLst>
              <a:ext uri="{FF2B5EF4-FFF2-40B4-BE49-F238E27FC236}">
                <a16:creationId xmlns:a16="http://schemas.microsoft.com/office/drawing/2014/main" id="{185BD715-1ADC-344E-3244-4A449D93FEE8}"/>
              </a:ext>
            </a:extLst>
          </p:cNvPr>
          <p:cNvSpPr txBox="1"/>
          <p:nvPr/>
        </p:nvSpPr>
        <p:spPr>
          <a:xfrm>
            <a:off x="307515" y="6128950"/>
            <a:ext cx="5318872" cy="64633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b="1" i="1">
                <a:solidFill>
                  <a:srgbClr val="0F1111"/>
                </a:solidFill>
                <a:latin typeface="Consolas"/>
              </a:rPr>
              <a:t>"It </a:t>
            </a:r>
            <a:r>
              <a:rPr lang="pt-BR" b="1" i="1" err="1">
                <a:solidFill>
                  <a:srgbClr val="0F1111"/>
                </a:solidFill>
                <a:latin typeface="Consolas"/>
              </a:rPr>
              <a:t>doesn't</a:t>
            </a:r>
            <a:r>
              <a:rPr lang="pt-BR" b="1" i="1">
                <a:solidFill>
                  <a:srgbClr val="0F1111"/>
                </a:solidFill>
                <a:latin typeface="Consolas"/>
              </a:rPr>
              <a:t> take long... </a:t>
            </a:r>
            <a:r>
              <a:rPr lang="pt-BR" b="1" i="1" err="1">
                <a:solidFill>
                  <a:srgbClr val="0F1111"/>
                </a:solidFill>
                <a:latin typeface="Consolas"/>
              </a:rPr>
              <a:t>if</a:t>
            </a:r>
            <a:r>
              <a:rPr lang="pt-BR" b="1" i="1">
                <a:solidFill>
                  <a:srgbClr val="0F1111"/>
                </a:solidFill>
                <a:latin typeface="Consolas"/>
              </a:rPr>
              <a:t> </a:t>
            </a:r>
            <a:r>
              <a:rPr lang="pt-BR" b="1" i="1" err="1">
                <a:solidFill>
                  <a:srgbClr val="0F1111"/>
                </a:solidFill>
                <a:latin typeface="Consolas"/>
              </a:rPr>
              <a:t>you</a:t>
            </a:r>
            <a:r>
              <a:rPr lang="pt-BR" b="1" i="1">
                <a:solidFill>
                  <a:srgbClr val="0F1111"/>
                </a:solidFill>
                <a:latin typeface="Consolas"/>
              </a:rPr>
              <a:t> go straight </a:t>
            </a:r>
            <a:r>
              <a:rPr lang="pt-BR" b="1" i="1" err="1">
                <a:solidFill>
                  <a:srgbClr val="0F1111"/>
                </a:solidFill>
                <a:latin typeface="Consolas"/>
              </a:rPr>
              <a:t>into</a:t>
            </a:r>
            <a:r>
              <a:rPr lang="pt-BR" b="1" i="1">
                <a:solidFill>
                  <a:srgbClr val="0F1111"/>
                </a:solidFill>
                <a:latin typeface="Consolas"/>
              </a:rPr>
              <a:t> Turbo </a:t>
            </a:r>
            <a:r>
              <a:rPr lang="pt-BR" b="1" i="1" err="1">
                <a:solidFill>
                  <a:srgbClr val="0F1111"/>
                </a:solidFill>
                <a:latin typeface="Consolas"/>
              </a:rPr>
              <a:t>mode</a:t>
            </a:r>
            <a:r>
              <a:rPr lang="pt-BR" b="1" i="1">
                <a:solidFill>
                  <a:srgbClr val="0F1111"/>
                </a:solidFill>
                <a:latin typeface="Consolas"/>
              </a:rPr>
              <a:t> </a:t>
            </a:r>
            <a:r>
              <a:rPr lang="pt-BR" b="1" i="1" err="1">
                <a:solidFill>
                  <a:srgbClr val="0F1111"/>
                </a:solidFill>
                <a:latin typeface="Consolas"/>
              </a:rPr>
              <a:t>on</a:t>
            </a:r>
            <a:r>
              <a:rPr lang="pt-BR" b="1" i="1">
                <a:solidFill>
                  <a:srgbClr val="0F1111"/>
                </a:solidFill>
                <a:latin typeface="Consolas"/>
              </a:rPr>
              <a:t> </a:t>
            </a:r>
            <a:r>
              <a:rPr lang="pt-BR" b="1" i="1" err="1">
                <a:solidFill>
                  <a:srgbClr val="0F1111"/>
                </a:solidFill>
                <a:latin typeface="Consolas"/>
              </a:rPr>
              <a:t>here</a:t>
            </a:r>
            <a:r>
              <a:rPr lang="pt-BR" b="1" i="1">
                <a:solidFill>
                  <a:srgbClr val="0F1111"/>
                </a:solidFill>
                <a:latin typeface="Consolas"/>
              </a:rPr>
              <a:t>"</a:t>
            </a:r>
            <a:endParaRPr lang="pt-BR" i="1"/>
          </a:p>
        </p:txBody>
      </p:sp>
    </p:spTree>
    <p:extLst>
      <p:ext uri="{BB962C8B-B14F-4D97-AF65-F5344CB8AC3E}">
        <p14:creationId xmlns:p14="http://schemas.microsoft.com/office/powerpoint/2010/main" val="2663709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9A45537-5F8E-D541-8CA1-E8DB3EF12D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5">
            <a:extLst>
              <a:ext uri="{FF2B5EF4-FFF2-40B4-BE49-F238E27FC236}">
                <a16:creationId xmlns:a16="http://schemas.microsoft.com/office/drawing/2014/main" id="{826DA426-DFB3-0DFD-7FBE-E63E9A47C319}"/>
              </a:ext>
            </a:extLst>
          </p:cNvPr>
          <p:cNvSpPr txBox="1"/>
          <p:nvPr/>
        </p:nvSpPr>
        <p:spPr>
          <a:xfrm>
            <a:off x="11725522" y="6456963"/>
            <a:ext cx="464320" cy="40011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2000" dirty="0">
                <a:latin typeface="Consolas"/>
              </a:rPr>
              <a:t>6.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F6F86477-E472-BFFC-49AC-073447067D73}"/>
              </a:ext>
            </a:extLst>
          </p:cNvPr>
          <p:cNvCxnSpPr/>
          <p:nvPr/>
        </p:nvCxnSpPr>
        <p:spPr>
          <a:xfrm flipH="1" flipV="1">
            <a:off x="253310" y="980377"/>
            <a:ext cx="11654989" cy="37873"/>
          </a:xfrm>
          <a:prstGeom prst="straightConnector1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aixaDeTexto 4">
            <a:extLst>
              <a:ext uri="{FF2B5EF4-FFF2-40B4-BE49-F238E27FC236}">
                <a16:creationId xmlns:a16="http://schemas.microsoft.com/office/drawing/2014/main" id="{75713711-0836-2C95-9C6E-9690FB42D5F1}"/>
              </a:ext>
            </a:extLst>
          </p:cNvPr>
          <p:cNvSpPr txBox="1"/>
          <p:nvPr/>
        </p:nvSpPr>
        <p:spPr>
          <a:xfrm>
            <a:off x="1869779" y="292941"/>
            <a:ext cx="8622954" cy="64633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3600" dirty="0">
                <a:latin typeface="Consolas"/>
              </a:rPr>
              <a:t>Material </a:t>
            </a:r>
            <a:r>
              <a:rPr lang="pt-BR" sz="3600" dirty="0" err="1">
                <a:latin typeface="Consolas"/>
              </a:rPr>
              <a:t>Available</a:t>
            </a:r>
            <a:r>
              <a:rPr lang="pt-BR" sz="3600" dirty="0">
                <a:latin typeface="Consolas"/>
              </a:rPr>
              <a:t> </a:t>
            </a:r>
            <a:r>
              <a:rPr lang="pt-BR" sz="3600" dirty="0" err="1">
                <a:latin typeface="Consolas"/>
              </a:rPr>
              <a:t>on</a:t>
            </a:r>
            <a:r>
              <a:rPr lang="pt-BR" sz="3600" dirty="0">
                <a:latin typeface="Consolas"/>
              </a:rPr>
              <a:t> GitHub</a:t>
            </a:r>
            <a:endParaRPr lang="pt-BR" dirty="0"/>
          </a:p>
        </p:txBody>
      </p:sp>
      <p:pic>
        <p:nvPicPr>
          <p:cNvPr id="2" name="Imagem 1" descr="Tela de celular com aplicativo aberto&#10;&#10;O conteúdo gerado por IA pode estar incorreto.">
            <a:extLst>
              <a:ext uri="{FF2B5EF4-FFF2-40B4-BE49-F238E27FC236}">
                <a16:creationId xmlns:a16="http://schemas.microsoft.com/office/drawing/2014/main" id="{0E8C77A3-0CE6-57DF-8FD2-03A10C80D2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432" y="1717846"/>
            <a:ext cx="8732108" cy="4194604"/>
          </a:xfrm>
          <a:prstGeom prst="rect">
            <a:avLst/>
          </a:prstGeom>
        </p:spPr>
      </p:pic>
      <p:pic>
        <p:nvPicPr>
          <p:cNvPr id="4" name="Imagem 3" descr="Código QR&#10;&#10;O conteúdo gerado por IA pode estar incorreto.">
            <a:extLst>
              <a:ext uri="{FF2B5EF4-FFF2-40B4-BE49-F238E27FC236}">
                <a16:creationId xmlns:a16="http://schemas.microsoft.com/office/drawing/2014/main" id="{2597699B-AF20-6F76-81D4-807470B89C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1230" y="2340833"/>
            <a:ext cx="2542660" cy="2936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630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473ECDCE-3FD0-038A-F4EA-577C14617F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521" y="-4901"/>
            <a:ext cx="12208563" cy="6864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44443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Escritório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Tema do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104</cp:revision>
  <dcterms:created xsi:type="dcterms:W3CDTF">2025-06-16T09:58:07Z</dcterms:created>
  <dcterms:modified xsi:type="dcterms:W3CDTF">2025-06-16T13:14:25Z</dcterms:modified>
</cp:coreProperties>
</file>