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6"/>
  </p:notesMasterIdLst>
  <p:sldIdLst>
    <p:sldId id="397" r:id="rId2"/>
    <p:sldId id="399" r:id="rId3"/>
    <p:sldId id="392" r:id="rId4"/>
    <p:sldId id="400" r:id="rId5"/>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6B8"/>
    <a:srgbClr val="002C46"/>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1FAA1B-E676-4576-96A7-FAA22E92E3AC}" v="25" dt="2024-03-11T03:04:00.0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92808" autoAdjust="0"/>
  </p:normalViewPr>
  <p:slideViewPr>
    <p:cSldViewPr snapToGrid="0">
      <p:cViewPr varScale="1">
        <p:scale>
          <a:sx n="105" d="100"/>
          <a:sy n="105" d="100"/>
        </p:scale>
        <p:origin x="17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a Fernandez" userId="9a2f7a990ae12e69" providerId="LiveId" clId="{571FAA1B-E676-4576-96A7-FAA22E92E3AC}"/>
    <pc:docChg chg="undo custSel modSld">
      <pc:chgData name="Gabriela Fernandez" userId="9a2f7a990ae12e69" providerId="LiveId" clId="{571FAA1B-E676-4576-96A7-FAA22E92E3AC}" dt="2024-03-11T03:04:00.082" v="210" actId="207"/>
      <pc:docMkLst>
        <pc:docMk/>
      </pc:docMkLst>
      <pc:sldChg chg="addSp delSp modSp mod">
        <pc:chgData name="Gabriela Fernandez" userId="9a2f7a990ae12e69" providerId="LiveId" clId="{571FAA1B-E676-4576-96A7-FAA22E92E3AC}" dt="2024-03-11T02:30:02.248" v="161" actId="1076"/>
        <pc:sldMkLst>
          <pc:docMk/>
          <pc:sldMk cId="2844286603" sldId="392"/>
        </pc:sldMkLst>
        <pc:spChg chg="mod">
          <ac:chgData name="Gabriela Fernandez" userId="9a2f7a990ae12e69" providerId="LiveId" clId="{571FAA1B-E676-4576-96A7-FAA22E92E3AC}" dt="2024-03-11T02:29:10.530" v="155" actId="20577"/>
          <ac:spMkLst>
            <pc:docMk/>
            <pc:sldMk cId="2844286603" sldId="392"/>
            <ac:spMk id="2" creationId="{F0E37C96-13BD-4F0C-B379-77591A183D9B}"/>
          </ac:spMkLst>
        </pc:spChg>
        <pc:spChg chg="del">
          <ac:chgData name="Gabriela Fernandez" userId="9a2f7a990ae12e69" providerId="LiveId" clId="{571FAA1B-E676-4576-96A7-FAA22E92E3AC}" dt="2024-03-11T02:27:12.282" v="118" actId="478"/>
          <ac:spMkLst>
            <pc:docMk/>
            <pc:sldMk cId="2844286603" sldId="392"/>
            <ac:spMk id="9" creationId="{0FB55E80-72B6-4994-8552-223A758DA182}"/>
          </ac:spMkLst>
        </pc:spChg>
        <pc:graphicFrameChg chg="add mod">
          <ac:chgData name="Gabriela Fernandez" userId="9a2f7a990ae12e69" providerId="LiveId" clId="{571FAA1B-E676-4576-96A7-FAA22E92E3AC}" dt="2024-03-11T02:29:37.848" v="156" actId="207"/>
          <ac:graphicFrameMkLst>
            <pc:docMk/>
            <pc:sldMk cId="2844286603" sldId="392"/>
            <ac:graphicFrameMk id="3" creationId="{A8793CCD-0E32-B4AA-EB51-DB956D4502E6}"/>
          </ac:graphicFrameMkLst>
        </pc:graphicFrameChg>
        <pc:graphicFrameChg chg="add mod">
          <ac:chgData name="Gabriela Fernandez" userId="9a2f7a990ae12e69" providerId="LiveId" clId="{571FAA1B-E676-4576-96A7-FAA22E92E3AC}" dt="2024-03-11T02:30:02.248" v="161" actId="1076"/>
          <ac:graphicFrameMkLst>
            <pc:docMk/>
            <pc:sldMk cId="2844286603" sldId="392"/>
            <ac:graphicFrameMk id="4" creationId="{EF42DBEA-6FA6-4C85-B562-DBB261E37D54}"/>
          </ac:graphicFrameMkLst>
        </pc:graphicFrameChg>
        <pc:graphicFrameChg chg="add mod">
          <ac:chgData name="Gabriela Fernandez" userId="9a2f7a990ae12e69" providerId="LiveId" clId="{571FAA1B-E676-4576-96A7-FAA22E92E3AC}" dt="2024-03-11T02:29:54.218" v="160" actId="14100"/>
          <ac:graphicFrameMkLst>
            <pc:docMk/>
            <pc:sldMk cId="2844286603" sldId="392"/>
            <ac:graphicFrameMk id="5" creationId="{82047787-DA9C-4F94-B703-82844FC5EB0B}"/>
          </ac:graphicFrameMkLst>
        </pc:graphicFrameChg>
      </pc:sldChg>
      <pc:sldChg chg="addSp delSp modSp mod">
        <pc:chgData name="Gabriela Fernandez" userId="9a2f7a990ae12e69" providerId="LiveId" clId="{571FAA1B-E676-4576-96A7-FAA22E92E3AC}" dt="2024-03-11T02:07:18.238" v="66" actId="14100"/>
        <pc:sldMkLst>
          <pc:docMk/>
          <pc:sldMk cId="2748477053" sldId="397"/>
        </pc:sldMkLst>
        <pc:spChg chg="mod">
          <ac:chgData name="Gabriela Fernandez" userId="9a2f7a990ae12e69" providerId="LiveId" clId="{571FAA1B-E676-4576-96A7-FAA22E92E3AC}" dt="2024-03-11T01:57:19.042" v="30" actId="20577"/>
          <ac:spMkLst>
            <pc:docMk/>
            <pc:sldMk cId="2748477053" sldId="397"/>
            <ac:spMk id="2" creationId="{F0E37C96-13BD-4F0C-B379-77591A183D9B}"/>
          </ac:spMkLst>
        </pc:spChg>
        <pc:spChg chg="add del mod">
          <ac:chgData name="Gabriela Fernandez" userId="9a2f7a990ae12e69" providerId="LiveId" clId="{571FAA1B-E676-4576-96A7-FAA22E92E3AC}" dt="2024-03-11T02:07:06.233" v="59" actId="478"/>
          <ac:spMkLst>
            <pc:docMk/>
            <pc:sldMk cId="2748477053" sldId="397"/>
            <ac:spMk id="12" creationId="{98D41DE5-8C4C-43CA-9432-43E7654D7C5A}"/>
          </ac:spMkLst>
        </pc:spChg>
        <pc:graphicFrameChg chg="add del mod">
          <ac:chgData name="Gabriela Fernandez" userId="9a2f7a990ae12e69" providerId="LiveId" clId="{571FAA1B-E676-4576-96A7-FAA22E92E3AC}" dt="2024-03-11T02:02:57.853" v="38" actId="478"/>
          <ac:graphicFrameMkLst>
            <pc:docMk/>
            <pc:sldMk cId="2748477053" sldId="397"/>
            <ac:graphicFrameMk id="3" creationId="{D89FB0AC-091B-B1F2-134F-B7C52B747269}"/>
          </ac:graphicFrameMkLst>
        </pc:graphicFrameChg>
        <pc:graphicFrameChg chg="add del mod">
          <ac:chgData name="Gabriela Fernandez" userId="9a2f7a990ae12e69" providerId="LiveId" clId="{571FAA1B-E676-4576-96A7-FAA22E92E3AC}" dt="2024-03-11T02:05:35.536" v="47" actId="478"/>
          <ac:graphicFrameMkLst>
            <pc:docMk/>
            <pc:sldMk cId="2748477053" sldId="397"/>
            <ac:graphicFrameMk id="4" creationId="{D89FB0AC-091B-B1F2-134F-B7C52B747269}"/>
          </ac:graphicFrameMkLst>
        </pc:graphicFrameChg>
        <pc:graphicFrameChg chg="add mod">
          <ac:chgData name="Gabriela Fernandez" userId="9a2f7a990ae12e69" providerId="LiveId" clId="{571FAA1B-E676-4576-96A7-FAA22E92E3AC}" dt="2024-03-11T02:05:53.743" v="52" actId="1076"/>
          <ac:graphicFrameMkLst>
            <pc:docMk/>
            <pc:sldMk cId="2748477053" sldId="397"/>
            <ac:graphicFrameMk id="5" creationId="{D89FB0AC-091B-B1F2-134F-B7C52B747269}"/>
          </ac:graphicFrameMkLst>
        </pc:graphicFrameChg>
        <pc:graphicFrameChg chg="add mod">
          <ac:chgData name="Gabriela Fernandez" userId="9a2f7a990ae12e69" providerId="LiveId" clId="{571FAA1B-E676-4576-96A7-FAA22E92E3AC}" dt="2024-03-11T02:07:18.238" v="66" actId="14100"/>
          <ac:graphicFrameMkLst>
            <pc:docMk/>
            <pc:sldMk cId="2748477053" sldId="397"/>
            <ac:graphicFrameMk id="6" creationId="{6CED6311-46AF-7DA2-2BC1-8AC28A361CF0}"/>
          </ac:graphicFrameMkLst>
        </pc:graphicFrameChg>
        <pc:graphicFrameChg chg="del mod">
          <ac:chgData name="Gabriela Fernandez" userId="9a2f7a990ae12e69" providerId="LiveId" clId="{571FAA1B-E676-4576-96A7-FAA22E92E3AC}" dt="2024-03-11T02:06:01.669" v="58" actId="478"/>
          <ac:graphicFrameMkLst>
            <pc:docMk/>
            <pc:sldMk cId="2748477053" sldId="397"/>
            <ac:graphicFrameMk id="11" creationId="{EC19C994-9521-4621-BDD8-A81FFDF8F338}"/>
          </ac:graphicFrameMkLst>
        </pc:graphicFrameChg>
      </pc:sldChg>
      <pc:sldChg chg="addSp delSp modSp mod">
        <pc:chgData name="Gabriela Fernandez" userId="9a2f7a990ae12e69" providerId="LiveId" clId="{571FAA1B-E676-4576-96A7-FAA22E92E3AC}" dt="2024-03-11T02:20:39.377" v="117" actId="1076"/>
        <pc:sldMkLst>
          <pc:docMk/>
          <pc:sldMk cId="667657664" sldId="399"/>
        </pc:sldMkLst>
        <pc:spChg chg="mod">
          <ac:chgData name="Gabriela Fernandez" userId="9a2f7a990ae12e69" providerId="LiveId" clId="{571FAA1B-E676-4576-96A7-FAA22E92E3AC}" dt="2024-03-11T02:09:51.247" v="101" actId="20577"/>
          <ac:spMkLst>
            <pc:docMk/>
            <pc:sldMk cId="667657664" sldId="399"/>
            <ac:spMk id="2" creationId="{F0E37C96-13BD-4F0C-B379-77591A183D9B}"/>
          </ac:spMkLst>
        </pc:spChg>
        <pc:spChg chg="del mod">
          <ac:chgData name="Gabriela Fernandez" userId="9a2f7a990ae12e69" providerId="LiveId" clId="{571FAA1B-E676-4576-96A7-FAA22E92E3AC}" dt="2024-03-11T02:20:28.708" v="112" actId="478"/>
          <ac:spMkLst>
            <pc:docMk/>
            <pc:sldMk cId="667657664" sldId="399"/>
            <ac:spMk id="21" creationId="{45136C0F-6251-49D7-A7E6-166D4D8B5A9E}"/>
          </ac:spMkLst>
        </pc:spChg>
        <pc:graphicFrameChg chg="add mod">
          <ac:chgData name="Gabriela Fernandez" userId="9a2f7a990ae12e69" providerId="LiveId" clId="{571FAA1B-E676-4576-96A7-FAA22E92E3AC}" dt="2024-03-11T02:18:02.327" v="110" actId="1076"/>
          <ac:graphicFrameMkLst>
            <pc:docMk/>
            <pc:sldMk cId="667657664" sldId="399"/>
            <ac:graphicFrameMk id="3" creationId="{ED1EED45-051E-5215-55A6-29234CC68588}"/>
          </ac:graphicFrameMkLst>
        </pc:graphicFrameChg>
        <pc:graphicFrameChg chg="add mod">
          <ac:chgData name="Gabriela Fernandez" userId="9a2f7a990ae12e69" providerId="LiveId" clId="{571FAA1B-E676-4576-96A7-FAA22E92E3AC}" dt="2024-03-11T02:20:39.377" v="117" actId="1076"/>
          <ac:graphicFrameMkLst>
            <pc:docMk/>
            <pc:sldMk cId="667657664" sldId="399"/>
            <ac:graphicFrameMk id="4" creationId="{B03C61CC-7EE1-4A49-8C56-C77D0D3E7D44}"/>
          </ac:graphicFrameMkLst>
        </pc:graphicFrameChg>
        <pc:graphicFrameChg chg="del">
          <ac:chgData name="Gabriela Fernandez" userId="9a2f7a990ae12e69" providerId="LiveId" clId="{571FAA1B-E676-4576-96A7-FAA22E92E3AC}" dt="2024-03-11T02:17:18.065" v="102" actId="478"/>
          <ac:graphicFrameMkLst>
            <pc:docMk/>
            <pc:sldMk cId="667657664" sldId="399"/>
            <ac:graphicFrameMk id="20" creationId="{9374B13C-CC83-4511-A430-D203A541664D}"/>
          </ac:graphicFrameMkLst>
        </pc:graphicFrameChg>
      </pc:sldChg>
      <pc:sldChg chg="addSp delSp modSp mod">
        <pc:chgData name="Gabriela Fernandez" userId="9a2f7a990ae12e69" providerId="LiveId" clId="{571FAA1B-E676-4576-96A7-FAA22E92E3AC}" dt="2024-03-11T03:04:00.082" v="210" actId="207"/>
        <pc:sldMkLst>
          <pc:docMk/>
          <pc:sldMk cId="534358597" sldId="400"/>
        </pc:sldMkLst>
        <pc:spChg chg="mod">
          <ac:chgData name="Gabriela Fernandez" userId="9a2f7a990ae12e69" providerId="LiveId" clId="{571FAA1B-E676-4576-96A7-FAA22E92E3AC}" dt="2024-03-11T02:50:13.326" v="182" actId="20577"/>
          <ac:spMkLst>
            <pc:docMk/>
            <pc:sldMk cId="534358597" sldId="400"/>
            <ac:spMk id="2" creationId="{F0E37C96-13BD-4F0C-B379-77591A183D9B}"/>
          </ac:spMkLst>
        </pc:spChg>
        <pc:spChg chg="add del">
          <ac:chgData name="Gabriela Fernandez" userId="9a2f7a990ae12e69" providerId="LiveId" clId="{571FAA1B-E676-4576-96A7-FAA22E92E3AC}" dt="2024-03-11T02:55:19.362" v="185" actId="478"/>
          <ac:spMkLst>
            <pc:docMk/>
            <pc:sldMk cId="534358597" sldId="400"/>
            <ac:spMk id="12" creationId="{3E2A6C54-03E1-4BB5-8A12-2A2E4DFCFAB7}"/>
          </ac:spMkLst>
        </pc:spChg>
        <pc:graphicFrameChg chg="add mod">
          <ac:chgData name="Gabriela Fernandez" userId="9a2f7a990ae12e69" providerId="LiveId" clId="{571FAA1B-E676-4576-96A7-FAA22E92E3AC}" dt="2024-03-11T03:03:49.730" v="208" actId="207"/>
          <ac:graphicFrameMkLst>
            <pc:docMk/>
            <pc:sldMk cId="534358597" sldId="400"/>
            <ac:graphicFrameMk id="3" creationId="{7793EC2A-0FD7-4A4C-9592-4FFBC33F0A65}"/>
          </ac:graphicFrameMkLst>
        </pc:graphicFrameChg>
        <pc:graphicFrameChg chg="add mod">
          <ac:chgData name="Gabriela Fernandez" userId="9a2f7a990ae12e69" providerId="LiveId" clId="{571FAA1B-E676-4576-96A7-FAA22E92E3AC}" dt="2024-03-11T03:03:55.765" v="209" actId="207"/>
          <ac:graphicFrameMkLst>
            <pc:docMk/>
            <pc:sldMk cId="534358597" sldId="400"/>
            <ac:graphicFrameMk id="4" creationId="{3378CF51-9E7B-4C6F-9015-10BFF6B42C7C}"/>
          </ac:graphicFrameMkLst>
        </pc:graphicFrameChg>
        <pc:graphicFrameChg chg="add mod">
          <ac:chgData name="Gabriela Fernandez" userId="9a2f7a990ae12e69" providerId="LiveId" clId="{571FAA1B-E676-4576-96A7-FAA22E92E3AC}" dt="2024-03-11T03:04:00.082" v="210" actId="207"/>
          <ac:graphicFrameMkLst>
            <pc:docMk/>
            <pc:sldMk cId="534358597" sldId="400"/>
            <ac:graphicFrameMk id="5" creationId="{4D1A2507-1D94-4ECB-9DCF-F1D3AC6F5555}"/>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9a2f7a990ae12e69/Unit%208/Southern%20Water%20Corp%20Economics%20Case%20Study%20MCU%20Student%20Facing%20220822.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9a2f7a990ae12e69/Unit%208/Southern%20Water%20Corp%20Economics%20Case%20Study%20MCU%20Student%20Facing%20220822.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9a2f7a990ae12e69/Unit%208/Southern%20Water%20Corp%20Economics%20Case%20Study%20MCU%20Student%20Facing%2022082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9a2f7a990ae12e69/Unit%208/Southern%20Water%20Corp%20Economics%20Case%20Study%20MCU%20Student%20Facing%2022082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9a2f7a990ae12e69/Unit%208/Southern%20Water%20Corp%20Economics%20Case%20Study%20MCU%20Student%20Facing%2022082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9a2f7a990ae12e69/Unit%208/Southern%20Water%20Corp%20Economics%20Case%20Study%20MCU%20Student%20Facing%2022082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9a2f7a990ae12e69/Unit%208/Southern%20Water%20Corp%20Economics%20Case%20Study%20MCU%20Student%20Facing%2022082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9a2f7a990ae12e69/Unit%208/Southern%20Water%20Corp%20Economics%20Case%20Study%20MCU%20Student%20Facing%20220822.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9a2f7a990ae12e69/Unit%208/Southern%20Water%20Corp%20Economics%20Case%20Study%20MCU%20Student%20Facing%20220822.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9a2f7a990ae12e69/Unit%208/Southern%20Water%20Corp%20Economics%20Case%20Study%20MCU%20Student%20Facing%20220822.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a:t>Average Water Balancing Market</a:t>
            </a:r>
            <a:r>
              <a:rPr lang="en-US" sz="1200" baseline="0"/>
              <a:t> Price vs Market Demand</a:t>
            </a:r>
            <a:endParaRPr lang="en-US" sz="120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1"/>
          <c:tx>
            <c:v>Avergae Water Balancing Market Price</c:v>
          </c:tx>
          <c:spPr>
            <a:solidFill>
              <a:schemeClr val="accent2"/>
            </a:solidFill>
            <a:ln>
              <a:noFill/>
            </a:ln>
            <a:effectLst/>
          </c:spPr>
          <c:invertIfNegative val="0"/>
          <c:val>
            <c:numRef>
              <c:f>'[Southern Water Corp Economics Case Study MCU Student Facing 220822.xlsx]What-If Analysis'!$E$16:$P$16</c:f>
              <c:numCache>
                <c:formatCode>#,##0.00</c:formatCode>
                <c:ptCount val="12"/>
                <c:pt idx="0">
                  <c:v>2283.0502472527673</c:v>
                </c:pt>
                <c:pt idx="1">
                  <c:v>2201.0592458815067</c:v>
                </c:pt>
                <c:pt idx="2">
                  <c:v>2153.3431850899528</c:v>
                </c:pt>
                <c:pt idx="3">
                  <c:v>2098.9913812617792</c:v>
                </c:pt>
                <c:pt idx="4">
                  <c:v>2200.9293289926659</c:v>
                </c:pt>
                <c:pt idx="5">
                  <c:v>2312.1995397611418</c:v>
                </c:pt>
                <c:pt idx="6">
                  <c:v>2298.1901589653967</c:v>
                </c:pt>
                <c:pt idx="7">
                  <c:v>2406.0918962111036</c:v>
                </c:pt>
                <c:pt idx="8">
                  <c:v>2127.8145432709766</c:v>
                </c:pt>
                <c:pt idx="9">
                  <c:v>2185.7997542263706</c:v>
                </c:pt>
                <c:pt idx="10">
                  <c:v>2145.7837188661065</c:v>
                </c:pt>
                <c:pt idx="11">
                  <c:v>2229.7496611442612</c:v>
                </c:pt>
              </c:numCache>
            </c:numRef>
          </c:val>
          <c:extLst>
            <c:ext xmlns:c16="http://schemas.microsoft.com/office/drawing/2014/chart" uri="{C3380CC4-5D6E-409C-BE32-E72D297353CC}">
              <c16:uniqueId val="{00000000-DEC2-4AE8-A653-4F31FA9D40E0}"/>
            </c:ext>
          </c:extLst>
        </c:ser>
        <c:dLbls>
          <c:showLegendKey val="0"/>
          <c:showVal val="0"/>
          <c:showCatName val="0"/>
          <c:showSerName val="0"/>
          <c:showPercent val="0"/>
          <c:showBubbleSize val="0"/>
        </c:dLbls>
        <c:gapWidth val="219"/>
        <c:axId val="558746416"/>
        <c:axId val="558734416"/>
      </c:barChart>
      <c:lineChart>
        <c:grouping val="standard"/>
        <c:varyColors val="0"/>
        <c:ser>
          <c:idx val="0"/>
          <c:order val="0"/>
          <c:tx>
            <c:v>Average Water Balancing Market Price</c:v>
          </c:tx>
          <c:spPr>
            <a:ln w="28575" cap="rnd">
              <a:solidFill>
                <a:schemeClr val="accent1"/>
              </a:solidFill>
              <a:prstDash val="dash"/>
              <a:round/>
            </a:ln>
            <a:effectLst/>
          </c:spPr>
          <c:marker>
            <c:symbol val="none"/>
          </c:marker>
          <c:cat>
            <c:numRef>
              <c:f>'[Southern Water Corp Economics Case Study MCU Student Facing 220822.xlsx]What-If Analysis'!$E$13:$P$13</c:f>
              <c:numCache>
                <c:formatCode>mmm\-yy</c:formatCode>
                <c:ptCount val="12"/>
                <c:pt idx="0">
                  <c:v>41821</c:v>
                </c:pt>
                <c:pt idx="1">
                  <c:v>41852</c:v>
                </c:pt>
                <c:pt idx="2">
                  <c:v>41883</c:v>
                </c:pt>
                <c:pt idx="3">
                  <c:v>41913</c:v>
                </c:pt>
                <c:pt idx="4">
                  <c:v>41944</c:v>
                </c:pt>
                <c:pt idx="5">
                  <c:v>41974</c:v>
                </c:pt>
                <c:pt idx="6">
                  <c:v>42005</c:v>
                </c:pt>
                <c:pt idx="7">
                  <c:v>42036</c:v>
                </c:pt>
                <c:pt idx="8">
                  <c:v>42064</c:v>
                </c:pt>
                <c:pt idx="9">
                  <c:v>42095</c:v>
                </c:pt>
                <c:pt idx="10">
                  <c:v>42125</c:v>
                </c:pt>
                <c:pt idx="11">
                  <c:v>42156</c:v>
                </c:pt>
              </c:numCache>
            </c:numRef>
          </c:cat>
          <c:val>
            <c:numRef>
              <c:f>'[Southern Water Corp Economics Case Study MCU Student Facing 220822.xlsx]What-If Analysis'!$E$15:$P$15</c:f>
              <c:numCache>
                <c:formatCode>"$"#,##0.00;[Red]\-"$"#,##0.00</c:formatCode>
                <c:ptCount val="12"/>
                <c:pt idx="0">
                  <c:v>76.602720430107496</c:v>
                </c:pt>
                <c:pt idx="1">
                  <c:v>74.932540098566292</c:v>
                </c:pt>
                <c:pt idx="2">
                  <c:v>74.066319823232305</c:v>
                </c:pt>
                <c:pt idx="3">
                  <c:v>75.093148943932377</c:v>
                </c:pt>
                <c:pt idx="4">
                  <c:v>73.700956254509322</c:v>
                </c:pt>
                <c:pt idx="5">
                  <c:v>74.376656830400748</c:v>
                </c:pt>
                <c:pt idx="6">
                  <c:v>86.391757235371969</c:v>
                </c:pt>
                <c:pt idx="7">
                  <c:v>86.829490475868141</c:v>
                </c:pt>
                <c:pt idx="8">
                  <c:v>81.49989122823844</c:v>
                </c:pt>
                <c:pt idx="9">
                  <c:v>72.569232168710826</c:v>
                </c:pt>
                <c:pt idx="10">
                  <c:v>71.259354341223244</c:v>
                </c:pt>
                <c:pt idx="11">
                  <c:v>72.156510799663252</c:v>
                </c:pt>
              </c:numCache>
            </c:numRef>
          </c:val>
          <c:smooth val="0"/>
          <c:extLst>
            <c:ext xmlns:c16="http://schemas.microsoft.com/office/drawing/2014/chart" uri="{C3380CC4-5D6E-409C-BE32-E72D297353CC}">
              <c16:uniqueId val="{00000001-DEC2-4AE8-A653-4F31FA9D40E0}"/>
            </c:ext>
          </c:extLst>
        </c:ser>
        <c:dLbls>
          <c:showLegendKey val="0"/>
          <c:showVal val="0"/>
          <c:showCatName val="0"/>
          <c:showSerName val="0"/>
          <c:showPercent val="0"/>
          <c:showBubbleSize val="0"/>
        </c:dLbls>
        <c:marker val="1"/>
        <c:smooth val="0"/>
        <c:axId val="558717136"/>
        <c:axId val="558725296"/>
      </c:lineChart>
      <c:dateAx>
        <c:axId val="558717136"/>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8725296"/>
        <c:crosses val="autoZero"/>
        <c:auto val="1"/>
        <c:lblOffset val="100"/>
        <c:baseTimeUnit val="months"/>
      </c:dateAx>
      <c:valAx>
        <c:axId val="55872529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8717136"/>
        <c:crosses val="autoZero"/>
        <c:crossBetween val="between"/>
      </c:valAx>
      <c:valAx>
        <c:axId val="558734416"/>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8746416"/>
        <c:crosses val="max"/>
        <c:crossBetween val="between"/>
      </c:valAx>
      <c:catAx>
        <c:axId val="558746416"/>
        <c:scaling>
          <c:orientation val="minMax"/>
        </c:scaling>
        <c:delete val="1"/>
        <c:axPos val="b"/>
        <c:majorTickMark val="out"/>
        <c:minorTickMark val="none"/>
        <c:tickLblPos val="nextTo"/>
        <c:crossAx val="558734416"/>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Weighted Balancing Market Price vs Volume of Water Demanded (</a:t>
            </a:r>
            <a:r>
              <a:rPr lang="en-US" b="1" baseline="0"/>
              <a:t>Hard + Soft</a:t>
            </a:r>
            <a:r>
              <a:rPr lang="en-US" baseline="0"/>
              <a:t>)</a:t>
            </a:r>
            <a:endParaRPr lang="en-US"/>
          </a:p>
        </c:rich>
      </c:tx>
      <c:layout>
        <c:manualLayout>
          <c:xMode val="edge"/>
          <c:yMode val="edge"/>
          <c:x val="8.7942233396109806E-2"/>
          <c:y val="3.240732176299486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'[Southern Water Corp Economics Case Study MCU Student Facing 220822.xlsx]Economic Market Analysis'!$B$16</c:f>
              <c:strCache>
                <c:ptCount val="1"/>
                <c:pt idx="0">
                  <c:v>Avg. Quantity of Soft + Hard Water</c:v>
                </c:pt>
              </c:strCache>
            </c:strRef>
          </c:tx>
          <c:spPr>
            <a:ln w="25400" cap="rnd">
              <a:noFill/>
              <a:round/>
            </a:ln>
            <a:effectLst/>
          </c:spPr>
          <c:marker>
            <c:symbol val="circle"/>
            <c:size val="5"/>
            <c:spPr>
              <a:solidFill>
                <a:schemeClr val="accent2">
                  <a:lumMod val="50000"/>
                </a:schemeClr>
              </a:solidFill>
              <a:ln w="9525">
                <a:solidFill>
                  <a:schemeClr val="accent1"/>
                </a:solidFill>
              </a:ln>
              <a:effectLst/>
            </c:spPr>
          </c:marker>
          <c:xVal>
            <c:numRef>
              <c:f>'[Southern Water Corp Economics Case Study MCU Student Facing 220822.xlsx]Economic Market Analysis'!$C$16:$N$16</c:f>
              <c:numCache>
                <c:formatCode>General</c:formatCode>
                <c:ptCount val="12"/>
                <c:pt idx="0">
                  <c:v>2298.1901589653967</c:v>
                </c:pt>
                <c:pt idx="1">
                  <c:v>2406.0918962111036</c:v>
                </c:pt>
                <c:pt idx="2">
                  <c:v>2127.8145432709766</c:v>
                </c:pt>
                <c:pt idx="3">
                  <c:v>2185.7997542263706</c:v>
                </c:pt>
                <c:pt idx="4">
                  <c:v>2145.7837188661065</c:v>
                </c:pt>
                <c:pt idx="5">
                  <c:v>2229.7496611442612</c:v>
                </c:pt>
                <c:pt idx="6">
                  <c:v>2283.0502472527673</c:v>
                </c:pt>
                <c:pt idx="7">
                  <c:v>2201.0592458815067</c:v>
                </c:pt>
                <c:pt idx="8">
                  <c:v>2153.3431850899528</c:v>
                </c:pt>
                <c:pt idx="9">
                  <c:v>2098.9913812617792</c:v>
                </c:pt>
                <c:pt idx="10">
                  <c:v>2200.9293289926659</c:v>
                </c:pt>
                <c:pt idx="11">
                  <c:v>2312.1995397611418</c:v>
                </c:pt>
              </c:numCache>
            </c:numRef>
          </c:xVal>
          <c:yVal>
            <c:numRef>
              <c:f>'[Southern Water Corp Economics Case Study MCU Student Facing 220822.xlsx]Economic Market Analysis'!$C$15:$N$15</c:f>
              <c:numCache>
                <c:formatCode>General</c:formatCode>
                <c:ptCount val="12"/>
                <c:pt idx="0">
                  <c:v>86.391757235371969</c:v>
                </c:pt>
                <c:pt idx="1">
                  <c:v>86.829490475868141</c:v>
                </c:pt>
                <c:pt idx="2">
                  <c:v>81.49989122823844</c:v>
                </c:pt>
                <c:pt idx="3">
                  <c:v>72.569232168710826</c:v>
                </c:pt>
                <c:pt idx="4">
                  <c:v>71.259354341223244</c:v>
                </c:pt>
                <c:pt idx="5">
                  <c:v>72.156510799663252</c:v>
                </c:pt>
                <c:pt idx="6">
                  <c:v>76.602720430107496</c:v>
                </c:pt>
                <c:pt idx="7">
                  <c:v>74.932540098566292</c:v>
                </c:pt>
                <c:pt idx="8">
                  <c:v>74.066319823232305</c:v>
                </c:pt>
                <c:pt idx="9">
                  <c:v>75.093148943932377</c:v>
                </c:pt>
                <c:pt idx="10">
                  <c:v>73.700956254509322</c:v>
                </c:pt>
                <c:pt idx="11">
                  <c:v>74.376656830400748</c:v>
                </c:pt>
              </c:numCache>
            </c:numRef>
          </c:yVal>
          <c:smooth val="0"/>
          <c:extLst>
            <c:ext xmlns:c16="http://schemas.microsoft.com/office/drawing/2014/chart" uri="{C3380CC4-5D6E-409C-BE32-E72D297353CC}">
              <c16:uniqueId val="{00000000-7EEB-428E-BA92-2C2EA5175E90}"/>
            </c:ext>
          </c:extLst>
        </c:ser>
        <c:dLbls>
          <c:showLegendKey val="0"/>
          <c:showVal val="0"/>
          <c:showCatName val="0"/>
          <c:showSerName val="0"/>
          <c:showPercent val="0"/>
          <c:showBubbleSize val="0"/>
        </c:dLbls>
        <c:axId val="1538633312"/>
        <c:axId val="1597919920"/>
      </c:scatterChart>
      <c:valAx>
        <c:axId val="15386333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7919920"/>
        <c:crosses val="autoZero"/>
        <c:crossBetween val="midCat"/>
      </c:valAx>
      <c:valAx>
        <c:axId val="1597919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863331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Overall</a:t>
            </a:r>
            <a:r>
              <a:rPr lang="en-US" baseline="0"/>
              <a:t> Revenues Considering Quater Shutdown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Pt>
            <c:idx val="3"/>
            <c:invertIfNegative val="0"/>
            <c:bubble3D val="0"/>
            <c:spPr>
              <a:solidFill>
                <a:schemeClr val="accent1">
                  <a:lumMod val="50000"/>
                </a:schemeClr>
              </a:solidFill>
              <a:ln>
                <a:solidFill>
                  <a:schemeClr val="tx2"/>
                </a:solidFill>
              </a:ln>
              <a:effectLst/>
            </c:spPr>
            <c:extLst>
              <c:ext xmlns:c16="http://schemas.microsoft.com/office/drawing/2014/chart" uri="{C3380CC4-5D6E-409C-BE32-E72D297353CC}">
                <c16:uniqueId val="{00000001-8DB5-4382-8196-4C2958A3FF16}"/>
              </c:ext>
            </c:extLst>
          </c:dPt>
          <c:cat>
            <c:strRef>
              <c:f>'[Southern Water Corp Economics Case Study MCU Student Facing 220822.xlsx]What-If Analysis'!$D$62:$D$65</c:f>
              <c:strCache>
                <c:ptCount val="4"/>
                <c:pt idx="0">
                  <c:v>Q1</c:v>
                </c:pt>
                <c:pt idx="1">
                  <c:v>Q2</c:v>
                </c:pt>
                <c:pt idx="2">
                  <c:v>Q3</c:v>
                </c:pt>
                <c:pt idx="3">
                  <c:v>Q4</c:v>
                </c:pt>
              </c:strCache>
            </c:strRef>
          </c:cat>
          <c:val>
            <c:numRef>
              <c:f>'[Southern Water Corp Economics Case Study MCU Student Facing 220822.xlsx]What-If Analysis'!$Q$62:$Q$65</c:f>
              <c:numCache>
                <c:formatCode>"$"#,##0.00;[Red]\-"$"#,##0.00</c:formatCode>
                <c:ptCount val="4"/>
                <c:pt idx="0">
                  <c:v>141675660.03799999</c:v>
                </c:pt>
                <c:pt idx="1">
                  <c:v>153195448.35699999</c:v>
                </c:pt>
                <c:pt idx="2">
                  <c:v>154187083.64099997</c:v>
                </c:pt>
                <c:pt idx="3">
                  <c:v>157707855.47099999</c:v>
                </c:pt>
              </c:numCache>
            </c:numRef>
          </c:val>
          <c:extLst>
            <c:ext xmlns:c16="http://schemas.microsoft.com/office/drawing/2014/chart" uri="{C3380CC4-5D6E-409C-BE32-E72D297353CC}">
              <c16:uniqueId val="{00000002-8DB5-4382-8196-4C2958A3FF16}"/>
            </c:ext>
          </c:extLst>
        </c:ser>
        <c:dLbls>
          <c:showLegendKey val="0"/>
          <c:showVal val="0"/>
          <c:showCatName val="0"/>
          <c:showSerName val="0"/>
          <c:showPercent val="0"/>
          <c:showBubbleSize val="0"/>
        </c:dLbls>
        <c:gapWidth val="219"/>
        <c:overlap val="-27"/>
        <c:axId val="931879600"/>
        <c:axId val="931871920"/>
      </c:barChart>
      <c:catAx>
        <c:axId val="931879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1871920"/>
        <c:crosses val="autoZero"/>
        <c:auto val="1"/>
        <c:lblAlgn val="ctr"/>
        <c:lblOffset val="100"/>
        <c:noMultiLvlLbl val="0"/>
      </c:catAx>
      <c:valAx>
        <c:axId val="931871920"/>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1879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Overall</a:t>
            </a:r>
            <a:r>
              <a:rPr lang="en-US" baseline="0"/>
              <a:t> CTP vs Kootha CTP, Surjek CTP, Jutik CTP</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Overall</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'[Southern Water Corp Economics Case Study MCU Student Facing 220822.xlsx]Economic Cost Analysis'!$G$51:$R$52</c:f>
              <c:strCache>
                <c:ptCount val="12"/>
                <c:pt idx="0">
                  <c:v>Jul-13</c:v>
                </c:pt>
                <c:pt idx="1">
                  <c:v>Aug-13</c:v>
                </c:pt>
                <c:pt idx="2">
                  <c:v>Sep-13</c:v>
                </c:pt>
                <c:pt idx="3">
                  <c:v>Oct-13</c:v>
                </c:pt>
                <c:pt idx="4">
                  <c:v>Nov-13</c:v>
                </c:pt>
                <c:pt idx="5">
                  <c:v>Dec-13</c:v>
                </c:pt>
                <c:pt idx="6">
                  <c:v>Jan-14</c:v>
                </c:pt>
                <c:pt idx="7">
                  <c:v>Feb-14</c:v>
                </c:pt>
                <c:pt idx="8">
                  <c:v>Mar-14</c:v>
                </c:pt>
                <c:pt idx="9">
                  <c:v>Apr-14</c:v>
                </c:pt>
                <c:pt idx="10">
                  <c:v>May-14</c:v>
                </c:pt>
                <c:pt idx="11">
                  <c:v>Jun-14</c:v>
                </c:pt>
              </c:strCache>
            </c:strRef>
          </c:cat>
          <c:val>
            <c:numRef>
              <c:f>'[Southern Water Corp Economics Case Study MCU Student Facing 220822.xlsx]Economic Cost Analysis'!$G$61:$R$61</c:f>
              <c:numCache>
                <c:formatCode>"$"#,##0.00;[Red]\-"$"#,##0.00</c:formatCode>
                <c:ptCount val="12"/>
                <c:pt idx="0">
                  <c:v>647.14428099999998</c:v>
                </c:pt>
                <c:pt idx="1">
                  <c:v>622.38369699999998</c:v>
                </c:pt>
                <c:pt idx="2">
                  <c:v>602.54558499999996</c:v>
                </c:pt>
                <c:pt idx="3">
                  <c:v>602.67093499999999</c:v>
                </c:pt>
                <c:pt idx="4">
                  <c:v>534.23997600000007</c:v>
                </c:pt>
                <c:pt idx="5">
                  <c:v>571.87367900000004</c:v>
                </c:pt>
                <c:pt idx="6">
                  <c:v>679.26448500000004</c:v>
                </c:pt>
                <c:pt idx="7">
                  <c:v>682.90148799999997</c:v>
                </c:pt>
                <c:pt idx="8">
                  <c:v>790.03688200000011</c:v>
                </c:pt>
                <c:pt idx="9">
                  <c:v>759.48916599999995</c:v>
                </c:pt>
                <c:pt idx="10">
                  <c:v>773.51636800000006</c:v>
                </c:pt>
                <c:pt idx="11">
                  <c:v>623.20135099999993</c:v>
                </c:pt>
              </c:numCache>
            </c:numRef>
          </c:val>
          <c:smooth val="0"/>
          <c:extLst>
            <c:ext xmlns:c16="http://schemas.microsoft.com/office/drawing/2014/chart" uri="{C3380CC4-5D6E-409C-BE32-E72D297353CC}">
              <c16:uniqueId val="{00000000-C752-404F-BAF3-B7CFB88063D7}"/>
            </c:ext>
          </c:extLst>
        </c:ser>
        <c:ser>
          <c:idx val="1"/>
          <c:order val="1"/>
          <c:tx>
            <c:v>Jutik</c:v>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'[Southern Water Corp Economics Case Study MCU Student Facing 220822.xlsx]Economic Cost Analysis'!$G$43:$R$43</c:f>
              <c:numCache>
                <c:formatCode>#,##0.00</c:formatCode>
                <c:ptCount val="12"/>
                <c:pt idx="0">
                  <c:v>250.24199099999998</c:v>
                </c:pt>
                <c:pt idx="1">
                  <c:v>206.740703</c:v>
                </c:pt>
                <c:pt idx="2">
                  <c:v>201.23546099999996</c:v>
                </c:pt>
                <c:pt idx="3">
                  <c:v>174.36956599999999</c:v>
                </c:pt>
                <c:pt idx="4">
                  <c:v>204.09105</c:v>
                </c:pt>
                <c:pt idx="5">
                  <c:v>146.35666599999999</c:v>
                </c:pt>
                <c:pt idx="6">
                  <c:v>204.20249700000002</c:v>
                </c:pt>
                <c:pt idx="7">
                  <c:v>217.43019900000002</c:v>
                </c:pt>
                <c:pt idx="8">
                  <c:v>230.98220000000001</c:v>
                </c:pt>
                <c:pt idx="9">
                  <c:v>236.441136</c:v>
                </c:pt>
                <c:pt idx="10">
                  <c:v>241.40736899999999</c:v>
                </c:pt>
                <c:pt idx="11">
                  <c:v>220.380334</c:v>
                </c:pt>
              </c:numCache>
            </c:numRef>
          </c:val>
          <c:smooth val="0"/>
          <c:extLst>
            <c:ext xmlns:c16="http://schemas.microsoft.com/office/drawing/2014/chart" uri="{C3380CC4-5D6E-409C-BE32-E72D297353CC}">
              <c16:uniqueId val="{00000001-C752-404F-BAF3-B7CFB88063D7}"/>
            </c:ext>
          </c:extLst>
        </c:ser>
        <c:ser>
          <c:idx val="2"/>
          <c:order val="2"/>
          <c:tx>
            <c:v>Surjek</c:v>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'[Southern Water Corp Economics Case Study MCU Student Facing 220822.xlsx]Economic Cost Analysis'!$G$32:$R$32</c:f>
              <c:numCache>
                <c:formatCode>#,##0.00</c:formatCode>
                <c:ptCount val="12"/>
                <c:pt idx="0">
                  <c:v>214.968999</c:v>
                </c:pt>
                <c:pt idx="1">
                  <c:v>228.199051</c:v>
                </c:pt>
                <c:pt idx="2">
                  <c:v>216.53646700000002</c:v>
                </c:pt>
                <c:pt idx="3">
                  <c:v>236.760276</c:v>
                </c:pt>
                <c:pt idx="4">
                  <c:v>232.052864</c:v>
                </c:pt>
                <c:pt idx="5">
                  <c:v>240.21016</c:v>
                </c:pt>
                <c:pt idx="6">
                  <c:v>288.160549</c:v>
                </c:pt>
                <c:pt idx="7">
                  <c:v>306.884524</c:v>
                </c:pt>
                <c:pt idx="8">
                  <c:v>367.65100600000005</c:v>
                </c:pt>
                <c:pt idx="9">
                  <c:v>351.99016599999999</c:v>
                </c:pt>
                <c:pt idx="10">
                  <c:v>362.822</c:v>
                </c:pt>
                <c:pt idx="11">
                  <c:v>260.31229999999999</c:v>
                </c:pt>
              </c:numCache>
            </c:numRef>
          </c:val>
          <c:smooth val="0"/>
          <c:extLst>
            <c:ext xmlns:c16="http://schemas.microsoft.com/office/drawing/2014/chart" uri="{C3380CC4-5D6E-409C-BE32-E72D297353CC}">
              <c16:uniqueId val="{00000002-C752-404F-BAF3-B7CFB88063D7}"/>
            </c:ext>
          </c:extLst>
        </c:ser>
        <c:ser>
          <c:idx val="3"/>
          <c:order val="3"/>
          <c:tx>
            <c:v>Kootha</c:v>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'[Southern Water Corp Economics Case Study MCU Student Facing 220822.xlsx]Economic Cost Analysis'!$G$21:$R$21</c:f>
              <c:numCache>
                <c:formatCode>#,##0.00</c:formatCode>
                <c:ptCount val="12"/>
                <c:pt idx="0">
                  <c:v>181.933291</c:v>
                </c:pt>
                <c:pt idx="1">
                  <c:v>187.44394299999999</c:v>
                </c:pt>
                <c:pt idx="2">
                  <c:v>184.77365699999999</c:v>
                </c:pt>
                <c:pt idx="3">
                  <c:v>191.54109299999999</c:v>
                </c:pt>
                <c:pt idx="4">
                  <c:v>98.096062000000003</c:v>
                </c:pt>
                <c:pt idx="5">
                  <c:v>185.30685299999999</c:v>
                </c:pt>
                <c:pt idx="6">
                  <c:v>186.90143900000001</c:v>
                </c:pt>
                <c:pt idx="7">
                  <c:v>158.58676500000001</c:v>
                </c:pt>
                <c:pt idx="8">
                  <c:v>191.40367599999999</c:v>
                </c:pt>
                <c:pt idx="9">
                  <c:v>171.057864</c:v>
                </c:pt>
                <c:pt idx="10">
                  <c:v>169.28699900000001</c:v>
                </c:pt>
                <c:pt idx="11">
                  <c:v>142.50871699999999</c:v>
                </c:pt>
              </c:numCache>
            </c:numRef>
          </c:val>
          <c:smooth val="0"/>
          <c:extLst>
            <c:ext xmlns:c16="http://schemas.microsoft.com/office/drawing/2014/chart" uri="{C3380CC4-5D6E-409C-BE32-E72D297353CC}">
              <c16:uniqueId val="{00000003-C752-404F-BAF3-B7CFB88063D7}"/>
            </c:ext>
          </c:extLst>
        </c:ser>
        <c:dLbls>
          <c:showLegendKey val="0"/>
          <c:showVal val="0"/>
          <c:showCatName val="0"/>
          <c:showSerName val="0"/>
          <c:showPercent val="0"/>
          <c:showBubbleSize val="0"/>
        </c:dLbls>
        <c:marker val="1"/>
        <c:smooth val="0"/>
        <c:axId val="185993488"/>
        <c:axId val="185564352"/>
      </c:lineChart>
      <c:catAx>
        <c:axId val="185993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564352"/>
        <c:crosses val="autoZero"/>
        <c:auto val="1"/>
        <c:lblAlgn val="ctr"/>
        <c:lblOffset val="100"/>
        <c:noMultiLvlLbl val="0"/>
      </c:catAx>
      <c:valAx>
        <c:axId val="185564352"/>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99348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Unit Cost to Produce vs Average</a:t>
            </a:r>
            <a:r>
              <a:rPr lang="en-US" baseline="0"/>
              <a:t> Cost to Produce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Overall Desalination Cost to Produce ($/ML)</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'[Southern Water Corp Economics Case Study MCU Student Facing 220822.xlsx]Economic Cost Analysis'!$A$232:$A$234</c:f>
              <c:strCache>
                <c:ptCount val="3"/>
                <c:pt idx="0">
                  <c:v>Kootha</c:v>
                </c:pt>
                <c:pt idx="1">
                  <c:v>Surjek</c:v>
                </c:pt>
                <c:pt idx="2">
                  <c:v>Jutik</c:v>
                </c:pt>
              </c:strCache>
            </c:strRef>
          </c:cat>
          <c:val>
            <c:numRef>
              <c:f>'[Southern Water Corp Economics Case Study MCU Student Facing 220822.xlsx]Economic Cost Analysis'!$B$232:$B$234</c:f>
              <c:numCache>
                <c:formatCode>"$"#,##0.00;[Red]\-"$"#,##0.00</c:formatCode>
                <c:ptCount val="3"/>
                <c:pt idx="0" formatCode="&quot;$&quot;#,##0.00;[Red]\-&quot;$&quot;#,##0.00\ &quot;$/ML&quot;">
                  <c:v>25.001374005209883</c:v>
                </c:pt>
                <c:pt idx="1">
                  <c:v>54.231506516209798</c:v>
                </c:pt>
                <c:pt idx="2">
                  <c:v>35.80418919825496</c:v>
                </c:pt>
              </c:numCache>
            </c:numRef>
          </c:val>
          <c:extLst>
            <c:ext xmlns:c16="http://schemas.microsoft.com/office/drawing/2014/chart" uri="{C3380CC4-5D6E-409C-BE32-E72D297353CC}">
              <c16:uniqueId val="{00000000-F9C8-41A1-92F5-069CBD40AF99}"/>
            </c:ext>
          </c:extLst>
        </c:ser>
        <c:dLbls>
          <c:showLegendKey val="0"/>
          <c:showVal val="1"/>
          <c:showCatName val="0"/>
          <c:showSerName val="0"/>
          <c:showPercent val="0"/>
          <c:showBubbleSize val="0"/>
        </c:dLbls>
        <c:gapWidth val="219"/>
        <c:overlap val="-27"/>
        <c:axId val="185991568"/>
        <c:axId val="1148023552"/>
      </c:barChart>
      <c:lineChart>
        <c:grouping val="standard"/>
        <c:varyColors val="0"/>
        <c:ser>
          <c:idx val="1"/>
          <c:order val="1"/>
          <c:tx>
            <c:v>Average Overall Desalination Cost to Produce ($/ML)</c:v>
          </c:tx>
          <c:spPr>
            <a:ln w="28575" cap="rnd">
              <a:solidFill>
                <a:schemeClr val="accent2"/>
              </a:solidFill>
              <a:round/>
            </a:ln>
            <a:effectLst/>
          </c:spPr>
          <c:marker>
            <c:symbol val="none"/>
          </c:marker>
          <c:dLbls>
            <c:delete val="1"/>
          </c:dLbls>
          <c:val>
            <c:numRef>
              <c:f>'[Southern Water Corp Economics Case Study MCU Student Facing 220822.xlsx]Economic Cost Analysis'!$D$232:$D$234</c:f>
              <c:numCache>
                <c:formatCode>"$"#,##0.00;[Red]\-"$"#,##0.00\ "$/ML"</c:formatCode>
                <c:ptCount val="3"/>
                <c:pt idx="0">
                  <c:v>115.03706971967463</c:v>
                </c:pt>
                <c:pt idx="1">
                  <c:v>115.03706971967463</c:v>
                </c:pt>
                <c:pt idx="2" formatCode="&quot;$&quot;#,##0.00;[Red]\-&quot;$&quot;#,##0.00">
                  <c:v>115.03706971967463</c:v>
                </c:pt>
              </c:numCache>
            </c:numRef>
          </c:val>
          <c:smooth val="0"/>
          <c:extLst>
            <c:ext xmlns:c16="http://schemas.microsoft.com/office/drawing/2014/chart" uri="{C3380CC4-5D6E-409C-BE32-E72D297353CC}">
              <c16:uniqueId val="{00000001-F9C8-41A1-92F5-069CBD40AF99}"/>
            </c:ext>
          </c:extLst>
        </c:ser>
        <c:dLbls>
          <c:showLegendKey val="0"/>
          <c:showVal val="1"/>
          <c:showCatName val="0"/>
          <c:showSerName val="0"/>
          <c:showPercent val="0"/>
          <c:showBubbleSize val="0"/>
        </c:dLbls>
        <c:marker val="1"/>
        <c:smooth val="0"/>
        <c:axId val="185991568"/>
        <c:axId val="1148023552"/>
      </c:lineChart>
      <c:catAx>
        <c:axId val="18599156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8023552"/>
        <c:crosses val="autoZero"/>
        <c:auto val="1"/>
        <c:lblAlgn val="ctr"/>
        <c:lblOffset val="100"/>
        <c:noMultiLvlLbl val="0"/>
      </c:catAx>
      <c:valAx>
        <c:axId val="1148023552"/>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quot;$/ML&quot;"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99156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Kootha</a:t>
            </a:r>
            <a:r>
              <a:rPr lang="en-US" baseline="0"/>
              <a:t> Cost to Produce vs Total Volume Water Produced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rgbClr val="002060"/>
              </a:solidFill>
              <a:ln w="9525">
                <a:solidFill>
                  <a:schemeClr val="accent1"/>
                </a:solidFill>
              </a:ln>
              <a:effectLst/>
            </c:spPr>
          </c:marker>
          <c:xVal>
            <c:numRef>
              <c:f>'[Southern Water Corp Economics Case Study MCU Student Facing 220822.xlsx]Economic Cost Analysis'!$G$21:$R$21</c:f>
              <c:numCache>
                <c:formatCode>#,##0.00</c:formatCode>
                <c:ptCount val="12"/>
                <c:pt idx="0">
                  <c:v>181.933291</c:v>
                </c:pt>
                <c:pt idx="1">
                  <c:v>187.44394299999999</c:v>
                </c:pt>
                <c:pt idx="2">
                  <c:v>184.77365699999999</c:v>
                </c:pt>
                <c:pt idx="3">
                  <c:v>191.54109299999999</c:v>
                </c:pt>
                <c:pt idx="4">
                  <c:v>98.096062000000003</c:v>
                </c:pt>
                <c:pt idx="5">
                  <c:v>185.30685299999999</c:v>
                </c:pt>
                <c:pt idx="6">
                  <c:v>186.90143900000001</c:v>
                </c:pt>
                <c:pt idx="7">
                  <c:v>158.58676500000001</c:v>
                </c:pt>
                <c:pt idx="8">
                  <c:v>191.40367599999999</c:v>
                </c:pt>
                <c:pt idx="9">
                  <c:v>171.057864</c:v>
                </c:pt>
                <c:pt idx="10">
                  <c:v>169.28699900000001</c:v>
                </c:pt>
                <c:pt idx="11">
                  <c:v>142.50871699999999</c:v>
                </c:pt>
              </c:numCache>
            </c:numRef>
          </c:xVal>
          <c:yVal>
            <c:numRef>
              <c:f>'[Southern Water Corp Economics Case Study MCU Student Facing 220822.xlsx]Economic Cost Analysis'!$G$22:$R$22</c:f>
              <c:numCache>
                <c:formatCode>"$"#,##0.00;[Red]\-"$"#,##0.00\ "$/ML"</c:formatCode>
                <c:ptCount val="12"/>
                <c:pt idx="0">
                  <c:v>19.008554460403097</c:v>
                </c:pt>
                <c:pt idx="1">
                  <c:v>25.492172623052561</c:v>
                </c:pt>
                <c:pt idx="2">
                  <c:v>20.246430814356369</c:v>
                </c:pt>
                <c:pt idx="3">
                  <c:v>18.538208897820557</c:v>
                </c:pt>
                <c:pt idx="4">
                  <c:v>37.173188734592117</c:v>
                </c:pt>
                <c:pt idx="5">
                  <c:v>18.926571259334377</c:v>
                </c:pt>
                <c:pt idx="6">
                  <c:v>28.088710165040506</c:v>
                </c:pt>
                <c:pt idx="7">
                  <c:v>27.869870996564565</c:v>
                </c:pt>
                <c:pt idx="8">
                  <c:v>23.038875551690033</c:v>
                </c:pt>
                <c:pt idx="9">
                  <c:v>25.83514265328515</c:v>
                </c:pt>
                <c:pt idx="10">
                  <c:v>27.720966236714666</c:v>
                </c:pt>
                <c:pt idx="11">
                  <c:v>37.542526065045898</c:v>
                </c:pt>
              </c:numCache>
            </c:numRef>
          </c:yVal>
          <c:smooth val="0"/>
          <c:extLst>
            <c:ext xmlns:c16="http://schemas.microsoft.com/office/drawing/2014/chart" uri="{C3380CC4-5D6E-409C-BE32-E72D297353CC}">
              <c16:uniqueId val="{00000000-05EC-4F47-92CD-A8F9F5F1CD13}"/>
            </c:ext>
          </c:extLst>
        </c:ser>
        <c:dLbls>
          <c:showLegendKey val="0"/>
          <c:showVal val="0"/>
          <c:showCatName val="0"/>
          <c:showSerName val="0"/>
          <c:showPercent val="0"/>
          <c:showBubbleSize val="0"/>
        </c:dLbls>
        <c:axId val="185978128"/>
        <c:axId val="214213760"/>
      </c:scatterChart>
      <c:valAx>
        <c:axId val="185978128"/>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213760"/>
        <c:crosses val="autoZero"/>
        <c:crossBetween val="midCat"/>
      </c:valAx>
      <c:valAx>
        <c:axId val="214213760"/>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quot;$/ML&quot;"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9781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Surjek</a:t>
            </a:r>
            <a:r>
              <a:rPr lang="en-US" baseline="0"/>
              <a:t> Cost to Produce vs Total Volume Water Produced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2">
                  <a:lumMod val="50000"/>
                </a:schemeClr>
              </a:solidFill>
              <a:ln w="9525">
                <a:solidFill>
                  <a:schemeClr val="accent1"/>
                </a:solidFill>
              </a:ln>
              <a:effectLst/>
            </c:spPr>
          </c:marker>
          <c:xVal>
            <c:numRef>
              <c:f>'[Southern Water Corp Economics Case Study MCU Student Facing 220822.xlsx]Economic Cost Analysis'!$G$32:$R$32</c:f>
              <c:numCache>
                <c:formatCode>#,##0.00</c:formatCode>
                <c:ptCount val="12"/>
                <c:pt idx="0">
                  <c:v>214.968999</c:v>
                </c:pt>
                <c:pt idx="1">
                  <c:v>228.199051</c:v>
                </c:pt>
                <c:pt idx="2">
                  <c:v>216.53646700000002</c:v>
                </c:pt>
                <c:pt idx="3">
                  <c:v>236.760276</c:v>
                </c:pt>
                <c:pt idx="4">
                  <c:v>232.052864</c:v>
                </c:pt>
                <c:pt idx="5">
                  <c:v>240.21016</c:v>
                </c:pt>
                <c:pt idx="6">
                  <c:v>288.160549</c:v>
                </c:pt>
                <c:pt idx="7">
                  <c:v>306.884524</c:v>
                </c:pt>
                <c:pt idx="8">
                  <c:v>367.65100600000005</c:v>
                </c:pt>
                <c:pt idx="9">
                  <c:v>351.99016599999999</c:v>
                </c:pt>
                <c:pt idx="10">
                  <c:v>362.822</c:v>
                </c:pt>
                <c:pt idx="11">
                  <c:v>260.31229999999999</c:v>
                </c:pt>
              </c:numCache>
            </c:numRef>
          </c:xVal>
          <c:yVal>
            <c:numRef>
              <c:f>'[Southern Water Corp Economics Case Study MCU Student Facing 220822.xlsx]Economic Cost Analysis'!$G$33:$R$33</c:f>
              <c:numCache>
                <c:formatCode>"$"#,##0.00;[Red]\-"$"#,##0.00\ "$/ML"</c:formatCode>
                <c:ptCount val="12"/>
                <c:pt idx="0">
                  <c:v>52.749704483604205</c:v>
                </c:pt>
                <c:pt idx="1">
                  <c:v>59.863878813385597</c:v>
                </c:pt>
                <c:pt idx="2">
                  <c:v>63.762690282929732</c:v>
                </c:pt>
                <c:pt idx="3">
                  <c:v>78.188472724753353</c:v>
                </c:pt>
                <c:pt idx="4">
                  <c:v>86.296565119062237</c:v>
                </c:pt>
                <c:pt idx="5">
                  <c:v>53.948353573134469</c:v>
                </c:pt>
                <c:pt idx="6">
                  <c:v>48.540531907011328</c:v>
                </c:pt>
                <c:pt idx="7">
                  <c:v>53.6634853464152</c:v>
                </c:pt>
                <c:pt idx="8">
                  <c:v>40.836500744441324</c:v>
                </c:pt>
                <c:pt idx="9">
                  <c:v>45.840777989347593</c:v>
                </c:pt>
                <c:pt idx="10">
                  <c:v>52.15056777763202</c:v>
                </c:pt>
                <c:pt idx="11">
                  <c:v>32.611103369040954</c:v>
                </c:pt>
              </c:numCache>
            </c:numRef>
          </c:yVal>
          <c:smooth val="0"/>
          <c:extLst>
            <c:ext xmlns:c16="http://schemas.microsoft.com/office/drawing/2014/chart" uri="{C3380CC4-5D6E-409C-BE32-E72D297353CC}">
              <c16:uniqueId val="{00000000-896B-47A7-BC7E-148602799790}"/>
            </c:ext>
          </c:extLst>
        </c:ser>
        <c:dLbls>
          <c:showLegendKey val="0"/>
          <c:showVal val="0"/>
          <c:showCatName val="0"/>
          <c:showSerName val="0"/>
          <c:showPercent val="0"/>
          <c:showBubbleSize val="0"/>
        </c:dLbls>
        <c:axId val="185978128"/>
        <c:axId val="214213760"/>
      </c:scatterChart>
      <c:valAx>
        <c:axId val="185978128"/>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213760"/>
        <c:crosses val="autoZero"/>
        <c:crossBetween val="midCat"/>
      </c:valAx>
      <c:valAx>
        <c:axId val="214213760"/>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quot;$/ML&quot;"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9781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Jutik Cost to Produce vs Total Volume Water Produced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2">
                  <a:lumMod val="50000"/>
                </a:schemeClr>
              </a:solidFill>
              <a:ln w="9525">
                <a:solidFill>
                  <a:schemeClr val="accent1"/>
                </a:solidFill>
              </a:ln>
              <a:effectLst/>
            </c:spPr>
          </c:marker>
          <c:xVal>
            <c:numRef>
              <c:f>'[Southern Water Corp Economics Case Study MCU Student Facing 220822.xlsx]Economic Cost Analysis'!$G$43:$R$43</c:f>
              <c:numCache>
                <c:formatCode>#,##0.00</c:formatCode>
                <c:ptCount val="12"/>
                <c:pt idx="0">
                  <c:v>250.24199099999998</c:v>
                </c:pt>
                <c:pt idx="1">
                  <c:v>206.740703</c:v>
                </c:pt>
                <c:pt idx="2">
                  <c:v>201.23546099999996</c:v>
                </c:pt>
                <c:pt idx="3">
                  <c:v>174.36956599999999</c:v>
                </c:pt>
                <c:pt idx="4">
                  <c:v>204.09105</c:v>
                </c:pt>
                <c:pt idx="5">
                  <c:v>146.35666599999999</c:v>
                </c:pt>
                <c:pt idx="6">
                  <c:v>204.20249700000002</c:v>
                </c:pt>
                <c:pt idx="7">
                  <c:v>217.43019900000002</c:v>
                </c:pt>
                <c:pt idx="8">
                  <c:v>230.98220000000001</c:v>
                </c:pt>
                <c:pt idx="9">
                  <c:v>236.441136</c:v>
                </c:pt>
                <c:pt idx="10">
                  <c:v>241.40736899999999</c:v>
                </c:pt>
                <c:pt idx="11">
                  <c:v>220.380334</c:v>
                </c:pt>
              </c:numCache>
            </c:numRef>
          </c:xVal>
          <c:yVal>
            <c:numRef>
              <c:f>'[Southern Water Corp Economics Case Study MCU Student Facing 220822.xlsx]Economic Cost Analysis'!$G$44:$R$44</c:f>
              <c:numCache>
                <c:formatCode>"$"#,##0.00;[Red]\-"$"#,##0.00\ "$/ML"</c:formatCode>
                <c:ptCount val="12"/>
                <c:pt idx="0">
                  <c:v>32.644395721309699</c:v>
                </c:pt>
                <c:pt idx="1">
                  <c:v>31.479124229144556</c:v>
                </c:pt>
                <c:pt idx="2">
                  <c:v>43.716430376785929</c:v>
                </c:pt>
                <c:pt idx="3">
                  <c:v>42.437461047529588</c:v>
                </c:pt>
                <c:pt idx="4">
                  <c:v>30.832306822249631</c:v>
                </c:pt>
                <c:pt idx="5">
                  <c:v>40.056607121314855</c:v>
                </c:pt>
                <c:pt idx="6">
                  <c:v>35.252643432800426</c:v>
                </c:pt>
                <c:pt idx="7">
                  <c:v>34.40970474928254</c:v>
                </c:pt>
                <c:pt idx="8">
                  <c:v>37.625793747462467</c:v>
                </c:pt>
                <c:pt idx="9">
                  <c:v>28.473377116074253</c:v>
                </c:pt>
                <c:pt idx="10">
                  <c:v>33.597819136852863</c:v>
                </c:pt>
                <c:pt idx="11">
                  <c:v>43.016148904686304</c:v>
                </c:pt>
              </c:numCache>
            </c:numRef>
          </c:yVal>
          <c:smooth val="0"/>
          <c:extLst>
            <c:ext xmlns:c16="http://schemas.microsoft.com/office/drawing/2014/chart" uri="{C3380CC4-5D6E-409C-BE32-E72D297353CC}">
              <c16:uniqueId val="{00000000-E677-4E81-91BA-A6714AA86E14}"/>
            </c:ext>
          </c:extLst>
        </c:ser>
        <c:dLbls>
          <c:showLegendKey val="0"/>
          <c:showVal val="0"/>
          <c:showCatName val="0"/>
          <c:showSerName val="0"/>
          <c:showPercent val="0"/>
          <c:showBubbleSize val="0"/>
        </c:dLbls>
        <c:axId val="185978128"/>
        <c:axId val="214213760"/>
      </c:scatterChart>
      <c:valAx>
        <c:axId val="185978128"/>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213760"/>
        <c:crosses val="autoZero"/>
        <c:crossBetween val="midCat"/>
      </c:valAx>
      <c:valAx>
        <c:axId val="214213760"/>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quot;$/ML&quot;"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9781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a:solidFill>
                  <a:srgbClr val="000000">
                    <a:lumMod val="65000"/>
                    <a:lumOff val="35000"/>
                  </a:srgbClr>
                </a:solidFill>
              </a:rPr>
              <a:t>Weighted Balancing Market Price vs Volume of Water Demanded </a:t>
            </a:r>
            <a:r>
              <a:rPr lang="en-US" sz="1400" b="1" i="0" u="none" strike="noStrike" kern="1200" spc="0" baseline="0">
                <a:solidFill>
                  <a:srgbClr val="000000">
                    <a:lumMod val="65000"/>
                    <a:lumOff val="35000"/>
                  </a:srgbClr>
                </a:solidFill>
              </a:rPr>
              <a:t>(Soft)</a:t>
            </a:r>
          </a:p>
        </c:rich>
      </c:tx>
      <c:layout>
        <c:manualLayout>
          <c:xMode val="edge"/>
          <c:yMode val="edge"/>
          <c:x val="0.11043368026396029"/>
          <c:y val="1.177427145536484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2">
                  <a:lumMod val="50000"/>
                </a:schemeClr>
              </a:solidFill>
              <a:ln w="9525">
                <a:solidFill>
                  <a:schemeClr val="accent1"/>
                </a:solidFill>
              </a:ln>
              <a:effectLst/>
            </c:spPr>
          </c:marker>
          <c:xVal>
            <c:numRef>
              <c:f>'[Southern Water Corp Economics Case Study MCU Student Facing 220822.xlsx]Economic Market Analysis'!$C$22:$N$22</c:f>
              <c:numCache>
                <c:formatCode>#,##0.00</c:formatCode>
                <c:ptCount val="12"/>
                <c:pt idx="0">
                  <c:v>2205.0044354480824</c:v>
                </c:pt>
                <c:pt idx="1">
                  <c:v>2278.9148920918328</c:v>
                </c:pt>
                <c:pt idx="2">
                  <c:v>2051.8848246648477</c:v>
                </c:pt>
                <c:pt idx="3">
                  <c:v>2022.0853898845555</c:v>
                </c:pt>
                <c:pt idx="4">
                  <c:v>2047.9829256126895</c:v>
                </c:pt>
                <c:pt idx="5">
                  <c:v>2100.1843645292161</c:v>
                </c:pt>
                <c:pt idx="6">
                  <c:v>2122.8352936827923</c:v>
                </c:pt>
                <c:pt idx="7">
                  <c:v>2101.2698990655363</c:v>
                </c:pt>
                <c:pt idx="8">
                  <c:v>2045.3439327209553</c:v>
                </c:pt>
                <c:pt idx="9">
                  <c:v>2009.1871525537595</c:v>
                </c:pt>
                <c:pt idx="10">
                  <c:v>2098.4211861697281</c:v>
                </c:pt>
                <c:pt idx="11">
                  <c:v>2180.7985733748733</c:v>
                </c:pt>
              </c:numCache>
            </c:numRef>
          </c:xVal>
          <c:yVal>
            <c:numRef>
              <c:f>'[Southern Water Corp Economics Case Study MCU Student Facing 220822.xlsx]Economic Market Analysis'!$C$21:$N$21</c:f>
              <c:numCache>
                <c:formatCode>General</c:formatCode>
                <c:ptCount val="12"/>
                <c:pt idx="0">
                  <c:v>62.299699046920772</c:v>
                </c:pt>
                <c:pt idx="1">
                  <c:v>63.031776721938691</c:v>
                </c:pt>
                <c:pt idx="2">
                  <c:v>52.441594389168138</c:v>
                </c:pt>
                <c:pt idx="3">
                  <c:v>51.963278490860944</c:v>
                </c:pt>
                <c:pt idx="4">
                  <c:v>49.10979825327</c:v>
                </c:pt>
                <c:pt idx="5">
                  <c:v>51.461810151515095</c:v>
                </c:pt>
                <c:pt idx="6">
                  <c:v>60.395873207885266</c:v>
                </c:pt>
                <c:pt idx="7">
                  <c:v>56.719599991853968</c:v>
                </c:pt>
                <c:pt idx="8">
                  <c:v>55.143418813131255</c:v>
                </c:pt>
                <c:pt idx="9">
                  <c:v>57.362720698924704</c:v>
                </c:pt>
                <c:pt idx="10">
                  <c:v>54.372058161976852</c:v>
                </c:pt>
                <c:pt idx="11">
                  <c:v>55.520378176930556</c:v>
                </c:pt>
              </c:numCache>
            </c:numRef>
          </c:yVal>
          <c:smooth val="0"/>
          <c:extLst>
            <c:ext xmlns:c16="http://schemas.microsoft.com/office/drawing/2014/chart" uri="{C3380CC4-5D6E-409C-BE32-E72D297353CC}">
              <c16:uniqueId val="{00000000-BD2F-4288-A2A4-CE11F2204534}"/>
            </c:ext>
          </c:extLst>
        </c:ser>
        <c:dLbls>
          <c:showLegendKey val="0"/>
          <c:showVal val="0"/>
          <c:showCatName val="0"/>
          <c:showSerName val="0"/>
          <c:showPercent val="0"/>
          <c:showBubbleSize val="0"/>
        </c:dLbls>
        <c:axId val="1224024800"/>
        <c:axId val="1391813295"/>
      </c:scatterChart>
      <c:valAx>
        <c:axId val="1224024800"/>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1813295"/>
        <c:crosses val="autoZero"/>
        <c:crossBetween val="midCat"/>
      </c:valAx>
      <c:valAx>
        <c:axId val="13918132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402480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a:solidFill>
                  <a:srgbClr val="000000">
                    <a:lumMod val="65000"/>
                    <a:lumOff val="35000"/>
                  </a:srgbClr>
                </a:solidFill>
              </a:rPr>
              <a:t>Weighted Balancing Market Price vs Volume of Water Demanded (</a:t>
            </a:r>
            <a:r>
              <a:rPr lang="en-US" sz="1400" b="1" i="0" u="none" strike="noStrike" kern="1200" spc="0" baseline="0">
                <a:solidFill>
                  <a:srgbClr val="000000">
                    <a:lumMod val="65000"/>
                    <a:lumOff val="35000"/>
                  </a:srgbClr>
                </a:solidFill>
              </a:rPr>
              <a:t>Hard</a:t>
            </a:r>
            <a:r>
              <a:rPr lang="en-US" sz="1400" b="0" i="0" u="none" strike="noStrike" kern="1200" spc="0" baseline="0">
                <a:solidFill>
                  <a:srgbClr val="000000">
                    <a:lumMod val="65000"/>
                    <a:lumOff val="35000"/>
                  </a:srgbClr>
                </a:solidFill>
              </a:rPr>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Hard</c:v>
          </c:tx>
          <c:spPr>
            <a:ln w="25400" cap="rnd">
              <a:noFill/>
              <a:round/>
            </a:ln>
            <a:effectLst/>
          </c:spPr>
          <c:marker>
            <c:symbol val="circle"/>
            <c:size val="5"/>
            <c:spPr>
              <a:solidFill>
                <a:schemeClr val="accent2">
                  <a:lumMod val="50000"/>
                </a:schemeClr>
              </a:solidFill>
              <a:ln w="9525">
                <a:solidFill>
                  <a:schemeClr val="accent1"/>
                </a:solidFill>
              </a:ln>
              <a:effectLst/>
            </c:spPr>
          </c:marker>
          <c:xVal>
            <c:numRef>
              <c:f>'[Southern Water Corp Economics Case Study MCU Student Facing 220822.xlsx]Economic Market Analysis'!$C$19:$N$19</c:f>
              <c:numCache>
                <c:formatCode>#,##0.00</c:formatCode>
                <c:ptCount val="12"/>
                <c:pt idx="0">
                  <c:v>2391.3758824827114</c:v>
                </c:pt>
                <c:pt idx="1">
                  <c:v>2533.2689003303749</c:v>
                </c:pt>
                <c:pt idx="2">
                  <c:v>2203.7442618771042</c:v>
                </c:pt>
                <c:pt idx="3">
                  <c:v>2349.5141185681864</c:v>
                </c:pt>
                <c:pt idx="4">
                  <c:v>2243.584512119523</c:v>
                </c:pt>
                <c:pt idx="5">
                  <c:v>2359.3149577593058</c:v>
                </c:pt>
                <c:pt idx="6">
                  <c:v>2443.2652008227428</c:v>
                </c:pt>
                <c:pt idx="7">
                  <c:v>2300.8485926974759</c:v>
                </c:pt>
                <c:pt idx="8">
                  <c:v>2261.3424374589526</c:v>
                </c:pt>
                <c:pt idx="9">
                  <c:v>2188.7956099697999</c:v>
                </c:pt>
                <c:pt idx="10">
                  <c:v>2303.4374718156046</c:v>
                </c:pt>
                <c:pt idx="11">
                  <c:v>2443.6005061474129</c:v>
                </c:pt>
              </c:numCache>
            </c:numRef>
          </c:xVal>
          <c:yVal>
            <c:numRef>
              <c:f>'[Southern Water Corp Economics Case Study MCU Student Facing 220822.xlsx]Economic Market Analysis'!$C$18:$N$18</c:f>
              <c:numCache>
                <c:formatCode>General</c:formatCode>
                <c:ptCount val="12"/>
                <c:pt idx="0">
                  <c:v>110.48381542382315</c:v>
                </c:pt>
                <c:pt idx="1">
                  <c:v>110.62720422979757</c:v>
                </c:pt>
                <c:pt idx="2">
                  <c:v>110.55818806730868</c:v>
                </c:pt>
                <c:pt idx="3">
                  <c:v>93.17518584656078</c:v>
                </c:pt>
                <c:pt idx="4">
                  <c:v>93.408910429176501</c:v>
                </c:pt>
                <c:pt idx="5">
                  <c:v>92.851211447811423</c:v>
                </c:pt>
                <c:pt idx="6">
                  <c:v>92.809567652329747</c:v>
                </c:pt>
                <c:pt idx="7">
                  <c:v>93.14548020527856</c:v>
                </c:pt>
                <c:pt idx="8">
                  <c:v>92.989220833333306</c:v>
                </c:pt>
                <c:pt idx="9">
                  <c:v>92.823577188940064</c:v>
                </c:pt>
                <c:pt idx="10">
                  <c:v>93.029854347041791</c:v>
                </c:pt>
                <c:pt idx="11">
                  <c:v>93.232935483870918</c:v>
                </c:pt>
              </c:numCache>
            </c:numRef>
          </c:yVal>
          <c:smooth val="0"/>
          <c:extLst>
            <c:ext xmlns:c16="http://schemas.microsoft.com/office/drawing/2014/chart" uri="{C3380CC4-5D6E-409C-BE32-E72D297353CC}">
              <c16:uniqueId val="{00000000-6625-49EB-9B2C-DD449F28DAA9}"/>
            </c:ext>
          </c:extLst>
        </c:ser>
        <c:dLbls>
          <c:showLegendKey val="0"/>
          <c:showVal val="0"/>
          <c:showCatName val="0"/>
          <c:showSerName val="0"/>
          <c:showPercent val="0"/>
          <c:showBubbleSize val="0"/>
        </c:dLbls>
        <c:axId val="1602751712"/>
        <c:axId val="1597897104"/>
      </c:scatterChart>
      <c:valAx>
        <c:axId val="1602751712"/>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7897104"/>
        <c:crosses val="autoZero"/>
        <c:crossBetween val="midCat"/>
      </c:valAx>
      <c:valAx>
        <c:axId val="1597897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275171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10/03/2024</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2"/>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tags" Target="../tags/tag10.xml"/><Relationship Id="rId18" Type="http://schemas.openxmlformats.org/officeDocument/2006/relationships/tags" Target="../tags/tag15.xml"/><Relationship Id="rId3" Type="http://schemas.openxmlformats.org/officeDocument/2006/relationships/theme" Target="../theme/theme1.xml"/><Relationship Id="rId21" Type="http://schemas.openxmlformats.org/officeDocument/2006/relationships/tags" Target="../tags/tag18.xml"/><Relationship Id="rId7" Type="http://schemas.openxmlformats.org/officeDocument/2006/relationships/tags" Target="../tags/tag4.xml"/><Relationship Id="rId12" Type="http://schemas.openxmlformats.org/officeDocument/2006/relationships/tags" Target="../tags/tag9.xml"/><Relationship Id="rId17" Type="http://schemas.openxmlformats.org/officeDocument/2006/relationships/tags" Target="../tags/tag14.xml"/><Relationship Id="rId2" Type="http://schemas.openxmlformats.org/officeDocument/2006/relationships/slideLayout" Target="../slideLayouts/slideLayout2.xml"/><Relationship Id="rId16" Type="http://schemas.openxmlformats.org/officeDocument/2006/relationships/tags" Target="../tags/tag13.xml"/><Relationship Id="rId20" Type="http://schemas.openxmlformats.org/officeDocument/2006/relationships/tags" Target="../tags/tag17.xm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24" Type="http://schemas.openxmlformats.org/officeDocument/2006/relationships/image" Target="../media/image1.emf"/><Relationship Id="rId5" Type="http://schemas.openxmlformats.org/officeDocument/2006/relationships/tags" Target="../tags/tag2.xml"/><Relationship Id="rId15" Type="http://schemas.openxmlformats.org/officeDocument/2006/relationships/tags" Target="../tags/tag12.xml"/><Relationship Id="rId23" Type="http://schemas.openxmlformats.org/officeDocument/2006/relationships/oleObject" Target="../embeddings/oleObject1.bin"/><Relationship Id="rId10" Type="http://schemas.openxmlformats.org/officeDocument/2006/relationships/tags" Target="../tags/tag7.xml"/><Relationship Id="rId19" Type="http://schemas.openxmlformats.org/officeDocument/2006/relationships/tags" Target="../tags/tag16.xml"/><Relationship Id="rId4" Type="http://schemas.openxmlformats.org/officeDocument/2006/relationships/tags" Target="../tags/tag1.xml"/><Relationship Id="rId9" Type="http://schemas.openxmlformats.org/officeDocument/2006/relationships/tags" Target="../tags/tag6.xml"/><Relationship Id="rId14" Type="http://schemas.openxmlformats.org/officeDocument/2006/relationships/tags" Target="../tags/tag11.xml"/><Relationship Id="rId22" Type="http://schemas.openxmlformats.org/officeDocument/2006/relationships/tags" Target="../tags/tag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23" imgW="270" imgH="270" progId="TCLayout.ActiveDocument.1">
                  <p:embed/>
                </p:oleObj>
              </mc:Choice>
              <mc:Fallback>
                <p:oleObj name="think-cell Slide" r:id="rId23" imgW="270" imgH="270" progId="TCLayout.ActiveDocument.1">
                  <p:embed/>
                  <p:pic>
                    <p:nvPicPr>
                      <p:cNvPr id="2" name="Object 1" hidden="1"/>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5"/>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1"/>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2"/>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6"/>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0"/>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7"/>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8"/>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8"/>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5"/>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6"/>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9"/>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3"/>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4"/>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0"/>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2"/>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 Id="rId4" Type="http://schemas.openxmlformats.org/officeDocument/2006/relationships/chart" Target="../charts/char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dirty="0"/>
              <a:t>With a estimated 22% reduction in Surjek’s Revenues ($44 M) due to the Maintenance Outage, Quarter 4 presents the best balance of revenue-loss mitigation with respect to market pricing, as opposed to Quarter 1 which represents the highest demand (2,277 GL) and Water Balancing Market Prices ($84.91).</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5" name="Chart 4">
            <a:extLst>
              <a:ext uri="{FF2B5EF4-FFF2-40B4-BE49-F238E27FC236}">
                <a16:creationId xmlns:a16="http://schemas.microsoft.com/office/drawing/2014/main" id="{D89FB0AC-091B-B1F2-134F-B7C52B747269}"/>
              </a:ext>
            </a:extLst>
          </p:cNvPr>
          <p:cNvGraphicFramePr>
            <a:graphicFrameLocks/>
          </p:cNvGraphicFramePr>
          <p:nvPr>
            <p:extLst>
              <p:ext uri="{D42A27DB-BD31-4B8C-83A1-F6EECF244321}">
                <p14:modId xmlns:p14="http://schemas.microsoft.com/office/powerpoint/2010/main" val="410773187"/>
              </p:ext>
            </p:extLst>
          </p:nvPr>
        </p:nvGraphicFramePr>
        <p:xfrm>
          <a:off x="5190585" y="1050254"/>
          <a:ext cx="3467640" cy="55781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6CED6311-46AF-7DA2-2BC1-8AC28A361CF0}"/>
              </a:ext>
            </a:extLst>
          </p:cNvPr>
          <p:cNvGraphicFramePr>
            <a:graphicFrameLocks/>
          </p:cNvGraphicFramePr>
          <p:nvPr>
            <p:extLst>
              <p:ext uri="{D42A27DB-BD31-4B8C-83A1-F6EECF244321}">
                <p14:modId xmlns:p14="http://schemas.microsoft.com/office/powerpoint/2010/main" val="595319447"/>
              </p:ext>
            </p:extLst>
          </p:nvPr>
        </p:nvGraphicFramePr>
        <p:xfrm>
          <a:off x="585217" y="1050253"/>
          <a:ext cx="4047744" cy="496039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r>
              <a:rPr lang="en-GB" sz="1200" b="1" dirty="0"/>
              <a:t>Of the three Desalination Plants, all three remain profitable at current market prices by a favourable margin; Clearly </a:t>
            </a:r>
            <a:r>
              <a:rPr lang="en-GB" sz="1200" b="1" dirty="0" err="1"/>
              <a:t>Kootha</a:t>
            </a:r>
            <a:r>
              <a:rPr lang="en-GB" sz="1200" b="1" dirty="0"/>
              <a:t> is the most cost-effective $25/ML) followed by </a:t>
            </a:r>
            <a:r>
              <a:rPr lang="en-GB" sz="1200" b="1" dirty="0" err="1"/>
              <a:t>Jutik</a:t>
            </a:r>
            <a:r>
              <a:rPr lang="en-GB" sz="1200" b="1" dirty="0"/>
              <a:t> ($32.61/ML) and lastly </a:t>
            </a:r>
            <a:r>
              <a:rPr lang="en-GB" sz="1200" b="1" dirty="0" err="1"/>
              <a:t>Surjek</a:t>
            </a:r>
            <a:r>
              <a:rPr lang="en-GB" sz="1200" b="1" dirty="0"/>
              <a:t> ($54.23/ML) which is consistent across the July-2013 to June-2014 period. </a:t>
            </a:r>
            <a:endParaRPr lang="en-AU" sz="12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ED1EED45-051E-5215-55A6-29234CC68588}"/>
              </a:ext>
            </a:extLst>
          </p:cNvPr>
          <p:cNvGraphicFramePr>
            <a:graphicFrameLocks/>
          </p:cNvGraphicFramePr>
          <p:nvPr>
            <p:extLst>
              <p:ext uri="{D42A27DB-BD31-4B8C-83A1-F6EECF244321}">
                <p14:modId xmlns:p14="http://schemas.microsoft.com/office/powerpoint/2010/main" val="2402384484"/>
              </p:ext>
            </p:extLst>
          </p:nvPr>
        </p:nvGraphicFramePr>
        <p:xfrm>
          <a:off x="4396654" y="1050254"/>
          <a:ext cx="4512396" cy="532616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B03C61CC-7EE1-4A49-8C56-C77D0D3E7D44}"/>
              </a:ext>
            </a:extLst>
          </p:cNvPr>
          <p:cNvGraphicFramePr>
            <a:graphicFrameLocks/>
          </p:cNvGraphicFramePr>
          <p:nvPr>
            <p:extLst>
              <p:ext uri="{D42A27DB-BD31-4B8C-83A1-F6EECF244321}">
                <p14:modId xmlns:p14="http://schemas.microsoft.com/office/powerpoint/2010/main" val="3171762065"/>
              </p:ext>
            </p:extLst>
          </p:nvPr>
        </p:nvGraphicFramePr>
        <p:xfrm>
          <a:off x="171451" y="1285124"/>
          <a:ext cx="3998213" cy="485641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6765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dirty="0"/>
              <a:t>Contrasting the Cost to Produce against the Volume of Water Produced highlights clear </a:t>
            </a:r>
            <a:r>
              <a:rPr lang="en-GB" sz="1200" b="1" i="1" dirty="0"/>
              <a:t>economics of scale </a:t>
            </a:r>
            <a:r>
              <a:rPr lang="en-GB" sz="1200" b="1" dirty="0"/>
              <a:t>with costs rapidly dwindling across all plants as volume surges, with this being particularly noticeable across the Kootha and Surjek Plants with costs dropping as much as 50%.  </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A8793CCD-0E32-B4AA-EB51-DB956D4502E6}"/>
              </a:ext>
            </a:extLst>
          </p:cNvPr>
          <p:cNvGraphicFramePr>
            <a:graphicFrameLocks/>
          </p:cNvGraphicFramePr>
          <p:nvPr>
            <p:extLst>
              <p:ext uri="{D42A27DB-BD31-4B8C-83A1-F6EECF244321}">
                <p14:modId xmlns:p14="http://schemas.microsoft.com/office/powerpoint/2010/main" val="1204558578"/>
              </p:ext>
            </p:extLst>
          </p:nvPr>
        </p:nvGraphicFramePr>
        <p:xfrm>
          <a:off x="171451" y="2022410"/>
          <a:ext cx="2846069" cy="29062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EF42DBEA-6FA6-4C85-B562-DBB261E37D54}"/>
              </a:ext>
            </a:extLst>
          </p:cNvPr>
          <p:cNvGraphicFramePr>
            <a:graphicFrameLocks/>
          </p:cNvGraphicFramePr>
          <p:nvPr>
            <p:extLst>
              <p:ext uri="{D42A27DB-BD31-4B8C-83A1-F6EECF244321}">
                <p14:modId xmlns:p14="http://schemas.microsoft.com/office/powerpoint/2010/main" val="2732205931"/>
              </p:ext>
            </p:extLst>
          </p:nvPr>
        </p:nvGraphicFramePr>
        <p:xfrm>
          <a:off x="3228024" y="2021455"/>
          <a:ext cx="2949434" cy="290620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82047787-DA9C-4F94-B703-82844FC5EB0B}"/>
              </a:ext>
            </a:extLst>
          </p:cNvPr>
          <p:cNvGraphicFramePr>
            <a:graphicFrameLocks/>
          </p:cNvGraphicFramePr>
          <p:nvPr>
            <p:extLst>
              <p:ext uri="{D42A27DB-BD31-4B8C-83A1-F6EECF244321}">
                <p14:modId xmlns:p14="http://schemas.microsoft.com/office/powerpoint/2010/main" val="2450671350"/>
              </p:ext>
            </p:extLst>
          </p:nvPr>
        </p:nvGraphicFramePr>
        <p:xfrm>
          <a:off x="6177458" y="2021455"/>
          <a:ext cx="2731592" cy="290620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Drilling down further from a product-perspective, reveals two different patterns of elasticity where</a:t>
            </a:r>
            <a:br>
              <a:rPr lang="en-GB" sz="1400" b="1" dirty="0"/>
            </a:br>
            <a:r>
              <a:rPr lang="en-GB" sz="1400" b="1" dirty="0"/>
              <a:t>Soft Water tends to be relatively price inelastic with an average </a:t>
            </a:r>
            <a:r>
              <a:rPr lang="en-GB" sz="1400" b="1" dirty="0" err="1"/>
              <a:t>EoD</a:t>
            </a:r>
            <a:r>
              <a:rPr lang="en-GB" sz="1400" b="1" dirty="0"/>
              <a:t> of 0.92 whilst Hard Water is more representative of an elastic relationship with an average </a:t>
            </a:r>
            <a:r>
              <a:rPr lang="en-GB" sz="1400" b="1" dirty="0" err="1"/>
              <a:t>EoD</a:t>
            </a:r>
            <a:r>
              <a:rPr lang="en-GB" sz="1400" b="1" dirty="0"/>
              <a:t> of 41.49.</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7793EC2A-0FD7-4A4C-9592-4FFBC33F0A65}"/>
              </a:ext>
            </a:extLst>
          </p:cNvPr>
          <p:cNvGraphicFramePr>
            <a:graphicFrameLocks/>
          </p:cNvGraphicFramePr>
          <p:nvPr>
            <p:extLst>
              <p:ext uri="{D42A27DB-BD31-4B8C-83A1-F6EECF244321}">
                <p14:modId xmlns:p14="http://schemas.microsoft.com/office/powerpoint/2010/main" val="4134080119"/>
              </p:ext>
            </p:extLst>
          </p:nvPr>
        </p:nvGraphicFramePr>
        <p:xfrm>
          <a:off x="205816" y="2085933"/>
          <a:ext cx="2748292" cy="323586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3378CF51-9E7B-4C6F-9015-10BFF6B42C7C}"/>
              </a:ext>
            </a:extLst>
          </p:cNvPr>
          <p:cNvGraphicFramePr>
            <a:graphicFrameLocks/>
          </p:cNvGraphicFramePr>
          <p:nvPr>
            <p:extLst>
              <p:ext uri="{D42A27DB-BD31-4B8C-83A1-F6EECF244321}">
                <p14:modId xmlns:p14="http://schemas.microsoft.com/office/powerpoint/2010/main" val="1151034527"/>
              </p:ext>
            </p:extLst>
          </p:nvPr>
        </p:nvGraphicFramePr>
        <p:xfrm>
          <a:off x="3106573" y="2085933"/>
          <a:ext cx="2748292" cy="323587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4D1A2507-1D94-4ECB-9DCF-F1D3AC6F5555}"/>
              </a:ext>
            </a:extLst>
          </p:cNvPr>
          <p:cNvGraphicFramePr>
            <a:graphicFrameLocks/>
          </p:cNvGraphicFramePr>
          <p:nvPr>
            <p:extLst>
              <p:ext uri="{D42A27DB-BD31-4B8C-83A1-F6EECF244321}">
                <p14:modId xmlns:p14="http://schemas.microsoft.com/office/powerpoint/2010/main" val="976138925"/>
              </p:ext>
            </p:extLst>
          </p:nvPr>
        </p:nvGraphicFramePr>
        <p:xfrm>
          <a:off x="6007330" y="1892808"/>
          <a:ext cx="2748292" cy="342899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343585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15470</TotalTime>
  <Words>302</Words>
  <Application>Microsoft Office PowerPoint</Application>
  <PresentationFormat>Custom</PresentationFormat>
  <Paragraphs>14</Paragraphs>
  <Slides>4</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8" baseType="lpstr">
      <vt:lpstr>Arial</vt:lpstr>
      <vt:lpstr>Calibri</vt:lpstr>
      <vt:lpstr>1_Synergy_CF_YNR013</vt:lpstr>
      <vt:lpstr>think-cell Slide</vt:lpstr>
      <vt:lpstr>With a estimated 22% reduction in Surjek’s Revenues ($44 M) due to the Maintenance Outage, Quarter 4 presents the best balance of revenue-loss mitigation with respect to market pricing, as opposed to Quarter 1 which represents the highest demand (2,277 GL) and Water Balancing Market Prices ($84.91).</vt:lpstr>
      <vt:lpstr>Of the three Desalination Plants, all three remain profitable at current market prices by a favourable margin; Clearly Kootha is the most cost-effective $25/ML) followed by Jutik ($32.61/ML) and lastly Surjek ($54.23/ML) which is consistent across the July-2013 to June-2014 period. </vt:lpstr>
      <vt:lpstr>Contrasting the Cost to Produce against the Volume of Water Produced highlights clear economics of scale with costs rapidly dwindling across all plants as volume surges, with this being particularly noticeable across the Kootha and Surjek Plants with costs dropping as much as 50%.  </vt:lpstr>
      <vt:lpstr>Drilling down further from a product-perspective, reveals two different patterns of elasticity where Soft Water tends to be relatively price inelastic with an average EoD of 0.92 whilst Hard Water is more representative of an elastic relationship with an average EoD of 41.49.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Gabriela Fernandez</cp:lastModifiedBy>
  <cp:revision>70</cp:revision>
  <dcterms:created xsi:type="dcterms:W3CDTF">2020-04-12T13:23:13Z</dcterms:created>
  <dcterms:modified xsi:type="dcterms:W3CDTF">2024-03-11T03:04:03Z</dcterms:modified>
</cp:coreProperties>
</file>