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3AA68-B500-8C77-B590-932D6DF83EDA}" v="4" dt="2024-07-03T01:36:4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>
        <p:scale>
          <a:sx n="118" d="100"/>
          <a:sy n="118" d="100"/>
        </p:scale>
        <p:origin x="133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Fernandez" userId="9a2f7a990ae12e69" providerId="Windows Live" clId="Web-{E5B3AA68-B500-8C77-B590-932D6DF83EDA}"/>
    <pc:docChg chg="addSld delSld modSld sldOrd">
      <pc:chgData name="Gabriela Fernandez" userId="9a2f7a990ae12e69" providerId="Windows Live" clId="Web-{E5B3AA68-B500-8C77-B590-932D6DF83EDA}" dt="2024-07-03T01:36:47.250" v="3"/>
      <pc:docMkLst>
        <pc:docMk/>
      </pc:docMkLst>
      <pc:sldChg chg="delSp new del ord">
        <pc:chgData name="Gabriela Fernandez" userId="9a2f7a990ae12e69" providerId="Windows Live" clId="Web-{E5B3AA68-B500-8C77-B590-932D6DF83EDA}" dt="2024-07-03T01:36:47.250" v="3"/>
        <pc:sldMkLst>
          <pc:docMk/>
          <pc:sldMk cId="2857880074" sldId="400"/>
        </pc:sldMkLst>
        <pc:spChg chg="del">
          <ac:chgData name="Gabriela Fernandez" userId="9a2f7a990ae12e69" providerId="Windows Live" clId="Web-{E5B3AA68-B500-8C77-B590-932D6DF83EDA}" dt="2024-07-03T01:35:42.343" v="2"/>
          <ac:spMkLst>
            <pc:docMk/>
            <pc:sldMk cId="2857880074" sldId="400"/>
            <ac:spMk id="2" creationId="{9C8C6ADB-154B-91A2-0092-8DDCBE1F2F8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Segment % Contribution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5878067318517E-2"/>
          <c:y val="0.10424043551913693"/>
          <c:w val="0.83585206837955173"/>
          <c:h val="0.8319460640867285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'[Southern Water Corp Financial Case Study Gabriela Fernandez.xlsx]Revenue Analysis'!$A$62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Gabriela Fernandez.xlsx]Revenue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Gabriela Fernandez.xlsx]Revenue Analysis'!$B$62:$D$62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0.25754754000336344</c:v>
                </c:pt>
                <c:pt idx="2">
                  <c:v>0.2192477063077316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D-4B05-BC09-82C2A510CC27}"/>
            </c:ext>
          </c:extLst>
        </c:ser>
        <c:ser>
          <c:idx val="1"/>
          <c:order val="1"/>
          <c:tx>
            <c:strRef>
              <c:f>'[Southern Water Corp Financial Case Study Gabriela Fernandez.xlsx]Revenue Analysis'!$A$63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Gabriela Fernandez.xlsx]Revenue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Gabriela Fernandez.xlsx]Revenue Analysis'!$B$63:$D$63</c:f>
              <c:numCache>
                <c:formatCode>0.0%</c:formatCode>
                <c:ptCount val="3"/>
                <c:pt idx="0">
                  <c:v>0.40764341953130873</c:v>
                </c:pt>
                <c:pt idx="1">
                  <c:v>0.34887778413286685</c:v>
                </c:pt>
                <c:pt idx="2">
                  <c:v>0.24347879633582434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D-4B05-BC09-82C2A510CC27}"/>
            </c:ext>
          </c:extLst>
        </c:ser>
        <c:ser>
          <c:idx val="2"/>
          <c:order val="2"/>
          <c:tx>
            <c:strRef>
              <c:f>'[Southern Water Corp Financial Case Study Gabriela Fernandez.xlsx]Revenue Analysis'!$A$64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3D27F1E-F0D4-48D6-99CE-2FCE8DF4D0DB}" type="VALUE">
                      <a:rPr lang="en-US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AD-4B05-BC09-82C2A510CC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Gabriela Fernandez.xlsx]Revenue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Gabriela Fernandez.xlsx]Revenue Analysis'!$B$64:$D$64</c:f>
              <c:numCache>
                <c:formatCode>0.0%</c:formatCode>
                <c:ptCount val="3"/>
                <c:pt idx="0">
                  <c:v>0.41462998885337121</c:v>
                </c:pt>
                <c:pt idx="1">
                  <c:v>0.35498085766522625</c:v>
                </c:pt>
                <c:pt idx="2">
                  <c:v>0.2303891534814026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D-4B05-BC09-82C2A510CC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5759664"/>
        <c:axId val="341321408"/>
      </c:barChart>
      <c:catAx>
        <c:axId val="36575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321408"/>
        <c:crosses val="autoZero"/>
        <c:auto val="1"/>
        <c:lblAlgn val="ctr"/>
        <c:lblOffset val="100"/>
        <c:noMultiLvlLbl val="0"/>
      </c:catAx>
      <c:valAx>
        <c:axId val="3413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5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dirty="0"/>
              <a:t> Chemical</a:t>
            </a:r>
            <a:r>
              <a:rPr lang="en-US" baseline="0" dirty="0"/>
              <a:t> Expenditure vs. Water Production Actuals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Kootha Chem-Exp (001)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4-494D-A155-DB718AB6D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977423"/>
        <c:axId val="639945791"/>
        <c:extLst>
          <c:ext xmlns:c15="http://schemas.microsoft.com/office/drawing/2012/chart" uri="{02D57815-91ED-43cb-92C2-25804820EDAC}">
            <c15:filteredBarSeries>
              <c15:ser>
                <c:idx val="2"/>
                <c:order val="1"/>
                <c:tx>
                  <c:v>Surjek Chem-Exp (001)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Analysis'!$F$106:$Q$106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664-494D-A155-DB718AB6DBEE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Jutik Chem-Exp (001)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Analysis'!$F$107:$Q$107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664-494D-A155-DB718AB6DBEE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4"/>
          <c:order val="3"/>
          <c:tx>
            <c:v>Kootha Water Production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Analysis'!$F$108:$Q$108</c:f>
              <c:numCache>
                <c:formatCode>General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185.30685299999999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64-494D-A155-DB718AB6D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964943"/>
        <c:axId val="639949263"/>
        <c:extLst>
          <c:ext xmlns:c15="http://schemas.microsoft.com/office/drawing/2012/chart" uri="{02D57815-91ED-43cb-92C2-25804820EDAC}">
            <c15:filteredLineSeries>
              <c15:ser>
                <c:idx val="5"/>
                <c:order val="4"/>
                <c:tx>
                  <c:v>Surjek Water Production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Analysis'!$F$109:$Q$109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214.968999</c:v>
                      </c:pt>
                      <c:pt idx="1">
                        <c:v>228.199051</c:v>
                      </c:pt>
                      <c:pt idx="2">
                        <c:v>216.53646700000002</c:v>
                      </c:pt>
                      <c:pt idx="3">
                        <c:v>236.760276</c:v>
                      </c:pt>
                      <c:pt idx="4">
                        <c:v>232.052864</c:v>
                      </c:pt>
                      <c:pt idx="5">
                        <c:v>240.21016</c:v>
                      </c:pt>
                      <c:pt idx="6">
                        <c:v>288.160549</c:v>
                      </c:pt>
                      <c:pt idx="7">
                        <c:v>306.884524</c:v>
                      </c:pt>
                      <c:pt idx="8">
                        <c:v>367.65100600000005</c:v>
                      </c:pt>
                      <c:pt idx="9">
                        <c:v>351.99016599999999</c:v>
                      </c:pt>
                      <c:pt idx="10">
                        <c:v>362.822</c:v>
                      </c:pt>
                      <c:pt idx="11">
                        <c:v>260.31229999999999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664-494D-A155-DB718AB6DBEE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v>Jutik Water Production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Analysis'!$F$110:$Q$110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250.24199099999998</c:v>
                      </c:pt>
                      <c:pt idx="1">
                        <c:v>217.43019900000002</c:v>
                      </c:pt>
                      <c:pt idx="2">
                        <c:v>230.98220000000001</c:v>
                      </c:pt>
                      <c:pt idx="3">
                        <c:v>236.441136</c:v>
                      </c:pt>
                      <c:pt idx="4">
                        <c:v>241.40736899999999</c:v>
                      </c:pt>
                      <c:pt idx="5">
                        <c:v>220.380334</c:v>
                      </c:pt>
                      <c:pt idx="6">
                        <c:v>250.24199099999998</c:v>
                      </c:pt>
                      <c:pt idx="7">
                        <c:v>206.740703</c:v>
                      </c:pt>
                      <c:pt idx="8">
                        <c:v>201.23546099999996</c:v>
                      </c:pt>
                      <c:pt idx="9">
                        <c:v>174.36956599999999</c:v>
                      </c:pt>
                      <c:pt idx="10">
                        <c:v>204.09105</c:v>
                      </c:pt>
                      <c:pt idx="11">
                        <c:v>146.35666599999999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664-494D-A155-DB718AB6DBEE}"/>
                  </c:ext>
                </c:extLst>
              </c15:ser>
            </c15:filteredLineSeries>
          </c:ext>
        </c:extLst>
      </c:lineChart>
      <c:dateAx>
        <c:axId val="79597742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945791"/>
        <c:crosses val="autoZero"/>
        <c:auto val="1"/>
        <c:lblOffset val="100"/>
        <c:baseTimeUnit val="months"/>
      </c:dateAx>
      <c:valAx>
        <c:axId val="6399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77423"/>
        <c:crosses val="autoZero"/>
        <c:crossBetween val="between"/>
      </c:valAx>
      <c:valAx>
        <c:axId val="63994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64943"/>
        <c:crosses val="max"/>
        <c:crossBetween val="between"/>
      </c:valAx>
      <c:dateAx>
        <c:axId val="7959649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39949263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Surjek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Chemical </a:t>
            </a:r>
          </a:p>
          <a:p>
            <a:pPr>
              <a:defRPr/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Expenditure vs.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1"/>
          <c:tx>
            <c:v>Surjek Chem-Exp (001)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9F3-89AE-5AE513739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977423"/>
        <c:axId val="639945791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Kootha Chem-Exp (001)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Analysis'!$F$105:$Q$105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A8C-49F3-89AE-5AE513739FB4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Jutik Chem-Exp (001)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Analysis'!$F$107:$Q$107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A8C-49F3-89AE-5AE513739FB4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5"/>
          <c:order val="4"/>
          <c:tx>
            <c:v>Surjek Water Production</c:v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Analysis'!$F$109:$Q$109</c:f>
              <c:numCache>
                <c:formatCode>General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8C-49F3-89AE-5AE513739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964943"/>
        <c:axId val="639949263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v>Kootha Water Production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Analysis'!$F$108:$Q$108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181.933291</c:v>
                      </c:pt>
                      <c:pt idx="1">
                        <c:v>187.44394299999999</c:v>
                      </c:pt>
                      <c:pt idx="2">
                        <c:v>184.77365699999999</c:v>
                      </c:pt>
                      <c:pt idx="3">
                        <c:v>191.54109299999999</c:v>
                      </c:pt>
                      <c:pt idx="4">
                        <c:v>98.096062000000003</c:v>
                      </c:pt>
                      <c:pt idx="5">
                        <c:v>185.30685299999999</c:v>
                      </c:pt>
                      <c:pt idx="6">
                        <c:v>186.90143900000001</c:v>
                      </c:pt>
                      <c:pt idx="7">
                        <c:v>158.58676500000001</c:v>
                      </c:pt>
                      <c:pt idx="8">
                        <c:v>191.40367599999999</c:v>
                      </c:pt>
                      <c:pt idx="9">
                        <c:v>171.057864</c:v>
                      </c:pt>
                      <c:pt idx="10">
                        <c:v>169.28699900000001</c:v>
                      </c:pt>
                      <c:pt idx="11">
                        <c:v>185.30685299999999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DA8C-49F3-89AE-5AE513739FB4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v>Jutik Water Production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Analysis'!$F$110:$Q$110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250.24199099999998</c:v>
                      </c:pt>
                      <c:pt idx="1">
                        <c:v>217.43019900000002</c:v>
                      </c:pt>
                      <c:pt idx="2">
                        <c:v>230.98220000000001</c:v>
                      </c:pt>
                      <c:pt idx="3">
                        <c:v>236.441136</c:v>
                      </c:pt>
                      <c:pt idx="4">
                        <c:v>241.40736899999999</c:v>
                      </c:pt>
                      <c:pt idx="5">
                        <c:v>220.380334</c:v>
                      </c:pt>
                      <c:pt idx="6">
                        <c:v>250.24199099999998</c:v>
                      </c:pt>
                      <c:pt idx="7">
                        <c:v>206.740703</c:v>
                      </c:pt>
                      <c:pt idx="8">
                        <c:v>201.23546099999996</c:v>
                      </c:pt>
                      <c:pt idx="9">
                        <c:v>174.36956599999999</c:v>
                      </c:pt>
                      <c:pt idx="10">
                        <c:v>204.09105</c:v>
                      </c:pt>
                      <c:pt idx="11">
                        <c:v>146.35666599999999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A8C-49F3-89AE-5AE513739FB4}"/>
                  </c:ext>
                </c:extLst>
              </c15:ser>
            </c15:filteredLineSeries>
          </c:ext>
        </c:extLst>
      </c:lineChart>
      <c:dateAx>
        <c:axId val="79597742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945791"/>
        <c:crosses val="autoZero"/>
        <c:auto val="1"/>
        <c:lblOffset val="100"/>
        <c:baseTimeUnit val="months"/>
      </c:dateAx>
      <c:valAx>
        <c:axId val="6399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77423"/>
        <c:crosses val="autoZero"/>
        <c:crossBetween val="between"/>
      </c:valAx>
      <c:valAx>
        <c:axId val="63994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64943"/>
        <c:crosses val="max"/>
        <c:crossBetween val="between"/>
      </c:valAx>
      <c:dateAx>
        <c:axId val="7959649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39949263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Jutik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Chemical </a:t>
            </a:r>
          </a:p>
          <a:p>
            <a:pPr>
              <a:defRPr/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Expenditure vs.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v>Jutik Chem-Exp (001)</c:v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B-4B23-AAB8-FC39FE723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977423"/>
        <c:axId val="639945791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Kootha Chem-Exp (001)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Analysis'!$F$105:$Q$105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75B-4B23-AAB8-FC39FE723ABD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v>Surjek Chem-Exp (001)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Analysis'!$F$106:$Q$106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5B-4B23-AAB8-FC39FE723AB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5"/>
          <c:tx>
            <c:v>Jutik Water Production</c:v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Analysis'!$F$110:$Q$110</c:f>
              <c:numCache>
                <c:formatCode>General</c:formatCode>
                <c:ptCount val="12"/>
                <c:pt idx="0">
                  <c:v>250.24199099999998</c:v>
                </c:pt>
                <c:pt idx="1">
                  <c:v>217.43019900000002</c:v>
                </c:pt>
                <c:pt idx="2">
                  <c:v>230.98220000000001</c:v>
                </c:pt>
                <c:pt idx="3">
                  <c:v>236.441136</c:v>
                </c:pt>
                <c:pt idx="4">
                  <c:v>241.40736899999999</c:v>
                </c:pt>
                <c:pt idx="5">
                  <c:v>220.380334</c:v>
                </c:pt>
                <c:pt idx="6">
                  <c:v>250.24199099999998</c:v>
                </c:pt>
                <c:pt idx="7">
                  <c:v>206.740703</c:v>
                </c:pt>
                <c:pt idx="8">
                  <c:v>201.23546099999996</c:v>
                </c:pt>
                <c:pt idx="9">
                  <c:v>174.36956599999999</c:v>
                </c:pt>
                <c:pt idx="10">
                  <c:v>204.09105</c:v>
                </c:pt>
                <c:pt idx="11">
                  <c:v>146.35666599999999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5B-4B23-AAB8-FC39FE723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964943"/>
        <c:axId val="639949263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v>Kootha Water Production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Analysis'!$F$108:$Q$108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181.933291</c:v>
                      </c:pt>
                      <c:pt idx="1">
                        <c:v>187.44394299999999</c:v>
                      </c:pt>
                      <c:pt idx="2">
                        <c:v>184.77365699999999</c:v>
                      </c:pt>
                      <c:pt idx="3">
                        <c:v>191.54109299999999</c:v>
                      </c:pt>
                      <c:pt idx="4">
                        <c:v>98.096062000000003</c:v>
                      </c:pt>
                      <c:pt idx="5">
                        <c:v>185.30685299999999</c:v>
                      </c:pt>
                      <c:pt idx="6">
                        <c:v>186.90143900000001</c:v>
                      </c:pt>
                      <c:pt idx="7">
                        <c:v>158.58676500000001</c:v>
                      </c:pt>
                      <c:pt idx="8">
                        <c:v>191.40367599999999</c:v>
                      </c:pt>
                      <c:pt idx="9">
                        <c:v>171.057864</c:v>
                      </c:pt>
                      <c:pt idx="10">
                        <c:v>169.28699900000001</c:v>
                      </c:pt>
                      <c:pt idx="11">
                        <c:v>185.30685299999999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075B-4B23-AAB8-FC39FE723ABD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v>Surjek Water Production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Analysis'!$F$109:$Q$109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214.968999</c:v>
                      </c:pt>
                      <c:pt idx="1">
                        <c:v>228.199051</c:v>
                      </c:pt>
                      <c:pt idx="2">
                        <c:v>216.53646700000002</c:v>
                      </c:pt>
                      <c:pt idx="3">
                        <c:v>236.760276</c:v>
                      </c:pt>
                      <c:pt idx="4">
                        <c:v>232.052864</c:v>
                      </c:pt>
                      <c:pt idx="5">
                        <c:v>240.21016</c:v>
                      </c:pt>
                      <c:pt idx="6">
                        <c:v>288.160549</c:v>
                      </c:pt>
                      <c:pt idx="7">
                        <c:v>306.884524</c:v>
                      </c:pt>
                      <c:pt idx="8">
                        <c:v>367.65100600000005</c:v>
                      </c:pt>
                      <c:pt idx="9">
                        <c:v>351.99016599999999</c:v>
                      </c:pt>
                      <c:pt idx="10">
                        <c:v>362.822</c:v>
                      </c:pt>
                      <c:pt idx="11">
                        <c:v>260.31229999999999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75B-4B23-AAB8-FC39FE723ABD}"/>
                  </c:ext>
                </c:extLst>
              </c15:ser>
            </c15:filteredLineSeries>
          </c:ext>
        </c:extLst>
      </c:lineChart>
      <c:dateAx>
        <c:axId val="79597742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945791"/>
        <c:crosses val="autoZero"/>
        <c:auto val="1"/>
        <c:lblOffset val="100"/>
        <c:baseTimeUnit val="months"/>
      </c:dateAx>
      <c:valAx>
        <c:axId val="6399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77423"/>
        <c:crosses val="autoZero"/>
        <c:crossBetween val="between"/>
      </c:valAx>
      <c:valAx>
        <c:axId val="63994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64943"/>
        <c:crosses val="max"/>
        <c:crossBetween val="between"/>
      </c:valAx>
      <c:dateAx>
        <c:axId val="7959649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39949263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EBIT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Gabriela Fernandez.xlsx]EBIT Analysis'!$Q$23:$Q$25</c:f>
              <c:numCache>
                <c:formatCode>"$"#,##0.00;[Red]\-"$"#,##0.00</c:formatCode>
                <c:ptCount val="3"/>
                <c:pt idx="0">
                  <c:v>19721133.205825485</c:v>
                </c:pt>
                <c:pt idx="1">
                  <c:v>22936250.12903415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6-46F9-8B2B-C077015B2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1186607"/>
        <c:axId val="1905469183"/>
      </c:barChart>
      <c:catAx>
        <c:axId val="142118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469183"/>
        <c:crosses val="autoZero"/>
        <c:auto val="1"/>
        <c:lblAlgn val="ctr"/>
        <c:lblOffset val="100"/>
        <c:noMultiLvlLbl val="0"/>
      </c:catAx>
      <c:valAx>
        <c:axId val="190546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18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Margin Trend by Unit</a:t>
            </a:r>
          </a:p>
        </c:rich>
      </c:tx>
      <c:layout>
        <c:manualLayout>
          <c:xMode val="edge"/>
          <c:yMode val="edge"/>
          <c:x val="0.30916272676065859"/>
          <c:y val="9.009701391064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52559055118109"/>
          <c:y val="0.22263888888888889"/>
          <c:w val="0.70705235398635835"/>
          <c:h val="0.54757435663992515"/>
        </c:manualLayout>
      </c:layout>
      <c:lineChart>
        <c:grouping val="standard"/>
        <c:varyColors val="0"/>
        <c:ser>
          <c:idx val="0"/>
          <c:order val="0"/>
          <c:tx>
            <c:strRef>
              <c:f>'[Southern Water Corp Financial Case Study Gabriela Fernandez.xlsx]EBIT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B-461E-9B79-3B622B519EAD}"/>
            </c:ext>
          </c:extLst>
        </c:ser>
        <c:ser>
          <c:idx val="1"/>
          <c:order val="1"/>
          <c:tx>
            <c:strRef>
              <c:f>'[Southern Water Corp Financial Case Study Gabriela Fernandez.xlsx]EBIT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4B-461E-9B79-3B622B519EAD}"/>
            </c:ext>
          </c:extLst>
        </c:ser>
        <c:ser>
          <c:idx val="2"/>
          <c:order val="2"/>
          <c:tx>
            <c:strRef>
              <c:f>'[Southern Water Corp Financial Case Study Gabriela Fernandez.xlsx]EBIT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4B-461E-9B79-3B622B519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278863"/>
        <c:axId val="1080936703"/>
      </c:lineChart>
      <c:dateAx>
        <c:axId val="201727886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36703"/>
        <c:crosses val="autoZero"/>
        <c:auto val="1"/>
        <c:lblOffset val="100"/>
        <c:baseTimeUnit val="months"/>
      </c:dateAx>
      <c:valAx>
        <c:axId val="108093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27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Revenues (Jul</a:t>
            </a:r>
            <a:r>
              <a:rPr lang="en-US" baseline="0"/>
              <a:t> 13- Jun14)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68079842683479E-2"/>
          <c:y val="0.34588420045528029"/>
          <c:w val="0.66133708535857427"/>
          <c:h val="0.51025858599188423"/>
        </c:manualLayout>
      </c:layout>
      <c:lineChart>
        <c:grouping val="standard"/>
        <c:varyColors val="0"/>
        <c:ser>
          <c:idx val="4"/>
          <c:order val="0"/>
          <c:tx>
            <c:v>Surjek 001 Private Water Hedge Sales</c:v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7-42D9-9DAE-35112C9E83F8}"/>
            </c:ext>
          </c:extLst>
        </c:ser>
        <c:ser>
          <c:idx val="5"/>
          <c:order val="1"/>
          <c:tx>
            <c:v>Surjek 002 Public Sales</c:v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7-42D9-9DAE-35112C9E83F8}"/>
            </c:ext>
          </c:extLst>
        </c:ser>
        <c:ser>
          <c:idx val="6"/>
          <c:order val="2"/>
          <c:tx>
            <c:v>Surjek 003 Residential Sales</c:v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Analysis'!$E$39:$P$39</c:f>
              <c:numCache>
                <c:formatCode>General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7-42D9-9DAE-35112C9E8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46800"/>
        <c:axId val="1568304848"/>
        <c:extLst>
          <c:ext xmlns:c15="http://schemas.microsoft.com/office/drawing/2012/chart" uri="{02D57815-91ED-43cb-92C2-25804820EDAC}">
            <c15:filteredLineSeries>
              <c15:ser>
                <c:idx val="7"/>
                <c:order val="3"/>
                <c:tx>
                  <c:v>Jutik 001 Private Water Hedge Sale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Analysis'!$E$40:$P$40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5298686.1637500003</c:v>
                      </c:pt>
                      <c:pt idx="1">
                        <c:v>5854268.2837499995</c:v>
                      </c:pt>
                      <c:pt idx="2">
                        <c:v>5098113.7162500005</c:v>
                      </c:pt>
                      <c:pt idx="3">
                        <c:v>4506567.6112500001</c:v>
                      </c:pt>
                      <c:pt idx="4">
                        <c:v>4950718.5187500007</c:v>
                      </c:pt>
                      <c:pt idx="5">
                        <c:v>4219638.2549999999</c:v>
                      </c:pt>
                      <c:pt idx="6">
                        <c:v>6454620.584999999</c:v>
                      </c:pt>
                      <c:pt idx="7">
                        <c:v>6573684.678749999</c:v>
                      </c:pt>
                      <c:pt idx="8">
                        <c:v>5896579.8487499999</c:v>
                      </c:pt>
                      <c:pt idx="9">
                        <c:v>6254734.0800000001</c:v>
                      </c:pt>
                      <c:pt idx="10">
                        <c:v>6161098.0612500003</c:v>
                      </c:pt>
                      <c:pt idx="11">
                        <c:v>6591800.7712500002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527-42D9-9DAE-35112C9E83F8}"/>
                  </c:ext>
                </c:extLst>
              </c15:ser>
            </c15:filteredLineSeries>
            <c15:filteredLineSeries>
              <c15:ser>
                <c:idx val="8"/>
                <c:order val="4"/>
                <c:tx>
                  <c:v>Jutik 002 Public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4380247.2286999999</c:v>
                      </c:pt>
                      <c:pt idx="1">
                        <c:v>3839528.4479</c:v>
                      </c:pt>
                      <c:pt idx="2">
                        <c:v>5214440.6721000001</c:v>
                      </c:pt>
                      <c:pt idx="3">
                        <c:v>4725429.2253</c:v>
                      </c:pt>
                      <c:pt idx="4">
                        <c:v>4092593.9755000006</c:v>
                      </c:pt>
                      <c:pt idx="5">
                        <c:v>4488234.2907999996</c:v>
                      </c:pt>
                      <c:pt idx="6">
                        <c:v>5335819.6836000001</c:v>
                      </c:pt>
                      <c:pt idx="7">
                        <c:v>5434246.0011</c:v>
                      </c:pt>
                      <c:pt idx="8">
                        <c:v>4874506.0082999999</c:v>
                      </c:pt>
                      <c:pt idx="9">
                        <c:v>5170580.1728000008</c:v>
                      </c:pt>
                      <c:pt idx="10">
                        <c:v>5093174.3973000003</c:v>
                      </c:pt>
                      <c:pt idx="11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527-42D9-9DAE-35112C9E83F8}"/>
                  </c:ext>
                </c:extLst>
              </c15:ser>
            </c15:filteredLineSeries>
            <c15:filteredLineSeries>
              <c15:ser>
                <c:idx val="9"/>
                <c:order val="5"/>
                <c:tx>
                  <c:v>Jutik 003 Residential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Analysis'!$E$42:$P$42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3037913.400549999</c:v>
                      </c:pt>
                      <c:pt idx="1">
                        <c:v>3356447.1493499991</c:v>
                      </c:pt>
                      <c:pt idx="2">
                        <c:v>2922918.5306499992</c:v>
                      </c:pt>
                      <c:pt idx="3">
                        <c:v>2583765.4304499994</c:v>
                      </c:pt>
                      <c:pt idx="4">
                        <c:v>2838411.9507499994</c:v>
                      </c:pt>
                      <c:pt idx="5">
                        <c:v>2419259.2661999995</c:v>
                      </c:pt>
                      <c:pt idx="6">
                        <c:v>3700649.1353999986</c:v>
                      </c:pt>
                      <c:pt idx="7">
                        <c:v>3768912.5491499985</c:v>
                      </c:pt>
                      <c:pt idx="8">
                        <c:v>3380705.7799499989</c:v>
                      </c:pt>
                      <c:pt idx="9">
                        <c:v>3586047.5391999991</c:v>
                      </c:pt>
                      <c:pt idx="10">
                        <c:v>3032362.88845</c:v>
                      </c:pt>
                      <c:pt idx="11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527-42D9-9DAE-35112C9E83F8}"/>
                  </c:ext>
                </c:extLst>
              </c15:ser>
            </c15:filteredLineSeries>
            <c15:filteredLineSeries>
              <c15:ser>
                <c:idx val="1"/>
                <c:order val="6"/>
                <c:tx>
                  <c:v>Kootha 001 Private Water Hedge Sales</c:v>
                </c:tx>
                <c:spPr>
                  <a:ln w="28575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3094536.9986999994</c:v>
                      </c:pt>
                      <c:pt idx="1">
                        <c:v>2980521.8105250001</c:v>
                      </c:pt>
                      <c:pt idx="2">
                        <c:v>2752413.7409999999</c:v>
                      </c:pt>
                      <c:pt idx="3">
                        <c:v>2732151.9371999996</c:v>
                      </c:pt>
                      <c:pt idx="4">
                        <c:v>2885028.0122999996</c:v>
                      </c:pt>
                      <c:pt idx="5">
                        <c:v>2815308.3782250006</c:v>
                      </c:pt>
                      <c:pt idx="6">
                        <c:v>4092821.3597249994</c:v>
                      </c:pt>
                      <c:pt idx="7">
                        <c:v>3622839.5636999998</c:v>
                      </c:pt>
                      <c:pt idx="8">
                        <c:v>3818238.1009499999</c:v>
                      </c:pt>
                      <c:pt idx="9">
                        <c:v>2789853.534825</c:v>
                      </c:pt>
                      <c:pt idx="10">
                        <c:v>2822646.2911499999</c:v>
                      </c:pt>
                      <c:pt idx="11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527-42D9-9DAE-35112C9E83F8}"/>
                  </c:ext>
                </c:extLst>
              </c15:ser>
            </c15:filteredLineSeries>
            <c15:filteredLineSeries>
              <c15:ser>
                <c:idx val="2"/>
                <c:order val="7"/>
                <c:tx>
                  <c:v>Kootha 002 Public Sales</c:v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1523285.8376100748</c:v>
                      </c:pt>
                      <c:pt idx="1">
                        <c:v>1467161.8612309312</c:v>
                      </c:pt>
                      <c:pt idx="2">
                        <c:v>1354875.66400725</c:v>
                      </c:pt>
                      <c:pt idx="3">
                        <c:v>1344901.7910867</c:v>
                      </c:pt>
                      <c:pt idx="4">
                        <c:v>1420155.039054675</c:v>
                      </c:pt>
                      <c:pt idx="5">
                        <c:v>1385835.5491812564</c:v>
                      </c:pt>
                      <c:pt idx="6">
                        <c:v>2014691.3143246307</c:v>
                      </c:pt>
                      <c:pt idx="7">
                        <c:v>1783342.7752313251</c:v>
                      </c:pt>
                      <c:pt idx="8">
                        <c:v>1879527.7051926372</c:v>
                      </c:pt>
                      <c:pt idx="9">
                        <c:v>1373305.4025176065</c:v>
                      </c:pt>
                      <c:pt idx="10">
                        <c:v>1389447.6368185873</c:v>
                      </c:pt>
                      <c:pt idx="11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527-42D9-9DAE-35112C9E83F8}"/>
                  </c:ext>
                </c:extLst>
              </c15:ser>
            </c15:filteredLineSeries>
            <c15:filteredLineSeries>
              <c15:ser>
                <c:idx val="3"/>
                <c:order val="8"/>
                <c:tx>
                  <c:v>Kootha 003 Residential Sales</c:v>
                </c:tx>
                <c:spPr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Analysis'!$E$36:$P$36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1296758.36136</c:v>
                      </c:pt>
                      <c:pt idx="1">
                        <c:v>1248980.56822</c:v>
                      </c:pt>
                      <c:pt idx="2">
                        <c:v>1153392.4247999999</c:v>
                      </c:pt>
                      <c:pt idx="3">
                        <c:v>1144901.76416</c:v>
                      </c:pt>
                      <c:pt idx="4">
                        <c:v>1208964.11944</c:v>
                      </c:pt>
                      <c:pt idx="5">
                        <c:v>1179748.2727800002</c:v>
                      </c:pt>
                      <c:pt idx="6">
                        <c:v>1715087.0459799999</c:v>
                      </c:pt>
                      <c:pt idx="7">
                        <c:v>1518142.2933600002</c:v>
                      </c:pt>
                      <c:pt idx="8">
                        <c:v>1600023.58516</c:v>
                      </c:pt>
                      <c:pt idx="9">
                        <c:v>1169081.4812600003</c:v>
                      </c:pt>
                      <c:pt idx="10">
                        <c:v>1182823.2077200001</c:v>
                      </c:pt>
                      <c:pt idx="11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527-42D9-9DAE-35112C9E83F8}"/>
                  </c:ext>
                </c:extLst>
              </c15:ser>
            </c15:filteredLineSeries>
          </c:ext>
        </c:extLst>
      </c:lineChart>
      <c:dateAx>
        <c:axId val="3265468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04848"/>
        <c:crosses val="autoZero"/>
        <c:auto val="1"/>
        <c:lblOffset val="100"/>
        <c:baseTimeUnit val="months"/>
      </c:dateAx>
      <c:valAx>
        <c:axId val="1568304848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Revenues (Jul</a:t>
            </a:r>
            <a:r>
              <a:rPr lang="en-US" baseline="0"/>
              <a:t> 13- Jun14)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68079842683479E-2"/>
          <c:y val="0.33559610012743063"/>
          <c:w val="0.66133708535857427"/>
          <c:h val="0.54712971048968917"/>
        </c:manualLayout>
      </c:layout>
      <c:lineChart>
        <c:grouping val="standard"/>
        <c:varyColors val="0"/>
        <c:ser>
          <c:idx val="7"/>
          <c:order val="3"/>
          <c:tx>
            <c:v>Jutik 001 Private Water Hedge Sale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Analysis'!$E$40:$P$40</c:f>
              <c:numCache>
                <c:formatCode>_("$"* #,##0.00_);_("$"* \(#,##0.00\);_("$"* "-"??_);_(@_)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C-47A8-8FE9-0E68D3DD1535}"/>
            </c:ext>
          </c:extLst>
        </c:ser>
        <c:ser>
          <c:idx val="8"/>
          <c:order val="4"/>
          <c:tx>
            <c:v>Jutik 002 Public Sales</c:v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C-47A8-8FE9-0E68D3DD1535}"/>
            </c:ext>
          </c:extLst>
        </c:ser>
        <c:ser>
          <c:idx val="9"/>
          <c:order val="5"/>
          <c:tx>
            <c:v>Jutik 003 Residential Sales</c:v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Analysis'!$E$42:$P$42</c:f>
              <c:numCache>
                <c:formatCode>_("$"* #,##0.00_);_("$"* \(#,##0.00\);_("$"* "-"??_);_(@_)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CC-47A8-8FE9-0E68D3DD1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46800"/>
        <c:axId val="1568304848"/>
        <c:extLst>
          <c:ext xmlns:c15="http://schemas.microsoft.com/office/drawing/2012/chart" uri="{02D57815-91ED-43cb-92C2-25804820EDAC}">
            <c15:filteredLineSeries>
              <c15:ser>
                <c:idx val="4"/>
                <c:order val="0"/>
                <c:tx>
                  <c:v>Surjek 001 Private Water Hedge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7220021.2387499996</c:v>
                      </c:pt>
                      <c:pt idx="1">
                        <c:v>6085131.0149999997</c:v>
                      </c:pt>
                      <c:pt idx="2">
                        <c:v>6723291.7162500005</c:v>
                      </c:pt>
                      <c:pt idx="3">
                        <c:v>6313180.5299999993</c:v>
                      </c:pt>
                      <c:pt idx="4">
                        <c:v>5763708.6674999995</c:v>
                      </c:pt>
                      <c:pt idx="5">
                        <c:v>6484566.5099999998</c:v>
                      </c:pt>
                      <c:pt idx="6">
                        <c:v>9314190.6750000007</c:v>
                      </c:pt>
                      <c:pt idx="7">
                        <c:v>6750396.1374999993</c:v>
                      </c:pt>
                      <c:pt idx="8">
                        <c:v>8185283.6587499995</c:v>
                      </c:pt>
                      <c:pt idx="9">
                        <c:v>6778514.602500001</c:v>
                      </c:pt>
                      <c:pt idx="10">
                        <c:v>6094707.7050000001</c:v>
                      </c:pt>
                      <c:pt idx="11">
                        <c:v>6735069.6974999998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FCC-47A8-8FE9-0E68D3DD1535}"/>
                  </c:ext>
                </c:extLst>
              </c15:ser>
            </c15:filteredLineSeries>
            <c15:filteredLineSeries>
              <c15:ser>
                <c:idx val="5"/>
                <c:order val="1"/>
                <c:tx>
                  <c:v>Surjek 002 Public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5968550.8906999994</c:v>
                      </c:pt>
                      <c:pt idx="1">
                        <c:v>5030374.9724000003</c:v>
                      </c:pt>
                      <c:pt idx="2">
                        <c:v>5557921.1521000005</c:v>
                      </c:pt>
                      <c:pt idx="3">
                        <c:v>5218895.9047999997</c:v>
                      </c:pt>
                      <c:pt idx="4">
                        <c:v>4764665.8318000007</c:v>
                      </c:pt>
                      <c:pt idx="5">
                        <c:v>5360574.9815999996</c:v>
                      </c:pt>
                      <c:pt idx="6">
                        <c:v>7699730.9580000006</c:v>
                      </c:pt>
                      <c:pt idx="7">
                        <c:v>6985660.807</c:v>
                      </c:pt>
                      <c:pt idx="8">
                        <c:v>6766501.1579</c:v>
                      </c:pt>
                      <c:pt idx="9">
                        <c:v>6603572.0713999998</c:v>
                      </c:pt>
                      <c:pt idx="10">
                        <c:v>5038291.7028000001</c:v>
                      </c:pt>
                      <c:pt idx="11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FCC-47A8-8FE9-0E68D3DD1535}"/>
                  </c:ext>
                </c:extLst>
              </c15:ser>
            </c15:filteredLineSeries>
            <c15:filteredLineSeries>
              <c15:ser>
                <c:idx val="6"/>
                <c:order val="2"/>
                <c:tx>
                  <c:v>Surjek 003 Residential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Analysis'!$E$39:$P$39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4139478.8435499985</c:v>
                      </c:pt>
                      <c:pt idx="1">
                        <c:v>3488808.4485999988</c:v>
                      </c:pt>
                      <c:pt idx="2">
                        <c:v>3854687.2506499989</c:v>
                      </c:pt>
                      <c:pt idx="3">
                        <c:v>3619556.8371999986</c:v>
                      </c:pt>
                      <c:pt idx="4">
                        <c:v>3304526.302699999</c:v>
                      </c:pt>
                      <c:pt idx="5">
                        <c:v>3717818.1323999991</c:v>
                      </c:pt>
                      <c:pt idx="6">
                        <c:v>5340135.9869999988</c:v>
                      </c:pt>
                      <c:pt idx="7">
                        <c:v>4844893.7854999984</c:v>
                      </c:pt>
                      <c:pt idx="8">
                        <c:v>4692895.9643499991</c:v>
                      </c:pt>
                      <c:pt idx="9">
                        <c:v>4886348.3721000003</c:v>
                      </c:pt>
                      <c:pt idx="10">
                        <c:v>3494299.084199999</c:v>
                      </c:pt>
                      <c:pt idx="11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FCC-47A8-8FE9-0E68D3DD1535}"/>
                  </c:ext>
                </c:extLst>
              </c15:ser>
            </c15:filteredLineSeries>
            <c15:filteredLineSeries>
              <c15:ser>
                <c:idx val="1"/>
                <c:order val="6"/>
                <c:tx>
                  <c:v>Kootha 001 Private Water Hedge Sales</c:v>
                </c:tx>
                <c:spPr>
                  <a:ln w="28575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3094536.9986999994</c:v>
                      </c:pt>
                      <c:pt idx="1">
                        <c:v>2980521.8105250001</c:v>
                      </c:pt>
                      <c:pt idx="2">
                        <c:v>2752413.7409999999</c:v>
                      </c:pt>
                      <c:pt idx="3">
                        <c:v>2732151.9371999996</c:v>
                      </c:pt>
                      <c:pt idx="4">
                        <c:v>2885028.0122999996</c:v>
                      </c:pt>
                      <c:pt idx="5">
                        <c:v>2815308.3782250006</c:v>
                      </c:pt>
                      <c:pt idx="6">
                        <c:v>4092821.3597249994</c:v>
                      </c:pt>
                      <c:pt idx="7">
                        <c:v>3622839.5636999998</c:v>
                      </c:pt>
                      <c:pt idx="8">
                        <c:v>3818238.1009499999</c:v>
                      </c:pt>
                      <c:pt idx="9">
                        <c:v>2789853.534825</c:v>
                      </c:pt>
                      <c:pt idx="10">
                        <c:v>2822646.2911499999</c:v>
                      </c:pt>
                      <c:pt idx="11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FCC-47A8-8FE9-0E68D3DD1535}"/>
                  </c:ext>
                </c:extLst>
              </c15:ser>
            </c15:filteredLineSeries>
            <c15:filteredLineSeries>
              <c15:ser>
                <c:idx val="2"/>
                <c:order val="7"/>
                <c:tx>
                  <c:v>Kootha 002 Public Sales</c:v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1523285.8376100748</c:v>
                      </c:pt>
                      <c:pt idx="1">
                        <c:v>1467161.8612309312</c:v>
                      </c:pt>
                      <c:pt idx="2">
                        <c:v>1354875.66400725</c:v>
                      </c:pt>
                      <c:pt idx="3">
                        <c:v>1344901.7910867</c:v>
                      </c:pt>
                      <c:pt idx="4">
                        <c:v>1420155.039054675</c:v>
                      </c:pt>
                      <c:pt idx="5">
                        <c:v>1385835.5491812564</c:v>
                      </c:pt>
                      <c:pt idx="6">
                        <c:v>2014691.3143246307</c:v>
                      </c:pt>
                      <c:pt idx="7">
                        <c:v>1783342.7752313251</c:v>
                      </c:pt>
                      <c:pt idx="8">
                        <c:v>1879527.7051926372</c:v>
                      </c:pt>
                      <c:pt idx="9">
                        <c:v>1373305.4025176065</c:v>
                      </c:pt>
                      <c:pt idx="10">
                        <c:v>1389447.6368185873</c:v>
                      </c:pt>
                      <c:pt idx="11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FCC-47A8-8FE9-0E68D3DD1535}"/>
                  </c:ext>
                </c:extLst>
              </c15:ser>
            </c15:filteredLineSeries>
            <c15:filteredLineSeries>
              <c15:ser>
                <c:idx val="3"/>
                <c:order val="8"/>
                <c:tx>
                  <c:v>Kootha 003 Residential Sales</c:v>
                </c:tx>
                <c:spPr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Analysis'!$E$36:$P$36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1296758.36136</c:v>
                      </c:pt>
                      <c:pt idx="1">
                        <c:v>1248980.56822</c:v>
                      </c:pt>
                      <c:pt idx="2">
                        <c:v>1153392.4247999999</c:v>
                      </c:pt>
                      <c:pt idx="3">
                        <c:v>1144901.76416</c:v>
                      </c:pt>
                      <c:pt idx="4">
                        <c:v>1208964.11944</c:v>
                      </c:pt>
                      <c:pt idx="5">
                        <c:v>1179748.2727800002</c:v>
                      </c:pt>
                      <c:pt idx="6">
                        <c:v>1715087.0459799999</c:v>
                      </c:pt>
                      <c:pt idx="7">
                        <c:v>1518142.2933600002</c:v>
                      </c:pt>
                      <c:pt idx="8">
                        <c:v>1600023.58516</c:v>
                      </c:pt>
                      <c:pt idx="9">
                        <c:v>1169081.4812600003</c:v>
                      </c:pt>
                      <c:pt idx="10">
                        <c:v>1182823.2077200001</c:v>
                      </c:pt>
                      <c:pt idx="11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FCC-47A8-8FE9-0E68D3DD1535}"/>
                  </c:ext>
                </c:extLst>
              </c15:ser>
            </c15:filteredLineSeries>
          </c:ext>
        </c:extLst>
      </c:lineChart>
      <c:dateAx>
        <c:axId val="3265468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04848"/>
        <c:crosses val="autoZero"/>
        <c:auto val="1"/>
        <c:lblOffset val="100"/>
        <c:baseTimeUnit val="months"/>
      </c:dateAx>
      <c:valAx>
        <c:axId val="1568304848"/>
        <c:scaling>
          <c:orientation val="minMax"/>
          <c:max val="10000000"/>
          <c:min val="0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dirty="0"/>
              <a:t> Revenues (Jul</a:t>
            </a:r>
            <a:r>
              <a:rPr lang="en-US" baseline="0" dirty="0"/>
              <a:t> 13- Jun14)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68079842683479E-2"/>
          <c:y val="0.34179742245049316"/>
          <c:w val="0.66133708535857427"/>
          <c:h val="0.53439891049310217"/>
        </c:manualLayout>
      </c:layout>
      <c:lineChart>
        <c:grouping val="standard"/>
        <c:varyColors val="0"/>
        <c:ser>
          <c:idx val="1"/>
          <c:order val="6"/>
          <c:tx>
            <c:v>Kootha 001 Private Water Hedge Sales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04-45F0-86D6-69541C3922AE}"/>
            </c:ext>
          </c:extLst>
        </c:ser>
        <c:ser>
          <c:idx val="2"/>
          <c:order val="7"/>
          <c:tx>
            <c:v>Kootha 002 Public Sales</c:v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04-45F0-86D6-69541C3922AE}"/>
            </c:ext>
          </c:extLst>
        </c:ser>
        <c:ser>
          <c:idx val="3"/>
          <c:order val="8"/>
          <c:tx>
            <c:v>Kootha 003 Residential Sales</c:v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Analysis'!$E$36:$P$36</c:f>
              <c:numCache>
                <c:formatCode>_("$"* #,##0.00_);_("$"* \(#,##0.00\);_("$"* "-"??_);_(@_)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04-45F0-86D6-69541C392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46800"/>
        <c:axId val="1568304848"/>
        <c:extLst>
          <c:ext xmlns:c15="http://schemas.microsoft.com/office/drawing/2012/chart" uri="{02D57815-91ED-43cb-92C2-25804820EDAC}">
            <c15:filteredLineSeries>
              <c15:ser>
                <c:idx val="4"/>
                <c:order val="0"/>
                <c:tx>
                  <c:v>Surjek 001 Private Water Hedge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7220021.2387499996</c:v>
                      </c:pt>
                      <c:pt idx="1">
                        <c:v>6085131.0149999997</c:v>
                      </c:pt>
                      <c:pt idx="2">
                        <c:v>6723291.7162500005</c:v>
                      </c:pt>
                      <c:pt idx="3">
                        <c:v>6313180.5299999993</c:v>
                      </c:pt>
                      <c:pt idx="4">
                        <c:v>5763708.6674999995</c:v>
                      </c:pt>
                      <c:pt idx="5">
                        <c:v>6484566.5099999998</c:v>
                      </c:pt>
                      <c:pt idx="6">
                        <c:v>9314190.6750000007</c:v>
                      </c:pt>
                      <c:pt idx="7">
                        <c:v>6750396.1374999993</c:v>
                      </c:pt>
                      <c:pt idx="8">
                        <c:v>8185283.6587499995</c:v>
                      </c:pt>
                      <c:pt idx="9">
                        <c:v>6778514.602500001</c:v>
                      </c:pt>
                      <c:pt idx="10">
                        <c:v>6094707.7050000001</c:v>
                      </c:pt>
                      <c:pt idx="11">
                        <c:v>6735069.6974999998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104-45F0-86D6-69541C3922AE}"/>
                  </c:ext>
                </c:extLst>
              </c15:ser>
            </c15:filteredLineSeries>
            <c15:filteredLineSeries>
              <c15:ser>
                <c:idx val="5"/>
                <c:order val="1"/>
                <c:tx>
                  <c:v>Surjek 002 Public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5968550.8906999994</c:v>
                      </c:pt>
                      <c:pt idx="1">
                        <c:v>5030374.9724000003</c:v>
                      </c:pt>
                      <c:pt idx="2">
                        <c:v>5557921.1521000005</c:v>
                      </c:pt>
                      <c:pt idx="3">
                        <c:v>5218895.9047999997</c:v>
                      </c:pt>
                      <c:pt idx="4">
                        <c:v>4764665.8318000007</c:v>
                      </c:pt>
                      <c:pt idx="5">
                        <c:v>5360574.9815999996</c:v>
                      </c:pt>
                      <c:pt idx="6">
                        <c:v>7699730.9580000006</c:v>
                      </c:pt>
                      <c:pt idx="7">
                        <c:v>6985660.807</c:v>
                      </c:pt>
                      <c:pt idx="8">
                        <c:v>6766501.1579</c:v>
                      </c:pt>
                      <c:pt idx="9">
                        <c:v>6603572.0713999998</c:v>
                      </c:pt>
                      <c:pt idx="10">
                        <c:v>5038291.7028000001</c:v>
                      </c:pt>
                      <c:pt idx="11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104-45F0-86D6-69541C3922AE}"/>
                  </c:ext>
                </c:extLst>
              </c15:ser>
            </c15:filteredLineSeries>
            <c15:filteredLineSeries>
              <c15:ser>
                <c:idx val="6"/>
                <c:order val="2"/>
                <c:tx>
                  <c:v>Surjek 003 Residential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Analysis'!$E$39:$P$39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4139478.8435499985</c:v>
                      </c:pt>
                      <c:pt idx="1">
                        <c:v>3488808.4485999988</c:v>
                      </c:pt>
                      <c:pt idx="2">
                        <c:v>3854687.2506499989</c:v>
                      </c:pt>
                      <c:pt idx="3">
                        <c:v>3619556.8371999986</c:v>
                      </c:pt>
                      <c:pt idx="4">
                        <c:v>3304526.302699999</c:v>
                      </c:pt>
                      <c:pt idx="5">
                        <c:v>3717818.1323999991</c:v>
                      </c:pt>
                      <c:pt idx="6">
                        <c:v>5340135.9869999988</c:v>
                      </c:pt>
                      <c:pt idx="7">
                        <c:v>4844893.7854999984</c:v>
                      </c:pt>
                      <c:pt idx="8">
                        <c:v>4692895.9643499991</c:v>
                      </c:pt>
                      <c:pt idx="9">
                        <c:v>4886348.3721000003</c:v>
                      </c:pt>
                      <c:pt idx="10">
                        <c:v>3494299.084199999</c:v>
                      </c:pt>
                      <c:pt idx="11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104-45F0-86D6-69541C3922AE}"/>
                  </c:ext>
                </c:extLst>
              </c15:ser>
            </c15:filteredLineSeries>
            <c15:filteredLineSeries>
              <c15:ser>
                <c:idx val="7"/>
                <c:order val="3"/>
                <c:tx>
                  <c:v>Jutik 001 Private Water Hedge Sale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Analysis'!$E$40:$P$40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5298686.1637500003</c:v>
                      </c:pt>
                      <c:pt idx="1">
                        <c:v>5854268.2837499995</c:v>
                      </c:pt>
                      <c:pt idx="2">
                        <c:v>5098113.7162500005</c:v>
                      </c:pt>
                      <c:pt idx="3">
                        <c:v>4506567.6112500001</c:v>
                      </c:pt>
                      <c:pt idx="4">
                        <c:v>4950718.5187500007</c:v>
                      </c:pt>
                      <c:pt idx="5">
                        <c:v>4219638.2549999999</c:v>
                      </c:pt>
                      <c:pt idx="6">
                        <c:v>6454620.584999999</c:v>
                      </c:pt>
                      <c:pt idx="7">
                        <c:v>6573684.678749999</c:v>
                      </c:pt>
                      <c:pt idx="8">
                        <c:v>5896579.8487499999</c:v>
                      </c:pt>
                      <c:pt idx="9">
                        <c:v>6254734.0800000001</c:v>
                      </c:pt>
                      <c:pt idx="10">
                        <c:v>6161098.0612500003</c:v>
                      </c:pt>
                      <c:pt idx="11">
                        <c:v>6591800.7712500002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104-45F0-86D6-69541C3922AE}"/>
                  </c:ext>
                </c:extLst>
              </c15:ser>
            </c15:filteredLineSeries>
            <c15:filteredLineSeries>
              <c15:ser>
                <c:idx val="8"/>
                <c:order val="4"/>
                <c:tx>
                  <c:v>Jutik 002 Public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4380247.2286999999</c:v>
                      </c:pt>
                      <c:pt idx="1">
                        <c:v>3839528.4479</c:v>
                      </c:pt>
                      <c:pt idx="2">
                        <c:v>5214440.6721000001</c:v>
                      </c:pt>
                      <c:pt idx="3">
                        <c:v>4725429.2253</c:v>
                      </c:pt>
                      <c:pt idx="4">
                        <c:v>4092593.9755000006</c:v>
                      </c:pt>
                      <c:pt idx="5">
                        <c:v>4488234.2907999996</c:v>
                      </c:pt>
                      <c:pt idx="6">
                        <c:v>5335819.6836000001</c:v>
                      </c:pt>
                      <c:pt idx="7">
                        <c:v>5434246.0011</c:v>
                      </c:pt>
                      <c:pt idx="8">
                        <c:v>4874506.0082999999</c:v>
                      </c:pt>
                      <c:pt idx="9">
                        <c:v>5170580.1728000008</c:v>
                      </c:pt>
                      <c:pt idx="10">
                        <c:v>5093174.3973000003</c:v>
                      </c:pt>
                      <c:pt idx="11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104-45F0-86D6-69541C3922AE}"/>
                  </c:ext>
                </c:extLst>
              </c15:ser>
            </c15:filteredLineSeries>
            <c15:filteredLineSeries>
              <c15:ser>
                <c:idx val="9"/>
                <c:order val="5"/>
                <c:tx>
                  <c:v>Jutik 003 Residential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Analysis'!$E$42:$P$42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3037913.400549999</c:v>
                      </c:pt>
                      <c:pt idx="1">
                        <c:v>3356447.1493499991</c:v>
                      </c:pt>
                      <c:pt idx="2">
                        <c:v>2922918.5306499992</c:v>
                      </c:pt>
                      <c:pt idx="3">
                        <c:v>2583765.4304499994</c:v>
                      </c:pt>
                      <c:pt idx="4">
                        <c:v>2838411.9507499994</c:v>
                      </c:pt>
                      <c:pt idx="5">
                        <c:v>2419259.2661999995</c:v>
                      </c:pt>
                      <c:pt idx="6">
                        <c:v>3700649.1353999986</c:v>
                      </c:pt>
                      <c:pt idx="7">
                        <c:v>3768912.5491499985</c:v>
                      </c:pt>
                      <c:pt idx="8">
                        <c:v>3380705.7799499989</c:v>
                      </c:pt>
                      <c:pt idx="9">
                        <c:v>3586047.5391999991</c:v>
                      </c:pt>
                      <c:pt idx="10">
                        <c:v>3032362.88845</c:v>
                      </c:pt>
                      <c:pt idx="11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104-45F0-86D6-69541C3922AE}"/>
                  </c:ext>
                </c:extLst>
              </c15:ser>
            </c15:filteredLineSeries>
          </c:ext>
        </c:extLst>
      </c:lineChart>
      <c:dateAx>
        <c:axId val="3265468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04848"/>
        <c:crosses val="autoZero"/>
        <c:auto val="1"/>
        <c:lblOffset val="100"/>
        <c:baseTimeUnit val="months"/>
      </c:dateAx>
      <c:valAx>
        <c:axId val="1568304848"/>
        <c:scaling>
          <c:orientation val="minMax"/>
          <c:max val="10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Aggregate</a:t>
            </a:r>
            <a:r>
              <a:rPr lang="en-US" baseline="0" dirty="0"/>
              <a:t> Cost for all Units by Centre Elements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8"/>
          <c:order val="0"/>
          <c:tx>
            <c:strRef>
              <c:f>'[Southern Water Corp Financial Case Study Gabriela Fernandez.xlsx]Expenses Analysis'!$D$56</c:f>
              <c:strCache>
                <c:ptCount val="1"/>
                <c:pt idx="0">
                  <c:v>Labour-Costs (001)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Analysis'!$E$56:$Q$56</c:f>
              <c:numCache>
                <c:formatCode>General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A70-402A-9DF9-F8E97D7A420D}"/>
            </c:ext>
          </c:extLst>
        </c:ser>
        <c:ser>
          <c:idx val="1"/>
          <c:order val="1"/>
          <c:tx>
            <c:strRef>
              <c:f>'[Southern Water Corp Financial Case Study Gabriela Fernandez.xlsx]Expenses Analysis'!$D$49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rgbClr val="F07F0E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Analysis'!$E$49:$Q$49</c:f>
              <c:numCache>
                <c:formatCode>General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7A70-402A-9DF9-F8E97D7A420D}"/>
            </c:ext>
          </c:extLst>
        </c:ser>
        <c:ser>
          <c:idx val="2"/>
          <c:order val="2"/>
          <c:tx>
            <c:strRef>
              <c:f>'[Southern Water Corp Financial Case Study Gabriela Fernandez.xlsx]Expenses Analysis'!$D$50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Analysis'!$E$50:$Q$50</c:f>
              <c:numCache>
                <c:formatCode>General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7A70-402A-9DF9-F8E97D7A420D}"/>
            </c:ext>
          </c:extLst>
        </c:ser>
        <c:ser>
          <c:idx val="3"/>
          <c:order val="3"/>
          <c:tx>
            <c:strRef>
              <c:f>'[Southern Water Corp Financial Case Study Gabriela Fernandez.xlsx]Expenses Analysis'!$D$51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Analysis'!$E$51:$Q$51</c:f>
              <c:numCache>
                <c:formatCode>General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7A70-402A-9DF9-F8E97D7A420D}"/>
            </c:ext>
          </c:extLst>
        </c:ser>
        <c:ser>
          <c:idx val="4"/>
          <c:order val="4"/>
          <c:tx>
            <c:strRef>
              <c:f>'[Southern Water Corp Financial Case Study Gabriela Fernandez.xlsx]Expenses Analysis'!$D$52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Analysis'!$E$52:$Q$52</c:f>
              <c:numCache>
                <c:formatCode>General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7A70-402A-9DF9-F8E97D7A420D}"/>
            </c:ext>
          </c:extLst>
        </c:ser>
        <c:ser>
          <c:idx val="6"/>
          <c:order val="5"/>
          <c:tx>
            <c:strRef>
              <c:f>'[Southern Water Corp Financial Case Study Gabriela Fernandez.xlsx]Expenses Analysis'!$D$54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Analysis'!$E$54:$Q$54</c:f>
              <c:numCache>
                <c:formatCode>General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7A70-402A-9DF9-F8E97D7A420D}"/>
            </c:ext>
          </c:extLst>
        </c:ser>
        <c:ser>
          <c:idx val="5"/>
          <c:order val="6"/>
          <c:tx>
            <c:strRef>
              <c:f>'[Southern Water Corp Financial Case Study Gabriela Fernandez.xlsx]Expenses Analysis'!$D$53</c:f>
              <c:strCache>
                <c:ptCount val="1"/>
                <c:pt idx="0">
                  <c:v>Plant Outages (002)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Analysis'!$E$53:$Q$53</c:f>
              <c:numCache>
                <c:formatCode>General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7A70-402A-9DF9-F8E97D7A420D}"/>
            </c:ext>
          </c:extLst>
        </c:ser>
        <c:ser>
          <c:idx val="7"/>
          <c:order val="7"/>
          <c:tx>
            <c:strRef>
              <c:f>'[Southern Water Corp Financial Case Study Gabriela Fernandez.xlsx]Expenses Analysis'!$D$55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Analysis'!$E$55:$Q$55</c:f>
              <c:numCache>
                <c:formatCode>General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7-7A70-402A-9DF9-F8E97D7A4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635135"/>
        <c:axId val="571227231"/>
      </c:lineChart>
      <c:dateAx>
        <c:axId val="5496351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27231"/>
        <c:crosses val="autoZero"/>
        <c:auto val="1"/>
        <c:lblOffset val="100"/>
        <c:baseTimeUnit val="months"/>
      </c:dateAx>
      <c:valAx>
        <c:axId val="57122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3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</a:t>
            </a:r>
            <a:r>
              <a:rPr lang="en-US" baseline="0"/>
              <a:t> Costs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96091304186335E-2"/>
          <c:y val="0.13161434574956377"/>
          <c:w val="0.73335334532094054"/>
          <c:h val="0.79168283245244542"/>
        </c:manualLayout>
      </c:layout>
      <c:lineChart>
        <c:grouping val="standard"/>
        <c:varyColors val="0"/>
        <c:ser>
          <c:idx val="0"/>
          <c:order val="0"/>
          <c:tx>
            <c:v>Kootha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Analysis'!$F$23:$Q$23</c:f>
              <c:numCache>
                <c:formatCode>General</c:formatCode>
                <c:ptCount val="12"/>
                <c:pt idx="0">
                  <c:v>3458288.8701338647</c:v>
                </c:pt>
                <c:pt idx="1">
                  <c:v>4778353.3521016249</c:v>
                </c:pt>
                <c:pt idx="2">
                  <c:v>3741007.0627661142</c:v>
                </c:pt>
                <c:pt idx="3">
                  <c:v>3550828.7945508747</c:v>
                </c:pt>
                <c:pt idx="4">
                  <c:v>3646543.42684625</c:v>
                </c:pt>
                <c:pt idx="5">
                  <c:v>3507223.3581475001</c:v>
                </c:pt>
                <c:pt idx="6">
                  <c:v>5249820.3494999986</c:v>
                </c:pt>
                <c:pt idx="7">
                  <c:v>4419792.6823125007</c:v>
                </c:pt>
                <c:pt idx="8">
                  <c:v>4409725.4715</c:v>
                </c:pt>
                <c:pt idx="9">
                  <c:v>4419304.3184062503</c:v>
                </c:pt>
                <c:pt idx="10">
                  <c:v>4692799.18359375</c:v>
                </c:pt>
                <c:pt idx="11">
                  <c:v>5350137.2224687496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AD-4357-9AA9-BBBCE8E1F64D}"/>
            </c:ext>
          </c:extLst>
        </c:ser>
        <c:ser>
          <c:idx val="1"/>
          <c:order val="1"/>
          <c:tx>
            <c:v>Surjek</c:v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Analysis'!$F$33:$Q$33</c:f>
              <c:numCache>
                <c:formatCode>General</c:formatCode>
                <c:ptCount val="12"/>
                <c:pt idx="0">
                  <c:v>11339551.170386208</c:v>
                </c:pt>
                <c:pt idx="1">
                  <c:v>13660880.3343936</c:v>
                </c:pt>
                <c:pt idx="2">
                  <c:v>13806947.680280834</c:v>
                </c:pt>
                <c:pt idx="3">
                  <c:v>18511924.382331077</c:v>
                </c:pt>
                <c:pt idx="4">
                  <c:v>20025365.089240894</c:v>
                </c:pt>
                <c:pt idx="5">
                  <c:v>12958942.643539203</c:v>
                </c:pt>
                <c:pt idx="6">
                  <c:v>13987466.323076401</c:v>
                </c:pt>
                <c:pt idx="7">
                  <c:v>16468493.156715602</c:v>
                </c:pt>
                <c:pt idx="8">
                  <c:v>15013580.580213603</c:v>
                </c:pt>
                <c:pt idx="9">
                  <c:v>16135503.054039603</c:v>
                </c:pt>
                <c:pt idx="10">
                  <c:v>18921373.302216005</c:v>
                </c:pt>
                <c:pt idx="11">
                  <c:v>8489071.3235327993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AD-4357-9AA9-BBBCE8E1F64D}"/>
            </c:ext>
          </c:extLst>
        </c:ser>
        <c:ser>
          <c:idx val="2"/>
          <c:order val="2"/>
          <c:tx>
            <c:v>Jutik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Analysis'!$F$43:$Q$43</c:f>
              <c:numCache>
                <c:formatCode>"$"#,##0.00;[Red]\-"$"#,##0.00</c:formatCode>
                <c:ptCount val="12"/>
                <c:pt idx="0">
                  <c:v>8168998.5802924205</c:v>
                </c:pt>
                <c:pt idx="1">
                  <c:v>6508016.2729576789</c:v>
                </c:pt>
                <c:pt idx="2">
                  <c:v>8797296.0201469176</c:v>
                </c:pt>
                <c:pt idx="3">
                  <c:v>7399801.6649996387</c:v>
                </c:pt>
                <c:pt idx="4">
                  <c:v>6292597.87327509</c:v>
                </c:pt>
                <c:pt idx="5">
                  <c:v>5862551.4695474999</c:v>
                </c:pt>
                <c:pt idx="6">
                  <c:v>7198677.8148285002</c:v>
                </c:pt>
                <c:pt idx="7">
                  <c:v>7481708.9511677492</c:v>
                </c:pt>
                <c:pt idx="8">
                  <c:v>8690888.6165351253</c:v>
                </c:pt>
                <c:pt idx="9">
                  <c:v>6732277.631081</c:v>
                </c:pt>
                <c:pt idx="10">
                  <c:v>8110761.1219654996</c:v>
                </c:pt>
                <c:pt idx="11">
                  <c:v>9479913.2630085014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AD-4357-9AA9-BBBCE8E1F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635135"/>
        <c:axId val="571227231"/>
      </c:lineChart>
      <c:dateAx>
        <c:axId val="5496351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27231"/>
        <c:crosses val="autoZero"/>
        <c:auto val="1"/>
        <c:lblOffset val="100"/>
        <c:baseTimeUnit val="months"/>
      </c:dateAx>
      <c:valAx>
        <c:axId val="57122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3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220557830840482"/>
          <c:y val="0.17171296296296298"/>
          <c:w val="0.83779442169159513"/>
          <c:h val="0.46237651512268041"/>
        </c:manualLayout>
      </c:layout>
      <c:barChart>
        <c:barDir val="col"/>
        <c:grouping val="clustered"/>
        <c:varyColors val="0"/>
        <c:ser>
          <c:idx val="0"/>
          <c:order val="0"/>
          <c:tx>
            <c:v>Cost Element Total Cost- Kootha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Gabriela Fernandez.xlsx]Expenses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3-44D8-A96E-1795EB98C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626015"/>
        <c:axId val="644255663"/>
      </c:barChart>
      <c:catAx>
        <c:axId val="5496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663"/>
        <c:crosses val="autoZero"/>
        <c:auto val="1"/>
        <c:lblAlgn val="ctr"/>
        <c:lblOffset val="100"/>
        <c:noMultiLvlLbl val="0"/>
      </c:catAx>
      <c:valAx>
        <c:axId val="644255663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338474249518041"/>
          <c:y val="1.3120688639859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52885368122711"/>
          <c:y val="0.12574647592422511"/>
          <c:w val="0.67369328420838059"/>
          <c:h val="0.51007967112602448"/>
        </c:manualLayout>
      </c:layout>
      <c:barChart>
        <c:barDir val="col"/>
        <c:grouping val="clustered"/>
        <c:varyColors val="0"/>
        <c:ser>
          <c:idx val="0"/>
          <c:order val="0"/>
          <c:tx>
            <c:v>Cost Element Total Cost- Surjek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Gabriela Fernandez.xlsx]Expenses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A-48FB-BECF-88757531B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626015"/>
        <c:axId val="644255663"/>
      </c:barChart>
      <c:catAx>
        <c:axId val="5496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663"/>
        <c:crossesAt val="0"/>
        <c:auto val="0"/>
        <c:lblAlgn val="ctr"/>
        <c:lblOffset val="100"/>
        <c:noMultiLvlLbl val="0"/>
      </c:catAx>
      <c:valAx>
        <c:axId val="644255663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40000"/>
          <a:lumOff val="60000"/>
        </a:schemeClr>
      </a:solidFill>
    </a:ln>
    <a:effectLst/>
  </c:spPr>
  <c:txPr>
    <a:bodyPr rot="-5400000" vert="horz" anchor="ctr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80894372574983"/>
          <c:y val="9.2921412010678203E-2"/>
          <c:w val="0.78191056274250181"/>
          <c:h val="0.49616993860275593"/>
        </c:manualLayout>
      </c:layout>
      <c:barChart>
        <c:barDir val="col"/>
        <c:grouping val="clustered"/>
        <c:varyColors val="0"/>
        <c:ser>
          <c:idx val="0"/>
          <c:order val="0"/>
          <c:tx>
            <c:v>Cost Element Total Cost- Jutik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Gabriela Fernandez.xlsx]Expenses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0-47C2-979C-47D00EB57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626015"/>
        <c:axId val="644255663"/>
      </c:barChart>
      <c:catAx>
        <c:axId val="5496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663"/>
        <c:crossesAt val="0"/>
        <c:auto val="1"/>
        <c:lblAlgn val="ctr"/>
        <c:lblOffset val="100"/>
        <c:noMultiLvlLbl val="0"/>
      </c:catAx>
      <c:valAx>
        <c:axId val="644255663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Water Hedge Sales (187.4M) are the most popular, followed by Public Sales ($146.9M) and lastly Residential Sales ($102.5M)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31476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78065E-36E7-4A29-B510-7B2C415DA252}"/>
              </a:ext>
              <a:ext uri="{147F2762-F138-4A5C-976F-8EAC2B608ADB}">
                <a16:predDERef xmlns:a16="http://schemas.microsoft.com/office/drawing/2014/main" pred="{3E9C79F8-F050-45AE-A720-5B5B1171E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019648"/>
              </p:ext>
            </p:extLst>
          </p:nvPr>
        </p:nvGraphicFramePr>
        <p:xfrm>
          <a:off x="270845" y="1369968"/>
          <a:ext cx="8538810" cy="452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($436.8M)¹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($202.2M) with </a:t>
            </a:r>
            <a:r>
              <a:rPr lang="en-GB" sz="1400" b="1" dirty="0" err="1"/>
              <a:t>Jutik</a:t>
            </a:r>
            <a:r>
              <a:rPr lang="en-GB" sz="1400" b="1" dirty="0"/>
              <a:t> ($ 163.6M) and </a:t>
            </a:r>
            <a:r>
              <a:rPr lang="en-GB" sz="1400" b="1" dirty="0" err="1"/>
              <a:t>Kootha</a:t>
            </a:r>
            <a:r>
              <a:rPr lang="en-GB" sz="1400" b="1" dirty="0"/>
              <a:t> ($70.4M)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78441E-0342-4DEE-8D65-71714D91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85378"/>
              </p:ext>
            </p:extLst>
          </p:nvPr>
        </p:nvGraphicFramePr>
        <p:xfrm>
          <a:off x="0" y="1389901"/>
          <a:ext cx="2917095" cy="378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78441E-0342-4DEE-8D65-71714D91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630043"/>
              </p:ext>
            </p:extLst>
          </p:nvPr>
        </p:nvGraphicFramePr>
        <p:xfrm>
          <a:off x="3022091" y="1389901"/>
          <a:ext cx="2917095" cy="378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78441E-0342-4DEE-8D65-71714D91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9448"/>
              </p:ext>
            </p:extLst>
          </p:nvPr>
        </p:nvGraphicFramePr>
        <p:xfrm>
          <a:off x="6044183" y="1389901"/>
          <a:ext cx="2917255" cy="378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4B5979-1FAA-9C2C-1AFB-436CF3E7F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21" y="4618786"/>
            <a:ext cx="39058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Chemical Costs contributing $78.4M (24%)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BB8D5-701E-847E-5EF2-62E488D07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480874"/>
              </p:ext>
            </p:extLst>
          </p:nvPr>
        </p:nvGraphicFramePr>
        <p:xfrm>
          <a:off x="171451" y="3569785"/>
          <a:ext cx="8579864" cy="285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25DDBE-DEF8-402B-900C-AD3E31416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911393"/>
              </p:ext>
            </p:extLst>
          </p:nvPr>
        </p:nvGraphicFramePr>
        <p:xfrm>
          <a:off x="171450" y="896330"/>
          <a:ext cx="8579865" cy="256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9" y="86846"/>
            <a:ext cx="8737599" cy="646331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$179.3M (55.8%)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($51.2 M) and </a:t>
            </a:r>
            <a:r>
              <a:rPr lang="en-GB" sz="1400" b="1" dirty="0" err="1"/>
              <a:t>Jutik</a:t>
            </a:r>
            <a:r>
              <a:rPr lang="en-GB" sz="1400" b="1" dirty="0"/>
              <a:t>   ($90.7M),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3AD8C5-08A2-D278-BB78-DB5A54418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80788"/>
              </p:ext>
            </p:extLst>
          </p:nvPr>
        </p:nvGraphicFramePr>
        <p:xfrm>
          <a:off x="2366915" y="3786973"/>
          <a:ext cx="4538186" cy="268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40D6D5-96DF-46A1-8299-6693C982A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272296"/>
              </p:ext>
            </p:extLst>
          </p:nvPr>
        </p:nvGraphicFramePr>
        <p:xfrm>
          <a:off x="65595" y="816528"/>
          <a:ext cx="4325430" cy="27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426D5E-EC31-4F31-8A97-BEB598BB8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825712"/>
              </p:ext>
            </p:extLst>
          </p:nvPr>
        </p:nvGraphicFramePr>
        <p:xfrm>
          <a:off x="4480719" y="816528"/>
          <a:ext cx="4380386" cy="280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7AD374-119D-49B5-8F80-3C77D4E0F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443110"/>
              </p:ext>
            </p:extLst>
          </p:nvPr>
        </p:nvGraphicFramePr>
        <p:xfrm>
          <a:off x="0" y="1238998"/>
          <a:ext cx="2955796" cy="46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AD374-119D-49B5-8F80-3C77D4E0F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414487"/>
              </p:ext>
            </p:extLst>
          </p:nvPr>
        </p:nvGraphicFramePr>
        <p:xfrm>
          <a:off x="3002821" y="1238998"/>
          <a:ext cx="2955796" cy="46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7AD374-119D-49B5-8F80-3C77D4E0F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461197"/>
              </p:ext>
            </p:extLst>
          </p:nvPr>
        </p:nvGraphicFramePr>
        <p:xfrm>
          <a:off x="5958617" y="1344176"/>
          <a:ext cx="2731523" cy="453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($72.9M),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($22.9M)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($19.7M).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98A1D3-F1D1-3294-D95F-75E8483F2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591166"/>
              </p:ext>
            </p:extLst>
          </p:nvPr>
        </p:nvGraphicFramePr>
        <p:xfrm>
          <a:off x="2452434" y="913080"/>
          <a:ext cx="3877181" cy="2378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FA6911-990D-239E-D1D6-256EADBE5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76651"/>
              </p:ext>
            </p:extLst>
          </p:nvPr>
        </p:nvGraphicFramePr>
        <p:xfrm>
          <a:off x="1700609" y="3129916"/>
          <a:ext cx="5679281" cy="338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700A01-7EE7-5A4C-E697-8A9CBF011E7A}"/>
              </a:ext>
            </a:extLst>
          </p:cNvPr>
          <p:cNvCxnSpPr/>
          <p:nvPr/>
        </p:nvCxnSpPr>
        <p:spPr>
          <a:xfrm>
            <a:off x="2330506" y="4944234"/>
            <a:ext cx="424022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14808</TotalTime>
  <Words>384</Words>
  <Application>Microsoft Office PowerPoint</Application>
  <PresentationFormat>Custom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1_Synergy_CF_YNR013</vt:lpstr>
      <vt:lpstr>Segmentation of the revenues by unit, reveals that of the three (3) customer segments, Private Water Hedge Sales (187.4M) are the most popular, followed by Public Sales ($146.9M) and lastly Residential Sales ($102.5M) </vt:lpstr>
      <vt:lpstr>Of the ($436.8M)¹ in Revenue Sales over the July-2013 to June-2014 Period, Surjek provides close to 50% of Sales Volumes ($202.2M) with Jutik ($ 163.6M) and Kootha ($70.4M) providing the remaining.</vt:lpstr>
      <vt:lpstr>Targeted Expense Analysis reveals an interesting trend; Overall Costs sharply increase from December, with Chemical Costs contributing $78.4M (24%) towards the overall cost-base. </vt:lpstr>
      <vt:lpstr>Further analysis singles-out Surjek with $179.3M (55.8%) worth of expenses, contrasted to a much lower spend from Kootha ($51.2 M) and Jutik   ($90.7M),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($72.9M), followed by Surjek ($22.9M) , and lastly Kootha ($19.7M).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Gabriela Fernandez</cp:lastModifiedBy>
  <cp:revision>72</cp:revision>
  <dcterms:created xsi:type="dcterms:W3CDTF">2020-04-12T13:23:13Z</dcterms:created>
  <dcterms:modified xsi:type="dcterms:W3CDTF">2024-07-03T01:36:47Z</dcterms:modified>
</cp:coreProperties>
</file>